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Montserrat"/>
      <p:regular r:id="rId25"/>
      <p:bold r:id="rId26"/>
      <p:italic r:id="rId27"/>
      <p:boldItalic r:id="rId28"/>
    </p:embeddedFont>
    <p:embeddedFont>
      <p:font typeface="Montserrat Light"/>
      <p:regular r:id="rId29"/>
      <p:bold r:id="rId30"/>
      <p:italic r:id="rId31"/>
      <p:boldItalic r:id="rId32"/>
    </p:embeddedFont>
    <p:embeddedFont>
      <p:font typeface="Noto Sans Symbols"/>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5" roundtripDataSignature="AMtx7mgUZJywI20q4hpN966V4QzOnvj9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Ligh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Light-italic.fntdata"/><Relationship Id="rId30" Type="http://schemas.openxmlformats.org/officeDocument/2006/relationships/font" Target="fonts/MontserratLight-bold.fntdata"/><Relationship Id="rId11" Type="http://schemas.openxmlformats.org/officeDocument/2006/relationships/slide" Target="slides/slide7.xml"/><Relationship Id="rId33" Type="http://schemas.openxmlformats.org/officeDocument/2006/relationships/font" Target="fonts/NotoSansSymbols-regular.fntdata"/><Relationship Id="rId10" Type="http://schemas.openxmlformats.org/officeDocument/2006/relationships/slide" Target="slides/slide6.xml"/><Relationship Id="rId32" Type="http://schemas.openxmlformats.org/officeDocument/2006/relationships/font" Target="fonts/MontserratLight-boldItalic.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NotoSansSymbols-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7" name="Google Shape;367;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3" name="Google Shape;38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7" l="-41098" r="10751" t="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51" name="Shape 51"/>
        <p:cNvGrpSpPr/>
        <p:nvPr/>
      </p:nvGrpSpPr>
      <p:grpSpPr>
        <a:xfrm>
          <a:off x="0" y="0"/>
          <a:ext cx="0" cy="0"/>
          <a:chOff x="0" y="0"/>
          <a:chExt cx="0" cy="0"/>
        </a:xfrm>
      </p:grpSpPr>
      <p:sp>
        <p:nvSpPr>
          <p:cNvPr id="52" name="Google Shape;52;p47"/>
          <p:cNvSpPr/>
          <p:nvPr>
            <p:ph idx="2" type="pic"/>
          </p:nvPr>
        </p:nvSpPr>
        <p:spPr>
          <a:xfrm>
            <a:off x="16300" y="-732"/>
            <a:ext cx="12175708" cy="3635823"/>
          </a:xfrm>
          <a:prstGeom prst="rect">
            <a:avLst/>
          </a:prstGeom>
          <a:noFill/>
          <a:ln>
            <a:noFill/>
          </a:ln>
        </p:spPr>
      </p:sp>
      <p:sp>
        <p:nvSpPr>
          <p:cNvPr id="53" name="Google Shape;53;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2" l="-13486" r="5545" t="1775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 name="Google Shape;55;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6" name="Google Shape;56;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8" name="Google Shape;58;p47"/>
          <p:cNvGrpSpPr/>
          <p:nvPr/>
        </p:nvGrpSpPr>
        <p:grpSpPr>
          <a:xfrm>
            <a:off x="408953" y="6110271"/>
            <a:ext cx="11323912" cy="541807"/>
            <a:chOff x="430699" y="6069857"/>
            <a:chExt cx="11323912" cy="541807"/>
          </a:xfrm>
        </p:grpSpPr>
        <p:sp>
          <p:nvSpPr>
            <p:cNvPr id="59" name="Google Shape;59;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 name="Google Shape;60;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1" name="Google Shape;61;p47"/>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62" name="Shape 62"/>
        <p:cNvGrpSpPr/>
        <p:nvPr/>
      </p:nvGrpSpPr>
      <p:grpSpPr>
        <a:xfrm>
          <a:off x="0" y="0"/>
          <a:ext cx="0" cy="0"/>
          <a:chOff x="0" y="0"/>
          <a:chExt cx="0" cy="0"/>
        </a:xfrm>
      </p:grpSpPr>
      <p:sp>
        <p:nvSpPr>
          <p:cNvPr id="63" name="Google Shape;63;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4" name="Google Shape;64;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65" name="Google Shape;65;p42"/>
          <p:cNvSpPr/>
          <p:nvPr>
            <p:ph idx="2" type="pic"/>
          </p:nvPr>
        </p:nvSpPr>
        <p:spPr>
          <a:xfrm>
            <a:off x="7061200" y="1203325"/>
            <a:ext cx="5130800" cy="3913188"/>
          </a:xfrm>
          <a:prstGeom prst="rect">
            <a:avLst/>
          </a:prstGeom>
          <a:solidFill>
            <a:schemeClr val="lt1"/>
          </a:solidFill>
          <a:ln>
            <a:noFill/>
          </a:ln>
        </p:spPr>
      </p:sp>
      <p:sp>
        <p:nvSpPr>
          <p:cNvPr id="66" name="Google Shape;66;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68" name="Google Shape;68;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9" name="Google Shape;69;p42"/>
          <p:cNvGrpSpPr/>
          <p:nvPr/>
        </p:nvGrpSpPr>
        <p:grpSpPr>
          <a:xfrm>
            <a:off x="408953" y="6110271"/>
            <a:ext cx="11323912" cy="541807"/>
            <a:chOff x="430699" y="6069857"/>
            <a:chExt cx="11323912" cy="541807"/>
          </a:xfrm>
        </p:grpSpPr>
        <p:sp>
          <p:nvSpPr>
            <p:cNvPr id="70" name="Google Shape;70;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 name="Google Shape;71;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2" name="Google Shape;72;p42"/>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73" name="Shape 73"/>
        <p:cNvGrpSpPr/>
        <p:nvPr/>
      </p:nvGrpSpPr>
      <p:grpSpPr>
        <a:xfrm>
          <a:off x="0" y="0"/>
          <a:ext cx="0" cy="0"/>
          <a:chOff x="0" y="0"/>
          <a:chExt cx="0" cy="0"/>
        </a:xfrm>
      </p:grpSpPr>
      <p:grpSp>
        <p:nvGrpSpPr>
          <p:cNvPr id="74" name="Google Shape;74;p56"/>
          <p:cNvGrpSpPr/>
          <p:nvPr/>
        </p:nvGrpSpPr>
        <p:grpSpPr>
          <a:xfrm>
            <a:off x="1154562" y="1887157"/>
            <a:ext cx="9882876" cy="2798187"/>
            <a:chOff x="1875859" y="4907106"/>
            <a:chExt cx="20625932" cy="5839921"/>
          </a:xfrm>
        </p:grpSpPr>
        <p:sp>
          <p:nvSpPr>
            <p:cNvPr id="75" name="Google Shape;75;p56"/>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6" name="Google Shape;76;p56"/>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 name="Google Shape;77;p56"/>
            <p:cNvSpPr/>
            <p:nvPr/>
          </p:nvSpPr>
          <p:spPr>
            <a:xfrm rot="10800000">
              <a:off x="9956596" y="4907109"/>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 name="Google Shape;78;p56"/>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 name="Google Shape;79;p56"/>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 name="Google Shape;80;p56"/>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 name="Google Shape;81;p56"/>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 name="Google Shape;82;p56"/>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 name="Google Shape;83;p56"/>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 name="Google Shape;84;p56"/>
            <p:cNvSpPr/>
            <p:nvPr/>
          </p:nvSpPr>
          <p:spPr>
            <a:xfrm>
              <a:off x="18037331"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 name="Google Shape;85;p56"/>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6" name="Google Shape;86;p56"/>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7" name="Google Shape;87;p56"/>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8" name="Google Shape;88;p56"/>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9" name="Google Shape;89;p56"/>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90" name="Google Shape;90;p56"/>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56"/>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56"/>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56"/>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6"/>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5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6" name="Google Shape;96;p56"/>
          <p:cNvGrpSpPr/>
          <p:nvPr/>
        </p:nvGrpSpPr>
        <p:grpSpPr>
          <a:xfrm>
            <a:off x="4571670" y="6135034"/>
            <a:ext cx="3059425" cy="407404"/>
            <a:chOff x="4345239" y="6324600"/>
            <a:chExt cx="3059425" cy="407404"/>
          </a:xfrm>
        </p:grpSpPr>
        <p:sp>
          <p:nvSpPr>
            <p:cNvPr id="97" name="Google Shape;97;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8" name="Google Shape;98;p56"/>
            <p:cNvPicPr preferRelativeResize="0"/>
            <p:nvPr/>
          </p:nvPicPr>
          <p:blipFill rotWithShape="1">
            <a:blip r:embed="rId2">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99" name="Shape 99"/>
        <p:cNvGrpSpPr/>
        <p:nvPr/>
      </p:nvGrpSpPr>
      <p:grpSpPr>
        <a:xfrm>
          <a:off x="0" y="0"/>
          <a:ext cx="0" cy="0"/>
          <a:chOff x="0" y="0"/>
          <a:chExt cx="0" cy="0"/>
        </a:xfrm>
      </p:grpSpPr>
      <p:sp>
        <p:nvSpPr>
          <p:cNvPr id="100" name="Google Shape;100;p64"/>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64"/>
          <p:cNvSpPr/>
          <p:nvPr/>
        </p:nvSpPr>
        <p:spPr>
          <a:xfrm>
            <a:off x="5571778" y="1314450"/>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02" name="Google Shape;102;p64"/>
          <p:cNvSpPr/>
          <p:nvPr>
            <p:ph idx="2" type="pic"/>
          </p:nvPr>
        </p:nvSpPr>
        <p:spPr>
          <a:xfrm>
            <a:off x="1179684" y="2043172"/>
            <a:ext cx="1723877" cy="1723877"/>
          </a:xfrm>
          <a:prstGeom prst="ellipse">
            <a:avLst/>
          </a:prstGeom>
          <a:solidFill>
            <a:schemeClr val="lt1"/>
          </a:solidFill>
          <a:ln>
            <a:noFill/>
          </a:ln>
        </p:spPr>
      </p:sp>
      <p:sp>
        <p:nvSpPr>
          <p:cNvPr id="103" name="Google Shape;103;p64"/>
          <p:cNvSpPr/>
          <p:nvPr>
            <p:ph idx="3" type="pic"/>
          </p:nvPr>
        </p:nvSpPr>
        <p:spPr>
          <a:xfrm>
            <a:off x="3867471" y="2052565"/>
            <a:ext cx="1723877" cy="1723877"/>
          </a:xfrm>
          <a:prstGeom prst="ellipse">
            <a:avLst/>
          </a:prstGeom>
          <a:solidFill>
            <a:schemeClr val="lt1"/>
          </a:solidFill>
          <a:ln>
            <a:noFill/>
          </a:ln>
        </p:spPr>
      </p:sp>
      <p:sp>
        <p:nvSpPr>
          <p:cNvPr id="104" name="Google Shape;104;p64"/>
          <p:cNvSpPr/>
          <p:nvPr>
            <p:ph idx="4" type="pic"/>
          </p:nvPr>
        </p:nvSpPr>
        <p:spPr>
          <a:xfrm>
            <a:off x="6543647" y="2048263"/>
            <a:ext cx="1723877" cy="1723877"/>
          </a:xfrm>
          <a:prstGeom prst="ellipse">
            <a:avLst/>
          </a:prstGeom>
          <a:solidFill>
            <a:schemeClr val="lt1"/>
          </a:solidFill>
          <a:ln>
            <a:noFill/>
          </a:ln>
        </p:spPr>
      </p:sp>
      <p:sp>
        <p:nvSpPr>
          <p:cNvPr id="105" name="Google Shape;105;p64"/>
          <p:cNvSpPr/>
          <p:nvPr>
            <p:ph idx="5" type="pic"/>
          </p:nvPr>
        </p:nvSpPr>
        <p:spPr>
          <a:xfrm>
            <a:off x="9231434" y="2057654"/>
            <a:ext cx="1723877" cy="1723877"/>
          </a:xfrm>
          <a:prstGeom prst="ellipse">
            <a:avLst/>
          </a:prstGeom>
          <a:solidFill>
            <a:schemeClr val="lt1"/>
          </a:solidFill>
          <a:ln>
            <a:noFill/>
          </a:ln>
        </p:spPr>
      </p:sp>
      <p:sp>
        <p:nvSpPr>
          <p:cNvPr id="106" name="Google Shape;106;p64"/>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4"/>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64"/>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4"/>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4"/>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64"/>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4"/>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959"/>
              </a:buClr>
              <a:buSzPts val="1800"/>
              <a:buFont typeface="Arial"/>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64"/>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64"/>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5" name="Google Shape;115;p64"/>
          <p:cNvGrpSpPr/>
          <p:nvPr/>
        </p:nvGrpSpPr>
        <p:grpSpPr>
          <a:xfrm>
            <a:off x="408953" y="6110271"/>
            <a:ext cx="11323912" cy="541807"/>
            <a:chOff x="430699" y="6069857"/>
            <a:chExt cx="11323912" cy="541807"/>
          </a:xfrm>
        </p:grpSpPr>
        <p:sp>
          <p:nvSpPr>
            <p:cNvPr id="116" name="Google Shape;116;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 name="Google Shape;117;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18" name="Google Shape;118;p64"/>
            <p:cNvPicPr preferRelativeResize="0"/>
            <p:nvPr/>
          </p:nvPicPr>
          <p:blipFill rotWithShape="1">
            <a:blip r:embed="rId2">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119" name="Shape 119"/>
        <p:cNvGrpSpPr/>
        <p:nvPr/>
      </p:nvGrpSpPr>
      <p:grpSpPr>
        <a:xfrm>
          <a:off x="0" y="0"/>
          <a:ext cx="0" cy="0"/>
          <a:chOff x="0" y="0"/>
          <a:chExt cx="0" cy="0"/>
        </a:xfrm>
      </p:grpSpPr>
      <p:sp>
        <p:nvSpPr>
          <p:cNvPr id="120" name="Google Shape;120;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 name="Google Shape;121;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41"/>
          <p:cNvSpPr/>
          <p:nvPr>
            <p:ph idx="2" type="pic"/>
          </p:nvPr>
        </p:nvSpPr>
        <p:spPr>
          <a:xfrm>
            <a:off x="1" y="-22478"/>
            <a:ext cx="12187574" cy="6880476"/>
          </a:xfrm>
          <a:prstGeom prst="rect">
            <a:avLst/>
          </a:prstGeom>
          <a:noFill/>
          <a:ln>
            <a:noFill/>
          </a:ln>
        </p:spPr>
      </p:sp>
      <p:sp>
        <p:nvSpPr>
          <p:cNvPr id="123" name="Google Shape;123;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28" name="Shape 128"/>
        <p:cNvGrpSpPr/>
        <p:nvPr/>
      </p:nvGrpSpPr>
      <p:grpSpPr>
        <a:xfrm>
          <a:off x="0" y="0"/>
          <a:ext cx="0" cy="0"/>
          <a:chOff x="0" y="0"/>
          <a:chExt cx="0" cy="0"/>
        </a:xfrm>
      </p:grpSpPr>
      <p:sp>
        <p:nvSpPr>
          <p:cNvPr id="129" name="Google Shape;129;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4" l="-24307" r="24307" t="863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35" name="Google Shape;135;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8" name="Google Shape;138;p63"/>
          <p:cNvGrpSpPr/>
          <p:nvPr/>
        </p:nvGrpSpPr>
        <p:grpSpPr>
          <a:xfrm>
            <a:off x="9432575" y="5721840"/>
            <a:ext cx="2735993" cy="679345"/>
            <a:chOff x="0" y="0"/>
            <a:chExt cx="2301694" cy="571500"/>
          </a:xfrm>
        </p:grpSpPr>
        <p:sp>
          <p:nvSpPr>
            <p:cNvPr id="139" name="Google Shape;139;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0" name="Google Shape;140;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41" name="Google Shape;141;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42" name="Google Shape;142;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peakentrepreneurs.eu/"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29.jpg"/><Relationship Id="rId5" Type="http://schemas.openxmlformats.org/officeDocument/2006/relationships/image" Target="../media/image33.jpg"/><Relationship Id="rId6"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6.jpg"/><Relationship Id="rId11" Type="http://schemas.openxmlformats.org/officeDocument/2006/relationships/hyperlink" Target="http://www.instagram.com/peak.entrepreneurs/" TargetMode="External"/><Relationship Id="rId10" Type="http://schemas.openxmlformats.org/officeDocument/2006/relationships/hyperlink" Target="http://www.youtube.com/channel/UCTViMLo7TqGSW7-uhEPdDjA" TargetMode="External"/><Relationship Id="rId9"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hyperlink" Target="https://proofmart.com/product/instagram-white-logo-png-icon-clipart-free-download/" TargetMode="External"/><Relationship Id="rId7" Type="http://schemas.openxmlformats.org/officeDocument/2006/relationships/hyperlink" Target="https://creativecommons.org/licenses/by/3.0/" TargetMode="External"/><Relationship Id="rId8" Type="http://schemas.openxmlformats.org/officeDocument/2006/relationships/hyperlink" Target="https://www.tiktok.com/@peakentrepreneurs?lang=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31.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34.png"/><Relationship Id="rId8"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7.jpg"/><Relationship Id="rId4" Type="http://schemas.openxmlformats.org/officeDocument/2006/relationships/hyperlink" Target="https://erasmus-plus.ec.europa.eu/" TargetMode="External"/><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www.peakentrepreneurs.eu/" TargetMode="Externa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un.org/esa/socdev/documents/youth/fact-sheets/youth-definition.pdf" TargetMode="External"/><Relationship Id="rId4" Type="http://schemas.openxmlformats.org/officeDocument/2006/relationships/hyperlink" Target="https://thegrittifund.com/entrepreneurship-definition/origin-word-entrepreneur/" TargetMode="External"/><Relationship Id="rId5"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idx="1" type="body"/>
          </p:nvPr>
        </p:nvSpPr>
        <p:spPr>
          <a:xfrm>
            <a:off x="5317932" y="4349592"/>
            <a:ext cx="6874068" cy="12909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000"/>
              <a:buNone/>
            </a:pPr>
            <a:r>
              <a:rPr lang="en-US" sz="3600"/>
              <a:t>Becoming a Youth Mountain Entrepreneur </a:t>
            </a:r>
            <a:endParaRPr/>
          </a:p>
          <a:p>
            <a:pPr indent="0" lvl="0" marL="0" rtl="0" algn="l">
              <a:lnSpc>
                <a:spcPct val="90000"/>
              </a:lnSpc>
              <a:spcBef>
                <a:spcPts val="0"/>
              </a:spcBef>
              <a:spcAft>
                <a:spcPts val="0"/>
              </a:spcAft>
              <a:buClr>
                <a:schemeClr val="lt1"/>
              </a:buClr>
              <a:buSzPts val="5000"/>
              <a:buNone/>
            </a:pPr>
            <a:r>
              <a:t/>
            </a:r>
            <a:endParaRPr/>
          </a:p>
        </p:txBody>
      </p:sp>
      <p:sp>
        <p:nvSpPr>
          <p:cNvPr id="148" name="Google Shape;148;p3"/>
          <p:cNvSpPr txBox="1"/>
          <p:nvPr>
            <p:ph idx="3" type="body"/>
          </p:nvPr>
        </p:nvSpPr>
        <p:spPr>
          <a:xfrm>
            <a:off x="5317932" y="3560375"/>
            <a:ext cx="5278651" cy="69735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n-US" sz="4800">
                <a:solidFill>
                  <a:srgbClr val="3BEFEB"/>
                </a:solidFill>
              </a:rPr>
              <a:t>Module 1  </a:t>
            </a:r>
            <a:endParaRPr sz="4800">
              <a:solidFill>
                <a:srgbClr val="3BEFEB"/>
              </a:solidFill>
            </a:endParaRPr>
          </a:p>
        </p:txBody>
      </p:sp>
      <p:grpSp>
        <p:nvGrpSpPr>
          <p:cNvPr id="149" name="Google Shape;149;p3"/>
          <p:cNvGrpSpPr/>
          <p:nvPr/>
        </p:nvGrpSpPr>
        <p:grpSpPr>
          <a:xfrm>
            <a:off x="2088627" y="3786905"/>
            <a:ext cx="2082443" cy="2861107"/>
            <a:chOff x="5875548" y="3125276"/>
            <a:chExt cx="438214" cy="602070"/>
          </a:xfrm>
        </p:grpSpPr>
        <p:sp>
          <p:nvSpPr>
            <p:cNvPr id="150" name="Google Shape;150;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 name="Google Shape;151;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52" name="Google Shape;152;p3"/>
          <p:cNvPicPr preferRelativeResize="0"/>
          <p:nvPr>
            <p:ph idx="2" type="pic"/>
          </p:nvPr>
        </p:nvPicPr>
        <p:blipFill rotWithShape="1">
          <a:blip r:embed="rId3">
            <a:alphaModFix/>
          </a:blip>
          <a:srcRect b="1549" l="24793" r="20633" t="1550"/>
          <a:stretch/>
        </p:blipFill>
        <p:spPr>
          <a:xfrm>
            <a:off x="-125936" y="0"/>
            <a:ext cx="442912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70"/>
          <p:cNvSpPr txBox="1"/>
          <p:nvPr>
            <p:ph idx="1" type="body"/>
          </p:nvPr>
        </p:nvSpPr>
        <p:spPr>
          <a:xfrm>
            <a:off x="4468890" y="1128780"/>
            <a:ext cx="7199946" cy="5041900"/>
          </a:xfrm>
          <a:prstGeom prst="rect">
            <a:avLst/>
          </a:prstGeom>
          <a:noFill/>
          <a:ln>
            <a:noFill/>
          </a:ln>
        </p:spPr>
        <p:txBody>
          <a:bodyPr anchorCtr="0" anchor="t" bIns="45700" lIns="91425" spcFirstLastPara="1" rIns="91425" wrap="square" tIns="45700">
            <a:noAutofit/>
          </a:bodyPr>
          <a:lstStyle/>
          <a:p>
            <a:pPr indent="3175" lvl="0" marL="225425" rtl="0" algn="just">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latin typeface="Calibri"/>
                <a:ea typeface="Calibri"/>
                <a:cs typeface="Calibri"/>
                <a:sym typeface="Calibri"/>
              </a:rPr>
              <a:t>Many young people across Europe cannot find employment. This can be further exacerbated when young people live in rural and remote communities such as mountain areas. </a:t>
            </a:r>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latin typeface="Calibri"/>
                <a:ea typeface="Calibri"/>
                <a:cs typeface="Calibri"/>
                <a:sym typeface="Calibri"/>
              </a:rPr>
              <a:t>Evidence suggests that unemployed people are less happy, more likely to experience various health issues, and face challenges integrating back into employment (Bell and Blanchflower, 2009). </a:t>
            </a:r>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latin typeface="Calibri"/>
                <a:ea typeface="Calibri"/>
                <a:cs typeface="Calibri"/>
                <a:sym typeface="Calibri"/>
              </a:rPr>
              <a:t>Mountain entrepreneurship is about more than just tourism. Be inspired by our PEAK mountain entrepreneurs, who work in a variety of different employment sectors – check out the cases on the resources tab at </a:t>
            </a:r>
            <a:r>
              <a:rPr lang="en-US" sz="1800" u="sng">
                <a:solidFill>
                  <a:srgbClr val="0070C0"/>
                </a:solidFill>
                <a:latin typeface="Calibri"/>
                <a:ea typeface="Calibri"/>
                <a:cs typeface="Calibri"/>
                <a:sym typeface="Calibri"/>
                <a:hlinkClick r:id="rId3">
                  <a:extLst>
                    <a:ext uri="{A12FA001-AC4F-418D-AE19-62706E023703}">
                      <ahyp:hlinkClr val="tx"/>
                    </a:ext>
                  </a:extLst>
                </a:hlinkClick>
              </a:rPr>
              <a:t>peakentrepreneurs.eu/</a:t>
            </a:r>
            <a:r>
              <a:rPr lang="en-US" sz="1800">
                <a:solidFill>
                  <a:srgbClr val="0070C0"/>
                </a:solidFill>
                <a:latin typeface="Calibri"/>
                <a:ea typeface="Calibri"/>
                <a:cs typeface="Calibri"/>
                <a:sym typeface="Calibri"/>
              </a:rPr>
              <a:t>.</a:t>
            </a:r>
            <a:endParaRPr sz="1800">
              <a:solidFill>
                <a:srgbClr val="00000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latin typeface="Calibri"/>
                <a:ea typeface="Calibri"/>
                <a:cs typeface="Calibri"/>
                <a:sym typeface="Calibri"/>
              </a:rPr>
              <a:t>For young people, the effects of unemployment may be particularly long-lasting and disrupt future well-being and aspirations. Evidence suggests that a young person experiences a period of unemployment increases the likelihood of lower salaries and further long-term unemployment later in life (Blanchflower and Oswald, 1998).</a:t>
            </a:r>
            <a:endParaRPr/>
          </a:p>
          <a:p>
            <a:pPr indent="3175" lvl="0" marL="225425" rtl="0" algn="just">
              <a:lnSpc>
                <a:spcPct val="90000"/>
              </a:lnSpc>
              <a:spcBef>
                <a:spcPts val="1000"/>
              </a:spcBef>
              <a:spcAft>
                <a:spcPts val="0"/>
              </a:spcAft>
              <a:buSzPts val="2400"/>
              <a:buNone/>
            </a:pPr>
            <a:r>
              <a:t/>
            </a:r>
            <a:endParaRPr sz="1800"/>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p:txBody>
      </p:sp>
      <p:sp>
        <p:nvSpPr>
          <p:cNvPr id="229" name="Google Shape;229;p70"/>
          <p:cNvSpPr txBox="1"/>
          <p:nvPr>
            <p:ph idx="3" type="body"/>
          </p:nvPr>
        </p:nvSpPr>
        <p:spPr>
          <a:xfrm>
            <a:off x="4684401" y="496248"/>
            <a:ext cx="7317770" cy="8509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SzPct val="107142"/>
              <a:buNone/>
            </a:pPr>
            <a:r>
              <a:rPr lang="en-US" sz="4800">
                <a:solidFill>
                  <a:srgbClr val="0070C0"/>
                </a:solidFill>
              </a:rPr>
              <a:t>Why become a Youth </a:t>
            </a:r>
            <a:endParaRPr/>
          </a:p>
          <a:p>
            <a:pPr indent="0" lvl="0" marL="0" rtl="0" algn="l">
              <a:lnSpc>
                <a:spcPct val="90000"/>
              </a:lnSpc>
              <a:spcBef>
                <a:spcPts val="0"/>
              </a:spcBef>
              <a:spcAft>
                <a:spcPts val="0"/>
              </a:spcAft>
              <a:buSzPct val="107142"/>
              <a:buNone/>
            </a:pPr>
            <a:r>
              <a:rPr lang="en-US" sz="4800">
                <a:solidFill>
                  <a:srgbClr val="0070C0"/>
                </a:solidFill>
              </a:rPr>
              <a:t>Mountain Entrepreneur?</a:t>
            </a:r>
            <a:endParaRPr/>
          </a:p>
          <a:p>
            <a:pPr indent="0" lvl="0" marL="0" rtl="0" algn="l">
              <a:lnSpc>
                <a:spcPct val="90000"/>
              </a:lnSpc>
              <a:spcBef>
                <a:spcPts val="0"/>
              </a:spcBef>
              <a:spcAft>
                <a:spcPts val="0"/>
              </a:spcAft>
              <a:buClr>
                <a:srgbClr val="595959"/>
              </a:buClr>
              <a:buSzPct val="183673"/>
              <a:buNone/>
            </a:pPr>
            <a:r>
              <a:t/>
            </a:r>
            <a:endParaRPr sz="2800"/>
          </a:p>
        </p:txBody>
      </p:sp>
      <p:pic>
        <p:nvPicPr>
          <p:cNvPr descr="A picture containing person, indoor, standing, kitchen appliance&#10;&#10;Description automatically generated" id="230" name="Google Shape;230;p70"/>
          <p:cNvPicPr preferRelativeResize="0"/>
          <p:nvPr/>
        </p:nvPicPr>
        <p:blipFill rotWithShape="1">
          <a:blip r:embed="rId4">
            <a:alphaModFix/>
          </a:blip>
          <a:srcRect b="0" l="38889" r="0" t="0"/>
          <a:stretch/>
        </p:blipFill>
        <p:spPr>
          <a:xfrm>
            <a:off x="0" y="0"/>
            <a:ext cx="4258888" cy="6858000"/>
          </a:xfrm>
          <a:prstGeom prst="rect">
            <a:avLst/>
          </a:prstGeom>
          <a:noFill/>
          <a:ln>
            <a:noFill/>
          </a:ln>
        </p:spPr>
      </p:pic>
      <p:sp>
        <p:nvSpPr>
          <p:cNvPr id="231" name="Google Shape;231;p70"/>
          <p:cNvSpPr txBox="1"/>
          <p:nvPr/>
        </p:nvSpPr>
        <p:spPr>
          <a:xfrm>
            <a:off x="375921" y="5625496"/>
            <a:ext cx="3078480"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Chocolates of Glenshiel: PEAK Youth Mountain Entrepreneur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71"/>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595959"/>
              </a:buClr>
              <a:buSzPct val="105882"/>
              <a:buNone/>
            </a:pPr>
            <a:r>
              <a:rPr lang="en-US" sz="4000"/>
              <a:t>What are the benefits of becoming a </a:t>
            </a:r>
            <a:endParaRPr/>
          </a:p>
          <a:p>
            <a:pPr indent="0" lvl="0" marL="0" rtl="0" algn="ctr">
              <a:lnSpc>
                <a:spcPct val="90000"/>
              </a:lnSpc>
              <a:spcBef>
                <a:spcPts val="0"/>
              </a:spcBef>
              <a:spcAft>
                <a:spcPts val="0"/>
              </a:spcAft>
              <a:buClr>
                <a:srgbClr val="595959"/>
              </a:buClr>
              <a:buSzPct val="105882"/>
              <a:buNone/>
            </a:pPr>
            <a:r>
              <a:rPr lang="en-US" sz="4000"/>
              <a:t>Youth Mountain Entrepreneur?</a:t>
            </a:r>
            <a:endParaRPr/>
          </a:p>
        </p:txBody>
      </p:sp>
      <p:pic>
        <p:nvPicPr>
          <p:cNvPr descr="Culturista contorno" id="237" name="Google Shape;237;p71"/>
          <p:cNvPicPr preferRelativeResize="0"/>
          <p:nvPr/>
        </p:nvPicPr>
        <p:blipFill rotWithShape="1">
          <a:blip r:embed="rId3">
            <a:alphaModFix/>
          </a:blip>
          <a:srcRect b="0" l="0" r="0" t="0"/>
          <a:stretch/>
        </p:blipFill>
        <p:spPr>
          <a:xfrm>
            <a:off x="1752600" y="2514600"/>
            <a:ext cx="914400" cy="914400"/>
          </a:xfrm>
          <a:prstGeom prst="rect">
            <a:avLst/>
          </a:prstGeom>
          <a:noFill/>
          <a:ln>
            <a:noFill/>
          </a:ln>
        </p:spPr>
      </p:pic>
      <p:pic>
        <p:nvPicPr>
          <p:cNvPr descr="Recensione cliente contorno" id="238" name="Google Shape;238;p71"/>
          <p:cNvPicPr preferRelativeResize="0"/>
          <p:nvPr/>
        </p:nvPicPr>
        <p:blipFill rotWithShape="1">
          <a:blip r:embed="rId4">
            <a:alphaModFix/>
          </a:blip>
          <a:srcRect b="0" l="0" r="0" t="0"/>
          <a:stretch/>
        </p:blipFill>
        <p:spPr>
          <a:xfrm>
            <a:off x="3678275" y="2514600"/>
            <a:ext cx="914400" cy="914400"/>
          </a:xfrm>
          <a:prstGeom prst="rect">
            <a:avLst/>
          </a:prstGeom>
          <a:noFill/>
          <a:ln>
            <a:noFill/>
          </a:ln>
        </p:spPr>
      </p:pic>
      <p:pic>
        <p:nvPicPr>
          <p:cNvPr descr="Ricerca contorno" id="239" name="Google Shape;239;p71"/>
          <p:cNvPicPr preferRelativeResize="0"/>
          <p:nvPr/>
        </p:nvPicPr>
        <p:blipFill rotWithShape="1">
          <a:blip r:embed="rId5">
            <a:alphaModFix/>
          </a:blip>
          <a:srcRect b="0" l="0" r="0" t="0"/>
          <a:stretch/>
        </p:blipFill>
        <p:spPr>
          <a:xfrm>
            <a:off x="5727700" y="2514600"/>
            <a:ext cx="914400" cy="914400"/>
          </a:xfrm>
          <a:prstGeom prst="rect">
            <a:avLst/>
          </a:prstGeom>
          <a:noFill/>
          <a:ln>
            <a:noFill/>
          </a:ln>
        </p:spPr>
      </p:pic>
      <p:pic>
        <p:nvPicPr>
          <p:cNvPr descr="Mappamondo contorno" id="240" name="Google Shape;240;p71"/>
          <p:cNvPicPr preferRelativeResize="0"/>
          <p:nvPr/>
        </p:nvPicPr>
        <p:blipFill rotWithShape="1">
          <a:blip r:embed="rId6">
            <a:alphaModFix/>
          </a:blip>
          <a:srcRect b="0" l="0" r="0" t="0"/>
          <a:stretch/>
        </p:blipFill>
        <p:spPr>
          <a:xfrm>
            <a:off x="7574734" y="2514600"/>
            <a:ext cx="914400" cy="914400"/>
          </a:xfrm>
          <a:prstGeom prst="rect">
            <a:avLst/>
          </a:prstGeom>
          <a:noFill/>
          <a:ln>
            <a:noFill/>
          </a:ln>
        </p:spPr>
      </p:pic>
      <p:pic>
        <p:nvPicPr>
          <p:cNvPr descr="Buona idea contorno" id="241" name="Google Shape;241;p71"/>
          <p:cNvPicPr preferRelativeResize="0"/>
          <p:nvPr/>
        </p:nvPicPr>
        <p:blipFill rotWithShape="1">
          <a:blip r:embed="rId7">
            <a:alphaModFix/>
          </a:blip>
          <a:srcRect b="0" l="0" r="0" t="0"/>
          <a:stretch/>
        </p:blipFill>
        <p:spPr>
          <a:xfrm>
            <a:off x="9553650" y="2514600"/>
            <a:ext cx="914400" cy="914400"/>
          </a:xfrm>
          <a:prstGeom prst="rect">
            <a:avLst/>
          </a:prstGeom>
          <a:noFill/>
          <a:ln>
            <a:noFill/>
          </a:ln>
        </p:spPr>
      </p:pic>
      <p:sp>
        <p:nvSpPr>
          <p:cNvPr id="242" name="Google Shape;242;p71"/>
          <p:cNvSpPr txBox="1"/>
          <p:nvPr>
            <p:ph idx="2" type="body"/>
          </p:nvPr>
        </p:nvSpPr>
        <p:spPr>
          <a:xfrm>
            <a:off x="1333175" y="4321544"/>
            <a:ext cx="1732731" cy="1237497"/>
          </a:xfrm>
          <a:prstGeom prst="rect">
            <a:avLst/>
          </a:prstGeom>
          <a:noFill/>
          <a:ln>
            <a:noFill/>
          </a:ln>
        </p:spPr>
        <p:txBody>
          <a:bodyPr anchorCtr="0" anchor="t" bIns="45700" lIns="91425" spcFirstLastPara="1" rIns="91425" wrap="square" tIns="45700">
            <a:normAutofit/>
          </a:bodyPr>
          <a:lstStyle/>
          <a:p>
            <a:pPr indent="-42863" lvl="0" marL="55563" rtl="0" algn="ctr">
              <a:lnSpc>
                <a:spcPct val="90000"/>
              </a:lnSpc>
              <a:spcBef>
                <a:spcPts val="1000"/>
              </a:spcBef>
              <a:spcAft>
                <a:spcPts val="0"/>
              </a:spcAft>
              <a:buSzPts val="2400"/>
              <a:buNone/>
            </a:pPr>
            <a:r>
              <a:rPr lang="en-US" sz="1800">
                <a:solidFill>
                  <a:srgbClr val="333333"/>
                </a:solidFill>
                <a:latin typeface="Calibri"/>
                <a:ea typeface="Calibri"/>
                <a:cs typeface="Calibri"/>
                <a:sym typeface="Calibri"/>
              </a:rPr>
              <a:t>Try out your ideas and </a:t>
            </a:r>
            <a:r>
              <a:rPr i="0" lang="en-US" sz="1800" u="none" strike="noStrike">
                <a:solidFill>
                  <a:srgbClr val="333333"/>
                </a:solidFill>
                <a:latin typeface="Calibri"/>
                <a:ea typeface="Calibri"/>
                <a:cs typeface="Calibri"/>
                <a:sym typeface="Calibri"/>
              </a:rPr>
              <a:t>take a risk! </a:t>
            </a:r>
            <a:endParaRPr/>
          </a:p>
        </p:txBody>
      </p:sp>
      <p:sp>
        <p:nvSpPr>
          <p:cNvPr id="243" name="Google Shape;243;p71"/>
          <p:cNvSpPr txBox="1"/>
          <p:nvPr/>
        </p:nvSpPr>
        <p:spPr>
          <a:xfrm>
            <a:off x="3269109" y="4332318"/>
            <a:ext cx="1732731" cy="1386090"/>
          </a:xfrm>
          <a:prstGeom prst="rect">
            <a:avLst/>
          </a:prstGeom>
          <a:noFill/>
          <a:ln>
            <a:noFill/>
          </a:ln>
        </p:spPr>
        <p:txBody>
          <a:bodyPr anchorCtr="0" anchor="t" bIns="45700" lIns="91425" spcFirstLastPara="1" rIns="91425" wrap="square" tIns="45700">
            <a:normAutofit lnSpcReduction="10000"/>
          </a:bodyPr>
          <a:lstStyle/>
          <a:p>
            <a:pPr indent="0" lvl="0" marL="55563" marR="0" rtl="0" algn="ctr">
              <a:lnSpc>
                <a:spcPct val="90000"/>
              </a:lnSpc>
              <a:spcBef>
                <a:spcPts val="1000"/>
              </a:spcBef>
              <a:spcAft>
                <a:spcPts val="0"/>
              </a:spcAft>
              <a:buClr>
                <a:srgbClr val="595959"/>
              </a:buClr>
              <a:buSzPts val="2400"/>
              <a:buFont typeface="Arial"/>
              <a:buNone/>
            </a:pPr>
            <a:r>
              <a:rPr b="0" i="0" lang="en-US" sz="1800" u="none" cap="none" strike="noStrike">
                <a:solidFill>
                  <a:srgbClr val="595959"/>
                </a:solidFill>
                <a:latin typeface="Calibri"/>
                <a:ea typeface="Calibri"/>
                <a:cs typeface="Calibri"/>
                <a:sym typeface="Calibri"/>
              </a:rPr>
              <a:t>Expanding your network and widens your circle of friends and peers</a:t>
            </a:r>
            <a:endParaRPr/>
          </a:p>
          <a:p>
            <a:pPr indent="0" lvl="0" marL="55563" marR="0" rtl="0" algn="ctr">
              <a:lnSpc>
                <a:spcPct val="90000"/>
              </a:lnSpc>
              <a:spcBef>
                <a:spcPts val="1000"/>
              </a:spcBef>
              <a:spcAft>
                <a:spcPts val="0"/>
              </a:spcAft>
              <a:buClr>
                <a:srgbClr val="595959"/>
              </a:buClr>
              <a:buSzPts val="2400"/>
              <a:buFont typeface="Arial"/>
              <a:buNone/>
            </a:pPr>
            <a:r>
              <a:t/>
            </a:r>
            <a:endParaRPr b="0" i="0" sz="1600" u="none" cap="none" strike="noStrike">
              <a:solidFill>
                <a:srgbClr val="595959"/>
              </a:solidFill>
              <a:latin typeface="Calibri"/>
              <a:ea typeface="Calibri"/>
              <a:cs typeface="Calibri"/>
              <a:sym typeface="Calibri"/>
            </a:endParaRPr>
          </a:p>
        </p:txBody>
      </p:sp>
      <p:sp>
        <p:nvSpPr>
          <p:cNvPr id="244" name="Google Shape;244;p71"/>
          <p:cNvSpPr txBox="1"/>
          <p:nvPr/>
        </p:nvSpPr>
        <p:spPr>
          <a:xfrm>
            <a:off x="7165568" y="4332318"/>
            <a:ext cx="1978916" cy="1672693"/>
          </a:xfrm>
          <a:prstGeom prst="rect">
            <a:avLst/>
          </a:prstGeom>
          <a:noFill/>
          <a:ln>
            <a:noFill/>
          </a:ln>
        </p:spPr>
        <p:txBody>
          <a:bodyPr anchorCtr="0" anchor="t" bIns="45700" lIns="91425" spcFirstLastPara="1" rIns="91425" wrap="square" tIns="45700">
            <a:normAutofit fontScale="92500" lnSpcReduction="10000"/>
          </a:bodyPr>
          <a:lstStyle/>
          <a:p>
            <a:pPr indent="0" lvl="0" marL="55563" marR="0" rtl="0" algn="ctr">
              <a:lnSpc>
                <a:spcPct val="90000"/>
              </a:lnSpc>
              <a:spcBef>
                <a:spcPts val="1000"/>
              </a:spcBef>
              <a:spcAft>
                <a:spcPts val="0"/>
              </a:spcAft>
              <a:buClr>
                <a:srgbClr val="595959"/>
              </a:buClr>
              <a:buSzPct val="136557"/>
              <a:buFont typeface="Arial"/>
              <a:buNone/>
            </a:pPr>
            <a:r>
              <a:rPr b="0" i="0" lang="en-US" sz="1900" u="none" cap="none" strike="noStrike">
                <a:solidFill>
                  <a:srgbClr val="595959"/>
                </a:solidFill>
                <a:latin typeface="Calibri"/>
                <a:ea typeface="Calibri"/>
                <a:cs typeface="Calibri"/>
                <a:sym typeface="Calibri"/>
              </a:rPr>
              <a:t>Entrepreneurship is a tool for a more sustainable future – change the world with your idea</a:t>
            </a:r>
            <a:endParaRPr/>
          </a:p>
          <a:p>
            <a:pPr indent="0" lvl="0" marL="55563" marR="0" rtl="0" algn="ctr">
              <a:lnSpc>
                <a:spcPct val="90000"/>
              </a:lnSpc>
              <a:spcBef>
                <a:spcPts val="1000"/>
              </a:spcBef>
              <a:spcAft>
                <a:spcPts val="0"/>
              </a:spcAft>
              <a:buClr>
                <a:srgbClr val="595959"/>
              </a:buClr>
              <a:buSzPct val="162162"/>
              <a:buFont typeface="Arial"/>
              <a:buNone/>
            </a:pPr>
            <a:r>
              <a:t/>
            </a:r>
            <a:endParaRPr b="0" i="0" sz="1600" u="none" cap="none" strike="noStrike">
              <a:solidFill>
                <a:srgbClr val="595959"/>
              </a:solidFill>
              <a:latin typeface="Calibri"/>
              <a:ea typeface="Calibri"/>
              <a:cs typeface="Calibri"/>
              <a:sym typeface="Calibri"/>
            </a:endParaRPr>
          </a:p>
        </p:txBody>
      </p:sp>
      <p:sp>
        <p:nvSpPr>
          <p:cNvPr id="245" name="Google Shape;245;p71"/>
          <p:cNvSpPr txBox="1"/>
          <p:nvPr/>
        </p:nvSpPr>
        <p:spPr>
          <a:xfrm>
            <a:off x="5205043" y="4332318"/>
            <a:ext cx="1732731" cy="1386089"/>
          </a:xfrm>
          <a:prstGeom prst="rect">
            <a:avLst/>
          </a:prstGeom>
          <a:noFill/>
          <a:ln>
            <a:noFill/>
          </a:ln>
        </p:spPr>
        <p:txBody>
          <a:bodyPr anchorCtr="0" anchor="t" bIns="45700" lIns="91425" spcFirstLastPara="1" rIns="91425" wrap="square" tIns="45700">
            <a:normAutofit fontScale="92500" lnSpcReduction="10000"/>
          </a:bodyPr>
          <a:lstStyle/>
          <a:p>
            <a:pPr indent="0" lvl="0" marL="14288" marR="0" rtl="0" algn="ctr">
              <a:lnSpc>
                <a:spcPct val="90000"/>
              </a:lnSpc>
              <a:spcBef>
                <a:spcPts val="1000"/>
              </a:spcBef>
              <a:spcAft>
                <a:spcPts val="0"/>
              </a:spcAft>
              <a:buClr>
                <a:srgbClr val="595959"/>
              </a:buClr>
              <a:buSzPct val="136557"/>
              <a:buFont typeface="Arial"/>
              <a:buNone/>
            </a:pPr>
            <a:r>
              <a:rPr b="0" i="0" lang="en-US" sz="1900" u="none" cap="none" strike="noStrike">
                <a:solidFill>
                  <a:srgbClr val="333333"/>
                </a:solidFill>
                <a:latin typeface="Calibri"/>
                <a:ea typeface="Calibri"/>
                <a:cs typeface="Calibri"/>
                <a:sym typeface="Calibri"/>
              </a:rPr>
              <a:t>Independence, flexibility and freedom</a:t>
            </a:r>
            <a:endParaRPr/>
          </a:p>
          <a:p>
            <a:pPr indent="0" lvl="0" marL="14288" marR="0" rtl="0" algn="ctr">
              <a:lnSpc>
                <a:spcPct val="90000"/>
              </a:lnSpc>
              <a:spcBef>
                <a:spcPts val="1000"/>
              </a:spcBef>
              <a:spcAft>
                <a:spcPts val="0"/>
              </a:spcAft>
              <a:buClr>
                <a:srgbClr val="595959"/>
              </a:buClr>
              <a:buSzPct val="247104"/>
              <a:buFont typeface="Arial"/>
              <a:buNone/>
            </a:pPr>
            <a:br>
              <a:rPr b="0" i="0" lang="en-US" sz="1050" u="none" cap="none" strike="noStrike">
                <a:solidFill>
                  <a:srgbClr val="595959"/>
                </a:solidFill>
                <a:latin typeface="Calibri"/>
                <a:ea typeface="Calibri"/>
                <a:cs typeface="Calibri"/>
                <a:sym typeface="Calibri"/>
              </a:rPr>
            </a:br>
            <a:endParaRPr b="0" i="0" sz="1600" u="none" cap="none" strike="noStrike">
              <a:solidFill>
                <a:srgbClr val="595959"/>
              </a:solidFill>
              <a:latin typeface="Calibri"/>
              <a:ea typeface="Calibri"/>
              <a:cs typeface="Calibri"/>
              <a:sym typeface="Calibri"/>
            </a:endParaRPr>
          </a:p>
        </p:txBody>
      </p:sp>
      <p:sp>
        <p:nvSpPr>
          <p:cNvPr id="246" name="Google Shape;246;p71"/>
          <p:cNvSpPr txBox="1"/>
          <p:nvPr/>
        </p:nvSpPr>
        <p:spPr>
          <a:xfrm>
            <a:off x="9158132" y="4325952"/>
            <a:ext cx="1732731" cy="1237497"/>
          </a:xfrm>
          <a:prstGeom prst="rect">
            <a:avLst/>
          </a:prstGeom>
          <a:noFill/>
          <a:ln>
            <a:noFill/>
          </a:ln>
        </p:spPr>
        <p:txBody>
          <a:bodyPr anchorCtr="0" anchor="t" bIns="45700" lIns="91425" spcFirstLastPara="1" rIns="91425" wrap="square" tIns="45700">
            <a:normAutofit/>
          </a:bodyPr>
          <a:lstStyle/>
          <a:p>
            <a:pPr indent="0" lvl="0" marL="55563" marR="0" rtl="0" algn="ctr">
              <a:lnSpc>
                <a:spcPct val="90000"/>
              </a:lnSpc>
              <a:spcBef>
                <a:spcPts val="1000"/>
              </a:spcBef>
              <a:spcAft>
                <a:spcPts val="0"/>
              </a:spcAft>
              <a:buClr>
                <a:srgbClr val="595959"/>
              </a:buClr>
              <a:buSzPts val="2400"/>
              <a:buFont typeface="Arial"/>
              <a:buNone/>
            </a:pPr>
            <a:r>
              <a:rPr b="0" i="0" lang="en-US" sz="1800" u="none" cap="none" strike="noStrike">
                <a:solidFill>
                  <a:srgbClr val="595959"/>
                </a:solidFill>
                <a:latin typeface="Calibri"/>
                <a:ea typeface="Calibri"/>
                <a:cs typeface="Calibri"/>
                <a:sym typeface="Calibri"/>
              </a:rPr>
              <a:t>Prevents unemployment and disengagement</a:t>
            </a:r>
            <a:endParaRPr/>
          </a:p>
          <a:p>
            <a:pPr indent="0" lvl="0" marL="55563" marR="0" rtl="0" algn="ctr">
              <a:lnSpc>
                <a:spcPct val="90000"/>
              </a:lnSpc>
              <a:spcBef>
                <a:spcPts val="1000"/>
              </a:spcBef>
              <a:spcAft>
                <a:spcPts val="0"/>
              </a:spcAft>
              <a:buClr>
                <a:srgbClr val="595959"/>
              </a:buClr>
              <a:buSzPts val="2400"/>
              <a:buFont typeface="Arial"/>
              <a:buNone/>
            </a:pPr>
            <a:r>
              <a:t/>
            </a:r>
            <a:endParaRPr b="0" i="0" sz="1800" u="none" cap="none" strike="noStrike">
              <a:solidFill>
                <a:srgbClr val="59595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595959"/>
              </a:buClr>
              <a:buSzPct val="105882"/>
              <a:buNone/>
            </a:pPr>
            <a:r>
              <a:rPr lang="en-US" sz="4000"/>
              <a:t>What are the benefits of becoming a </a:t>
            </a:r>
            <a:endParaRPr/>
          </a:p>
          <a:p>
            <a:pPr indent="0" lvl="0" marL="0" rtl="0" algn="ctr">
              <a:lnSpc>
                <a:spcPct val="90000"/>
              </a:lnSpc>
              <a:spcBef>
                <a:spcPts val="0"/>
              </a:spcBef>
              <a:spcAft>
                <a:spcPts val="0"/>
              </a:spcAft>
              <a:buClr>
                <a:srgbClr val="595959"/>
              </a:buClr>
              <a:buSzPct val="105882"/>
              <a:buNone/>
            </a:pPr>
            <a:r>
              <a:rPr lang="en-US" sz="4000"/>
              <a:t>Youth Mountain Entrepreneur?</a:t>
            </a:r>
            <a:endParaRPr/>
          </a:p>
        </p:txBody>
      </p:sp>
      <p:pic>
        <p:nvPicPr>
          <p:cNvPr descr="Graphical user interface&#10;&#10;Description automatically generated with medium confidence" id="252" name="Google Shape;252;p25"/>
          <p:cNvPicPr preferRelativeResize="0"/>
          <p:nvPr/>
        </p:nvPicPr>
        <p:blipFill rotWithShape="1">
          <a:blip r:embed="rId3">
            <a:alphaModFix/>
          </a:blip>
          <a:srcRect b="0" l="0" r="0" t="0"/>
          <a:stretch/>
        </p:blipFill>
        <p:spPr>
          <a:xfrm>
            <a:off x="828675" y="1243964"/>
            <a:ext cx="10687050" cy="4786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72"/>
          <p:cNvPicPr preferRelativeResize="0"/>
          <p:nvPr>
            <p:ph idx="2" type="pic"/>
          </p:nvPr>
        </p:nvPicPr>
        <p:blipFill rotWithShape="1">
          <a:blip r:embed="rId3">
            <a:alphaModFix/>
          </a:blip>
          <a:srcRect b="21303" l="233" r="-74823" t="475"/>
          <a:stretch/>
        </p:blipFill>
        <p:spPr>
          <a:xfrm>
            <a:off x="2983586" y="-29115"/>
            <a:ext cx="12341147" cy="3685225"/>
          </a:xfrm>
          <a:prstGeom prst="rect">
            <a:avLst/>
          </a:prstGeom>
          <a:noFill/>
          <a:ln>
            <a:noFill/>
          </a:ln>
        </p:spPr>
      </p:pic>
      <p:sp>
        <p:nvSpPr>
          <p:cNvPr id="258" name="Google Shape;258;p72"/>
          <p:cNvSpPr txBox="1"/>
          <p:nvPr>
            <p:ph idx="1" type="body"/>
          </p:nvPr>
        </p:nvSpPr>
        <p:spPr>
          <a:xfrm>
            <a:off x="5816600" y="3880489"/>
            <a:ext cx="5893179" cy="21493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595959"/>
              </a:buClr>
              <a:buSzPts val="2400"/>
              <a:buNone/>
            </a:pPr>
            <a:r>
              <a:rPr b="1" i="1" lang="en-US" sz="2800"/>
              <a:t>The proportion of 15-29 year-olds in the EU neither in employment nor in education and training in 2021 ranged from 5.5 % in the Netherlands to 23.1 % in Italy. (Eurostat, 2022).</a:t>
            </a:r>
            <a:endParaRPr/>
          </a:p>
        </p:txBody>
      </p:sp>
      <p:sp>
        <p:nvSpPr>
          <p:cNvPr id="259" name="Google Shape;259;p72"/>
          <p:cNvSpPr txBox="1"/>
          <p:nvPr>
            <p:ph idx="3" type="body"/>
          </p:nvPr>
        </p:nvSpPr>
        <p:spPr>
          <a:xfrm>
            <a:off x="340626" y="4319706"/>
            <a:ext cx="3644521" cy="2374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a:solidFill>
                  <a:srgbClr val="0070C0"/>
                </a:solidFill>
              </a:rPr>
              <a:t>Did you know?</a:t>
            </a:r>
            <a:endParaRPr/>
          </a:p>
        </p:txBody>
      </p:sp>
      <p:grpSp>
        <p:nvGrpSpPr>
          <p:cNvPr id="260" name="Google Shape;260;p72"/>
          <p:cNvGrpSpPr/>
          <p:nvPr/>
        </p:nvGrpSpPr>
        <p:grpSpPr>
          <a:xfrm rot="3085413">
            <a:off x="8757057" y="997524"/>
            <a:ext cx="2082443" cy="2861107"/>
            <a:chOff x="5875548" y="3125276"/>
            <a:chExt cx="438214" cy="602070"/>
          </a:xfrm>
        </p:grpSpPr>
        <p:sp>
          <p:nvSpPr>
            <p:cNvPr id="261" name="Google Shape;261;p72"/>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2" name="Google Shape;262;p72"/>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72"/>
          <p:cNvSpPr txBox="1"/>
          <p:nvPr/>
        </p:nvSpPr>
        <p:spPr>
          <a:xfrm>
            <a:off x="3037840" y="2905780"/>
            <a:ext cx="3627120"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Frá haus að hala (From Head to Tail): PEAK Youth Mountain Entrepreneur</a:t>
            </a:r>
            <a:endParaRPr/>
          </a:p>
        </p:txBody>
      </p:sp>
      <p:pic>
        <p:nvPicPr>
          <p:cNvPr descr="A picture containing person, accessory, necklet&#10;&#10;Description automatically generated" id="264" name="Google Shape;264;p72"/>
          <p:cNvPicPr preferRelativeResize="0"/>
          <p:nvPr/>
        </p:nvPicPr>
        <p:blipFill rotWithShape="1">
          <a:blip r:embed="rId4">
            <a:alphaModFix/>
          </a:blip>
          <a:srcRect b="0" l="0" r="0" t="0"/>
          <a:stretch/>
        </p:blipFill>
        <p:spPr>
          <a:xfrm>
            <a:off x="8280851" y="-47190"/>
            <a:ext cx="3982269" cy="3701935"/>
          </a:xfrm>
          <a:prstGeom prst="rect">
            <a:avLst/>
          </a:prstGeom>
          <a:noFill/>
          <a:ln>
            <a:noFill/>
          </a:ln>
        </p:spPr>
      </p:pic>
      <p:sp>
        <p:nvSpPr>
          <p:cNvPr id="265" name="Google Shape;265;p72"/>
          <p:cNvSpPr txBox="1"/>
          <p:nvPr/>
        </p:nvSpPr>
        <p:spPr>
          <a:xfrm>
            <a:off x="9056175" y="2870598"/>
            <a:ext cx="2666335"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Reel and Hammer: PEAK Youth Mountain Entrepreneur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Cartoon representation of city with mountain and sun" id="270" name="Google Shape;270;p73"/>
          <p:cNvPicPr preferRelativeResize="0"/>
          <p:nvPr>
            <p:ph idx="2" type="pic"/>
          </p:nvPr>
        </p:nvPicPr>
        <p:blipFill rotWithShape="1">
          <a:blip r:embed="rId3">
            <a:alphaModFix/>
          </a:blip>
          <a:srcRect b="0" l="16669" r="16668" t="0"/>
          <a:stretch/>
        </p:blipFill>
        <p:spPr>
          <a:xfrm>
            <a:off x="1179513" y="1633673"/>
            <a:ext cx="1724025" cy="1724025"/>
          </a:xfrm>
          <a:prstGeom prst="ellipse">
            <a:avLst/>
          </a:prstGeom>
          <a:solidFill>
            <a:schemeClr val="lt1"/>
          </a:solidFill>
          <a:ln>
            <a:noFill/>
          </a:ln>
        </p:spPr>
      </p:pic>
      <p:pic>
        <p:nvPicPr>
          <p:cNvPr descr="Sea of hands in the middle" id="271" name="Google Shape;271;p73"/>
          <p:cNvPicPr preferRelativeResize="0"/>
          <p:nvPr>
            <p:ph idx="3" type="pic"/>
          </p:nvPr>
        </p:nvPicPr>
        <p:blipFill rotWithShape="1">
          <a:blip r:embed="rId4">
            <a:alphaModFix/>
          </a:blip>
          <a:srcRect b="0" l="16675" r="16675" t="0"/>
          <a:stretch/>
        </p:blipFill>
        <p:spPr>
          <a:xfrm>
            <a:off x="3867150" y="1643198"/>
            <a:ext cx="1724025" cy="1724025"/>
          </a:xfrm>
          <a:prstGeom prst="ellipse">
            <a:avLst/>
          </a:prstGeom>
          <a:solidFill>
            <a:schemeClr val="lt1"/>
          </a:solidFill>
          <a:ln>
            <a:noFill/>
          </a:ln>
        </p:spPr>
      </p:pic>
      <p:pic>
        <p:nvPicPr>
          <p:cNvPr descr="Worker typing on laptop" id="272" name="Google Shape;272;p73"/>
          <p:cNvPicPr preferRelativeResize="0"/>
          <p:nvPr>
            <p:ph idx="4" type="pic"/>
          </p:nvPr>
        </p:nvPicPr>
        <p:blipFill rotWithShape="1">
          <a:blip r:embed="rId5">
            <a:alphaModFix/>
          </a:blip>
          <a:srcRect b="0" l="12504" r="12504" t="0"/>
          <a:stretch/>
        </p:blipFill>
        <p:spPr>
          <a:xfrm>
            <a:off x="6543675" y="1638435"/>
            <a:ext cx="1724025" cy="1724025"/>
          </a:xfrm>
          <a:prstGeom prst="ellipse">
            <a:avLst/>
          </a:prstGeom>
          <a:solidFill>
            <a:schemeClr val="lt1"/>
          </a:solidFill>
          <a:ln>
            <a:noFill/>
          </a:ln>
        </p:spPr>
      </p:pic>
      <p:pic>
        <p:nvPicPr>
          <p:cNvPr descr="People celebrating" id="273" name="Google Shape;273;p73"/>
          <p:cNvPicPr preferRelativeResize="0"/>
          <p:nvPr>
            <p:ph idx="5" type="pic"/>
          </p:nvPr>
        </p:nvPicPr>
        <p:blipFill rotWithShape="1">
          <a:blip r:embed="rId6">
            <a:alphaModFix/>
          </a:blip>
          <a:srcRect b="0" l="16717" r="16718" t="0"/>
          <a:stretch/>
        </p:blipFill>
        <p:spPr>
          <a:xfrm>
            <a:off x="9231313" y="1647960"/>
            <a:ext cx="1724025" cy="1724025"/>
          </a:xfrm>
          <a:prstGeom prst="ellipse">
            <a:avLst/>
          </a:prstGeom>
          <a:solidFill>
            <a:schemeClr val="lt1"/>
          </a:solidFill>
          <a:ln>
            <a:noFill/>
          </a:ln>
        </p:spPr>
      </p:pic>
      <p:sp>
        <p:nvSpPr>
          <p:cNvPr id="274" name="Google Shape;274;p73"/>
          <p:cNvSpPr txBox="1"/>
          <p:nvPr>
            <p:ph idx="6" type="body"/>
          </p:nvPr>
        </p:nvSpPr>
        <p:spPr>
          <a:xfrm>
            <a:off x="609600" y="3398917"/>
            <a:ext cx="2544642" cy="12512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000"/>
              <a:buNone/>
            </a:pPr>
            <a:r>
              <a:rPr lang="en-US"/>
              <a:t>What percentage of the European population lives in mountain areas?</a:t>
            </a:r>
            <a:endParaRPr/>
          </a:p>
        </p:txBody>
      </p:sp>
      <p:sp>
        <p:nvSpPr>
          <p:cNvPr id="275" name="Google Shape;275;p73"/>
          <p:cNvSpPr txBox="1"/>
          <p:nvPr>
            <p:ph idx="7" type="body"/>
          </p:nvPr>
        </p:nvSpPr>
        <p:spPr>
          <a:xfrm>
            <a:off x="3603613" y="4589581"/>
            <a:ext cx="2289837" cy="40956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595959"/>
              </a:buClr>
              <a:buSzPts val="1800"/>
              <a:buNone/>
            </a:pPr>
            <a:r>
              <a:rPr lang="en-US"/>
              <a:t>a. Up to 18</a:t>
            </a:r>
            <a:endParaRPr/>
          </a:p>
        </p:txBody>
      </p:sp>
      <p:sp>
        <p:nvSpPr>
          <p:cNvPr id="276" name="Google Shape;276;p73"/>
          <p:cNvSpPr txBox="1"/>
          <p:nvPr>
            <p:ph idx="8" type="body"/>
          </p:nvPr>
        </p:nvSpPr>
        <p:spPr>
          <a:xfrm>
            <a:off x="3473308" y="3523542"/>
            <a:ext cx="2550446" cy="90971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a:t>How do the PEAK partners define ‘youth’?</a:t>
            </a:r>
            <a:endParaRPr/>
          </a:p>
        </p:txBody>
      </p:sp>
      <p:sp>
        <p:nvSpPr>
          <p:cNvPr id="277" name="Google Shape;277;p73"/>
          <p:cNvSpPr txBox="1"/>
          <p:nvPr>
            <p:ph idx="9" type="body"/>
          </p:nvPr>
        </p:nvSpPr>
        <p:spPr>
          <a:xfrm>
            <a:off x="6326881" y="4671912"/>
            <a:ext cx="2289837" cy="312120"/>
          </a:xfrm>
          <a:prstGeom prst="rect">
            <a:avLst/>
          </a:prstGeom>
          <a:noFill/>
          <a:ln>
            <a:noFill/>
          </a:ln>
        </p:spPr>
        <p:txBody>
          <a:bodyPr anchorCtr="0" anchor="t" bIns="45700" lIns="91425" spcFirstLastPara="1" rIns="91425" wrap="square" tIns="45700">
            <a:normAutofit lnSpcReduction="10000"/>
          </a:bodyPr>
          <a:lstStyle/>
          <a:p>
            <a:pPr indent="-228600" lvl="0" marL="228600" rtl="0" algn="ctr">
              <a:lnSpc>
                <a:spcPct val="90000"/>
              </a:lnSpc>
              <a:spcBef>
                <a:spcPts val="0"/>
              </a:spcBef>
              <a:spcAft>
                <a:spcPts val="0"/>
              </a:spcAft>
              <a:buClr>
                <a:srgbClr val="595959"/>
              </a:buClr>
              <a:buSzPts val="1800"/>
              <a:buNone/>
            </a:pPr>
            <a:r>
              <a:rPr lang="en-US"/>
              <a:t>a. 3.8 million</a:t>
            </a:r>
            <a:endParaRPr/>
          </a:p>
        </p:txBody>
      </p:sp>
      <p:sp>
        <p:nvSpPr>
          <p:cNvPr id="278" name="Google Shape;278;p73"/>
          <p:cNvSpPr txBox="1"/>
          <p:nvPr>
            <p:ph idx="13" type="body"/>
          </p:nvPr>
        </p:nvSpPr>
        <p:spPr>
          <a:xfrm>
            <a:off x="6341565" y="3464264"/>
            <a:ext cx="2289838" cy="9852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a:t>How many people aged 15-29 were unemployed in the EU in 2021?</a:t>
            </a:r>
            <a:endParaRPr/>
          </a:p>
        </p:txBody>
      </p:sp>
      <p:sp>
        <p:nvSpPr>
          <p:cNvPr id="279" name="Google Shape;279;p73"/>
          <p:cNvSpPr txBox="1"/>
          <p:nvPr>
            <p:ph idx="14" type="body"/>
          </p:nvPr>
        </p:nvSpPr>
        <p:spPr>
          <a:xfrm>
            <a:off x="8861512" y="4570513"/>
            <a:ext cx="2289837" cy="540084"/>
          </a:xfrm>
          <a:prstGeom prst="rect">
            <a:avLst/>
          </a:prstGeom>
          <a:noFill/>
          <a:ln>
            <a:noFill/>
          </a:ln>
        </p:spPr>
        <p:txBody>
          <a:bodyPr anchorCtr="0" anchor="t" bIns="45700" lIns="91425" spcFirstLastPara="1" rIns="91425" wrap="square" tIns="45700">
            <a:normAutofit lnSpcReduction="10000"/>
          </a:bodyPr>
          <a:lstStyle/>
          <a:p>
            <a:pPr indent="-342900" lvl="0" marL="342900" marR="0" rtl="0" algn="ctr">
              <a:lnSpc>
                <a:spcPct val="90000"/>
              </a:lnSpc>
              <a:spcBef>
                <a:spcPts val="0"/>
              </a:spcBef>
              <a:spcAft>
                <a:spcPts val="0"/>
              </a:spcAft>
              <a:buClr>
                <a:srgbClr val="595959"/>
              </a:buClr>
              <a:buSzPts val="1800"/>
              <a:buFont typeface="Arial"/>
              <a:buAutoNum type="alphaLcPeriod"/>
            </a:pPr>
            <a:r>
              <a:rPr lang="en-US"/>
              <a:t>Change and employment</a:t>
            </a:r>
            <a:endParaRPr/>
          </a:p>
        </p:txBody>
      </p:sp>
      <p:sp>
        <p:nvSpPr>
          <p:cNvPr id="280" name="Google Shape;280;p73"/>
          <p:cNvSpPr txBox="1"/>
          <p:nvPr>
            <p:ph idx="15" type="body"/>
          </p:nvPr>
        </p:nvSpPr>
        <p:spPr>
          <a:xfrm>
            <a:off x="8861512" y="3282596"/>
            <a:ext cx="2957214" cy="72176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79BD3"/>
              </a:buClr>
              <a:buSzPts val="2000"/>
              <a:buNone/>
            </a:pPr>
            <a:r>
              <a:rPr lang="en-US"/>
              <a:t>Which of these are major benefits of becoming a Youth Mountain Entrepreneur?</a:t>
            </a:r>
            <a:endParaRPr/>
          </a:p>
        </p:txBody>
      </p:sp>
      <p:sp>
        <p:nvSpPr>
          <p:cNvPr id="281" name="Google Shape;281;p73"/>
          <p:cNvSpPr txBox="1"/>
          <p:nvPr>
            <p:ph idx="16" type="body"/>
          </p:nvPr>
        </p:nvSpPr>
        <p:spPr>
          <a:xfrm>
            <a:off x="-114497" y="549511"/>
            <a:ext cx="12370179" cy="946176"/>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chemeClr val="lt1"/>
              </a:buClr>
              <a:buSzPct val="108108"/>
              <a:buNone/>
            </a:pPr>
            <a:r>
              <a:rPr lang="en-US">
                <a:solidFill>
                  <a:srgbClr val="20EEF1"/>
                </a:solidFill>
              </a:rPr>
              <a:t>Quiz  </a:t>
            </a:r>
            <a:r>
              <a:rPr lang="en-US"/>
              <a:t>young people in mountain areas: </a:t>
            </a:r>
            <a:r>
              <a:rPr i="1" lang="en-US"/>
              <a:t>what do you know about it?</a:t>
            </a:r>
            <a:endParaRPr i="1"/>
          </a:p>
        </p:txBody>
      </p:sp>
      <p:sp>
        <p:nvSpPr>
          <p:cNvPr id="282" name="Google Shape;282;p73"/>
          <p:cNvSpPr txBox="1"/>
          <p:nvPr/>
        </p:nvSpPr>
        <p:spPr>
          <a:xfrm>
            <a:off x="6268575" y="5110597"/>
            <a:ext cx="2406450" cy="323487"/>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4.6 million</a:t>
            </a:r>
            <a:endParaRPr b="0" i="0" sz="1800" u="none" cap="none" strike="noStrike">
              <a:solidFill>
                <a:srgbClr val="595959"/>
              </a:solidFill>
              <a:latin typeface="Calibri"/>
              <a:ea typeface="Calibri"/>
              <a:cs typeface="Calibri"/>
              <a:sym typeface="Calibri"/>
            </a:endParaRPr>
          </a:p>
        </p:txBody>
      </p:sp>
      <p:sp>
        <p:nvSpPr>
          <p:cNvPr id="283" name="Google Shape;283;p73"/>
          <p:cNvSpPr txBox="1"/>
          <p:nvPr/>
        </p:nvSpPr>
        <p:spPr>
          <a:xfrm>
            <a:off x="9142867" y="5151902"/>
            <a:ext cx="2289837" cy="540084"/>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Empowerment and creation</a:t>
            </a:r>
            <a:endParaRPr b="0" i="0" sz="1800" u="none" cap="none" strike="noStrike">
              <a:solidFill>
                <a:srgbClr val="595959"/>
              </a:solidFill>
              <a:latin typeface="Calibri"/>
              <a:ea typeface="Calibri"/>
              <a:cs typeface="Calibri"/>
              <a:sym typeface="Calibri"/>
            </a:endParaRPr>
          </a:p>
        </p:txBody>
      </p:sp>
      <p:sp>
        <p:nvSpPr>
          <p:cNvPr id="284" name="Google Shape;284;p73"/>
          <p:cNvSpPr txBox="1"/>
          <p:nvPr/>
        </p:nvSpPr>
        <p:spPr>
          <a:xfrm>
            <a:off x="9092350" y="5760066"/>
            <a:ext cx="2289837" cy="54008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Goals and learning</a:t>
            </a:r>
            <a:endParaRPr b="0" i="0" sz="1800" u="none" cap="none" strike="noStrike">
              <a:solidFill>
                <a:srgbClr val="595959"/>
              </a:solidFill>
              <a:latin typeface="Calibri"/>
              <a:ea typeface="Calibri"/>
              <a:cs typeface="Calibri"/>
              <a:sym typeface="Calibri"/>
            </a:endParaRPr>
          </a:p>
        </p:txBody>
      </p:sp>
      <p:sp>
        <p:nvSpPr>
          <p:cNvPr id="285" name="Google Shape;285;p73"/>
          <p:cNvSpPr txBox="1"/>
          <p:nvPr/>
        </p:nvSpPr>
        <p:spPr>
          <a:xfrm>
            <a:off x="3611294" y="5012384"/>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Up to 25</a:t>
            </a:r>
            <a:endParaRPr b="0" i="0" sz="1800" u="none" cap="none" strike="noStrike">
              <a:solidFill>
                <a:srgbClr val="595959"/>
              </a:solidFill>
              <a:latin typeface="Calibri"/>
              <a:ea typeface="Calibri"/>
              <a:cs typeface="Calibri"/>
              <a:sym typeface="Calibri"/>
            </a:endParaRPr>
          </a:p>
        </p:txBody>
      </p:sp>
      <p:sp>
        <p:nvSpPr>
          <p:cNvPr id="286" name="Google Shape;286;p73"/>
          <p:cNvSpPr txBox="1"/>
          <p:nvPr/>
        </p:nvSpPr>
        <p:spPr>
          <a:xfrm>
            <a:off x="3611294" y="5472783"/>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Up to 30</a:t>
            </a:r>
            <a:endParaRPr b="0" i="0" sz="1800" u="none" cap="none" strike="noStrike">
              <a:solidFill>
                <a:srgbClr val="595959"/>
              </a:solidFill>
              <a:latin typeface="Calibri"/>
              <a:ea typeface="Calibri"/>
              <a:cs typeface="Calibri"/>
              <a:sym typeface="Calibri"/>
            </a:endParaRPr>
          </a:p>
        </p:txBody>
      </p:sp>
      <p:sp>
        <p:nvSpPr>
          <p:cNvPr id="287" name="Google Shape;287;p73"/>
          <p:cNvSpPr txBox="1"/>
          <p:nvPr>
            <p:ph idx="7" type="body"/>
          </p:nvPr>
        </p:nvSpPr>
        <p:spPr>
          <a:xfrm>
            <a:off x="726210" y="4701037"/>
            <a:ext cx="2289837" cy="40956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595959"/>
              </a:buClr>
              <a:buSzPts val="1800"/>
              <a:buNone/>
            </a:pPr>
            <a:r>
              <a:rPr lang="en-US"/>
              <a:t>a. 19.8%</a:t>
            </a:r>
            <a:endParaRPr/>
          </a:p>
        </p:txBody>
      </p:sp>
      <p:sp>
        <p:nvSpPr>
          <p:cNvPr id="288" name="Google Shape;288;p73"/>
          <p:cNvSpPr txBox="1"/>
          <p:nvPr/>
        </p:nvSpPr>
        <p:spPr>
          <a:xfrm>
            <a:off x="737002" y="5190780"/>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25.4%</a:t>
            </a:r>
            <a:endParaRPr b="0" i="0" sz="1800" u="none" cap="none" strike="noStrike">
              <a:solidFill>
                <a:srgbClr val="595959"/>
              </a:solidFill>
              <a:latin typeface="Calibri"/>
              <a:ea typeface="Calibri"/>
              <a:cs typeface="Calibri"/>
              <a:sym typeface="Calibri"/>
            </a:endParaRPr>
          </a:p>
        </p:txBody>
      </p:sp>
      <p:sp>
        <p:nvSpPr>
          <p:cNvPr id="289" name="Google Shape;289;p73"/>
          <p:cNvSpPr txBox="1"/>
          <p:nvPr/>
        </p:nvSpPr>
        <p:spPr>
          <a:xfrm>
            <a:off x="726209" y="5677563"/>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27.9%</a:t>
            </a:r>
            <a:endParaRPr b="0" i="0" sz="1800" u="none" cap="none" strike="noStrike">
              <a:solidFill>
                <a:srgbClr val="595959"/>
              </a:solidFill>
              <a:latin typeface="Calibri"/>
              <a:ea typeface="Calibri"/>
              <a:cs typeface="Calibri"/>
              <a:sym typeface="Calibri"/>
            </a:endParaRPr>
          </a:p>
        </p:txBody>
      </p:sp>
      <p:sp>
        <p:nvSpPr>
          <p:cNvPr id="290" name="Google Shape;290;p73"/>
          <p:cNvSpPr txBox="1"/>
          <p:nvPr/>
        </p:nvSpPr>
        <p:spPr>
          <a:xfrm>
            <a:off x="6181937" y="5502203"/>
            <a:ext cx="2406450" cy="323487"/>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5 million</a:t>
            </a:r>
            <a:endParaRPr b="0" i="0" sz="1800" u="none" cap="none" strike="noStrike">
              <a:solidFill>
                <a:srgbClr val="59595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Cartoon representation of city with mountain and sun" id="295" name="Google Shape;295;p74"/>
          <p:cNvPicPr preferRelativeResize="0"/>
          <p:nvPr>
            <p:ph idx="2" type="pic"/>
          </p:nvPr>
        </p:nvPicPr>
        <p:blipFill rotWithShape="1">
          <a:blip r:embed="rId3">
            <a:alphaModFix/>
          </a:blip>
          <a:srcRect b="0" l="16669" r="16668" t="0"/>
          <a:stretch/>
        </p:blipFill>
        <p:spPr>
          <a:xfrm>
            <a:off x="1179513" y="1633673"/>
            <a:ext cx="1724025" cy="1724025"/>
          </a:xfrm>
          <a:prstGeom prst="ellipse">
            <a:avLst/>
          </a:prstGeom>
          <a:solidFill>
            <a:schemeClr val="lt1"/>
          </a:solidFill>
          <a:ln>
            <a:noFill/>
          </a:ln>
        </p:spPr>
      </p:pic>
      <p:pic>
        <p:nvPicPr>
          <p:cNvPr id="296" name="Google Shape;296;p74"/>
          <p:cNvPicPr preferRelativeResize="0"/>
          <p:nvPr>
            <p:ph idx="3" type="pic"/>
          </p:nvPr>
        </p:nvPicPr>
        <p:blipFill rotWithShape="1">
          <a:blip r:embed="rId4">
            <a:alphaModFix/>
          </a:blip>
          <a:srcRect b="0" l="0" r="0" t="0"/>
          <a:stretch/>
        </p:blipFill>
        <p:spPr>
          <a:xfrm>
            <a:off x="3867150" y="1643198"/>
            <a:ext cx="1724025" cy="1724025"/>
          </a:xfrm>
          <a:prstGeom prst="ellipse">
            <a:avLst/>
          </a:prstGeom>
          <a:solidFill>
            <a:schemeClr val="lt1"/>
          </a:solidFill>
          <a:ln>
            <a:noFill/>
          </a:ln>
        </p:spPr>
      </p:pic>
      <p:pic>
        <p:nvPicPr>
          <p:cNvPr id="297" name="Google Shape;297;p74"/>
          <p:cNvPicPr preferRelativeResize="0"/>
          <p:nvPr>
            <p:ph idx="4" type="pic"/>
          </p:nvPr>
        </p:nvPicPr>
        <p:blipFill rotWithShape="1">
          <a:blip r:embed="rId5">
            <a:alphaModFix/>
          </a:blip>
          <a:srcRect b="0" l="0" r="0" t="0"/>
          <a:stretch/>
        </p:blipFill>
        <p:spPr>
          <a:xfrm>
            <a:off x="6543675" y="1638435"/>
            <a:ext cx="1724025" cy="1724025"/>
          </a:xfrm>
          <a:prstGeom prst="ellipse">
            <a:avLst/>
          </a:prstGeom>
          <a:solidFill>
            <a:schemeClr val="lt1"/>
          </a:solidFill>
          <a:ln>
            <a:noFill/>
          </a:ln>
        </p:spPr>
      </p:pic>
      <p:pic>
        <p:nvPicPr>
          <p:cNvPr id="298" name="Google Shape;298;p74"/>
          <p:cNvPicPr preferRelativeResize="0"/>
          <p:nvPr>
            <p:ph idx="5" type="pic"/>
          </p:nvPr>
        </p:nvPicPr>
        <p:blipFill rotWithShape="1">
          <a:blip r:embed="rId6">
            <a:alphaModFix/>
          </a:blip>
          <a:srcRect b="0" l="0" r="0" t="0"/>
          <a:stretch/>
        </p:blipFill>
        <p:spPr>
          <a:xfrm>
            <a:off x="9231313" y="1647960"/>
            <a:ext cx="1724025" cy="1724025"/>
          </a:xfrm>
          <a:prstGeom prst="ellipse">
            <a:avLst/>
          </a:prstGeom>
          <a:solidFill>
            <a:schemeClr val="lt1"/>
          </a:solidFill>
          <a:ln>
            <a:noFill/>
          </a:ln>
        </p:spPr>
      </p:pic>
      <p:sp>
        <p:nvSpPr>
          <p:cNvPr id="299" name="Google Shape;299;p74"/>
          <p:cNvSpPr txBox="1"/>
          <p:nvPr>
            <p:ph idx="6" type="body"/>
          </p:nvPr>
        </p:nvSpPr>
        <p:spPr>
          <a:xfrm>
            <a:off x="677360" y="3859317"/>
            <a:ext cx="2544642" cy="12512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000"/>
              <a:buNone/>
            </a:pPr>
            <a:r>
              <a:rPr lang="en-US"/>
              <a:t>25.4% of the European population lives in mountain areas</a:t>
            </a:r>
            <a:endParaRPr/>
          </a:p>
        </p:txBody>
      </p:sp>
      <p:sp>
        <p:nvSpPr>
          <p:cNvPr id="300" name="Google Shape;300;p74"/>
          <p:cNvSpPr txBox="1"/>
          <p:nvPr>
            <p:ph idx="8" type="body"/>
          </p:nvPr>
        </p:nvSpPr>
        <p:spPr>
          <a:xfrm>
            <a:off x="3494213" y="3889454"/>
            <a:ext cx="2550446" cy="90971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a:t>The PEAK partners define ‘youth’ as up 30 years of age</a:t>
            </a:r>
            <a:endParaRPr/>
          </a:p>
        </p:txBody>
      </p:sp>
      <p:sp>
        <p:nvSpPr>
          <p:cNvPr id="301" name="Google Shape;301;p74"/>
          <p:cNvSpPr txBox="1"/>
          <p:nvPr>
            <p:ph idx="13" type="body"/>
          </p:nvPr>
        </p:nvSpPr>
        <p:spPr>
          <a:xfrm>
            <a:off x="6316870" y="3889454"/>
            <a:ext cx="2289838" cy="9852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a:t>Five million people aged 15-29 were unemployed in the EU in 2021</a:t>
            </a:r>
            <a:endParaRPr/>
          </a:p>
        </p:txBody>
      </p:sp>
      <p:sp>
        <p:nvSpPr>
          <p:cNvPr id="302" name="Google Shape;302;p74"/>
          <p:cNvSpPr txBox="1"/>
          <p:nvPr>
            <p:ph idx="15" type="body"/>
          </p:nvPr>
        </p:nvSpPr>
        <p:spPr>
          <a:xfrm>
            <a:off x="8878919" y="3889454"/>
            <a:ext cx="2957214" cy="72176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79BD3"/>
              </a:buClr>
              <a:buSzPts val="2000"/>
              <a:buNone/>
            </a:pPr>
            <a:r>
              <a:rPr lang="en-US"/>
              <a:t>‘Change’ and ‘employment’ are two of the major benefits of becoming a Youth Mountain Entrepreneur</a:t>
            </a:r>
            <a:endParaRPr/>
          </a:p>
        </p:txBody>
      </p:sp>
      <p:sp>
        <p:nvSpPr>
          <p:cNvPr id="303" name="Google Shape;303;p74"/>
          <p:cNvSpPr txBox="1"/>
          <p:nvPr>
            <p:ph idx="16" type="body"/>
          </p:nvPr>
        </p:nvSpPr>
        <p:spPr>
          <a:xfrm>
            <a:off x="-114497" y="549511"/>
            <a:ext cx="12370179" cy="946176"/>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chemeClr val="lt1"/>
              </a:buClr>
              <a:buSzPct val="108108"/>
              <a:buNone/>
            </a:pPr>
            <a:r>
              <a:rPr lang="en-US">
                <a:solidFill>
                  <a:srgbClr val="20EEF1"/>
                </a:solidFill>
              </a:rPr>
              <a:t>Quiz  </a:t>
            </a:r>
            <a:r>
              <a:rPr lang="en-US"/>
              <a:t>young people in mountain areas: </a:t>
            </a:r>
            <a:r>
              <a:rPr i="1" lang="en-US"/>
              <a:t>what do you know about it?</a:t>
            </a:r>
            <a:endParaRPr i="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8"/>
          <p:cNvSpPr txBox="1"/>
          <p:nvPr>
            <p:ph idx="3" type="body"/>
          </p:nvPr>
        </p:nvSpPr>
        <p:spPr>
          <a:xfrm>
            <a:off x="6273194" y="3327336"/>
            <a:ext cx="5545768" cy="3305905"/>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SzPts val="3000"/>
              <a:buNone/>
            </a:pPr>
            <a:r>
              <a:rPr lang="en-US" sz="2400"/>
              <a:t>Using the template provided in the next slide, </a:t>
            </a:r>
            <a:r>
              <a:rPr lang="en-US" sz="2400">
                <a:solidFill>
                  <a:srgbClr val="3BEFEB"/>
                </a:solidFill>
                <a:latin typeface="Calibri"/>
                <a:ea typeface="Calibri"/>
                <a:cs typeface="Calibri"/>
                <a:sym typeface="Calibri"/>
              </a:rPr>
              <a:t>create your own </a:t>
            </a:r>
            <a:r>
              <a:rPr lang="en-US" sz="2400">
                <a:solidFill>
                  <a:schemeClr val="lt1"/>
                </a:solidFill>
                <a:latin typeface="Calibri"/>
                <a:ea typeface="Calibri"/>
                <a:cs typeface="Calibri"/>
                <a:sym typeface="Calibri"/>
              </a:rPr>
              <a:t>SWOT analysis </a:t>
            </a:r>
            <a:r>
              <a:rPr lang="en-US" sz="2400">
                <a:solidFill>
                  <a:srgbClr val="3BEFEB"/>
                </a:solidFill>
                <a:latin typeface="Calibri"/>
                <a:ea typeface="Calibri"/>
                <a:cs typeface="Calibri"/>
                <a:sym typeface="Calibri"/>
              </a:rPr>
              <a:t>to become a Youth Mountain Entrepreneur. </a:t>
            </a:r>
            <a:endParaRPr/>
          </a:p>
          <a:p>
            <a:pPr indent="0" lvl="0" marL="0" rtl="0" algn="just">
              <a:lnSpc>
                <a:spcPct val="90000"/>
              </a:lnSpc>
              <a:spcBef>
                <a:spcPts val="0"/>
              </a:spcBef>
              <a:spcAft>
                <a:spcPts val="0"/>
              </a:spcAft>
              <a:buSzPts val="3000"/>
              <a:buNone/>
            </a:pPr>
            <a:r>
              <a:t/>
            </a:r>
            <a:endParaRPr/>
          </a:p>
        </p:txBody>
      </p:sp>
      <p:sp>
        <p:nvSpPr>
          <p:cNvPr id="309" name="Google Shape;309;p8"/>
          <p:cNvSpPr txBox="1"/>
          <p:nvPr>
            <p:ph idx="4" type="body"/>
          </p:nvPr>
        </p:nvSpPr>
        <p:spPr>
          <a:xfrm>
            <a:off x="6374793" y="1827315"/>
            <a:ext cx="5545767" cy="2045502"/>
          </a:xfrm>
          <a:prstGeom prst="rect">
            <a:avLst/>
          </a:prstGeom>
          <a:noFill/>
          <a:ln>
            <a:noFill/>
          </a:ln>
        </p:spPr>
        <p:txBody>
          <a:bodyPr anchorCtr="0" anchor="t" bIns="45700" lIns="91425" spcFirstLastPara="1" rIns="91425" wrap="square" tIns="45700">
            <a:normAutofit fontScale="25000" lnSpcReduction="20000"/>
          </a:bodyPr>
          <a:lstStyle/>
          <a:p>
            <a:pPr indent="0" lvl="0" marL="44450" rtl="0" algn="l">
              <a:lnSpc>
                <a:spcPct val="120000"/>
              </a:lnSpc>
              <a:spcBef>
                <a:spcPts val="0"/>
              </a:spcBef>
              <a:spcAft>
                <a:spcPts val="0"/>
              </a:spcAft>
              <a:buSzPts val="9600"/>
              <a:buNone/>
            </a:pPr>
            <a:r>
              <a:rPr b="0" lang="en-US">
                <a:solidFill>
                  <a:schemeClr val="lt1"/>
                </a:solidFill>
                <a:latin typeface="Calibri"/>
                <a:ea typeface="Calibri"/>
                <a:cs typeface="Calibri"/>
                <a:sym typeface="Calibri"/>
              </a:rPr>
              <a:t>A SWOT analysis is a strategic tool to evaluate </a:t>
            </a:r>
            <a:r>
              <a:rPr lang="en-US" u="sng">
                <a:solidFill>
                  <a:srgbClr val="00B0F0"/>
                </a:solidFill>
                <a:latin typeface="Calibri"/>
                <a:ea typeface="Calibri"/>
                <a:cs typeface="Calibri"/>
                <a:sym typeface="Calibri"/>
              </a:rPr>
              <a:t>S</a:t>
            </a:r>
            <a:r>
              <a:rPr b="0" lang="en-US">
                <a:solidFill>
                  <a:srgbClr val="00B0F0"/>
                </a:solidFill>
                <a:latin typeface="Calibri"/>
                <a:ea typeface="Calibri"/>
                <a:cs typeface="Calibri"/>
                <a:sym typeface="Calibri"/>
              </a:rPr>
              <a:t>trengths, </a:t>
            </a:r>
            <a:r>
              <a:rPr lang="en-US" u="sng">
                <a:solidFill>
                  <a:srgbClr val="00B0F0"/>
                </a:solidFill>
                <a:latin typeface="Calibri"/>
                <a:ea typeface="Calibri"/>
                <a:cs typeface="Calibri"/>
                <a:sym typeface="Calibri"/>
              </a:rPr>
              <a:t>W</a:t>
            </a:r>
            <a:r>
              <a:rPr b="0" lang="en-US">
                <a:solidFill>
                  <a:srgbClr val="00B0F0"/>
                </a:solidFill>
                <a:latin typeface="Calibri"/>
                <a:ea typeface="Calibri"/>
                <a:cs typeface="Calibri"/>
                <a:sym typeface="Calibri"/>
              </a:rPr>
              <a:t>eaknesses, </a:t>
            </a:r>
            <a:r>
              <a:rPr lang="en-US" u="sng">
                <a:solidFill>
                  <a:srgbClr val="00B0F0"/>
                </a:solidFill>
                <a:latin typeface="Calibri"/>
                <a:ea typeface="Calibri"/>
                <a:cs typeface="Calibri"/>
                <a:sym typeface="Calibri"/>
              </a:rPr>
              <a:t>O</a:t>
            </a:r>
            <a:r>
              <a:rPr b="0" lang="en-US">
                <a:solidFill>
                  <a:srgbClr val="00B0F0"/>
                </a:solidFill>
                <a:latin typeface="Calibri"/>
                <a:ea typeface="Calibri"/>
                <a:cs typeface="Calibri"/>
                <a:sym typeface="Calibri"/>
              </a:rPr>
              <a:t>pportunities and </a:t>
            </a:r>
            <a:r>
              <a:rPr lang="en-US" u="sng">
                <a:solidFill>
                  <a:srgbClr val="00B0F0"/>
                </a:solidFill>
                <a:latin typeface="Calibri"/>
                <a:ea typeface="Calibri"/>
                <a:cs typeface="Calibri"/>
                <a:sym typeface="Calibri"/>
              </a:rPr>
              <a:t>T</a:t>
            </a:r>
            <a:r>
              <a:rPr b="0" lang="en-US">
                <a:solidFill>
                  <a:srgbClr val="00B0F0"/>
                </a:solidFill>
                <a:latin typeface="Calibri"/>
                <a:ea typeface="Calibri"/>
                <a:cs typeface="Calibri"/>
                <a:sym typeface="Calibri"/>
              </a:rPr>
              <a:t>hreats </a:t>
            </a:r>
            <a:r>
              <a:rPr b="0" lang="en-US">
                <a:solidFill>
                  <a:schemeClr val="lt1"/>
                </a:solidFill>
                <a:latin typeface="Calibri"/>
                <a:ea typeface="Calibri"/>
                <a:cs typeface="Calibri"/>
                <a:sym typeface="Calibri"/>
              </a:rPr>
              <a:t>– whether for an individual, a company or an area, for example</a:t>
            </a:r>
            <a:r>
              <a:rPr b="1" lang="en-US">
                <a:solidFill>
                  <a:schemeClr val="lt1"/>
                </a:solidFill>
                <a:latin typeface="Calibri"/>
                <a:ea typeface="Calibri"/>
                <a:cs typeface="Calibri"/>
                <a:sym typeface="Calibri"/>
              </a:rPr>
              <a:t>.</a:t>
            </a:r>
            <a:endParaRPr/>
          </a:p>
          <a:p>
            <a:pPr indent="0" lvl="0" marL="0" rtl="0" algn="l">
              <a:lnSpc>
                <a:spcPct val="90000"/>
              </a:lnSpc>
              <a:spcBef>
                <a:spcPts val="0"/>
              </a:spcBef>
              <a:spcAft>
                <a:spcPts val="0"/>
              </a:spcAft>
              <a:buClr>
                <a:schemeClr val="lt1"/>
              </a:buClr>
              <a:buSzPct val="100000"/>
              <a:buNone/>
            </a:pPr>
            <a:r>
              <a:t/>
            </a:r>
            <a:endParaRPr>
              <a:solidFill>
                <a:srgbClr val="33CCFF"/>
              </a:solidFill>
            </a:endParaRPr>
          </a:p>
        </p:txBody>
      </p:sp>
      <p:sp>
        <p:nvSpPr>
          <p:cNvPr id="310" name="Google Shape;310;p8"/>
          <p:cNvSpPr/>
          <p:nvPr/>
        </p:nvSpPr>
        <p:spPr>
          <a:xfrm>
            <a:off x="5102898" y="13842"/>
            <a:ext cx="7089102" cy="1533983"/>
          </a:xfrm>
          <a:custGeom>
            <a:rect b="b" l="l" r="r" t="t"/>
            <a:pathLst>
              <a:path extrusionOk="0" h="1472706" w="6700701">
                <a:moveTo>
                  <a:pt x="0" y="0"/>
                </a:moveTo>
                <a:lnTo>
                  <a:pt x="6700701" y="0"/>
                </a:lnTo>
                <a:lnTo>
                  <a:pt x="1169410" y="1472706"/>
                </a:lnTo>
                <a:lnTo>
                  <a:pt x="0" y="0"/>
                </a:lnTo>
                <a:close/>
              </a:path>
            </a:pathLst>
          </a:custGeom>
          <a:solidFill>
            <a:srgbClr val="279BD3">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1" name="Google Shape;311;p8"/>
          <p:cNvSpPr txBox="1"/>
          <p:nvPr/>
        </p:nvSpPr>
        <p:spPr>
          <a:xfrm>
            <a:off x="274634" y="169703"/>
            <a:ext cx="1526870" cy="4247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b="0" i="1" lang="en-US" sz="2400" u="none" cap="none" strike="noStrike">
                <a:solidFill>
                  <a:srgbClr val="000000"/>
                </a:solidFill>
                <a:latin typeface="Calibri"/>
                <a:ea typeface="Calibri"/>
                <a:cs typeface="Calibri"/>
                <a:sym typeface="Calibri"/>
              </a:rPr>
              <a:t>activity</a:t>
            </a:r>
            <a:endParaRPr b="0" i="1" sz="2400" u="none" cap="none" strike="noStrike">
              <a:solidFill>
                <a:srgbClr val="000000"/>
              </a:solidFill>
              <a:latin typeface="Calibri"/>
              <a:ea typeface="Calibri"/>
              <a:cs typeface="Calibri"/>
              <a:sym typeface="Calibri"/>
            </a:endParaRPr>
          </a:p>
        </p:txBody>
      </p:sp>
      <p:grpSp>
        <p:nvGrpSpPr>
          <p:cNvPr id="312" name="Google Shape;312;p8"/>
          <p:cNvGrpSpPr/>
          <p:nvPr/>
        </p:nvGrpSpPr>
        <p:grpSpPr>
          <a:xfrm>
            <a:off x="429205" y="1609702"/>
            <a:ext cx="5039706" cy="3876697"/>
            <a:chOff x="449895" y="0"/>
            <a:chExt cx="5039706" cy="3876697"/>
          </a:xfrm>
        </p:grpSpPr>
        <p:sp>
          <p:nvSpPr>
            <p:cNvPr id="313" name="Google Shape;313;p8"/>
            <p:cNvSpPr/>
            <p:nvPr/>
          </p:nvSpPr>
          <p:spPr>
            <a:xfrm>
              <a:off x="3574513" y="2636154"/>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8"/>
            <p:cNvSpPr txBox="1"/>
            <p:nvPr/>
          </p:nvSpPr>
          <p:spPr>
            <a:xfrm>
              <a:off x="4176291" y="2973541"/>
              <a:ext cx="1286060" cy="875905"/>
            </a:xfrm>
            <a:prstGeom prst="rect">
              <a:avLst/>
            </a:prstGeom>
            <a:noFill/>
            <a:ln>
              <a:noFill/>
            </a:ln>
          </p:spPr>
          <p:txBody>
            <a:bodyPr anchorCtr="0" anchor="t" bIns="57150" lIns="57150" spcFirstLastPara="1" rIns="57150" wrap="square" tIns="57150">
              <a:noAutofit/>
            </a:bodyPr>
            <a:lstStyle/>
            <a:p>
              <a:pPr indent="227013" lvl="1" marL="4445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315" name="Google Shape;315;p8"/>
            <p:cNvSpPr/>
            <p:nvPr/>
          </p:nvSpPr>
          <p:spPr>
            <a:xfrm>
              <a:off x="449895" y="2636154"/>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8"/>
            <p:cNvSpPr txBox="1"/>
            <p:nvPr/>
          </p:nvSpPr>
          <p:spPr>
            <a:xfrm>
              <a:off x="477146" y="2973541"/>
              <a:ext cx="1286060" cy="875905"/>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317" name="Google Shape;317;p8"/>
            <p:cNvSpPr/>
            <p:nvPr/>
          </p:nvSpPr>
          <p:spPr>
            <a:xfrm>
              <a:off x="3574513" y="0"/>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8"/>
            <p:cNvSpPr txBox="1"/>
            <p:nvPr/>
          </p:nvSpPr>
          <p:spPr>
            <a:xfrm>
              <a:off x="4176291" y="27251"/>
              <a:ext cx="1286060" cy="875905"/>
            </a:xfrm>
            <a:prstGeom prst="rect">
              <a:avLst/>
            </a:prstGeom>
            <a:noFill/>
            <a:ln>
              <a:noFill/>
            </a:ln>
          </p:spPr>
          <p:txBody>
            <a:bodyPr anchorCtr="0" anchor="t" bIns="60950" lIns="60950" spcFirstLastPara="1" rIns="60950" wrap="square" tIns="60950">
              <a:noAutofit/>
            </a:bodyPr>
            <a:lstStyle/>
            <a:p>
              <a:pPr indent="-171450" lvl="1" marL="171450" marR="0" rtl="0" algn="l">
                <a:lnSpc>
                  <a:spcPct val="90000"/>
                </a:lnSpc>
                <a:spcBef>
                  <a:spcPts val="0"/>
                </a:spcBef>
                <a:spcAft>
                  <a:spcPts val="0"/>
                </a:spcAft>
                <a:buClr>
                  <a:srgbClr val="000000"/>
                </a:buClr>
                <a:buSzPts val="1600"/>
                <a:buFont typeface="Arial"/>
                <a:buNone/>
              </a:pPr>
              <a:r>
                <a:rPr b="0" i="1" lang="en-US" sz="1600" u="none" cap="none" strike="noStrike">
                  <a:solidFill>
                    <a:srgbClr val="7030A0"/>
                  </a:solidFill>
                  <a:latin typeface="Arial"/>
                  <a:ea typeface="Arial"/>
                  <a:cs typeface="Arial"/>
                  <a:sym typeface="Arial"/>
                </a:rPr>
                <a:t>……</a:t>
              </a:r>
              <a:endParaRPr b="0" i="1" sz="2400" u="none" cap="none" strike="noStrike">
                <a:solidFill>
                  <a:srgbClr val="7030A0"/>
                </a:solidFill>
                <a:latin typeface="Arial"/>
                <a:ea typeface="Arial"/>
                <a:cs typeface="Arial"/>
                <a:sym typeface="Arial"/>
              </a:endParaRPr>
            </a:p>
          </p:txBody>
        </p:sp>
        <p:sp>
          <p:nvSpPr>
            <p:cNvPr id="319" name="Google Shape;319;p8"/>
            <p:cNvSpPr/>
            <p:nvPr/>
          </p:nvSpPr>
          <p:spPr>
            <a:xfrm>
              <a:off x="449895" y="0"/>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8"/>
            <p:cNvSpPr txBox="1"/>
            <p:nvPr/>
          </p:nvSpPr>
          <p:spPr>
            <a:xfrm>
              <a:off x="477146" y="27251"/>
              <a:ext cx="1286060" cy="875905"/>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321" name="Google Shape;321;p8"/>
            <p:cNvSpPr/>
            <p:nvPr/>
          </p:nvSpPr>
          <p:spPr>
            <a:xfrm>
              <a:off x="1252371" y="220971"/>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8"/>
            <p:cNvSpPr txBox="1"/>
            <p:nvPr/>
          </p:nvSpPr>
          <p:spPr>
            <a:xfrm>
              <a:off x="1744024" y="712624"/>
              <a:ext cx="1186957" cy="1186957"/>
            </a:xfrm>
            <a:prstGeom prst="rect">
              <a:avLst/>
            </a:prstGeom>
            <a:noFill/>
            <a:ln>
              <a:noFill/>
            </a:ln>
          </p:spPr>
          <p:txBody>
            <a:bodyPr anchorCtr="0" anchor="ctr" bIns="99550" lIns="99550" spcFirstLastPara="1" rIns="99550" wrap="square" tIns="99550">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rgbClr val="7030A0"/>
                  </a:solidFill>
                  <a:latin typeface="Arial"/>
                  <a:ea typeface="Arial"/>
                  <a:cs typeface="Arial"/>
                  <a:sym typeface="Arial"/>
                </a:rPr>
                <a:t>Strengths</a:t>
              </a:r>
              <a:r>
                <a:rPr b="0" i="0" lang="en-US" sz="1100" u="none" cap="none" strike="noStrike">
                  <a:solidFill>
                    <a:srgbClr val="7030A0"/>
                  </a:solidFill>
                  <a:latin typeface="Arial"/>
                  <a:ea typeface="Arial"/>
                  <a:cs typeface="Arial"/>
                  <a:sym typeface="Arial"/>
                </a:rPr>
                <a:t> </a:t>
              </a:r>
              <a:endParaRPr/>
            </a:p>
          </p:txBody>
        </p:sp>
        <p:sp>
          <p:nvSpPr>
            <p:cNvPr id="323" name="Google Shape;323;p8"/>
            <p:cNvSpPr/>
            <p:nvPr/>
          </p:nvSpPr>
          <p:spPr>
            <a:xfrm rot="5400000">
              <a:off x="3008515" y="220971"/>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8"/>
            <p:cNvSpPr txBox="1"/>
            <p:nvPr/>
          </p:nvSpPr>
          <p:spPr>
            <a:xfrm>
              <a:off x="3008515" y="712624"/>
              <a:ext cx="1186957" cy="1186957"/>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rgbClr val="7030A0"/>
                  </a:solidFill>
                  <a:latin typeface="Arial"/>
                  <a:ea typeface="Arial"/>
                  <a:cs typeface="Arial"/>
                  <a:sym typeface="Arial"/>
                </a:rPr>
                <a:t>Weakness</a:t>
              </a:r>
              <a:endParaRPr/>
            </a:p>
          </p:txBody>
        </p:sp>
        <p:sp>
          <p:nvSpPr>
            <p:cNvPr id="325" name="Google Shape;325;p8"/>
            <p:cNvSpPr/>
            <p:nvPr/>
          </p:nvSpPr>
          <p:spPr>
            <a:xfrm rot="10800000">
              <a:off x="3008515" y="1977115"/>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8"/>
            <p:cNvSpPr txBox="1"/>
            <p:nvPr/>
          </p:nvSpPr>
          <p:spPr>
            <a:xfrm>
              <a:off x="3008515" y="1977115"/>
              <a:ext cx="1186957" cy="1186957"/>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rgbClr val="7030A0"/>
                  </a:solidFill>
                  <a:latin typeface="Arial"/>
                  <a:ea typeface="Arial"/>
                  <a:cs typeface="Arial"/>
                  <a:sym typeface="Arial"/>
                </a:rPr>
                <a:t>Threats</a:t>
              </a:r>
              <a:endParaRPr/>
            </a:p>
          </p:txBody>
        </p:sp>
        <p:sp>
          <p:nvSpPr>
            <p:cNvPr id="327" name="Google Shape;327;p8"/>
            <p:cNvSpPr/>
            <p:nvPr/>
          </p:nvSpPr>
          <p:spPr>
            <a:xfrm rot="-5400000">
              <a:off x="1252371" y="1977115"/>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8"/>
            <p:cNvSpPr txBox="1"/>
            <p:nvPr/>
          </p:nvSpPr>
          <p:spPr>
            <a:xfrm>
              <a:off x="1744024" y="1977115"/>
              <a:ext cx="1186957" cy="1186957"/>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rgbClr val="7030A0"/>
                  </a:solidFill>
                  <a:latin typeface="Arial"/>
                  <a:ea typeface="Arial"/>
                  <a:cs typeface="Arial"/>
                  <a:sym typeface="Arial"/>
                </a:rPr>
                <a:t>Opportunities </a:t>
              </a:r>
              <a:endParaRPr/>
            </a:p>
          </p:txBody>
        </p:sp>
        <p:sp>
          <p:nvSpPr>
            <p:cNvPr id="329" name="Google Shape;329;p8"/>
            <p:cNvSpPr/>
            <p:nvPr/>
          </p:nvSpPr>
          <p:spPr>
            <a:xfrm>
              <a:off x="2679965" y="1589446"/>
              <a:ext cx="579566" cy="503970"/>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8"/>
            <p:cNvSpPr/>
            <p:nvPr/>
          </p:nvSpPr>
          <p:spPr>
            <a:xfrm rot="10800000">
              <a:off x="2679965" y="1783281"/>
              <a:ext cx="579566" cy="503970"/>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8"/>
          <p:cNvSpPr txBox="1"/>
          <p:nvPr/>
        </p:nvSpPr>
        <p:spPr>
          <a:xfrm>
            <a:off x="274634" y="568152"/>
            <a:ext cx="3355670"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b="0" i="0" lang="en-US" sz="2800" u="none" cap="none" strike="noStrike">
                <a:solidFill>
                  <a:srgbClr val="FF33CC"/>
                </a:solidFill>
                <a:latin typeface="Calibri"/>
                <a:ea typeface="Calibri"/>
                <a:cs typeface="Calibri"/>
                <a:sym typeface="Calibri"/>
              </a:rPr>
              <a:t>SWOT analysis</a:t>
            </a:r>
            <a:endParaRPr b="0" i="0" sz="2800" u="none" cap="none" strike="noStrike">
              <a:solidFill>
                <a:srgbClr val="FF33CC"/>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7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a:bodyPr>
          <a:lstStyle/>
          <a:p>
            <a:pPr indent="0" lvl="0" marL="44450" rtl="0" algn="ctr">
              <a:lnSpc>
                <a:spcPct val="120000"/>
              </a:lnSpc>
              <a:spcBef>
                <a:spcPts val="0"/>
              </a:spcBef>
              <a:spcAft>
                <a:spcPts val="0"/>
              </a:spcAft>
              <a:buSzPts val="3600"/>
              <a:buNone/>
            </a:pPr>
            <a:r>
              <a:rPr lang="en-US" sz="2800">
                <a:latin typeface="Calibri"/>
                <a:ea typeface="Calibri"/>
                <a:cs typeface="Calibri"/>
                <a:sym typeface="Calibri"/>
              </a:rPr>
              <a:t>SWOT mind map to become a Youth Mountain Entrepreneur Template</a:t>
            </a:r>
            <a:endParaRPr sz="4800">
              <a:latin typeface="Calibri"/>
              <a:ea typeface="Calibri"/>
              <a:cs typeface="Calibri"/>
              <a:sym typeface="Calibri"/>
            </a:endParaRPr>
          </a:p>
          <a:p>
            <a:pPr indent="0" lvl="0" marL="0" rtl="0" algn="ctr">
              <a:lnSpc>
                <a:spcPct val="90000"/>
              </a:lnSpc>
              <a:spcBef>
                <a:spcPts val="0"/>
              </a:spcBef>
              <a:spcAft>
                <a:spcPts val="0"/>
              </a:spcAft>
              <a:buClr>
                <a:srgbClr val="595959"/>
              </a:buClr>
              <a:buSzPts val="3600"/>
              <a:buNone/>
            </a:pPr>
            <a:r>
              <a:t/>
            </a:r>
            <a:endParaRPr sz="4000"/>
          </a:p>
        </p:txBody>
      </p:sp>
      <p:sp>
        <p:nvSpPr>
          <p:cNvPr id="337" name="Google Shape;337;p75"/>
          <p:cNvSpPr/>
          <p:nvPr/>
        </p:nvSpPr>
        <p:spPr>
          <a:xfrm>
            <a:off x="289560" y="1084557"/>
            <a:ext cx="11475720" cy="473712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38" name="Google Shape;338;p75"/>
          <p:cNvGrpSpPr/>
          <p:nvPr/>
        </p:nvGrpSpPr>
        <p:grpSpPr>
          <a:xfrm>
            <a:off x="1378087" y="1084557"/>
            <a:ext cx="9435824" cy="4934394"/>
            <a:chOff x="0" y="0"/>
            <a:chExt cx="9435824" cy="4934394"/>
          </a:xfrm>
        </p:grpSpPr>
        <p:sp>
          <p:nvSpPr>
            <p:cNvPr id="339" name="Google Shape;339;p75"/>
            <p:cNvSpPr/>
            <p:nvPr/>
          </p:nvSpPr>
          <p:spPr>
            <a:xfrm>
              <a:off x="5652854" y="3355388"/>
              <a:ext cx="3782970"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75"/>
            <p:cNvSpPr txBox="1"/>
            <p:nvPr/>
          </p:nvSpPr>
          <p:spPr>
            <a:xfrm>
              <a:off x="6822431" y="3784826"/>
              <a:ext cx="2578707" cy="1114882"/>
            </a:xfrm>
            <a:prstGeom prst="rect">
              <a:avLst/>
            </a:prstGeom>
            <a:noFill/>
            <a:ln>
              <a:noFill/>
            </a:ln>
          </p:spPr>
          <p:txBody>
            <a:bodyPr anchorCtr="0" anchor="t" bIns="57150" lIns="57150" spcFirstLastPara="1" rIns="57150" wrap="square" tIns="57150">
              <a:noAutofit/>
            </a:bodyPr>
            <a:lstStyle/>
            <a:p>
              <a:pPr indent="227013" lvl="1" marL="44450" marR="0" rtl="0" algn="r">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E.g. Personal – lack of wider support</a:t>
              </a:r>
              <a:endParaRPr b="0" i="0" sz="1500" u="none" cap="none" strike="noStrike">
                <a:solidFill>
                  <a:srgbClr val="000000"/>
                </a:solidFill>
                <a:latin typeface="Arial"/>
                <a:ea typeface="Arial"/>
                <a:cs typeface="Arial"/>
                <a:sym typeface="Arial"/>
              </a:endParaRPr>
            </a:p>
          </p:txBody>
        </p:sp>
        <p:sp>
          <p:nvSpPr>
            <p:cNvPr id="341" name="Google Shape;341;p75"/>
            <p:cNvSpPr/>
            <p:nvPr/>
          </p:nvSpPr>
          <p:spPr>
            <a:xfrm>
              <a:off x="0" y="3324913"/>
              <a:ext cx="3498162"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75"/>
            <p:cNvSpPr txBox="1"/>
            <p:nvPr/>
          </p:nvSpPr>
          <p:spPr>
            <a:xfrm>
              <a:off x="34686" y="3754351"/>
              <a:ext cx="2379341" cy="1114882"/>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E.g. Personal – willingness to learn</a:t>
              </a:r>
              <a:endParaRPr b="0" i="0" sz="1500" u="none" cap="none" strike="noStrike">
                <a:solidFill>
                  <a:srgbClr val="000000"/>
                </a:solidFill>
                <a:latin typeface="Arial"/>
                <a:ea typeface="Arial"/>
                <a:cs typeface="Arial"/>
                <a:sym typeface="Arial"/>
              </a:endParaRPr>
            </a:p>
          </p:txBody>
        </p:sp>
        <p:sp>
          <p:nvSpPr>
            <p:cNvPr id="343" name="Google Shape;343;p75"/>
            <p:cNvSpPr/>
            <p:nvPr/>
          </p:nvSpPr>
          <p:spPr>
            <a:xfrm>
              <a:off x="5982611" y="0"/>
              <a:ext cx="3453213"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75"/>
            <p:cNvSpPr txBox="1"/>
            <p:nvPr/>
          </p:nvSpPr>
          <p:spPr>
            <a:xfrm>
              <a:off x="7053261" y="34686"/>
              <a:ext cx="2347877" cy="1114882"/>
            </a:xfrm>
            <a:prstGeom prst="rect">
              <a:avLst/>
            </a:prstGeom>
            <a:noFill/>
            <a:ln>
              <a:noFill/>
            </a:ln>
          </p:spPr>
          <p:txBody>
            <a:bodyPr anchorCtr="0" anchor="t" bIns="53325" lIns="53325" spcFirstLastPara="1" rIns="53325" wrap="square" tIns="53325">
              <a:noAutofit/>
            </a:bodyPr>
            <a:lstStyle/>
            <a:p>
              <a:pPr indent="-114300" lvl="1" marL="114300" marR="0" rtl="0" algn="r">
                <a:lnSpc>
                  <a:spcPct val="90000"/>
                </a:lnSpc>
                <a:spcBef>
                  <a:spcPts val="0"/>
                </a:spcBef>
                <a:spcAft>
                  <a:spcPts val="0"/>
                </a:spcAft>
                <a:buClr>
                  <a:srgbClr val="000000"/>
                </a:buClr>
                <a:buSzPts val="1400"/>
                <a:buFont typeface="Arial"/>
                <a:buNone/>
              </a:pPr>
              <a:r>
                <a:rPr b="0" i="1" lang="en-US" sz="1400" u="none" cap="none" strike="noStrike">
                  <a:solidFill>
                    <a:srgbClr val="7030A0"/>
                  </a:solidFill>
                  <a:latin typeface="Arial"/>
                  <a:ea typeface="Arial"/>
                  <a:cs typeface="Arial"/>
                  <a:sym typeface="Arial"/>
                </a:rPr>
                <a:t>E.g. Personal – knowledge about markets</a:t>
              </a:r>
              <a:endParaRPr/>
            </a:p>
          </p:txBody>
        </p:sp>
        <p:sp>
          <p:nvSpPr>
            <p:cNvPr id="345" name="Google Shape;345;p75"/>
            <p:cNvSpPr/>
            <p:nvPr/>
          </p:nvSpPr>
          <p:spPr>
            <a:xfrm>
              <a:off x="0" y="0"/>
              <a:ext cx="3390055"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75"/>
            <p:cNvSpPr txBox="1"/>
            <p:nvPr/>
          </p:nvSpPr>
          <p:spPr>
            <a:xfrm>
              <a:off x="34686" y="34686"/>
              <a:ext cx="2303666" cy="1114882"/>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E.g. Personal – good communicator</a:t>
              </a:r>
              <a:endParaRPr/>
            </a:p>
          </p:txBody>
        </p:sp>
        <p:sp>
          <p:nvSpPr>
            <p:cNvPr id="347" name="Google Shape;347;p75"/>
            <p:cNvSpPr/>
            <p:nvPr/>
          </p:nvSpPr>
          <p:spPr>
            <a:xfrm>
              <a:off x="2531975" y="281260"/>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75"/>
            <p:cNvSpPr txBox="1"/>
            <p:nvPr/>
          </p:nvSpPr>
          <p:spPr>
            <a:xfrm>
              <a:off x="3157769" y="907054"/>
              <a:ext cx="1510799" cy="1510799"/>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rgbClr val="7030A0"/>
                  </a:solidFill>
                  <a:latin typeface="Arial"/>
                  <a:ea typeface="Arial"/>
                  <a:cs typeface="Arial"/>
                  <a:sym typeface="Arial"/>
                </a:rPr>
                <a:t>Strengths </a:t>
              </a:r>
              <a:endParaRPr/>
            </a:p>
          </p:txBody>
        </p:sp>
        <p:sp>
          <p:nvSpPr>
            <p:cNvPr id="349" name="Google Shape;349;p75"/>
            <p:cNvSpPr/>
            <p:nvPr/>
          </p:nvSpPr>
          <p:spPr>
            <a:xfrm rot="5400000">
              <a:off x="4767256" y="281260"/>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75"/>
            <p:cNvSpPr txBox="1"/>
            <p:nvPr/>
          </p:nvSpPr>
          <p:spPr>
            <a:xfrm>
              <a:off x="4767256" y="907054"/>
              <a:ext cx="1510799" cy="1510799"/>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rgbClr val="7030A0"/>
                  </a:solidFill>
                  <a:latin typeface="Arial"/>
                  <a:ea typeface="Arial"/>
                  <a:cs typeface="Arial"/>
                  <a:sym typeface="Arial"/>
                </a:rPr>
                <a:t>Weakness</a:t>
              </a:r>
              <a:endParaRPr/>
            </a:p>
          </p:txBody>
        </p:sp>
        <p:sp>
          <p:nvSpPr>
            <p:cNvPr id="351" name="Google Shape;351;p75"/>
            <p:cNvSpPr/>
            <p:nvPr/>
          </p:nvSpPr>
          <p:spPr>
            <a:xfrm rot="10800000">
              <a:off x="4767256" y="2516541"/>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5"/>
            <p:cNvSpPr txBox="1"/>
            <p:nvPr/>
          </p:nvSpPr>
          <p:spPr>
            <a:xfrm>
              <a:off x="4767256" y="2516541"/>
              <a:ext cx="1510799" cy="1510799"/>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rgbClr val="7030A0"/>
                  </a:solidFill>
                  <a:latin typeface="Arial"/>
                  <a:ea typeface="Arial"/>
                  <a:cs typeface="Arial"/>
                  <a:sym typeface="Arial"/>
                </a:rPr>
                <a:t>Threats</a:t>
              </a:r>
              <a:endParaRPr/>
            </a:p>
          </p:txBody>
        </p:sp>
        <p:sp>
          <p:nvSpPr>
            <p:cNvPr id="353" name="Google Shape;353;p75"/>
            <p:cNvSpPr/>
            <p:nvPr/>
          </p:nvSpPr>
          <p:spPr>
            <a:xfrm rot="-5400000">
              <a:off x="2531975" y="2516541"/>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75"/>
            <p:cNvSpPr txBox="1"/>
            <p:nvPr/>
          </p:nvSpPr>
          <p:spPr>
            <a:xfrm>
              <a:off x="3157769" y="2516541"/>
              <a:ext cx="1510799" cy="1510799"/>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rgbClr val="7030A0"/>
                  </a:solidFill>
                  <a:latin typeface="Arial"/>
                  <a:ea typeface="Arial"/>
                  <a:cs typeface="Arial"/>
                  <a:sym typeface="Arial"/>
                </a:rPr>
                <a:t>Opportunities </a:t>
              </a:r>
              <a:endParaRPr/>
            </a:p>
          </p:txBody>
        </p:sp>
        <p:sp>
          <p:nvSpPr>
            <p:cNvPr id="355" name="Google Shape;355;p75"/>
            <p:cNvSpPr/>
            <p:nvPr/>
          </p:nvSpPr>
          <p:spPr>
            <a:xfrm>
              <a:off x="4349066" y="2023101"/>
              <a:ext cx="737692" cy="641471"/>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75"/>
            <p:cNvSpPr/>
            <p:nvPr/>
          </p:nvSpPr>
          <p:spPr>
            <a:xfrm rot="10800000">
              <a:off x="4349066" y="2269821"/>
              <a:ext cx="737692" cy="641471"/>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76"/>
          <p:cNvSpPr txBox="1"/>
          <p:nvPr>
            <p:ph idx="4" type="body"/>
          </p:nvPr>
        </p:nvSpPr>
        <p:spPr>
          <a:xfrm>
            <a:off x="6579207" y="1438018"/>
            <a:ext cx="5004462" cy="4840239"/>
          </a:xfrm>
          <a:prstGeom prst="rect">
            <a:avLst/>
          </a:prstGeom>
          <a:noFill/>
          <a:ln>
            <a:noFill/>
          </a:ln>
        </p:spPr>
        <p:txBody>
          <a:bodyPr anchorCtr="0" anchor="t" bIns="45700" lIns="91425" spcFirstLastPara="1" rIns="91425" wrap="square" tIns="45700">
            <a:normAutofit fontScale="55000" lnSpcReduction="20000"/>
          </a:bodyPr>
          <a:lstStyle/>
          <a:p>
            <a:pPr indent="0" lvl="0" marL="44450" rtl="0" algn="l">
              <a:lnSpc>
                <a:spcPct val="120000"/>
              </a:lnSpc>
              <a:spcBef>
                <a:spcPts val="0"/>
              </a:spcBef>
              <a:spcAft>
                <a:spcPts val="0"/>
              </a:spcAft>
              <a:buSzPct val="342245"/>
              <a:buNone/>
            </a:pPr>
            <a:r>
              <a:rPr b="0" lang="en-US" sz="5100">
                <a:latin typeface="Calibri"/>
                <a:ea typeface="Calibri"/>
                <a:cs typeface="Calibri"/>
                <a:sym typeface="Calibri"/>
              </a:rPr>
              <a:t>Experts suggest you:</a:t>
            </a:r>
            <a:endParaRPr/>
          </a:p>
          <a:p>
            <a:pPr indent="0" lvl="0" marL="44450" rtl="0" algn="l">
              <a:lnSpc>
                <a:spcPct val="120000"/>
              </a:lnSpc>
              <a:spcBef>
                <a:spcPts val="0"/>
              </a:spcBef>
              <a:spcAft>
                <a:spcPts val="0"/>
              </a:spcAft>
              <a:buSzPts val="9600"/>
              <a:buNone/>
            </a:pPr>
            <a:r>
              <a:t/>
            </a:r>
            <a:endParaRPr b="0" sz="2900">
              <a:latin typeface="Calibri"/>
              <a:ea typeface="Calibri"/>
              <a:cs typeface="Calibri"/>
              <a:sym typeface="Calibri"/>
            </a:endParaRPr>
          </a:p>
          <a:p>
            <a:pPr indent="-225425" lvl="0" marL="269875" rtl="0" algn="l">
              <a:lnSpc>
                <a:spcPct val="120000"/>
              </a:lnSpc>
              <a:spcBef>
                <a:spcPts val="0"/>
              </a:spcBef>
              <a:spcAft>
                <a:spcPts val="0"/>
              </a:spcAft>
              <a:buSzPct val="342245"/>
              <a:buNone/>
            </a:pPr>
            <a:r>
              <a:rPr b="0" lang="en-US" sz="5100">
                <a:latin typeface="Calibri"/>
                <a:ea typeface="Calibri"/>
                <a:cs typeface="Calibri"/>
                <a:sym typeface="Calibri"/>
              </a:rPr>
              <a:t>- Start by understanding your weaknesses.</a:t>
            </a:r>
            <a:endParaRPr/>
          </a:p>
          <a:p>
            <a:pPr indent="-225425" lvl="0" marL="269875" rtl="0" algn="l">
              <a:lnSpc>
                <a:spcPct val="120000"/>
              </a:lnSpc>
              <a:spcBef>
                <a:spcPts val="0"/>
              </a:spcBef>
              <a:spcAft>
                <a:spcPts val="0"/>
              </a:spcAft>
              <a:buSzPct val="342245"/>
              <a:buNone/>
            </a:pPr>
            <a:r>
              <a:rPr b="0" lang="en-US" sz="5100">
                <a:latin typeface="Calibri"/>
                <a:ea typeface="Calibri"/>
                <a:cs typeface="Calibri"/>
                <a:sym typeface="Calibri"/>
              </a:rPr>
              <a:t>- Treat your weaknesses like a to-do list.</a:t>
            </a:r>
            <a:endParaRPr/>
          </a:p>
          <a:p>
            <a:pPr indent="0" lvl="0" marL="44450" rtl="0" algn="l">
              <a:lnSpc>
                <a:spcPct val="120000"/>
              </a:lnSpc>
              <a:spcBef>
                <a:spcPts val="0"/>
              </a:spcBef>
              <a:spcAft>
                <a:spcPts val="0"/>
              </a:spcAft>
              <a:buSzPct val="342245"/>
              <a:buNone/>
            </a:pPr>
            <a:r>
              <a:rPr b="0" lang="en-US" sz="5100">
                <a:latin typeface="Calibri"/>
                <a:ea typeface="Calibri"/>
                <a:cs typeface="Calibri"/>
                <a:sym typeface="Calibri"/>
              </a:rPr>
              <a:t>- Tackle them one at a time.</a:t>
            </a:r>
            <a:endParaRPr/>
          </a:p>
          <a:p>
            <a:pPr indent="0" lvl="0" marL="44450" rtl="0" algn="l">
              <a:lnSpc>
                <a:spcPct val="120000"/>
              </a:lnSpc>
              <a:spcBef>
                <a:spcPts val="0"/>
              </a:spcBef>
              <a:spcAft>
                <a:spcPts val="0"/>
              </a:spcAft>
              <a:buSzPct val="342245"/>
              <a:buNone/>
            </a:pPr>
            <a:r>
              <a:rPr b="0" lang="en-US" sz="5100">
                <a:latin typeface="Calibri"/>
                <a:ea typeface="Calibri"/>
                <a:cs typeface="Calibri"/>
                <a:sym typeface="Calibri"/>
              </a:rPr>
              <a:t>- Find others to help you.</a:t>
            </a:r>
            <a:endParaRPr/>
          </a:p>
          <a:p>
            <a:pPr indent="-225425" lvl="0" marL="269875" rtl="0" algn="l">
              <a:lnSpc>
                <a:spcPct val="120000"/>
              </a:lnSpc>
              <a:spcBef>
                <a:spcPts val="0"/>
              </a:spcBef>
              <a:spcAft>
                <a:spcPts val="0"/>
              </a:spcAft>
              <a:buSzPct val="342245"/>
              <a:buNone/>
            </a:pPr>
            <a:r>
              <a:rPr b="0" lang="en-US" sz="5100">
                <a:latin typeface="Calibri"/>
                <a:ea typeface="Calibri"/>
                <a:cs typeface="Calibri"/>
                <a:sym typeface="Calibri"/>
              </a:rPr>
              <a:t>- Find a mentor and lean on them.</a:t>
            </a:r>
            <a:endParaRPr/>
          </a:p>
          <a:p>
            <a:pPr indent="0" lvl="0" marL="44450" rtl="0" algn="l">
              <a:lnSpc>
                <a:spcPct val="120000"/>
              </a:lnSpc>
              <a:spcBef>
                <a:spcPts val="0"/>
              </a:spcBef>
              <a:spcAft>
                <a:spcPts val="0"/>
              </a:spcAft>
              <a:buSzPct val="342245"/>
              <a:buNone/>
            </a:pPr>
            <a:r>
              <a:rPr b="0" lang="en-US" sz="5100">
                <a:latin typeface="Calibri"/>
                <a:ea typeface="Calibri"/>
                <a:cs typeface="Calibri"/>
                <a:sym typeface="Calibri"/>
              </a:rPr>
              <a:t>- Ask questions!</a:t>
            </a:r>
            <a:endParaRPr/>
          </a:p>
          <a:p>
            <a:pPr indent="0" lvl="0" marL="44450" rtl="0" algn="l">
              <a:lnSpc>
                <a:spcPct val="120000"/>
              </a:lnSpc>
              <a:spcBef>
                <a:spcPts val="0"/>
              </a:spcBef>
              <a:spcAft>
                <a:spcPts val="0"/>
              </a:spcAft>
              <a:buSzPct val="200626"/>
              <a:buNone/>
            </a:pPr>
            <a:r>
              <a:t/>
            </a:r>
            <a:endParaRPr b="0" sz="8700">
              <a:latin typeface="Calibri"/>
              <a:ea typeface="Calibri"/>
              <a:cs typeface="Calibri"/>
              <a:sym typeface="Calibri"/>
            </a:endParaRPr>
          </a:p>
          <a:p>
            <a:pPr indent="0" lvl="0" marL="0" rtl="0" algn="l">
              <a:lnSpc>
                <a:spcPct val="90000"/>
              </a:lnSpc>
              <a:spcBef>
                <a:spcPts val="0"/>
              </a:spcBef>
              <a:spcAft>
                <a:spcPts val="0"/>
              </a:spcAft>
              <a:buClr>
                <a:schemeClr val="lt1"/>
              </a:buClr>
              <a:buSzPct val="100000"/>
              <a:buNone/>
            </a:pPr>
            <a:r>
              <a:t/>
            </a:r>
            <a:endParaRPr/>
          </a:p>
        </p:txBody>
      </p:sp>
      <p:sp>
        <p:nvSpPr>
          <p:cNvPr id="362" name="Google Shape;362;p76"/>
          <p:cNvSpPr/>
          <p:nvPr/>
        </p:nvSpPr>
        <p:spPr>
          <a:xfrm>
            <a:off x="5102898" y="13842"/>
            <a:ext cx="7089102" cy="1533983"/>
          </a:xfrm>
          <a:custGeom>
            <a:rect b="b" l="l" r="r" t="t"/>
            <a:pathLst>
              <a:path extrusionOk="0" h="1472706" w="6700701">
                <a:moveTo>
                  <a:pt x="0" y="0"/>
                </a:moveTo>
                <a:lnTo>
                  <a:pt x="6700701" y="0"/>
                </a:lnTo>
                <a:lnTo>
                  <a:pt x="1169410" y="1472706"/>
                </a:lnTo>
                <a:lnTo>
                  <a:pt x="0" y="0"/>
                </a:lnTo>
                <a:close/>
              </a:path>
            </a:pathLst>
          </a:custGeom>
          <a:solidFill>
            <a:srgbClr val="279BD3">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3" name="Google Shape;363;p76"/>
          <p:cNvSpPr txBox="1"/>
          <p:nvPr/>
        </p:nvSpPr>
        <p:spPr>
          <a:xfrm>
            <a:off x="370169" y="633728"/>
            <a:ext cx="5123589" cy="1089529"/>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rgbClr val="0070C0"/>
                </a:solidFill>
                <a:latin typeface="Calibri"/>
                <a:ea typeface="Calibri"/>
                <a:cs typeface="Calibri"/>
                <a:sym typeface="Calibri"/>
              </a:rPr>
              <a:t>Turn your weeknesses into strengths</a:t>
            </a:r>
            <a:endParaRPr/>
          </a:p>
        </p:txBody>
      </p:sp>
      <p:pic>
        <p:nvPicPr>
          <p:cNvPr descr="Hands moving forward" id="364" name="Google Shape;364;p76"/>
          <p:cNvPicPr preferRelativeResize="0"/>
          <p:nvPr/>
        </p:nvPicPr>
        <p:blipFill rotWithShape="1">
          <a:blip r:embed="rId3">
            <a:alphaModFix/>
          </a:blip>
          <a:srcRect b="0" l="0" r="0" t="0"/>
          <a:stretch/>
        </p:blipFill>
        <p:spPr>
          <a:xfrm>
            <a:off x="451641" y="1663577"/>
            <a:ext cx="5161153" cy="43891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5686"/>
          </a:schemeClr>
        </a:solidFill>
      </p:bgPr>
    </p:bg>
    <p:spTree>
      <p:nvGrpSpPr>
        <p:cNvPr id="368" name="Shape 368"/>
        <p:cNvGrpSpPr/>
        <p:nvPr/>
      </p:nvGrpSpPr>
      <p:grpSpPr>
        <a:xfrm>
          <a:off x="0" y="0"/>
          <a:ext cx="0" cy="0"/>
          <a:chOff x="0" y="0"/>
          <a:chExt cx="0" cy="0"/>
        </a:xfrm>
      </p:grpSpPr>
      <p:sp>
        <p:nvSpPr>
          <p:cNvPr id="369" name="Google Shape;369;p77"/>
          <p:cNvSpPr txBox="1"/>
          <p:nvPr>
            <p:ph idx="1" type="body"/>
          </p:nvPr>
        </p:nvSpPr>
        <p:spPr>
          <a:xfrm>
            <a:off x="0" y="3204766"/>
            <a:ext cx="6689558" cy="1501804"/>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i="0" lang="en-US">
                <a:solidFill>
                  <a:srgbClr val="000000"/>
                </a:solidFill>
                <a:latin typeface="Calibri"/>
                <a:ea typeface="Calibri"/>
                <a:cs typeface="Calibri"/>
                <a:sym typeface="Calibri"/>
              </a:rPr>
              <a:t>Watch videos of young entrepreneurs who have started a business in mountainous areas of the EU and get inspired!</a:t>
            </a:r>
            <a:endParaRPr/>
          </a:p>
          <a:p>
            <a:pPr indent="0" lvl="0" marL="228600" rtl="0" algn="l">
              <a:lnSpc>
                <a:spcPct val="90000"/>
              </a:lnSpc>
              <a:spcBef>
                <a:spcPts val="1000"/>
              </a:spcBef>
              <a:spcAft>
                <a:spcPts val="0"/>
              </a:spcAft>
              <a:buSzPts val="2400"/>
              <a:buNone/>
            </a:pPr>
            <a:r>
              <a:t/>
            </a:r>
            <a:endParaRPr>
              <a:solidFill>
                <a:srgbClr val="033637"/>
              </a:solidFill>
              <a:latin typeface="Calibri"/>
              <a:ea typeface="Calibri"/>
              <a:cs typeface="Calibri"/>
              <a:sym typeface="Calibri"/>
            </a:endParaRPr>
          </a:p>
        </p:txBody>
      </p:sp>
      <p:sp>
        <p:nvSpPr>
          <p:cNvPr id="370" name="Google Shape;370;p77"/>
          <p:cNvSpPr txBox="1"/>
          <p:nvPr>
            <p:ph idx="3" type="body"/>
          </p:nvPr>
        </p:nvSpPr>
        <p:spPr>
          <a:xfrm>
            <a:off x="496940" y="796415"/>
            <a:ext cx="5085159"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SzPct val="108108"/>
              <a:buNone/>
            </a:pPr>
            <a:r>
              <a:rPr b="1" lang="en-US">
                <a:solidFill>
                  <a:srgbClr val="3BEFEB"/>
                </a:solidFill>
              </a:rPr>
              <a:t>Get inspired</a:t>
            </a:r>
            <a:endParaRPr/>
          </a:p>
        </p:txBody>
      </p:sp>
      <p:sp>
        <p:nvSpPr>
          <p:cNvPr id="371" name="Google Shape;371;p77"/>
          <p:cNvSpPr txBox="1"/>
          <p:nvPr/>
        </p:nvSpPr>
        <p:spPr>
          <a:xfrm>
            <a:off x="748362" y="1614903"/>
            <a:ext cx="5434074"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Peer learning is a powerful and direct tool that allows you to touch upon what you have learnt so far. </a:t>
            </a:r>
            <a:endParaRPr/>
          </a:p>
        </p:txBody>
      </p:sp>
      <p:pic>
        <p:nvPicPr>
          <p:cNvPr id="372" name="Google Shape;372;p77"/>
          <p:cNvPicPr preferRelativeResize="0"/>
          <p:nvPr/>
        </p:nvPicPr>
        <p:blipFill rotWithShape="1">
          <a:blip r:embed="rId3">
            <a:alphaModFix/>
          </a:blip>
          <a:srcRect b="0" l="0" r="20050" t="0"/>
          <a:stretch/>
        </p:blipFill>
        <p:spPr>
          <a:xfrm>
            <a:off x="7051575" y="1203324"/>
            <a:ext cx="5140426" cy="3963035"/>
          </a:xfrm>
          <a:prstGeom prst="rect">
            <a:avLst/>
          </a:prstGeom>
          <a:noFill/>
          <a:ln>
            <a:noFill/>
          </a:ln>
        </p:spPr>
      </p:pic>
      <p:pic>
        <p:nvPicPr>
          <p:cNvPr descr="Logo, icon" id="373" name="Google Shape;373;p77"/>
          <p:cNvPicPr preferRelativeResize="0"/>
          <p:nvPr/>
        </p:nvPicPr>
        <p:blipFill rotWithShape="1">
          <a:blip r:embed="rId4">
            <a:alphaModFix/>
          </a:blip>
          <a:srcRect b="0" l="0" r="0" t="0"/>
          <a:stretch/>
        </p:blipFill>
        <p:spPr>
          <a:xfrm>
            <a:off x="486955" y="4434560"/>
            <a:ext cx="752836" cy="423470"/>
          </a:xfrm>
          <a:prstGeom prst="rect">
            <a:avLst/>
          </a:prstGeom>
          <a:noFill/>
          <a:ln>
            <a:noFill/>
          </a:ln>
        </p:spPr>
      </p:pic>
      <p:pic>
        <p:nvPicPr>
          <p:cNvPr descr="Icon&#10;&#10;Description automatically generated" id="374" name="Google Shape;374;p77"/>
          <p:cNvPicPr preferRelativeResize="0"/>
          <p:nvPr/>
        </p:nvPicPr>
        <p:blipFill rotWithShape="1">
          <a:blip r:embed="rId5">
            <a:alphaModFix/>
          </a:blip>
          <a:srcRect b="0" l="0" r="0" t="0"/>
          <a:stretch/>
        </p:blipFill>
        <p:spPr>
          <a:xfrm>
            <a:off x="496940" y="4882976"/>
            <a:ext cx="720241" cy="720241"/>
          </a:xfrm>
          <a:prstGeom prst="rect">
            <a:avLst/>
          </a:prstGeom>
          <a:noFill/>
          <a:ln>
            <a:noFill/>
          </a:ln>
        </p:spPr>
      </p:pic>
      <p:sp>
        <p:nvSpPr>
          <p:cNvPr id="375" name="Google Shape;375;p77"/>
          <p:cNvSpPr txBox="1"/>
          <p:nvPr/>
        </p:nvSpPr>
        <p:spPr>
          <a:xfrm>
            <a:off x="2213479" y="7336841"/>
            <a:ext cx="985157"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7">
                  <a:extLst>
                    <a:ext uri="{A12FA001-AC4F-418D-AE19-62706E023703}">
                      <ahyp:hlinkClr val="tx"/>
                    </a:ext>
                  </a:extLst>
                </a:hlinkClick>
              </a:rPr>
              <a:t>CC BY</a:t>
            </a:r>
            <a:endParaRPr b="0" i="0" sz="900" u="none" cap="none" strike="noStrike">
              <a:solidFill>
                <a:srgbClr val="000000"/>
              </a:solidFill>
              <a:latin typeface="Arial"/>
              <a:ea typeface="Arial"/>
              <a:cs typeface="Arial"/>
              <a:sym typeface="Arial"/>
            </a:endParaRPr>
          </a:p>
        </p:txBody>
      </p:sp>
      <p:sp>
        <p:nvSpPr>
          <p:cNvPr id="376" name="Google Shape;376;p77"/>
          <p:cNvSpPr txBox="1"/>
          <p:nvPr/>
        </p:nvSpPr>
        <p:spPr>
          <a:xfrm>
            <a:off x="1217181" y="4503836"/>
            <a:ext cx="4668022" cy="356458"/>
          </a:xfrm>
          <a:prstGeom prst="rect">
            <a:avLst/>
          </a:prstGeom>
          <a:noFill/>
          <a:ln>
            <a:noFill/>
          </a:ln>
        </p:spPr>
        <p:txBody>
          <a:bodyPr anchorCtr="0" anchor="ctr"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1400"/>
              <a:buFont typeface="Arial"/>
              <a:buNone/>
            </a:pPr>
            <a:r>
              <a:rPr b="0" i="0" lang="en-US" sz="1800" u="sng" cap="none" strike="noStrike">
                <a:solidFill>
                  <a:srgbClr val="0070C0"/>
                </a:solidFill>
                <a:latin typeface="Calibri"/>
                <a:ea typeface="Calibri"/>
                <a:cs typeface="Calibri"/>
                <a:sym typeface="Calibri"/>
                <a:hlinkClick r:id="rId8">
                  <a:extLst>
                    <a:ext uri="{A12FA001-AC4F-418D-AE19-62706E023703}">
                      <ahyp:hlinkClr val="tx"/>
                    </a:ext>
                  </a:extLst>
                </a:hlinkClick>
              </a:rPr>
              <a:t>www.tiktok.com/@peakentrepreneurs?lang=en</a:t>
            </a:r>
            <a:endParaRPr b="0" i="0" sz="1800" u="none" cap="none" strike="noStrike">
              <a:solidFill>
                <a:srgbClr val="0070C0"/>
              </a:solidFill>
              <a:latin typeface="Calibri"/>
              <a:ea typeface="Calibri"/>
              <a:cs typeface="Calibri"/>
              <a:sym typeface="Calibri"/>
            </a:endParaRPr>
          </a:p>
        </p:txBody>
      </p:sp>
      <p:pic>
        <p:nvPicPr>
          <p:cNvPr descr="Icon&#10;&#10;Description automatically generated" id="377" name="Google Shape;377;p77"/>
          <p:cNvPicPr preferRelativeResize="0"/>
          <p:nvPr/>
        </p:nvPicPr>
        <p:blipFill rotWithShape="1">
          <a:blip r:embed="rId9">
            <a:alphaModFix/>
          </a:blip>
          <a:srcRect b="0" l="0" r="0" t="0"/>
          <a:stretch/>
        </p:blipFill>
        <p:spPr>
          <a:xfrm>
            <a:off x="310131" y="5377040"/>
            <a:ext cx="1059829" cy="794871"/>
          </a:xfrm>
          <a:prstGeom prst="rect">
            <a:avLst/>
          </a:prstGeom>
          <a:noFill/>
          <a:ln>
            <a:noFill/>
          </a:ln>
        </p:spPr>
      </p:pic>
      <p:sp>
        <p:nvSpPr>
          <p:cNvPr id="378" name="Google Shape;378;p77"/>
          <p:cNvSpPr txBox="1"/>
          <p:nvPr/>
        </p:nvSpPr>
        <p:spPr>
          <a:xfrm>
            <a:off x="1217181" y="5595310"/>
            <a:ext cx="4765682" cy="491317"/>
          </a:xfrm>
          <a:prstGeom prst="rect">
            <a:avLst/>
          </a:prstGeom>
          <a:noFill/>
          <a:ln>
            <a:noFill/>
          </a:ln>
        </p:spPr>
        <p:txBody>
          <a:bodyPr anchorCtr="0" anchor="ctr"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1400"/>
              <a:buFont typeface="Arial"/>
              <a:buNone/>
            </a:pPr>
            <a:r>
              <a:rPr b="0" i="0" lang="en-US" sz="1800" u="sng" cap="none" strike="noStrike">
                <a:solidFill>
                  <a:srgbClr val="0070C0"/>
                </a:solidFill>
                <a:latin typeface="Calibri"/>
                <a:ea typeface="Calibri"/>
                <a:cs typeface="Calibri"/>
                <a:sym typeface="Calibri"/>
                <a:hlinkClick r:id="rId10">
                  <a:extLst>
                    <a:ext uri="{A12FA001-AC4F-418D-AE19-62706E023703}">
                      <ahyp:hlinkClr val="tx"/>
                    </a:ext>
                  </a:extLst>
                </a:hlinkClick>
              </a:rPr>
              <a:t>www.youtube.com/channel/UCTViMLo7TqGSW7-uhEPdDjA</a:t>
            </a:r>
            <a:endParaRPr b="0" i="0" sz="1800" u="none" cap="none" strike="noStrike">
              <a:solidFill>
                <a:srgbClr val="0070C0"/>
              </a:solidFill>
              <a:latin typeface="Calibri"/>
              <a:ea typeface="Calibri"/>
              <a:cs typeface="Calibri"/>
              <a:sym typeface="Calibri"/>
            </a:endParaRPr>
          </a:p>
        </p:txBody>
      </p:sp>
      <p:sp>
        <p:nvSpPr>
          <p:cNvPr id="379" name="Google Shape;379;p77"/>
          <p:cNvSpPr txBox="1"/>
          <p:nvPr/>
        </p:nvSpPr>
        <p:spPr>
          <a:xfrm>
            <a:off x="1217181" y="5024257"/>
            <a:ext cx="4668022" cy="307419"/>
          </a:xfrm>
          <a:prstGeom prst="rect">
            <a:avLst/>
          </a:prstGeom>
          <a:noFill/>
          <a:ln>
            <a:noFill/>
          </a:ln>
        </p:spPr>
        <p:txBody>
          <a:bodyPr anchorCtr="0" anchor="ctr"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1400"/>
              <a:buFont typeface="Arial"/>
              <a:buNone/>
            </a:pPr>
            <a:r>
              <a:rPr b="0" i="0" lang="en-US" sz="1800" u="sng" cap="none" strike="noStrike">
                <a:solidFill>
                  <a:srgbClr val="0070C0"/>
                </a:solidFill>
                <a:latin typeface="Calibri"/>
                <a:ea typeface="Calibri"/>
                <a:cs typeface="Calibri"/>
                <a:sym typeface="Calibri"/>
                <a:hlinkClick r:id="rId11">
                  <a:extLst>
                    <a:ext uri="{A12FA001-AC4F-418D-AE19-62706E023703}">
                      <ahyp:hlinkClr val="tx"/>
                    </a:ext>
                  </a:extLst>
                </a:hlinkClick>
              </a:rPr>
              <a:t>www.instagram.com/peak.entrepreneurs/</a:t>
            </a:r>
            <a:endParaRPr b="0" i="0" sz="1800" u="none" cap="none" strike="noStrike">
              <a:solidFill>
                <a:srgbClr val="0070C0"/>
              </a:solidFill>
              <a:latin typeface="Calibri"/>
              <a:ea typeface="Calibri"/>
              <a:cs typeface="Calibri"/>
              <a:sym typeface="Calibri"/>
            </a:endParaRPr>
          </a:p>
        </p:txBody>
      </p:sp>
      <p:sp>
        <p:nvSpPr>
          <p:cNvPr id="380" name="Google Shape;380;p77"/>
          <p:cNvSpPr txBox="1"/>
          <p:nvPr/>
        </p:nvSpPr>
        <p:spPr>
          <a:xfrm>
            <a:off x="7266251" y="1378636"/>
            <a:ext cx="3638907"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Honey Karani: PEAK Youth Mountain Entrepreneur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5"/>
          <p:cNvPicPr preferRelativeResize="0"/>
          <p:nvPr>
            <p:ph idx="2" type="pic"/>
          </p:nvPr>
        </p:nvPicPr>
        <p:blipFill rotWithShape="1">
          <a:blip r:embed="rId3">
            <a:alphaModFix/>
          </a:blip>
          <a:srcRect b="3005" l="0" r="0" t="3006"/>
          <a:stretch/>
        </p:blipFill>
        <p:spPr>
          <a:xfrm flipH="1">
            <a:off x="71803" y="838550"/>
            <a:ext cx="4240890" cy="5978505"/>
          </a:xfrm>
          <a:prstGeom prst="rect">
            <a:avLst/>
          </a:prstGeom>
          <a:noFill/>
          <a:ln>
            <a:noFill/>
          </a:ln>
        </p:spPr>
      </p:pic>
      <p:sp>
        <p:nvSpPr>
          <p:cNvPr id="158" name="Google Shape;158;p5"/>
          <p:cNvSpPr txBox="1"/>
          <p:nvPr>
            <p:ph idx="1" type="body"/>
          </p:nvPr>
        </p:nvSpPr>
        <p:spPr>
          <a:xfrm>
            <a:off x="4969767" y="1665807"/>
            <a:ext cx="6685422" cy="4134489"/>
          </a:xfrm>
          <a:prstGeom prst="rect">
            <a:avLst/>
          </a:prstGeom>
          <a:noFill/>
          <a:ln>
            <a:noFill/>
          </a:ln>
        </p:spPr>
        <p:txBody>
          <a:bodyPr anchorCtr="0" anchor="t" bIns="45700" lIns="91425" spcFirstLastPara="1" rIns="91425" wrap="square" tIns="45700">
            <a:normAutofit/>
          </a:bodyPr>
          <a:lstStyle/>
          <a:p>
            <a:pPr indent="-11113" lvl="0" marL="11113" rtl="0" algn="just">
              <a:lnSpc>
                <a:spcPct val="90000"/>
              </a:lnSpc>
              <a:spcBef>
                <a:spcPts val="0"/>
              </a:spcBef>
              <a:spcAft>
                <a:spcPts val="0"/>
              </a:spcAft>
              <a:buClr>
                <a:srgbClr val="595959"/>
              </a:buClr>
              <a:buSzPts val="2400"/>
              <a:buNone/>
            </a:pPr>
            <a:r>
              <a:rPr lang="en-US"/>
              <a:t>This first module of the six-part PEAK course offers tools and analysis to: </a:t>
            </a:r>
            <a:endParaRPr/>
          </a:p>
          <a:p>
            <a:pPr indent="-228600" lvl="0" marL="228600" rtl="0" algn="just">
              <a:lnSpc>
                <a:spcPct val="90000"/>
              </a:lnSpc>
              <a:spcBef>
                <a:spcPts val="0"/>
              </a:spcBef>
              <a:spcAft>
                <a:spcPts val="0"/>
              </a:spcAft>
              <a:buClr>
                <a:srgbClr val="595959"/>
              </a:buClr>
              <a:buSzPts val="2400"/>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Introduce the PEAK project and its resources </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Define what is a Youth Mountain Entrepreneur</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SzPts val="2400"/>
              <a:buFont typeface="Arial"/>
              <a:buChar char="•"/>
            </a:pPr>
            <a:r>
              <a:rPr lang="en-US"/>
              <a:t>Decide why to become a Youth Mountain Entrepreneur</a:t>
            </a:r>
            <a:endParaRPr/>
          </a:p>
          <a:p>
            <a:pPr indent="-190500" lvl="0" marL="342900" rtl="0" algn="just">
              <a:lnSpc>
                <a:spcPct val="90000"/>
              </a:lnSpc>
              <a:spcBef>
                <a:spcPts val="0"/>
              </a:spcBef>
              <a:spcAft>
                <a:spcPts val="0"/>
              </a:spcAft>
              <a:buSzPts val="2400"/>
              <a:buFont typeface="Arial"/>
              <a:buNone/>
            </a:pPr>
            <a:r>
              <a:t/>
            </a:r>
            <a:endParaRPr/>
          </a:p>
          <a:p>
            <a:pPr indent="-342900" lvl="0" marL="342900" rtl="0" algn="just">
              <a:lnSpc>
                <a:spcPct val="90000"/>
              </a:lnSpc>
              <a:spcBef>
                <a:spcPts val="0"/>
              </a:spcBef>
              <a:spcAft>
                <a:spcPts val="0"/>
              </a:spcAft>
              <a:buSzPts val="2400"/>
              <a:buFont typeface="Arial"/>
              <a:buChar char="•"/>
            </a:pPr>
            <a:r>
              <a:rPr lang="en-US"/>
              <a:t>Start thinking about how you can become a </a:t>
            </a:r>
            <a:r>
              <a:rPr lang="en-US" sz="2400"/>
              <a:t>Youth Mountain Entrepreneur</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0" lvl="0" marL="0" rtl="0" algn="l">
              <a:lnSpc>
                <a:spcPct val="90000"/>
              </a:lnSpc>
              <a:spcBef>
                <a:spcPts val="0"/>
              </a:spcBef>
              <a:spcAft>
                <a:spcPts val="0"/>
              </a:spcAft>
              <a:buClr>
                <a:srgbClr val="595959"/>
              </a:buClr>
              <a:buSzPts val="2400"/>
              <a:buNone/>
            </a:pPr>
            <a:r>
              <a:t/>
            </a:r>
            <a:endParaRPr/>
          </a:p>
        </p:txBody>
      </p:sp>
      <p:sp>
        <p:nvSpPr>
          <p:cNvPr id="159" name="Google Shape;159;p5"/>
          <p:cNvSpPr txBox="1"/>
          <p:nvPr>
            <p:ph idx="3" type="body"/>
          </p:nvPr>
        </p:nvSpPr>
        <p:spPr>
          <a:xfrm>
            <a:off x="4942470" y="693772"/>
            <a:ext cx="4924863"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Introduction </a:t>
            </a:r>
            <a:endParaRPr sz="440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2"/>
          <p:cNvSpPr txBox="1"/>
          <p:nvPr>
            <p:ph idx="5" type="body"/>
          </p:nvPr>
        </p:nvSpPr>
        <p:spPr>
          <a:xfrm>
            <a:off x="7548283" y="3380299"/>
            <a:ext cx="4303058" cy="1535813"/>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8108"/>
              <a:buNone/>
            </a:pPr>
            <a:r>
              <a:rPr lang="en-US"/>
              <a:t>Now get ready to move onto </a:t>
            </a:r>
            <a:endParaRPr/>
          </a:p>
          <a:p>
            <a:pPr indent="0" lvl="0" marL="0" rtl="0" algn="l">
              <a:lnSpc>
                <a:spcPct val="90000"/>
              </a:lnSpc>
              <a:spcBef>
                <a:spcPts val="1000"/>
              </a:spcBef>
              <a:spcAft>
                <a:spcPts val="0"/>
              </a:spcAft>
              <a:buClr>
                <a:schemeClr val="lt1"/>
              </a:buClr>
              <a:buSzPct val="108108"/>
              <a:buNone/>
            </a:pPr>
            <a:r>
              <a:rPr b="1" lang="en-US"/>
              <a:t>Module 2 Our Opportunity for Mountain Entrepreneurship</a:t>
            </a:r>
            <a:endParaRPr/>
          </a:p>
          <a:p>
            <a:pPr indent="0" lvl="0" marL="0" rtl="0" algn="l">
              <a:lnSpc>
                <a:spcPct val="90000"/>
              </a:lnSpc>
              <a:spcBef>
                <a:spcPts val="1000"/>
              </a:spcBef>
              <a:spcAft>
                <a:spcPts val="0"/>
              </a:spcAft>
              <a:buClr>
                <a:schemeClr val="lt1"/>
              </a:buClr>
              <a:buSzPct val="108108"/>
              <a:buNone/>
            </a:pPr>
            <a:r>
              <a:t/>
            </a:r>
            <a:endParaRPr/>
          </a:p>
        </p:txBody>
      </p:sp>
      <p:sp>
        <p:nvSpPr>
          <p:cNvPr id="386" name="Google Shape;386;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Well done!</a:t>
            </a:r>
            <a:endParaRPr/>
          </a:p>
        </p:txBody>
      </p:sp>
      <p:sp>
        <p:nvSpPr>
          <p:cNvPr id="387" name="Google Shape;387;p32"/>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8" name="Google Shape;388;p32"/>
          <p:cNvSpPr txBox="1"/>
          <p:nvPr/>
        </p:nvSpPr>
        <p:spPr>
          <a:xfrm>
            <a:off x="237069" y="1882338"/>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en-US" sz="3000">
                <a:solidFill>
                  <a:srgbClr val="1B728D"/>
                </a:solidFill>
                <a:latin typeface="Calibri"/>
                <a:ea typeface="Calibri"/>
                <a:cs typeface="Calibri"/>
                <a:sym typeface="Calibri"/>
              </a:rPr>
              <a:t>Links to PEAK:</a:t>
            </a:r>
            <a:endParaRPr b="1" sz="3000">
              <a:solidFill>
                <a:srgbClr val="1B728D"/>
              </a:solidFill>
              <a:latin typeface="Calibri"/>
              <a:ea typeface="Calibri"/>
              <a:cs typeface="Calibri"/>
              <a:sym typeface="Calibri"/>
            </a:endParaRPr>
          </a:p>
        </p:txBody>
      </p:sp>
      <p:sp>
        <p:nvSpPr>
          <p:cNvPr id="389" name="Google Shape;389;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a:solidFill>
                  <a:srgbClr val="323338"/>
                </a:solidFill>
                <a:highlight>
                  <a:srgbClr val="FFFFFF"/>
                </a:highlight>
              </a:rPr>
              <a:t>YouTube: </a:t>
            </a:r>
            <a:r>
              <a:rPr lang="en-US" u="sng">
                <a:solidFill>
                  <a:schemeClr val="hlink"/>
                </a:solidFill>
                <a:highlight>
                  <a:srgbClr val="FFFFFF"/>
                </a:highlight>
                <a:hlinkClick r:id="rId3"/>
              </a:rPr>
              <a:t>https://www.youtube.com/@peakentrepreneurs2892/videos</a:t>
            </a:r>
            <a:endParaRPr u="sng">
              <a:solidFill>
                <a:schemeClr val="hlink"/>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TikTok:</a:t>
            </a:r>
            <a:r>
              <a:rPr lang="en-US">
                <a:solidFill>
                  <a:srgbClr val="323338"/>
                </a:solidFill>
                <a:highlight>
                  <a:srgbClr val="FFFFFF"/>
                </a:highlight>
              </a:rPr>
              <a:t> </a:t>
            </a:r>
            <a:r>
              <a:rPr lang="en-US" u="sng">
                <a:solidFill>
                  <a:schemeClr val="hlink"/>
                </a:solidFill>
                <a:highlight>
                  <a:srgbClr val="FFFFFF"/>
                </a:highlight>
                <a:hlinkClick r:id="rId4"/>
              </a:rPr>
              <a:t>https://www.tiktok.com/@peakentrepreneurs</a:t>
            </a:r>
            <a:endParaRPr u="sng">
              <a:solidFill>
                <a:schemeClr val="hlink"/>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Instagram:</a:t>
            </a:r>
            <a:r>
              <a:rPr lang="en-US">
                <a:solidFill>
                  <a:srgbClr val="323338"/>
                </a:solidFill>
                <a:highlight>
                  <a:srgbClr val="FFFFFF"/>
                </a:highlight>
              </a:rPr>
              <a:t> </a:t>
            </a:r>
            <a:r>
              <a:rPr lang="en-US" u="sng">
                <a:solidFill>
                  <a:schemeClr val="hlink"/>
                </a:solidFill>
                <a:highlight>
                  <a:srgbClr val="FFFFFF"/>
                </a:highlight>
                <a:hlinkClick r:id="rId5"/>
              </a:rPr>
              <a:t>https://www.instagram.com/peak.entrepreneurs/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rPr lang="en-US"/>
              <a:t>Facebook: </a:t>
            </a:r>
            <a:r>
              <a:rPr lang="en-US" u="sng">
                <a:solidFill>
                  <a:schemeClr val="hlink"/>
                </a:solidFill>
                <a:hlinkClick r:id="rId6"/>
              </a:rPr>
              <a:t>https://www.facebook.com/PeakEntrepreneurs</a:t>
            </a:r>
            <a:endParaRPr/>
          </a:p>
        </p:txBody>
      </p:sp>
      <p:pic>
        <p:nvPicPr>
          <p:cNvPr id="390" name="Google Shape;390;p32"/>
          <p:cNvPicPr preferRelativeResize="0"/>
          <p:nvPr/>
        </p:nvPicPr>
        <p:blipFill>
          <a:blip r:embed="rId7">
            <a:alphaModFix/>
          </a:blip>
          <a:stretch>
            <a:fillRect/>
          </a:stretch>
        </p:blipFill>
        <p:spPr>
          <a:xfrm rot="10800000">
            <a:off x="384501" y="4228975"/>
            <a:ext cx="409674" cy="409700"/>
          </a:xfrm>
          <a:prstGeom prst="rect">
            <a:avLst/>
          </a:prstGeom>
          <a:noFill/>
          <a:ln>
            <a:noFill/>
          </a:ln>
        </p:spPr>
      </p:pic>
      <p:pic>
        <p:nvPicPr>
          <p:cNvPr id="391" name="Google Shape;391;p32"/>
          <p:cNvPicPr preferRelativeResize="0"/>
          <p:nvPr/>
        </p:nvPicPr>
        <p:blipFill>
          <a:blip r:embed="rId8">
            <a:alphaModFix/>
          </a:blip>
          <a:stretch>
            <a:fillRect/>
          </a:stretch>
        </p:blipFill>
        <p:spPr>
          <a:xfrm>
            <a:off x="344750" y="3430299"/>
            <a:ext cx="439908" cy="493875"/>
          </a:xfrm>
          <a:prstGeom prst="rect">
            <a:avLst/>
          </a:prstGeom>
          <a:noFill/>
          <a:ln>
            <a:noFill/>
          </a:ln>
        </p:spPr>
      </p:pic>
      <p:pic>
        <p:nvPicPr>
          <p:cNvPr id="392" name="Google Shape;392;p32"/>
          <p:cNvPicPr preferRelativeResize="0"/>
          <p:nvPr/>
        </p:nvPicPr>
        <p:blipFill>
          <a:blip r:embed="rId9">
            <a:alphaModFix/>
          </a:blip>
          <a:stretch>
            <a:fillRect/>
          </a:stretch>
        </p:blipFill>
        <p:spPr>
          <a:xfrm>
            <a:off x="292399" y="2719650"/>
            <a:ext cx="492251" cy="340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4"/>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lang="en-US" sz="3600">
                <a:solidFill>
                  <a:srgbClr val="33CCFF"/>
                </a:solidFill>
              </a:rPr>
              <a:t>LEARNING OBJECTIVES  </a:t>
            </a:r>
            <a:endParaRPr/>
          </a:p>
        </p:txBody>
      </p:sp>
      <p:sp>
        <p:nvSpPr>
          <p:cNvPr id="165" name="Google Shape;165;p4"/>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2200"/>
              <a:buNone/>
            </a:pPr>
            <a:r>
              <a:rPr lang="en-US" sz="2800">
                <a:solidFill>
                  <a:srgbClr val="0070C0"/>
                </a:solidFill>
              </a:rPr>
              <a:t>At the end of this module, </a:t>
            </a:r>
            <a:endParaRPr/>
          </a:p>
          <a:p>
            <a:pPr indent="0" lvl="0" marL="0" rtl="0" algn="l">
              <a:lnSpc>
                <a:spcPct val="90000"/>
              </a:lnSpc>
              <a:spcBef>
                <a:spcPts val="0"/>
              </a:spcBef>
              <a:spcAft>
                <a:spcPts val="0"/>
              </a:spcAft>
              <a:buClr>
                <a:srgbClr val="595959"/>
              </a:buClr>
              <a:buSzPts val="2200"/>
              <a:buNone/>
            </a:pPr>
            <a:r>
              <a:rPr lang="en-US" sz="2800">
                <a:solidFill>
                  <a:srgbClr val="0070C0"/>
                </a:solidFill>
              </a:rPr>
              <a:t>you should be able to:</a:t>
            </a:r>
            <a:endParaRPr sz="2800">
              <a:solidFill>
                <a:srgbClr val="0070C0"/>
              </a:solidFill>
            </a:endParaRPr>
          </a:p>
        </p:txBody>
      </p:sp>
      <p:sp>
        <p:nvSpPr>
          <p:cNvPr id="166" name="Google Shape;166;p4"/>
          <p:cNvSpPr txBox="1"/>
          <p:nvPr>
            <p:ph idx="4" type="body"/>
          </p:nvPr>
        </p:nvSpPr>
        <p:spPr>
          <a:xfrm>
            <a:off x="6414889" y="1992573"/>
            <a:ext cx="5376778" cy="3398293"/>
          </a:xfrm>
          <a:prstGeom prst="rect">
            <a:avLst/>
          </a:prstGeom>
          <a:noFill/>
          <a:ln>
            <a:noFill/>
          </a:ln>
        </p:spPr>
        <p:txBody>
          <a:bodyPr anchorCtr="0" anchor="ctr" bIns="45700" lIns="91425" spcFirstLastPara="1" rIns="91425" wrap="square" tIns="45700">
            <a:noAutofit/>
          </a:bodyPr>
          <a:lstStyle/>
          <a:p>
            <a:pPr indent="-342900" lvl="0" marL="342900" rtl="0" algn="just">
              <a:lnSpc>
                <a:spcPct val="100000"/>
              </a:lnSpc>
              <a:spcBef>
                <a:spcPts val="0"/>
              </a:spcBef>
              <a:spcAft>
                <a:spcPts val="0"/>
              </a:spcAft>
              <a:buClr>
                <a:srgbClr val="595959"/>
              </a:buClr>
              <a:buSzPts val="2200"/>
              <a:buFont typeface="Arial"/>
              <a:buChar char="•"/>
            </a:pPr>
            <a:r>
              <a:rPr lang="en-US" sz="2400">
                <a:solidFill>
                  <a:srgbClr val="333333"/>
                </a:solidFill>
              </a:rPr>
              <a:t>Understand the PEAK project and its resources.</a:t>
            </a:r>
            <a:endParaRPr/>
          </a:p>
          <a:p>
            <a:pPr indent="-342900" lvl="0" marL="342900" rtl="0" algn="just">
              <a:lnSpc>
                <a:spcPct val="100000"/>
              </a:lnSpc>
              <a:spcBef>
                <a:spcPts val="0"/>
              </a:spcBef>
              <a:spcAft>
                <a:spcPts val="0"/>
              </a:spcAft>
              <a:buSzPts val="2200"/>
              <a:buFont typeface="Arial"/>
              <a:buChar char="•"/>
            </a:pPr>
            <a:r>
              <a:rPr lang="en-US" sz="2400">
                <a:solidFill>
                  <a:srgbClr val="333333"/>
                </a:solidFill>
              </a:rPr>
              <a:t>Define what a Youth Mountain Entrepreneur is.</a:t>
            </a:r>
            <a:endParaRPr/>
          </a:p>
          <a:p>
            <a:pPr indent="-342900" lvl="0" marL="342900" rtl="0" algn="just">
              <a:lnSpc>
                <a:spcPct val="100000"/>
              </a:lnSpc>
              <a:spcBef>
                <a:spcPts val="0"/>
              </a:spcBef>
              <a:spcAft>
                <a:spcPts val="0"/>
              </a:spcAft>
              <a:buSzPts val="2200"/>
              <a:buFont typeface="Arial"/>
              <a:buChar char="•"/>
            </a:pPr>
            <a:r>
              <a:rPr lang="en-US" sz="2400">
                <a:solidFill>
                  <a:srgbClr val="333333"/>
                </a:solidFill>
              </a:rPr>
              <a:t>Comprehend the benefits of becoming a Youth Mountain Entrepreneur.</a:t>
            </a:r>
            <a:endParaRPr/>
          </a:p>
          <a:p>
            <a:pPr indent="-342900" lvl="0" marL="342900" rtl="0" algn="just">
              <a:lnSpc>
                <a:spcPct val="100000"/>
              </a:lnSpc>
              <a:spcBef>
                <a:spcPts val="0"/>
              </a:spcBef>
              <a:spcAft>
                <a:spcPts val="0"/>
              </a:spcAft>
              <a:buSzPts val="2200"/>
              <a:buFont typeface="Arial"/>
              <a:buChar char="•"/>
            </a:pPr>
            <a:r>
              <a:rPr lang="en-US" sz="2400">
                <a:solidFill>
                  <a:srgbClr val="333333"/>
                </a:solidFill>
              </a:rPr>
              <a:t>Identify why they should become a Youth Mountain Entrepreneur via a SWOT mind map.</a:t>
            </a:r>
            <a:endParaRPr sz="2400">
              <a:solidFill>
                <a:srgbClr val="33333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65"/>
          <p:cNvSpPr txBox="1"/>
          <p:nvPr>
            <p:ph idx="1" type="body"/>
          </p:nvPr>
        </p:nvSpPr>
        <p:spPr>
          <a:xfrm>
            <a:off x="5816600" y="4114994"/>
            <a:ext cx="6184900" cy="18081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400"/>
              <a:buNone/>
            </a:pPr>
            <a:r>
              <a:rPr b="1" i="1" lang="en-US" sz="3600"/>
              <a:t>Mountains occupy 41.3% of European territory and home to 25.4% of Europe’s people… </a:t>
            </a:r>
            <a:endParaRPr b="1" i="1" sz="3600"/>
          </a:p>
        </p:txBody>
      </p:sp>
      <p:sp>
        <p:nvSpPr>
          <p:cNvPr id="172" name="Google Shape;172;p65"/>
          <p:cNvSpPr txBox="1"/>
          <p:nvPr>
            <p:ph idx="3" type="body"/>
          </p:nvPr>
        </p:nvSpPr>
        <p:spPr>
          <a:xfrm>
            <a:off x="368300" y="4797377"/>
            <a:ext cx="5448300" cy="8937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a:solidFill>
                  <a:srgbClr val="0070C0"/>
                </a:solidFill>
              </a:rPr>
              <a:t>Did you know?</a:t>
            </a:r>
            <a:endParaRPr/>
          </a:p>
        </p:txBody>
      </p:sp>
      <p:grpSp>
        <p:nvGrpSpPr>
          <p:cNvPr id="173" name="Google Shape;173;p65"/>
          <p:cNvGrpSpPr/>
          <p:nvPr/>
        </p:nvGrpSpPr>
        <p:grpSpPr>
          <a:xfrm rot="3085413">
            <a:off x="8757057" y="997524"/>
            <a:ext cx="2082443" cy="2861107"/>
            <a:chOff x="5875548" y="3125276"/>
            <a:chExt cx="438214" cy="602070"/>
          </a:xfrm>
        </p:grpSpPr>
        <p:sp>
          <p:nvSpPr>
            <p:cNvPr id="174" name="Google Shape;174;p65"/>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p65"/>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76" name="Google Shape;176;p65"/>
          <p:cNvPicPr preferRelativeResize="0"/>
          <p:nvPr>
            <p:ph idx="2" type="pic"/>
          </p:nvPr>
        </p:nvPicPr>
        <p:blipFill rotWithShape="1">
          <a:blip r:embed="rId3">
            <a:alphaModFix/>
          </a:blip>
          <a:srcRect b="6755" l="134" r="-133" t="28421"/>
          <a:stretch/>
        </p:blipFill>
        <p:spPr>
          <a:xfrm>
            <a:off x="16300" y="-732"/>
            <a:ext cx="12175708" cy="3635823"/>
          </a:xfrm>
          <a:prstGeom prst="rect">
            <a:avLst/>
          </a:prstGeom>
          <a:noFill/>
          <a:ln>
            <a:noFill/>
          </a:ln>
        </p:spPr>
      </p:pic>
      <p:sp>
        <p:nvSpPr>
          <p:cNvPr id="177" name="Google Shape;177;p65"/>
          <p:cNvSpPr txBox="1"/>
          <p:nvPr/>
        </p:nvSpPr>
        <p:spPr>
          <a:xfrm>
            <a:off x="368300" y="2039654"/>
            <a:ext cx="3432978"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Muddy Souls: PEAK Youth Mountain Entrepreneur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erson standing on a hill overlooking a lake and mountains&#10;&#10;Description automatically generated with low confidence" id="182" name="Google Shape;182;p18"/>
          <p:cNvPicPr preferRelativeResize="0"/>
          <p:nvPr>
            <p:ph idx="2" type="pic"/>
          </p:nvPr>
        </p:nvPicPr>
        <p:blipFill rotWithShape="1">
          <a:blip r:embed="rId3">
            <a:alphaModFix/>
          </a:blip>
          <a:srcRect b="0" l="15814" r="2481" t="0"/>
          <a:stretch/>
        </p:blipFill>
        <p:spPr>
          <a:xfrm flipH="1">
            <a:off x="0" y="0"/>
            <a:ext cx="4200524" cy="6855220"/>
          </a:xfrm>
          <a:prstGeom prst="rect">
            <a:avLst/>
          </a:prstGeom>
          <a:noFill/>
          <a:ln>
            <a:noFill/>
          </a:ln>
        </p:spPr>
      </p:pic>
      <p:sp>
        <p:nvSpPr>
          <p:cNvPr id="183" name="Google Shape;183;p18"/>
          <p:cNvSpPr txBox="1"/>
          <p:nvPr>
            <p:ph idx="1" type="body"/>
          </p:nvPr>
        </p:nvSpPr>
        <p:spPr>
          <a:xfrm>
            <a:off x="4642215" y="1546798"/>
            <a:ext cx="6780957" cy="3011556"/>
          </a:xfrm>
          <a:prstGeom prst="rect">
            <a:avLst/>
          </a:prstGeom>
          <a:noFill/>
          <a:ln>
            <a:noFill/>
          </a:ln>
        </p:spPr>
        <p:txBody>
          <a:bodyPr anchorCtr="0" anchor="t" bIns="45700" lIns="91425" spcFirstLastPara="1" rIns="91425" wrap="square" tIns="45700">
            <a:noAutofit/>
          </a:bodyPr>
          <a:lstStyle/>
          <a:p>
            <a:pPr indent="-457200" lvl="0" marL="682625" rtl="0" algn="just">
              <a:lnSpc>
                <a:spcPct val="90000"/>
              </a:lnSpc>
              <a:spcBef>
                <a:spcPts val="1000"/>
              </a:spcBef>
              <a:spcAft>
                <a:spcPts val="0"/>
              </a:spcAft>
              <a:buSzPts val="2400"/>
              <a:buFont typeface="Arial"/>
              <a:buChar char="•"/>
            </a:pPr>
            <a:r>
              <a:rPr lang="en-US" sz="2800">
                <a:solidFill>
                  <a:srgbClr val="000000"/>
                </a:solidFill>
                <a:latin typeface="Calibri"/>
                <a:ea typeface="Calibri"/>
                <a:cs typeface="Calibri"/>
                <a:sym typeface="Calibri"/>
              </a:rPr>
              <a:t>PEAK is a youth entrepreneur project specifically for young people in rural mountain areas.</a:t>
            </a:r>
            <a:endParaRPr/>
          </a:p>
          <a:p>
            <a:pPr indent="-304800" lvl="0" marL="682625" rtl="0" algn="just">
              <a:lnSpc>
                <a:spcPct val="90000"/>
              </a:lnSpc>
              <a:spcBef>
                <a:spcPts val="1000"/>
              </a:spcBef>
              <a:spcAft>
                <a:spcPts val="0"/>
              </a:spcAft>
              <a:buSzPts val="2400"/>
              <a:buFont typeface="Arial"/>
              <a:buNone/>
            </a:pPr>
            <a:r>
              <a:t/>
            </a:r>
            <a:endParaRPr sz="2800">
              <a:solidFill>
                <a:srgbClr val="000000"/>
              </a:solidFill>
              <a:latin typeface="Calibri"/>
              <a:ea typeface="Calibri"/>
              <a:cs typeface="Calibri"/>
              <a:sym typeface="Calibri"/>
            </a:endParaRPr>
          </a:p>
          <a:p>
            <a:pPr indent="-457200" lvl="0" marL="682625" rtl="0" algn="just">
              <a:lnSpc>
                <a:spcPct val="90000"/>
              </a:lnSpc>
              <a:spcBef>
                <a:spcPts val="1000"/>
              </a:spcBef>
              <a:spcAft>
                <a:spcPts val="0"/>
              </a:spcAft>
              <a:buSzPts val="2400"/>
              <a:buFont typeface="Arial"/>
              <a:buChar char="•"/>
            </a:pPr>
            <a:r>
              <a:rPr lang="en-US" sz="2800">
                <a:solidFill>
                  <a:srgbClr val="000000"/>
                </a:solidFill>
                <a:latin typeface="Calibri"/>
                <a:ea typeface="Calibri"/>
                <a:cs typeface="Calibri"/>
                <a:sym typeface="Calibri"/>
              </a:rPr>
              <a:t>This project has been funded with support from the European Commission. </a:t>
            </a:r>
            <a:endParaRPr/>
          </a:p>
          <a:p>
            <a:pPr indent="3175" lvl="0" marL="225425" rtl="0" algn="l">
              <a:lnSpc>
                <a:spcPct val="90000"/>
              </a:lnSpc>
              <a:spcBef>
                <a:spcPts val="1000"/>
              </a:spcBef>
              <a:spcAft>
                <a:spcPts val="0"/>
              </a:spcAft>
              <a:buSzPts val="2400"/>
              <a:buNone/>
            </a:pPr>
            <a:r>
              <a:t/>
            </a:r>
            <a:endParaRPr b="1" sz="2800">
              <a:solidFill>
                <a:srgbClr val="0070C0"/>
              </a:solidFill>
              <a:latin typeface="Calibri"/>
              <a:ea typeface="Calibri"/>
              <a:cs typeface="Calibri"/>
              <a:sym typeface="Calibri"/>
            </a:endParaRPr>
          </a:p>
          <a:p>
            <a:pPr indent="3175" lvl="0" marL="225425" rtl="0" algn="just">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a:p>
            <a:pPr indent="0" lvl="0" marL="0" rtl="0" algn="just">
              <a:lnSpc>
                <a:spcPct val="107000"/>
              </a:lnSpc>
              <a:spcBef>
                <a:spcPts val="1000"/>
              </a:spcBef>
              <a:spcAft>
                <a:spcPts val="0"/>
              </a:spcAft>
              <a:buSzPts val="2400"/>
              <a:buNone/>
            </a:pPr>
            <a:r>
              <a:t/>
            </a:r>
            <a:endParaRPr sz="1800">
              <a:solidFill>
                <a:srgbClr val="000000"/>
              </a:solidFill>
              <a:latin typeface="Noto Sans Symbols"/>
              <a:ea typeface="Noto Sans Symbols"/>
              <a:cs typeface="Noto Sans Symbols"/>
              <a:sym typeface="Noto Sans Symbols"/>
            </a:endParaRPr>
          </a:p>
          <a:p>
            <a:pPr indent="3175" lvl="0" marL="225425" rtl="0" algn="ctr">
              <a:lnSpc>
                <a:spcPct val="90000"/>
              </a:lnSpc>
              <a:spcBef>
                <a:spcPts val="1800"/>
              </a:spcBef>
              <a:spcAft>
                <a:spcPts val="0"/>
              </a:spcAft>
              <a:buSzPts val="2400"/>
              <a:buNone/>
            </a:pPr>
            <a:r>
              <a:rPr lang="en-US" sz="1800">
                <a:solidFill>
                  <a:srgbClr val="000000"/>
                </a:solidFill>
                <a:latin typeface="Arial"/>
                <a:ea typeface="Arial"/>
                <a:cs typeface="Arial"/>
                <a:sym typeface="Arial"/>
              </a:rPr>
              <a:t>🌐</a:t>
            </a:r>
            <a:r>
              <a:rPr lang="en-US" sz="1400"/>
              <a:t> </a:t>
            </a:r>
            <a:r>
              <a:rPr lang="en-US" sz="1800" u="sng">
                <a:solidFill>
                  <a:srgbClr val="0070C0"/>
                </a:solidFill>
                <a:latin typeface="Calibri"/>
                <a:ea typeface="Calibri"/>
                <a:cs typeface="Calibri"/>
                <a:sym typeface="Calibri"/>
                <a:hlinkClick r:id="rId4">
                  <a:extLst>
                    <a:ext uri="{A12FA001-AC4F-418D-AE19-62706E023703}">
                      <ahyp:hlinkClr val="tx"/>
                    </a:ext>
                  </a:extLst>
                </a:hlinkClick>
              </a:rPr>
              <a:t>https://erasmus-plus.ec.europa.eu</a:t>
            </a:r>
            <a:r>
              <a:rPr lang="en-US" sz="1800" u="sng">
                <a:solidFill>
                  <a:srgbClr val="0070C0"/>
                </a:solidFill>
                <a:latin typeface="Calibri"/>
                <a:ea typeface="Calibri"/>
                <a:cs typeface="Calibri"/>
                <a:sym typeface="Calibri"/>
              </a:rPr>
              <a:t> </a:t>
            </a:r>
            <a:endParaRPr sz="1800">
              <a:solidFill>
                <a:srgbClr val="0070C0"/>
              </a:solidFill>
              <a:latin typeface="Calibri"/>
              <a:ea typeface="Calibri"/>
              <a:cs typeface="Calibri"/>
              <a:sym typeface="Calibri"/>
            </a:endParaRPr>
          </a:p>
          <a:p>
            <a:pPr indent="3175" lvl="0" marL="225425" rtl="0" algn="ctr">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p:txBody>
      </p:sp>
      <p:sp>
        <p:nvSpPr>
          <p:cNvPr id="184" name="Google Shape;184;p18"/>
          <p:cNvSpPr txBox="1"/>
          <p:nvPr>
            <p:ph idx="3" type="body"/>
          </p:nvPr>
        </p:nvSpPr>
        <p:spPr>
          <a:xfrm>
            <a:off x="4766289" y="614010"/>
            <a:ext cx="6615943" cy="8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lang="en-US" sz="4400">
                <a:solidFill>
                  <a:srgbClr val="0070C0"/>
                </a:solidFill>
              </a:rPr>
              <a:t>What is the PEAK project?</a:t>
            </a:r>
            <a:endParaRPr/>
          </a:p>
          <a:p>
            <a:pPr indent="0" lvl="0" marL="0" rtl="0" algn="l">
              <a:lnSpc>
                <a:spcPct val="90000"/>
              </a:lnSpc>
              <a:spcBef>
                <a:spcPts val="0"/>
              </a:spcBef>
              <a:spcAft>
                <a:spcPts val="0"/>
              </a:spcAft>
              <a:buClr>
                <a:srgbClr val="595959"/>
              </a:buClr>
              <a:buSzPts val="3600"/>
              <a:buNone/>
            </a:pPr>
            <a:r>
              <a:t/>
            </a:r>
            <a:endParaRPr sz="2800"/>
          </a:p>
        </p:txBody>
      </p:sp>
      <p:sp>
        <p:nvSpPr>
          <p:cNvPr id="185" name="Google Shape;185;p18"/>
          <p:cNvSpPr/>
          <p:nvPr/>
        </p:nvSpPr>
        <p:spPr>
          <a:xfrm>
            <a:off x="7200900" y="4371975"/>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Graphical user interface, text&#10;&#10;Description automatically generated" id="186" name="Google Shape;186;p18"/>
          <p:cNvPicPr preferRelativeResize="0"/>
          <p:nvPr/>
        </p:nvPicPr>
        <p:blipFill rotWithShape="1">
          <a:blip r:embed="rId5">
            <a:alphaModFix/>
          </a:blip>
          <a:srcRect b="0" l="0" r="0" t="0"/>
          <a:stretch/>
        </p:blipFill>
        <p:spPr>
          <a:xfrm>
            <a:off x="7209297" y="4921602"/>
            <a:ext cx="2705100" cy="55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66"/>
          <p:cNvSpPr txBox="1"/>
          <p:nvPr>
            <p:ph idx="1" type="body"/>
          </p:nvPr>
        </p:nvSpPr>
        <p:spPr>
          <a:xfrm>
            <a:off x="4452390" y="1544284"/>
            <a:ext cx="7216446" cy="3955760"/>
          </a:xfrm>
          <a:prstGeom prst="rect">
            <a:avLst/>
          </a:prstGeom>
          <a:noFill/>
          <a:ln>
            <a:noFill/>
          </a:ln>
        </p:spPr>
        <p:txBody>
          <a:bodyPr anchorCtr="0" anchor="t" bIns="45700" lIns="91425" spcFirstLastPara="1" rIns="91425" wrap="square" tIns="45700">
            <a:noAutofit/>
          </a:bodyPr>
          <a:lstStyle/>
          <a:p>
            <a:pPr indent="-342900" lvl="0" marL="568325" rtl="0" algn="just">
              <a:lnSpc>
                <a:spcPct val="90000"/>
              </a:lnSpc>
              <a:spcBef>
                <a:spcPts val="1000"/>
              </a:spcBef>
              <a:spcAft>
                <a:spcPts val="0"/>
              </a:spcAft>
              <a:buSzPts val="2400"/>
              <a:buFont typeface="Arial"/>
              <a:buChar char="•"/>
            </a:pPr>
            <a:r>
              <a:rPr b="1" i="0" lang="en-US" sz="2000" u="none" strike="noStrike">
                <a:solidFill>
                  <a:srgbClr val="000000"/>
                </a:solidFill>
                <a:latin typeface="Calibri"/>
                <a:ea typeface="Calibri"/>
                <a:cs typeface="Calibri"/>
                <a:sym typeface="Calibri"/>
              </a:rPr>
              <a:t>Many of the PEAK activities and resources will be explained along with the entrepreneurial or innovation skills it encompasses. A ‘PEAK twist’ has been added to address remote mountainous distinctions specifically.</a:t>
            </a:r>
            <a:endParaRPr/>
          </a:p>
          <a:p>
            <a:pPr indent="-342900" lvl="0" marL="568325" rtl="0" algn="just">
              <a:lnSpc>
                <a:spcPct val="90000"/>
              </a:lnSpc>
              <a:spcBef>
                <a:spcPts val="1000"/>
              </a:spcBef>
              <a:spcAft>
                <a:spcPts val="0"/>
              </a:spcAft>
              <a:buSzPts val="2400"/>
              <a:buFont typeface="Arial"/>
              <a:buChar char="•"/>
            </a:pPr>
            <a:r>
              <a:rPr b="0" i="0" lang="en-US" sz="2000" u="none" strike="noStrike">
                <a:solidFill>
                  <a:srgbClr val="000000"/>
                </a:solidFill>
                <a:latin typeface="Calibri"/>
                <a:ea typeface="Calibri"/>
                <a:cs typeface="Calibri"/>
                <a:sym typeface="Calibri"/>
              </a:rPr>
              <a:t>Europe’s mountain regions have contributed to shaping not only its history, society and economy but also its climate and environment. </a:t>
            </a:r>
            <a:endParaRPr/>
          </a:p>
          <a:p>
            <a:pPr indent="-342900" lvl="0" marL="568325" rtl="0" algn="just">
              <a:lnSpc>
                <a:spcPct val="90000"/>
              </a:lnSpc>
              <a:spcBef>
                <a:spcPts val="1000"/>
              </a:spcBef>
              <a:spcAft>
                <a:spcPts val="0"/>
              </a:spcAft>
              <a:buSzPts val="2400"/>
              <a:buFont typeface="Arial"/>
              <a:buChar char="•"/>
            </a:pPr>
            <a:r>
              <a:rPr b="0" i="0" lang="en-US" sz="2000" u="none" strike="noStrike">
                <a:solidFill>
                  <a:srgbClr val="000000"/>
                </a:solidFill>
                <a:latin typeface="Calibri"/>
                <a:ea typeface="Calibri"/>
                <a:cs typeface="Calibri"/>
                <a:sym typeface="Calibri"/>
              </a:rPr>
              <a:t>Now under threat from issues concerning low population density, the difficulty of access, and economic and ecological vulnerability, there is a distinctive NEED for a new approach to the environmental preservation, economic regeneration and sustainable development of mountain regions.</a:t>
            </a:r>
            <a:endParaRPr/>
          </a:p>
          <a:p>
            <a:pPr indent="3175" lvl="0" marL="225425" rtl="0" algn="just">
              <a:lnSpc>
                <a:spcPct val="90000"/>
              </a:lnSpc>
              <a:spcBef>
                <a:spcPts val="1000"/>
              </a:spcBef>
              <a:spcAft>
                <a:spcPts val="0"/>
              </a:spcAft>
              <a:buSzPts val="2400"/>
              <a:buNone/>
            </a:pPr>
            <a:r>
              <a:t/>
            </a:r>
            <a:endParaRPr b="0" i="0" sz="1400" u="none" strike="noStrike">
              <a:solidFill>
                <a:srgbClr val="000000"/>
              </a:solidFill>
              <a:latin typeface="Calibri"/>
              <a:ea typeface="Calibri"/>
              <a:cs typeface="Calibri"/>
              <a:sym typeface="Calibri"/>
            </a:endParaRPr>
          </a:p>
          <a:p>
            <a:pPr indent="3175" lvl="0" marL="225425" rtl="0" algn="ctr">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p:txBody>
      </p:sp>
      <p:sp>
        <p:nvSpPr>
          <p:cNvPr id="192" name="Google Shape;192;p66"/>
          <p:cNvSpPr txBox="1"/>
          <p:nvPr>
            <p:ph idx="3" type="body"/>
          </p:nvPr>
        </p:nvSpPr>
        <p:spPr>
          <a:xfrm>
            <a:off x="4643459" y="634584"/>
            <a:ext cx="7317770" cy="8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lang="en-US" sz="4400">
                <a:solidFill>
                  <a:srgbClr val="0070C0"/>
                </a:solidFill>
              </a:rPr>
              <a:t>What is the PEAK twist?</a:t>
            </a:r>
            <a:endParaRPr/>
          </a:p>
          <a:p>
            <a:pPr indent="0" lvl="0" marL="0" rtl="0" algn="l">
              <a:lnSpc>
                <a:spcPct val="90000"/>
              </a:lnSpc>
              <a:spcBef>
                <a:spcPts val="0"/>
              </a:spcBef>
              <a:spcAft>
                <a:spcPts val="0"/>
              </a:spcAft>
              <a:buClr>
                <a:srgbClr val="595959"/>
              </a:buClr>
              <a:buSzPts val="3600"/>
              <a:buNone/>
            </a:pPr>
            <a:r>
              <a:t/>
            </a:r>
            <a:endParaRPr sz="2800"/>
          </a:p>
        </p:txBody>
      </p:sp>
      <p:sp>
        <p:nvSpPr>
          <p:cNvPr id="193" name="Google Shape;193;p66"/>
          <p:cNvSpPr/>
          <p:nvPr/>
        </p:nvSpPr>
        <p:spPr>
          <a:xfrm>
            <a:off x="7200900" y="4371975"/>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picture containing grass, sky, outdoor, mountain&#10;&#10;Description automatically generated" id="194" name="Google Shape;194;p66"/>
          <p:cNvPicPr preferRelativeResize="0"/>
          <p:nvPr>
            <p:ph idx="2" type="pic"/>
          </p:nvPr>
        </p:nvPicPr>
        <p:blipFill rotWithShape="1">
          <a:blip r:embed="rId3">
            <a:alphaModFix/>
          </a:blip>
          <a:srcRect b="0" l="2678" r="2678" t="0"/>
          <a:stretch/>
        </p:blipFill>
        <p:spPr>
          <a:xfrm flipH="1">
            <a:off x="-614364" y="2780"/>
            <a:ext cx="4862437" cy="68552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5686"/>
          </a:schemeClr>
        </a:solidFill>
      </p:bgPr>
    </p:bg>
    <p:spTree>
      <p:nvGrpSpPr>
        <p:cNvPr id="198" name="Shape 198"/>
        <p:cNvGrpSpPr/>
        <p:nvPr/>
      </p:nvGrpSpPr>
      <p:grpSpPr>
        <a:xfrm>
          <a:off x="0" y="0"/>
          <a:ext cx="0" cy="0"/>
          <a:chOff x="0" y="0"/>
          <a:chExt cx="0" cy="0"/>
        </a:xfrm>
      </p:grpSpPr>
      <p:sp>
        <p:nvSpPr>
          <p:cNvPr id="199" name="Google Shape;199;p67"/>
          <p:cNvSpPr txBox="1"/>
          <p:nvPr>
            <p:ph idx="1" type="body"/>
          </p:nvPr>
        </p:nvSpPr>
        <p:spPr>
          <a:xfrm>
            <a:off x="457394" y="3260340"/>
            <a:ext cx="6070600" cy="278602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n-US" sz="2000">
                <a:solidFill>
                  <a:srgbClr val="000000"/>
                </a:solidFill>
                <a:latin typeface="Calibri"/>
                <a:ea typeface="Calibri"/>
                <a:cs typeface="Calibri"/>
                <a:sym typeface="Calibri"/>
              </a:rPr>
              <a:t>A resource</a:t>
            </a:r>
            <a:r>
              <a:rPr b="0" i="0" lang="en-US" sz="2000" u="none" strike="noStrike">
                <a:solidFill>
                  <a:srgbClr val="000000"/>
                </a:solidFill>
                <a:latin typeface="Calibri"/>
                <a:ea typeface="Calibri"/>
                <a:cs typeface="Calibri"/>
                <a:sym typeface="Calibri"/>
              </a:rPr>
              <a:t> pack for youth educators.</a:t>
            </a:r>
            <a:endParaRPr/>
          </a:p>
          <a:p>
            <a:pPr indent="-457200" lvl="0" marL="685800" rtl="0" algn="l">
              <a:lnSpc>
                <a:spcPct val="90000"/>
              </a:lnSpc>
              <a:spcBef>
                <a:spcPts val="1000"/>
              </a:spcBef>
              <a:spcAft>
                <a:spcPts val="0"/>
              </a:spcAft>
              <a:buSzPts val="2400"/>
              <a:buFont typeface="Arial"/>
              <a:buAutoNum type="arabicPeriod"/>
            </a:pPr>
            <a:r>
              <a:rPr b="0" i="0" lang="en-US" sz="2000" u="none" strike="noStrike">
                <a:solidFill>
                  <a:srgbClr val="000000"/>
                </a:solidFill>
                <a:latin typeface="Calibri"/>
                <a:ea typeface="Calibri"/>
                <a:cs typeface="Calibri"/>
                <a:sym typeface="Calibri"/>
              </a:rPr>
              <a:t>Video and written case studies</a:t>
            </a:r>
            <a:r>
              <a:rPr lang="en-US" sz="2000">
                <a:solidFill>
                  <a:srgbClr val="000000"/>
                </a:solidFill>
                <a:latin typeface="Calibri"/>
                <a:ea typeface="Calibri"/>
                <a:cs typeface="Calibri"/>
                <a:sym typeface="Calibri"/>
              </a:rPr>
              <a:t> showcasing Youth Mountain Entrepreneurs from across Europe. </a:t>
            </a:r>
            <a:endParaRPr/>
          </a:p>
          <a:p>
            <a:pPr indent="-457200" lvl="0" marL="685800" rtl="0" algn="l">
              <a:lnSpc>
                <a:spcPct val="90000"/>
              </a:lnSpc>
              <a:spcBef>
                <a:spcPts val="1000"/>
              </a:spcBef>
              <a:spcAft>
                <a:spcPts val="0"/>
              </a:spcAft>
              <a:buSzPts val="2400"/>
              <a:buFont typeface="Arial"/>
              <a:buAutoNum type="arabicPeriod"/>
            </a:pPr>
            <a:r>
              <a:rPr lang="en-US" sz="2000">
                <a:solidFill>
                  <a:srgbClr val="000000"/>
                </a:solidFill>
                <a:latin typeface="Calibri"/>
                <a:ea typeface="Calibri"/>
                <a:cs typeface="Calibri"/>
                <a:sym typeface="Calibri"/>
              </a:rPr>
              <a:t>A how-to guide for creating social media content.</a:t>
            </a:r>
            <a:endParaRPr/>
          </a:p>
          <a:p>
            <a:pPr indent="-457200" lvl="0" marL="685800" rtl="0" algn="l">
              <a:lnSpc>
                <a:spcPct val="90000"/>
              </a:lnSpc>
              <a:spcBef>
                <a:spcPts val="1000"/>
              </a:spcBef>
              <a:spcAft>
                <a:spcPts val="0"/>
              </a:spcAft>
              <a:buSzPts val="2400"/>
              <a:buFont typeface="Arial"/>
              <a:buAutoNum type="arabicPeriod"/>
            </a:pPr>
            <a:r>
              <a:rPr lang="en-US" sz="2000">
                <a:solidFill>
                  <a:srgbClr val="000000"/>
                </a:solidFill>
                <a:latin typeface="Calibri"/>
                <a:ea typeface="Calibri"/>
                <a:cs typeface="Calibri"/>
                <a:sym typeface="Calibri"/>
              </a:rPr>
              <a:t>Six-part module series (this is the first module) for potential Youth Mountain Entrepreneurs.</a:t>
            </a:r>
            <a:endParaRPr/>
          </a:p>
          <a:p>
            <a:pPr indent="-457200" lvl="0" marL="685800" rtl="0" algn="l">
              <a:lnSpc>
                <a:spcPct val="90000"/>
              </a:lnSpc>
              <a:spcBef>
                <a:spcPts val="1000"/>
              </a:spcBef>
              <a:spcAft>
                <a:spcPts val="0"/>
              </a:spcAft>
              <a:buSzPts val="2400"/>
              <a:buFont typeface="Arial"/>
              <a:buAutoNum type="arabicPeriod"/>
            </a:pPr>
            <a:r>
              <a:rPr lang="en-US" sz="2000">
                <a:solidFill>
                  <a:srgbClr val="000000"/>
                </a:solidFill>
                <a:latin typeface="Calibri"/>
                <a:ea typeface="Calibri"/>
                <a:cs typeface="Calibri"/>
                <a:sym typeface="Calibri"/>
              </a:rPr>
              <a:t>A Virtual Learning Environment (VLE)</a:t>
            </a:r>
            <a:endParaRPr b="0" i="0" sz="2000" u="none" strike="noStrike">
              <a:solidFill>
                <a:srgbClr val="000000"/>
              </a:solidFill>
              <a:latin typeface="Calibri"/>
              <a:ea typeface="Calibri"/>
              <a:cs typeface="Calibri"/>
              <a:sym typeface="Calibri"/>
            </a:endParaRPr>
          </a:p>
          <a:p>
            <a:pPr indent="-304800" lvl="0" marL="685800" rtl="0" algn="l">
              <a:lnSpc>
                <a:spcPct val="90000"/>
              </a:lnSpc>
              <a:spcBef>
                <a:spcPts val="1000"/>
              </a:spcBef>
              <a:spcAft>
                <a:spcPts val="0"/>
              </a:spcAft>
              <a:buSzPts val="2400"/>
              <a:buFont typeface="Arial"/>
              <a:buNone/>
            </a:pPr>
            <a:r>
              <a:t/>
            </a:r>
            <a:endParaRPr b="0" i="0" sz="2000" u="none" strike="noStrike">
              <a:solidFill>
                <a:srgbClr val="000000"/>
              </a:solidFill>
              <a:latin typeface="Calibri"/>
              <a:ea typeface="Calibri"/>
              <a:cs typeface="Calibri"/>
              <a:sym typeface="Calibri"/>
            </a:endParaRPr>
          </a:p>
          <a:p>
            <a:pPr indent="-304800" lvl="0" marL="685800" rtl="0" algn="l">
              <a:lnSpc>
                <a:spcPct val="90000"/>
              </a:lnSpc>
              <a:spcBef>
                <a:spcPts val="1000"/>
              </a:spcBef>
              <a:spcAft>
                <a:spcPts val="0"/>
              </a:spcAft>
              <a:buSzPts val="2400"/>
              <a:buFont typeface="Arial"/>
              <a:buNone/>
            </a:pPr>
            <a:r>
              <a:t/>
            </a:r>
            <a:endParaRPr i="0">
              <a:solidFill>
                <a:srgbClr val="033637"/>
              </a:solidFill>
              <a:latin typeface="Calibri"/>
              <a:ea typeface="Calibri"/>
              <a:cs typeface="Calibri"/>
              <a:sym typeface="Calibri"/>
            </a:endParaRPr>
          </a:p>
        </p:txBody>
      </p:sp>
      <p:sp>
        <p:nvSpPr>
          <p:cNvPr id="200" name="Google Shape;200;p67"/>
          <p:cNvSpPr txBox="1"/>
          <p:nvPr>
            <p:ph idx="3" type="body"/>
          </p:nvPr>
        </p:nvSpPr>
        <p:spPr>
          <a:xfrm>
            <a:off x="496939" y="834044"/>
            <a:ext cx="1809532"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SzPct val="108108"/>
              <a:buNone/>
            </a:pPr>
            <a:r>
              <a:rPr b="1" lang="en-US">
                <a:solidFill>
                  <a:srgbClr val="33CCFF"/>
                </a:solidFill>
              </a:rPr>
              <a:t>PEAK</a:t>
            </a:r>
            <a:endParaRPr/>
          </a:p>
        </p:txBody>
      </p:sp>
      <p:sp>
        <p:nvSpPr>
          <p:cNvPr id="201" name="Google Shape;201;p67"/>
          <p:cNvSpPr txBox="1"/>
          <p:nvPr/>
        </p:nvSpPr>
        <p:spPr>
          <a:xfrm>
            <a:off x="734714" y="1601255"/>
            <a:ext cx="5515961"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Below is a list of resources to support the aims of the PEAK project. All of these resources are featured on our web site</a:t>
            </a:r>
            <a:endParaRPr/>
          </a:p>
          <a:p>
            <a:pPr indent="0" lvl="0" marL="0" marR="0" rtl="0" algn="l">
              <a:lnSpc>
                <a:spcPct val="100000"/>
              </a:lnSpc>
              <a:spcBef>
                <a:spcPts val="0"/>
              </a:spcBef>
              <a:spcAft>
                <a:spcPts val="0"/>
              </a:spcAft>
              <a:buNone/>
            </a:pPr>
            <a:r>
              <a:rPr b="0" i="0" lang="en-US" sz="2400" u="sng" cap="none" strike="noStrike">
                <a:solidFill>
                  <a:srgbClr val="0070C0"/>
                </a:solidFill>
                <a:latin typeface="Calibri"/>
                <a:ea typeface="Calibri"/>
                <a:cs typeface="Calibri"/>
                <a:sym typeface="Calibri"/>
                <a:hlinkClick r:id="rId3">
                  <a:extLst>
                    <a:ext uri="{A12FA001-AC4F-418D-AE19-62706E023703}">
                      <ahyp:hlinkClr val="tx"/>
                    </a:ext>
                  </a:extLst>
                </a:hlinkClick>
              </a:rPr>
              <a:t>peakentrepreneurs.eu</a:t>
            </a:r>
            <a:endParaRPr b="0" i="0" sz="2400" u="none" cap="none" strike="noStrike">
              <a:solidFill>
                <a:srgbClr val="0070C0"/>
              </a:solidFill>
              <a:latin typeface="Calibri"/>
              <a:ea typeface="Calibri"/>
              <a:cs typeface="Calibri"/>
              <a:sym typeface="Calibri"/>
            </a:endParaRPr>
          </a:p>
        </p:txBody>
      </p:sp>
      <p:pic>
        <p:nvPicPr>
          <p:cNvPr id="202" name="Google Shape;202;p67"/>
          <p:cNvPicPr preferRelativeResize="0"/>
          <p:nvPr>
            <p:ph idx="2" type="pic"/>
          </p:nvPr>
        </p:nvPicPr>
        <p:blipFill rotWithShape="1">
          <a:blip r:embed="rId4">
            <a:alphaModFix/>
          </a:blip>
          <a:srcRect b="11457" l="0" r="0" t="11457"/>
          <a:stretch/>
        </p:blipFill>
        <p:spPr>
          <a:xfrm>
            <a:off x="7051675" y="1203325"/>
            <a:ext cx="5130800" cy="3913188"/>
          </a:xfrm>
          <a:prstGeom prst="rect">
            <a:avLst/>
          </a:prstGeom>
          <a:solidFill>
            <a:schemeClr val="lt1"/>
          </a:solidFill>
          <a:ln>
            <a:noFill/>
          </a:ln>
        </p:spPr>
      </p:pic>
      <p:sp>
        <p:nvSpPr>
          <p:cNvPr id="203" name="Google Shape;203;p67"/>
          <p:cNvSpPr txBox="1"/>
          <p:nvPr/>
        </p:nvSpPr>
        <p:spPr>
          <a:xfrm>
            <a:off x="7328994" y="4419600"/>
            <a:ext cx="2607486"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Leone Beer: PEAK Youth Mountain Entrepreneur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68"/>
          <p:cNvSpPr txBox="1"/>
          <p:nvPr>
            <p:ph idx="1" type="body"/>
          </p:nvPr>
        </p:nvSpPr>
        <p:spPr>
          <a:xfrm>
            <a:off x="4482539" y="1091818"/>
            <a:ext cx="7254535" cy="4901442"/>
          </a:xfrm>
          <a:prstGeom prst="rect">
            <a:avLst/>
          </a:prstGeom>
          <a:noFill/>
          <a:ln>
            <a:noFill/>
          </a:ln>
        </p:spPr>
        <p:txBody>
          <a:bodyPr anchorCtr="0" anchor="t" bIns="45700" lIns="91425" spcFirstLastPara="1" rIns="91425" wrap="square" tIns="45700">
            <a:noAutofit/>
          </a:bodyPr>
          <a:lstStyle/>
          <a:p>
            <a:pPr indent="3175" lvl="0" marL="225425" rtl="0" algn="just">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latin typeface="Calibri"/>
                <a:ea typeface="Calibri"/>
                <a:cs typeface="Calibri"/>
                <a:sym typeface="Calibri"/>
              </a:rPr>
              <a:t>There are various definitions of a young person. For the purposes of PEAK, the term </a:t>
            </a:r>
            <a:r>
              <a:rPr b="1" i="1" lang="en-US" sz="1800">
                <a:solidFill>
                  <a:srgbClr val="0070C0"/>
                </a:solidFill>
                <a:latin typeface="Calibri"/>
                <a:ea typeface="Calibri"/>
                <a:cs typeface="Calibri"/>
                <a:sym typeface="Calibri"/>
              </a:rPr>
              <a:t>young</a:t>
            </a:r>
            <a:r>
              <a:rPr b="1" lang="en-US" sz="1800">
                <a:solidFill>
                  <a:srgbClr val="000000"/>
                </a:solidFill>
                <a:latin typeface="Calibri"/>
                <a:ea typeface="Calibri"/>
                <a:cs typeface="Calibri"/>
                <a:sym typeface="Calibri"/>
              </a:rPr>
              <a:t> </a:t>
            </a:r>
            <a:r>
              <a:rPr lang="en-US" sz="1800">
                <a:solidFill>
                  <a:srgbClr val="000000"/>
                </a:solidFill>
                <a:latin typeface="Calibri"/>
                <a:ea typeface="Calibri"/>
                <a:cs typeface="Calibri"/>
                <a:sym typeface="Calibri"/>
              </a:rPr>
              <a:t>or</a:t>
            </a:r>
            <a:r>
              <a:rPr b="1" lang="en-US" sz="1800">
                <a:solidFill>
                  <a:srgbClr val="000000"/>
                </a:solidFill>
                <a:latin typeface="Calibri"/>
                <a:ea typeface="Calibri"/>
                <a:cs typeface="Calibri"/>
                <a:sym typeface="Calibri"/>
              </a:rPr>
              <a:t> </a:t>
            </a:r>
            <a:r>
              <a:rPr b="1" i="1" lang="en-US" sz="1800">
                <a:solidFill>
                  <a:srgbClr val="0070C0"/>
                </a:solidFill>
                <a:latin typeface="Calibri"/>
                <a:ea typeface="Calibri"/>
                <a:cs typeface="Calibri"/>
                <a:sym typeface="Calibri"/>
              </a:rPr>
              <a:t>youth</a:t>
            </a:r>
            <a:r>
              <a:rPr b="1" lang="en-US" sz="1800">
                <a:solidFill>
                  <a:srgbClr val="0070C0"/>
                </a:solidFill>
                <a:latin typeface="Calibri"/>
                <a:ea typeface="Calibri"/>
                <a:cs typeface="Calibri"/>
                <a:sym typeface="Calibri"/>
              </a:rPr>
              <a:t> </a:t>
            </a:r>
            <a:r>
              <a:rPr lang="en-US" sz="1800">
                <a:solidFill>
                  <a:srgbClr val="000000"/>
                </a:solidFill>
                <a:latin typeface="Calibri"/>
                <a:ea typeface="Calibri"/>
                <a:cs typeface="Calibri"/>
                <a:sym typeface="Calibri"/>
              </a:rPr>
              <a:t>refers to any young person up to 30 years old.</a:t>
            </a:r>
            <a:endParaRPr/>
          </a:p>
          <a:p>
            <a:pPr indent="0" lvl="0" marL="225425" rtl="0" algn="just">
              <a:lnSpc>
                <a:spcPct val="90000"/>
              </a:lnSpc>
              <a:spcBef>
                <a:spcPts val="1000"/>
              </a:spcBef>
              <a:spcAft>
                <a:spcPts val="0"/>
              </a:spcAft>
              <a:buSzPts val="2400"/>
              <a:buNone/>
            </a:pPr>
            <a:r>
              <a:rPr lang="en-US" sz="1800">
                <a:solidFill>
                  <a:srgbClr val="FF33CC"/>
                </a:solidFill>
                <a:latin typeface="Arial"/>
                <a:ea typeface="Arial"/>
                <a:cs typeface="Arial"/>
                <a:sym typeface="Arial"/>
              </a:rPr>
              <a:t>🌐</a:t>
            </a:r>
            <a:r>
              <a:rPr lang="en-US" sz="1800">
                <a:solidFill>
                  <a:srgbClr val="000000"/>
                </a:solidFill>
                <a:latin typeface="Calibri"/>
                <a:ea typeface="Calibri"/>
                <a:cs typeface="Calibri"/>
                <a:sym typeface="Calibri"/>
              </a:rPr>
              <a:t> </a:t>
            </a:r>
            <a:r>
              <a:rPr lang="en-US" sz="1800" u="sng">
                <a:solidFill>
                  <a:srgbClr val="0070C0"/>
                </a:solidFill>
                <a:latin typeface="Calibri"/>
                <a:ea typeface="Calibri"/>
                <a:cs typeface="Calibri"/>
                <a:sym typeface="Calibri"/>
                <a:hlinkClick r:id="rId3">
                  <a:extLst>
                    <a:ext uri="{A12FA001-AC4F-418D-AE19-62706E023703}">
                      <ahyp:hlinkClr val="tx"/>
                    </a:ext>
                  </a:extLst>
                </a:hlinkClick>
              </a:rPr>
              <a:t>Microsoft Word - YOUTH_Definition_2013-1-23.docx (un.org)</a:t>
            </a:r>
            <a:endParaRPr sz="1800">
              <a:solidFill>
                <a:srgbClr val="0070C0"/>
              </a:solidFill>
              <a:latin typeface="Calibri"/>
              <a:ea typeface="Calibri"/>
              <a:cs typeface="Calibri"/>
              <a:sym typeface="Calibri"/>
            </a:endParaRPr>
          </a:p>
          <a:p>
            <a:pPr indent="-133350" lvl="0" marL="511175" rtl="0" algn="just">
              <a:lnSpc>
                <a:spcPct val="90000"/>
              </a:lnSpc>
              <a:spcBef>
                <a:spcPts val="1000"/>
              </a:spcBef>
              <a:spcAft>
                <a:spcPts val="0"/>
              </a:spcAft>
              <a:buSzPts val="2400"/>
              <a:buFont typeface="Arial"/>
              <a:buNone/>
            </a:pPr>
            <a:r>
              <a:t/>
            </a:r>
            <a:endParaRPr b="1" sz="1800">
              <a:solidFill>
                <a:srgbClr val="7030A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latin typeface="Calibri"/>
                <a:ea typeface="Calibri"/>
                <a:cs typeface="Calibri"/>
                <a:sym typeface="Calibri"/>
              </a:rPr>
              <a:t>Like </a:t>
            </a:r>
            <a:r>
              <a:rPr b="1" i="1" lang="en-US" sz="1800">
                <a:solidFill>
                  <a:srgbClr val="0070C0"/>
                </a:solidFill>
                <a:latin typeface="Calibri"/>
                <a:ea typeface="Calibri"/>
                <a:cs typeface="Calibri"/>
                <a:sym typeface="Calibri"/>
              </a:rPr>
              <a:t>young</a:t>
            </a:r>
            <a:r>
              <a:rPr b="1" lang="en-US" sz="1800">
                <a:solidFill>
                  <a:srgbClr val="000000"/>
                </a:solidFill>
                <a:latin typeface="Calibri"/>
                <a:ea typeface="Calibri"/>
                <a:cs typeface="Calibri"/>
                <a:sym typeface="Calibri"/>
              </a:rPr>
              <a:t> </a:t>
            </a:r>
            <a:r>
              <a:rPr lang="en-US" sz="1800">
                <a:solidFill>
                  <a:srgbClr val="000000"/>
                </a:solidFill>
                <a:latin typeface="Calibri"/>
                <a:ea typeface="Calibri"/>
                <a:cs typeface="Calibri"/>
                <a:sym typeface="Calibri"/>
              </a:rPr>
              <a:t>or</a:t>
            </a:r>
            <a:r>
              <a:rPr b="1" lang="en-US" sz="1800">
                <a:solidFill>
                  <a:srgbClr val="000000"/>
                </a:solidFill>
                <a:latin typeface="Calibri"/>
                <a:ea typeface="Calibri"/>
                <a:cs typeface="Calibri"/>
                <a:sym typeface="Calibri"/>
              </a:rPr>
              <a:t> </a:t>
            </a:r>
            <a:r>
              <a:rPr b="1" i="1" lang="en-US" sz="1800">
                <a:solidFill>
                  <a:srgbClr val="0070C0"/>
                </a:solidFill>
                <a:latin typeface="Calibri"/>
                <a:ea typeface="Calibri"/>
                <a:cs typeface="Calibri"/>
                <a:sym typeface="Calibri"/>
              </a:rPr>
              <a:t>youth</a:t>
            </a:r>
            <a:r>
              <a:rPr b="1" i="1" lang="en-US" sz="1800">
                <a:solidFill>
                  <a:srgbClr val="7030A0"/>
                </a:solidFill>
                <a:latin typeface="Calibri"/>
                <a:ea typeface="Calibri"/>
                <a:cs typeface="Calibri"/>
                <a:sym typeface="Calibri"/>
              </a:rPr>
              <a:t> </a:t>
            </a:r>
            <a:r>
              <a:rPr lang="en-US" sz="1800">
                <a:solidFill>
                  <a:srgbClr val="000000"/>
                </a:solidFill>
                <a:latin typeface="Calibri"/>
                <a:ea typeface="Calibri"/>
                <a:cs typeface="Calibri"/>
                <a:sym typeface="Calibri"/>
              </a:rPr>
              <a:t>there are many ways you can define an </a:t>
            </a:r>
            <a:r>
              <a:rPr b="1" i="1" lang="en-US" sz="1800">
                <a:solidFill>
                  <a:srgbClr val="0070C0"/>
                </a:solidFill>
                <a:latin typeface="Calibri"/>
                <a:ea typeface="Calibri"/>
                <a:cs typeface="Calibri"/>
                <a:sym typeface="Calibri"/>
              </a:rPr>
              <a:t>Entrepreneur</a:t>
            </a:r>
            <a:r>
              <a:rPr lang="en-US" sz="1800">
                <a:solidFill>
                  <a:srgbClr val="000000"/>
                </a:solidFill>
                <a:latin typeface="Calibri"/>
                <a:ea typeface="Calibri"/>
                <a:cs typeface="Calibri"/>
                <a:sym typeface="Calibri"/>
              </a:rPr>
              <a:t> – the Gritti Fund describes its origin from the French verb “</a:t>
            </a:r>
            <a:r>
              <a:rPr i="1" lang="en-US" sz="1800">
                <a:solidFill>
                  <a:srgbClr val="000000"/>
                </a:solidFill>
                <a:latin typeface="Calibri"/>
                <a:ea typeface="Calibri"/>
                <a:cs typeface="Calibri"/>
                <a:sym typeface="Calibri"/>
              </a:rPr>
              <a:t>Entreprendre</a:t>
            </a:r>
            <a:r>
              <a:rPr lang="en-US" sz="1800">
                <a:solidFill>
                  <a:srgbClr val="000000"/>
                </a:solidFill>
                <a:latin typeface="Calibri"/>
                <a:ea typeface="Calibri"/>
                <a:cs typeface="Calibri"/>
                <a:sym typeface="Calibri"/>
              </a:rPr>
              <a:t>” that means “</a:t>
            </a:r>
            <a:r>
              <a:rPr i="1" lang="en-US" sz="1800">
                <a:solidFill>
                  <a:srgbClr val="000000"/>
                </a:solidFill>
                <a:latin typeface="Calibri"/>
                <a:ea typeface="Calibri"/>
                <a:cs typeface="Calibri"/>
                <a:sym typeface="Calibri"/>
              </a:rPr>
              <a:t>to begin something or undertake</a:t>
            </a:r>
            <a:r>
              <a:rPr lang="en-US" sz="1400"/>
              <a:t> “. </a:t>
            </a:r>
            <a:endParaRPr/>
          </a:p>
          <a:p>
            <a:pPr indent="0" lvl="0" marL="228600" rtl="0" algn="just">
              <a:lnSpc>
                <a:spcPct val="107000"/>
              </a:lnSpc>
              <a:spcBef>
                <a:spcPts val="1000"/>
              </a:spcBef>
              <a:spcAft>
                <a:spcPts val="0"/>
              </a:spcAft>
              <a:buSzPts val="2400"/>
              <a:buNone/>
            </a:pPr>
            <a:r>
              <a:rPr lang="en-US" sz="1800">
                <a:solidFill>
                  <a:srgbClr val="FF33CC"/>
                </a:solidFill>
                <a:latin typeface="Arial"/>
                <a:ea typeface="Arial"/>
                <a:cs typeface="Arial"/>
                <a:sym typeface="Arial"/>
              </a:rPr>
              <a:t>🌐</a:t>
            </a:r>
            <a:r>
              <a:rPr lang="en-US" sz="1800">
                <a:solidFill>
                  <a:srgbClr val="0070C0"/>
                </a:solidFill>
                <a:latin typeface="Calibri"/>
                <a:ea typeface="Calibri"/>
                <a:cs typeface="Calibri"/>
                <a:sym typeface="Calibri"/>
              </a:rPr>
              <a:t> </a:t>
            </a:r>
            <a:r>
              <a:rPr lang="en-US" sz="1800" u="sng">
                <a:solidFill>
                  <a:srgbClr val="0070C0"/>
                </a:solidFill>
                <a:latin typeface="Calibri"/>
                <a:ea typeface="Calibri"/>
                <a:cs typeface="Calibri"/>
                <a:sym typeface="Calibri"/>
                <a:hlinkClick r:id="rId4">
                  <a:extLst>
                    <a:ext uri="{A12FA001-AC4F-418D-AE19-62706E023703}">
                      <ahyp:hlinkClr val="tx"/>
                    </a:ext>
                  </a:extLst>
                </a:hlinkClick>
              </a:rPr>
              <a:t>What Is The Origin Of The Word "Entrepreneur"? - The Gritti Fund</a:t>
            </a:r>
            <a:endParaRPr sz="1800">
              <a:solidFill>
                <a:srgbClr val="0070C0"/>
              </a:solidFill>
              <a:latin typeface="Calibri"/>
              <a:ea typeface="Calibri"/>
              <a:cs typeface="Calibri"/>
              <a:sym typeface="Calibri"/>
            </a:endParaRPr>
          </a:p>
          <a:p>
            <a:pPr indent="-133350" lvl="0" marL="511175" rtl="0" algn="just">
              <a:lnSpc>
                <a:spcPct val="90000"/>
              </a:lnSpc>
              <a:spcBef>
                <a:spcPts val="1800"/>
              </a:spcBef>
              <a:spcAft>
                <a:spcPts val="0"/>
              </a:spcAft>
              <a:buSzPts val="2400"/>
              <a:buFont typeface="Arial"/>
              <a:buNone/>
            </a:pPr>
            <a:r>
              <a:t/>
            </a:r>
            <a:endParaRPr sz="1800">
              <a:solidFill>
                <a:srgbClr val="00000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latin typeface="Calibri"/>
                <a:ea typeface="Calibri"/>
                <a:cs typeface="Calibri"/>
                <a:sym typeface="Calibri"/>
              </a:rPr>
              <a:t>As we found out earlier, </a:t>
            </a:r>
            <a:r>
              <a:rPr b="1" lang="en-US" sz="1800">
                <a:solidFill>
                  <a:srgbClr val="0070C0"/>
                </a:solidFill>
                <a:latin typeface="Calibri"/>
                <a:ea typeface="Calibri"/>
                <a:cs typeface="Calibri"/>
                <a:sym typeface="Calibri"/>
              </a:rPr>
              <a:t>mountains</a:t>
            </a:r>
            <a:r>
              <a:rPr b="1" lang="en-US" sz="1800">
                <a:solidFill>
                  <a:srgbClr val="096E6C"/>
                </a:solidFill>
                <a:latin typeface="Calibri"/>
                <a:ea typeface="Calibri"/>
                <a:cs typeface="Calibri"/>
                <a:sym typeface="Calibri"/>
              </a:rPr>
              <a:t> </a:t>
            </a:r>
            <a:r>
              <a:rPr lang="en-US" sz="1800">
                <a:solidFill>
                  <a:srgbClr val="000000"/>
                </a:solidFill>
                <a:latin typeface="Calibri"/>
                <a:ea typeface="Calibri"/>
                <a:cs typeface="Calibri"/>
                <a:sym typeface="Calibri"/>
              </a:rPr>
              <a:t>occupy 41.3% of European territory and are home to 25.4% of Europe’s people. But these rural remote communities often have their own complex issues and needs. </a:t>
            </a:r>
            <a:endParaRPr/>
          </a:p>
          <a:p>
            <a:pPr indent="3175" lvl="0" marL="225425" rtl="0" algn="just">
              <a:lnSpc>
                <a:spcPct val="90000"/>
              </a:lnSpc>
              <a:spcBef>
                <a:spcPts val="1000"/>
              </a:spcBef>
              <a:spcAft>
                <a:spcPts val="0"/>
              </a:spcAft>
              <a:buSzPts val="2400"/>
              <a:buNone/>
            </a:pPr>
            <a:r>
              <a:t/>
            </a:r>
            <a:endParaRPr sz="1800"/>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p:txBody>
      </p:sp>
      <p:sp>
        <p:nvSpPr>
          <p:cNvPr id="209" name="Google Shape;209;p68"/>
          <p:cNvSpPr txBox="1"/>
          <p:nvPr>
            <p:ph idx="3" type="body"/>
          </p:nvPr>
        </p:nvSpPr>
        <p:spPr>
          <a:xfrm>
            <a:off x="4670750" y="482599"/>
            <a:ext cx="4759853" cy="991359"/>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SzPct val="116599"/>
              <a:buNone/>
            </a:pPr>
            <a:r>
              <a:rPr lang="en-US" sz="6500">
                <a:solidFill>
                  <a:srgbClr val="0070C0"/>
                </a:solidFill>
              </a:rPr>
              <a:t>What is a Youth </a:t>
            </a:r>
            <a:endParaRPr/>
          </a:p>
          <a:p>
            <a:pPr indent="0" lvl="0" marL="0" rtl="0" algn="l">
              <a:lnSpc>
                <a:spcPct val="90000"/>
              </a:lnSpc>
              <a:spcBef>
                <a:spcPts val="600"/>
              </a:spcBef>
              <a:spcAft>
                <a:spcPts val="0"/>
              </a:spcAft>
              <a:buSzPct val="116599"/>
              <a:buNone/>
            </a:pPr>
            <a:r>
              <a:rPr lang="en-US" sz="6500">
                <a:solidFill>
                  <a:srgbClr val="0070C0"/>
                </a:solidFill>
              </a:rPr>
              <a:t>Mountain Entrepreneur?</a:t>
            </a:r>
            <a:endParaRPr/>
          </a:p>
          <a:p>
            <a:pPr indent="0" lvl="0" marL="0" rtl="0" algn="l">
              <a:lnSpc>
                <a:spcPct val="90000"/>
              </a:lnSpc>
              <a:spcBef>
                <a:spcPts val="600"/>
              </a:spcBef>
              <a:spcAft>
                <a:spcPts val="0"/>
              </a:spcAft>
              <a:buClr>
                <a:srgbClr val="595959"/>
              </a:buClr>
              <a:buSzPct val="270676"/>
              <a:buNone/>
            </a:pPr>
            <a:r>
              <a:t/>
            </a:r>
            <a:endParaRPr sz="2800"/>
          </a:p>
        </p:txBody>
      </p:sp>
      <p:pic>
        <p:nvPicPr>
          <p:cNvPr descr="A picture containing outdoor&#10;&#10;Description automatically generated" id="210" name="Google Shape;210;p68"/>
          <p:cNvPicPr preferRelativeResize="0"/>
          <p:nvPr>
            <p:ph idx="2" type="pic"/>
          </p:nvPr>
        </p:nvPicPr>
        <p:blipFill rotWithShape="1">
          <a:blip r:embed="rId5">
            <a:alphaModFix/>
          </a:blip>
          <a:srcRect b="0" l="16791" r="29978" t="0"/>
          <a:stretch/>
        </p:blipFill>
        <p:spPr>
          <a:xfrm flipH="1">
            <a:off x="-379898" y="2780"/>
            <a:ext cx="4862437" cy="6855220"/>
          </a:xfrm>
          <a:prstGeom prst="rect">
            <a:avLst/>
          </a:prstGeom>
          <a:noFill/>
          <a:ln>
            <a:noFill/>
          </a:ln>
        </p:spPr>
      </p:pic>
      <p:sp>
        <p:nvSpPr>
          <p:cNvPr id="211" name="Google Shape;211;p68"/>
          <p:cNvSpPr txBox="1"/>
          <p:nvPr/>
        </p:nvSpPr>
        <p:spPr>
          <a:xfrm>
            <a:off x="454926" y="5313680"/>
            <a:ext cx="3436354"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Your Wellbeing Warrior: PEAK Youth Mountain Entrepreneur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69"/>
          <p:cNvSpPr txBox="1"/>
          <p:nvPr>
            <p:ph idx="1" type="body"/>
          </p:nvPr>
        </p:nvSpPr>
        <p:spPr>
          <a:xfrm>
            <a:off x="5816600" y="3896628"/>
            <a:ext cx="5893179" cy="25019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595959"/>
              </a:buClr>
              <a:buSzPts val="2400"/>
              <a:buNone/>
            </a:pPr>
            <a:r>
              <a:rPr b="1" i="1" lang="en-US" sz="2800"/>
              <a:t>In 2021, there were 71.0 million people aged 15-29 in the EU, of whom 5.0 million were unemployed, leading to an EU unemployment ratio of 7.1 % (Eurostat, 2022).</a:t>
            </a:r>
            <a:endParaRPr/>
          </a:p>
        </p:txBody>
      </p:sp>
      <p:sp>
        <p:nvSpPr>
          <p:cNvPr id="217" name="Google Shape;217;p69"/>
          <p:cNvSpPr txBox="1"/>
          <p:nvPr>
            <p:ph idx="3" type="body"/>
          </p:nvPr>
        </p:nvSpPr>
        <p:spPr>
          <a:xfrm>
            <a:off x="381569" y="4132668"/>
            <a:ext cx="3685464" cy="2374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a:solidFill>
                  <a:srgbClr val="0070C0"/>
                </a:solidFill>
              </a:rPr>
              <a:t>Did you know?</a:t>
            </a:r>
            <a:endParaRPr/>
          </a:p>
        </p:txBody>
      </p:sp>
      <p:grpSp>
        <p:nvGrpSpPr>
          <p:cNvPr id="218" name="Google Shape;218;p69"/>
          <p:cNvGrpSpPr/>
          <p:nvPr/>
        </p:nvGrpSpPr>
        <p:grpSpPr>
          <a:xfrm rot="3085413">
            <a:off x="8757057" y="997524"/>
            <a:ext cx="2082443" cy="2861107"/>
            <a:chOff x="5875548" y="3125276"/>
            <a:chExt cx="438214" cy="602070"/>
          </a:xfrm>
        </p:grpSpPr>
        <p:sp>
          <p:nvSpPr>
            <p:cNvPr id="219" name="Google Shape;219;p69"/>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 name="Google Shape;220;p69"/>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221" name="Google Shape;221;p69"/>
          <p:cNvPicPr preferRelativeResize="0"/>
          <p:nvPr>
            <p:ph idx="2" type="pic"/>
          </p:nvPr>
        </p:nvPicPr>
        <p:blipFill rotWithShape="1">
          <a:blip r:embed="rId3">
            <a:alphaModFix/>
          </a:blip>
          <a:srcRect b="15823" l="67" r="-66" t="31895"/>
          <a:stretch/>
        </p:blipFill>
        <p:spPr>
          <a:xfrm>
            <a:off x="8146" y="0"/>
            <a:ext cx="12175708" cy="3635823"/>
          </a:xfrm>
          <a:prstGeom prst="rect">
            <a:avLst/>
          </a:prstGeom>
          <a:noFill/>
          <a:ln>
            <a:noFill/>
          </a:ln>
        </p:spPr>
      </p:pic>
      <p:pic>
        <p:nvPicPr>
          <p:cNvPr id="222" name="Google Shape;222;p69"/>
          <p:cNvPicPr preferRelativeResize="0"/>
          <p:nvPr/>
        </p:nvPicPr>
        <p:blipFill rotWithShape="1">
          <a:blip r:embed="rId4">
            <a:alphaModFix/>
          </a:blip>
          <a:srcRect b="0" l="0" r="0" t="0"/>
          <a:stretch/>
        </p:blipFill>
        <p:spPr>
          <a:xfrm>
            <a:off x="0" y="-35316"/>
            <a:ext cx="12192000" cy="676081"/>
          </a:xfrm>
          <a:prstGeom prst="rect">
            <a:avLst/>
          </a:prstGeom>
          <a:noFill/>
          <a:ln>
            <a:noFill/>
          </a:ln>
        </p:spPr>
      </p:pic>
      <p:sp>
        <p:nvSpPr>
          <p:cNvPr id="223" name="Google Shape;223;p69"/>
          <p:cNvSpPr txBox="1"/>
          <p:nvPr/>
        </p:nvSpPr>
        <p:spPr>
          <a:xfrm>
            <a:off x="7609840" y="1198880"/>
            <a:ext cx="2966720"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Lost Sheep Guiding: PEAK Youth Mountain Entrepreneur</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0x0101000C1B7B18D511E2499AA0C0E9245F7BDE</vt:lpwstr>
  </property>
  <property fmtid="{D5CDD505-2E9C-101B-9397-08002B2CF9AE}" pid="3" name="MediaServiceImageTags">
    <vt:lpwstr/>
  </property>
</Properties>
</file>