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Montserrat"/>
      <p:regular r:id="rId23"/>
      <p:bold r:id="rId24"/>
      <p:italic r:id="rId25"/>
      <p:boldItalic r:id="rId26"/>
    </p:embeddedFont>
    <p:embeddedFont>
      <p:font typeface="Montserrat Light"/>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1" roundtripDataSignature="AMtx7miCBXLINq+zCdtOOpn1FPc/3R3l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B5E071B-E6BF-4E7A-B192-97A71F311BF2}">
  <a:tblStyle styleId="{2B5E071B-E6BF-4E7A-B192-97A71F311BF2}" styleName="Table_0">
    <a:wholeTbl>
      <a:tcTxStyle b="off" i="off">
        <a:font>
          <a:latin typeface="Arial"/>
          <a:ea typeface="Arial"/>
          <a:cs typeface="Arial"/>
        </a:font>
        <a:schemeClr val="dk1"/>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tcBdr>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tcBdr>
      </a:tcStyle>
    </a:band1H>
    <a:band2H>
      <a:tcTxStyle/>
    </a:band2H>
    <a:band1V>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cBdr>
      </a:tcStyle>
    </a:band1V>
    <a:band2V>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5"/>
              </a:solidFill>
              <a:prstDash val="solid"/>
              <a:round/>
              <a:headEnd len="sm" w="sm" type="none"/>
              <a:tailEnd len="sm" w="sm" type="none"/>
            </a:ln>
          </a:top>
        </a:tcBdr>
      </a:tcStyle>
    </a:lastRow>
    <a:seCell>
      <a:tcTxStyle/>
    </a:seCell>
    <a:swCell>
      <a:tcTxStyle/>
    </a:swCell>
    <a:firstRow>
      <a:tcTxStyle b="on" i="off">
        <a:font>
          <a:latin typeface="Arial"/>
          <a:ea typeface="Arial"/>
          <a:cs typeface="Arial"/>
        </a:font>
        <a:schemeClr val="lt1"/>
      </a:tcTxStyle>
      <a:tcStyle>
        <a:fill>
          <a:solidFill>
            <a:schemeClr val="accent5"/>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Italic.fntdata"/><Relationship Id="rId25" Type="http://schemas.openxmlformats.org/officeDocument/2006/relationships/font" Target="fonts/Montserrat-italic.fntdata"/><Relationship Id="rId28" Type="http://schemas.openxmlformats.org/officeDocument/2006/relationships/font" Target="fonts/MontserratLight-bold.fntdata"/><Relationship Id="rId27" Type="http://schemas.openxmlformats.org/officeDocument/2006/relationships/font" Target="fonts/MontserratLigh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Light-italic.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MontserratLight-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7" name="Google Shape;24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7" name="Google Shape;25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7" name="Google Shape;26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0" name="Google Shape;290;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0" name="Google Shape;30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6" name="Google Shape;19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cSld name="Cover Slide ">
    <p:spTree>
      <p:nvGrpSpPr>
        <p:cNvPr id="11" name="Shape 11"/>
        <p:cNvGrpSpPr/>
        <p:nvPr/>
      </p:nvGrpSpPr>
      <p:grpSpPr>
        <a:xfrm>
          <a:off x="0" y="0"/>
          <a:ext cx="0" cy="0"/>
          <a:chOff x="0" y="0"/>
          <a:chExt cx="0" cy="0"/>
        </a:xfrm>
      </p:grpSpPr>
      <p:sp>
        <p:nvSpPr>
          <p:cNvPr id="12" name="Google Shape;12;p36"/>
          <p:cNvSpPr/>
          <p:nvPr/>
        </p:nvSpPr>
        <p:spPr>
          <a:xfrm>
            <a:off x="1948762" y="1722815"/>
            <a:ext cx="10243238" cy="5171791"/>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13" name="Google Shape;13;p36"/>
          <p:cNvPicPr preferRelativeResize="0"/>
          <p:nvPr/>
        </p:nvPicPr>
        <p:blipFill rotWithShape="1">
          <a:blip r:embed="rId2">
            <a:alphaModFix/>
          </a:blip>
          <a:srcRect b="0" l="0" r="0" t="0"/>
          <a:stretch/>
        </p:blipFill>
        <p:spPr>
          <a:xfrm>
            <a:off x="5317933" y="707727"/>
            <a:ext cx="4104904" cy="941876"/>
          </a:xfrm>
          <a:prstGeom prst="rect">
            <a:avLst/>
          </a:prstGeom>
          <a:noFill/>
          <a:ln>
            <a:noFill/>
          </a:ln>
        </p:spPr>
      </p:pic>
      <p:sp>
        <p:nvSpPr>
          <p:cNvPr id="14" name="Google Shape;14;p36"/>
          <p:cNvSpPr/>
          <p:nvPr>
            <p:ph idx="2" type="pic"/>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rect b="b" l="l" r="r" t="t"/>
            <a:pathLst>
              <a:path extrusionOk="0" h="577708" w="1144207">
                <a:moveTo>
                  <a:pt x="0" y="577709"/>
                </a:moveTo>
                <a:lnTo>
                  <a:pt x="267674" y="129289"/>
                </a:lnTo>
                <a:lnTo>
                  <a:pt x="1144207" y="0"/>
                </a:lnTo>
                <a:lnTo>
                  <a:pt x="1142961" y="577085"/>
                </a:lnTo>
                <a:close/>
              </a:path>
            </a:pathLst>
          </a:custGeom>
          <a:blipFill rotWithShape="1">
            <a:blip r:embed="rId3">
              <a:alphaModFix/>
            </a:blip>
            <a:stretch>
              <a:fillRect b="-65434" l="-32105" r="32104" t="-7932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 name="Google Shape;16;p36"/>
          <p:cNvSpPr txBox="1"/>
          <p:nvPr>
            <p:ph idx="1" type="body"/>
          </p:nvPr>
        </p:nvSpPr>
        <p:spPr>
          <a:xfrm>
            <a:off x="5317932" y="4349593"/>
            <a:ext cx="5435885" cy="11582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36"/>
          <p:cNvSpPr txBox="1"/>
          <p:nvPr>
            <p:ph idx="3" type="body"/>
          </p:nvPr>
        </p:nvSpPr>
        <p:spPr>
          <a:xfrm>
            <a:off x="5317932" y="37509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131" name="Shape 131"/>
        <p:cNvGrpSpPr/>
        <p:nvPr/>
      </p:nvGrpSpPr>
      <p:grpSpPr>
        <a:xfrm>
          <a:off x="0" y="0"/>
          <a:ext cx="0" cy="0"/>
          <a:chOff x="0" y="0"/>
          <a:chExt cx="0" cy="0"/>
        </a:xfrm>
      </p:grpSpPr>
      <p:sp>
        <p:nvSpPr>
          <p:cNvPr id="132" name="Google Shape;132;p64"/>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33" name="Google Shape;133;p64"/>
          <p:cNvSpPr txBox="1"/>
          <p:nvPr>
            <p:ph idx="1" type="body"/>
          </p:nvPr>
        </p:nvSpPr>
        <p:spPr>
          <a:xfrm>
            <a:off x="529759" y="1757011"/>
            <a:ext cx="1107366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64"/>
          <p:cNvSpPr txBox="1"/>
          <p:nvPr>
            <p:ph idx="2" type="body"/>
          </p:nvPr>
        </p:nvSpPr>
        <p:spPr>
          <a:xfrm>
            <a:off x="529758" y="642972"/>
            <a:ext cx="1107366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5" name="Google Shape;135;p64"/>
          <p:cNvGrpSpPr/>
          <p:nvPr/>
        </p:nvGrpSpPr>
        <p:grpSpPr>
          <a:xfrm>
            <a:off x="408953" y="6110271"/>
            <a:ext cx="11323912" cy="541807"/>
            <a:chOff x="430699" y="6069857"/>
            <a:chExt cx="11323912" cy="541807"/>
          </a:xfrm>
        </p:grpSpPr>
        <p:sp>
          <p:nvSpPr>
            <p:cNvPr id="136" name="Google Shape;136;p64"/>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 name="Google Shape;137;p64"/>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38" name="Google Shape;138;p64"/>
            <p:cNvPicPr preferRelativeResize="0"/>
            <p:nvPr/>
          </p:nvPicPr>
          <p:blipFill rotWithShape="1">
            <a:blip r:embed="rId2">
              <a:alphaModFix/>
            </a:blip>
            <a:srcRect b="-7351" l="28689" r="49709" t="329"/>
            <a:stretch/>
          </p:blipFill>
          <p:spPr>
            <a:xfrm>
              <a:off x="430699" y="6069857"/>
              <a:ext cx="394801" cy="448830"/>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with quote">
  <p:cSld name="Photo Slide with quote">
    <p:spTree>
      <p:nvGrpSpPr>
        <p:cNvPr id="139" name="Shape 139"/>
        <p:cNvGrpSpPr/>
        <p:nvPr/>
      </p:nvGrpSpPr>
      <p:grpSpPr>
        <a:xfrm>
          <a:off x="0" y="0"/>
          <a:ext cx="0" cy="0"/>
          <a:chOff x="0" y="0"/>
          <a:chExt cx="0" cy="0"/>
        </a:xfrm>
      </p:grpSpPr>
      <p:sp>
        <p:nvSpPr>
          <p:cNvPr id="140" name="Google Shape;140;p41"/>
          <p:cNvSpPr/>
          <p:nvPr/>
        </p:nvSpPr>
        <p:spPr>
          <a:xfrm>
            <a:off x="4559917"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 name="Google Shape;141;p41"/>
          <p:cNvSpPr/>
          <p:nvPr/>
        </p:nvSpPr>
        <p:spPr>
          <a:xfrm>
            <a:off x="4559918"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blipFill rotWithShape="1">
            <a:blip r:embed="rId2">
              <a:alphaModFix/>
            </a:blip>
            <a:stretch>
              <a:fillRect b="-65434" l="-32105" r="32104" t="-7932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 name="Google Shape;142;p41"/>
          <p:cNvSpPr/>
          <p:nvPr>
            <p:ph idx="2" type="pic"/>
          </p:nvPr>
        </p:nvSpPr>
        <p:spPr>
          <a:xfrm>
            <a:off x="1" y="-22478"/>
            <a:ext cx="12187574" cy="6880476"/>
          </a:xfrm>
          <a:prstGeom prst="rect">
            <a:avLst/>
          </a:prstGeom>
          <a:noFill/>
          <a:ln>
            <a:noFill/>
          </a:ln>
        </p:spPr>
      </p:sp>
      <p:sp>
        <p:nvSpPr>
          <p:cNvPr id="143" name="Google Shape;143;p41"/>
          <p:cNvSpPr txBox="1"/>
          <p:nvPr>
            <p:ph idx="1" type="body"/>
          </p:nvPr>
        </p:nvSpPr>
        <p:spPr>
          <a:xfrm>
            <a:off x="10605172" y="4778869"/>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41"/>
          <p:cNvSpPr txBox="1"/>
          <p:nvPr>
            <p:ph idx="3" type="body"/>
          </p:nvPr>
        </p:nvSpPr>
        <p:spPr>
          <a:xfrm>
            <a:off x="7021108" y="1671991"/>
            <a:ext cx="4369392" cy="392344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41"/>
          <p:cNvSpPr txBox="1"/>
          <p:nvPr>
            <p:ph idx="4" type="body"/>
          </p:nvPr>
        </p:nvSpPr>
        <p:spPr>
          <a:xfrm>
            <a:off x="6900182" y="1639353"/>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41"/>
          <p:cNvSpPr/>
          <p:nvPr/>
        </p:nvSpPr>
        <p:spPr>
          <a:xfrm>
            <a:off x="5084618" y="6203859"/>
            <a:ext cx="6625332" cy="45719"/>
          </a:xfrm>
          <a:custGeom>
            <a:rect b="b" l="l" r="r" t="t"/>
            <a:pathLst>
              <a:path extrusionOk="0" h="8144" w="2568842">
                <a:moveTo>
                  <a:pt x="0" y="0"/>
                </a:moveTo>
                <a:lnTo>
                  <a:pt x="2568843"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 name="Google Shape;147;p41"/>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48" name="Shape 148"/>
        <p:cNvGrpSpPr/>
        <p:nvPr/>
      </p:nvGrpSpPr>
      <p:grpSpPr>
        <a:xfrm>
          <a:off x="0" y="0"/>
          <a:ext cx="0" cy="0"/>
          <a:chOff x="0" y="0"/>
          <a:chExt cx="0" cy="0"/>
        </a:xfrm>
      </p:grpSpPr>
      <p:sp>
        <p:nvSpPr>
          <p:cNvPr id="149" name="Google Shape;149;p63"/>
          <p:cNvSpPr/>
          <p:nvPr/>
        </p:nvSpPr>
        <p:spPr>
          <a:xfrm flipH="1" rot="-5400000">
            <a:off x="5604725" y="270725"/>
            <a:ext cx="6553432" cy="6621118"/>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 name="Google Shape;150;p63"/>
          <p:cNvSpPr/>
          <p:nvPr/>
        </p:nvSpPr>
        <p:spPr>
          <a:xfrm flipH="1" rot="-5400000">
            <a:off x="5557861" y="270725"/>
            <a:ext cx="6553432" cy="6621118"/>
          </a:xfrm>
          <a:custGeom>
            <a:rect b="b" l="l" r="r" t="t"/>
            <a:pathLst>
              <a:path extrusionOk="0" h="577708" w="1144207">
                <a:moveTo>
                  <a:pt x="0" y="577709"/>
                </a:moveTo>
                <a:lnTo>
                  <a:pt x="267674" y="129289"/>
                </a:lnTo>
                <a:lnTo>
                  <a:pt x="1144207" y="0"/>
                </a:lnTo>
                <a:lnTo>
                  <a:pt x="1142961" y="577085"/>
                </a:lnTo>
                <a:close/>
              </a:path>
            </a:pathLst>
          </a:custGeom>
          <a:blipFill rotWithShape="1">
            <a:blip r:embed="rId2">
              <a:alphaModFix/>
            </a:blip>
            <a:stretch>
              <a:fillRect b="-30964" l="-24307" r="24307" t="863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 name="Google Shape;151;p63"/>
          <p:cNvSpPr txBox="1"/>
          <p:nvPr>
            <p:ph idx="1" type="body"/>
          </p:nvPr>
        </p:nvSpPr>
        <p:spPr>
          <a:xfrm>
            <a:off x="1009870" y="3322266"/>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63"/>
          <p:cNvSpPr txBox="1"/>
          <p:nvPr>
            <p:ph idx="2" type="body"/>
          </p:nvPr>
        </p:nvSpPr>
        <p:spPr>
          <a:xfrm>
            <a:off x="1009870" y="3945225"/>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63"/>
          <p:cNvSpPr txBox="1"/>
          <p:nvPr>
            <p:ph idx="3" type="body"/>
          </p:nvPr>
        </p:nvSpPr>
        <p:spPr>
          <a:xfrm>
            <a:off x="1018034" y="4588788"/>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63"/>
          <p:cNvSpPr/>
          <p:nvPr/>
        </p:nvSpPr>
        <p:spPr>
          <a:xfrm flipH="1" rot="10800000">
            <a:off x="46864" y="5695906"/>
            <a:ext cx="5128570" cy="77733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55" name="Google Shape;155;p63"/>
          <p:cNvSpPr txBox="1"/>
          <p:nvPr>
            <p:ph idx="4" type="body"/>
          </p:nvPr>
        </p:nvSpPr>
        <p:spPr>
          <a:xfrm>
            <a:off x="918627" y="5726524"/>
            <a:ext cx="3898089"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63"/>
          <p:cNvSpPr txBox="1"/>
          <p:nvPr>
            <p:ph idx="5" type="body"/>
          </p:nvPr>
        </p:nvSpPr>
        <p:spPr>
          <a:xfrm>
            <a:off x="7986644" y="310924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63"/>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58" name="Google Shape;158;p63"/>
          <p:cNvGrpSpPr/>
          <p:nvPr/>
        </p:nvGrpSpPr>
        <p:grpSpPr>
          <a:xfrm>
            <a:off x="9432575" y="5721840"/>
            <a:ext cx="2735993" cy="679345"/>
            <a:chOff x="0" y="0"/>
            <a:chExt cx="2301694" cy="571500"/>
          </a:xfrm>
        </p:grpSpPr>
        <p:sp>
          <p:nvSpPr>
            <p:cNvPr id="159" name="Google Shape;159;p6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0" name="Google Shape;160;p63"/>
            <p:cNvPicPr preferRelativeResize="0"/>
            <p:nvPr/>
          </p:nvPicPr>
          <p:blipFill rotWithShape="1">
            <a:blip r:embed="rId3">
              <a:alphaModFix/>
            </a:blip>
            <a:srcRect b="0" l="0" r="44449" t="0"/>
            <a:stretch/>
          </p:blipFill>
          <p:spPr>
            <a:xfrm>
              <a:off x="312965" y="96237"/>
              <a:ext cx="1675765" cy="384810"/>
            </a:xfrm>
            <a:prstGeom prst="rect">
              <a:avLst/>
            </a:prstGeom>
            <a:noFill/>
            <a:ln>
              <a:noFill/>
            </a:ln>
          </p:spPr>
        </p:pic>
      </p:grpSp>
      <p:pic>
        <p:nvPicPr>
          <p:cNvPr descr="A picture containing text, clock, sign, gauge&#10;&#10;Description automatically generated" id="161" name="Google Shape;161;p63"/>
          <p:cNvPicPr preferRelativeResize="0"/>
          <p:nvPr/>
        </p:nvPicPr>
        <p:blipFill rotWithShape="1">
          <a:blip r:embed="rId4">
            <a:alphaModFix/>
          </a:blip>
          <a:srcRect b="0" l="0" r="0" t="0"/>
          <a:stretch/>
        </p:blipFill>
        <p:spPr>
          <a:xfrm>
            <a:off x="711812" y="990700"/>
            <a:ext cx="4104904" cy="941876"/>
          </a:xfrm>
          <a:prstGeom prst="rect">
            <a:avLst/>
          </a:prstGeom>
          <a:noFill/>
          <a:ln>
            <a:noFill/>
          </a:ln>
        </p:spPr>
      </p:pic>
      <p:sp>
        <p:nvSpPr>
          <p:cNvPr id="162" name="Google Shape;162;p63"/>
          <p:cNvSpPr/>
          <p:nvPr/>
        </p:nvSpPr>
        <p:spPr>
          <a:xfrm rot="10800000">
            <a:off x="7639382" y="3074841"/>
            <a:ext cx="3890008" cy="45719"/>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Text Slide with Photo 1">
    <p:spTree>
      <p:nvGrpSpPr>
        <p:cNvPr id="22" name="Shape 22"/>
        <p:cNvGrpSpPr/>
        <p:nvPr/>
      </p:nvGrpSpPr>
      <p:grpSpPr>
        <a:xfrm>
          <a:off x="0" y="0"/>
          <a:ext cx="0" cy="0"/>
          <a:chOff x="0" y="0"/>
          <a:chExt cx="0" cy="0"/>
        </a:xfrm>
      </p:grpSpPr>
      <p:sp>
        <p:nvSpPr>
          <p:cNvPr id="23" name="Google Shape;23;p38"/>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 name="Google Shape;24;p38"/>
          <p:cNvSpPr/>
          <p:nvPr>
            <p:ph idx="2" type="pic"/>
          </p:nvPr>
        </p:nvSpPr>
        <p:spPr>
          <a:xfrm flipH="1">
            <a:off x="-1" y="2780"/>
            <a:ext cx="4862437" cy="6855220"/>
          </a:xfrm>
          <a:prstGeom prst="rect">
            <a:avLst/>
          </a:prstGeom>
          <a:noFill/>
          <a:ln>
            <a:noFill/>
          </a:ln>
        </p:spPr>
      </p:sp>
      <p:sp>
        <p:nvSpPr>
          <p:cNvPr id="25" name="Google Shape;25;p38"/>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63" l="-18857" r="18856" t="-1407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 name="Google Shape;26;p38"/>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7" name="Google Shape;27;p38"/>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8"/>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9" name="Google Shape;29;p38"/>
          <p:cNvGrpSpPr/>
          <p:nvPr/>
        </p:nvGrpSpPr>
        <p:grpSpPr>
          <a:xfrm>
            <a:off x="4950389" y="6203959"/>
            <a:ext cx="6804222" cy="407705"/>
            <a:chOff x="4950389" y="6203959"/>
            <a:chExt cx="6804222" cy="407705"/>
          </a:xfrm>
        </p:grpSpPr>
        <p:sp>
          <p:nvSpPr>
            <p:cNvPr id="30" name="Google Shape;30;p38"/>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 name="Google Shape;31;p38"/>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2" name="Shape 32"/>
        <p:cNvGrpSpPr/>
        <p:nvPr/>
      </p:nvGrpSpPr>
      <p:grpSpPr>
        <a:xfrm>
          <a:off x="0" y="0"/>
          <a:ext cx="0" cy="0"/>
          <a:chOff x="0" y="0"/>
          <a:chExt cx="0" cy="0"/>
        </a:xfrm>
      </p:grpSpPr>
      <p:sp>
        <p:nvSpPr>
          <p:cNvPr id="33" name="Google Shape;33;p37"/>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7" l="-41098" r="10751" t="2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6" name="Google Shape;36;p37"/>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7"/>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7"/>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7"/>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7"/>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7"/>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7"/>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7"/>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7"/>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7"/>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7"/>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7"/>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7"/>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51" name="Shape 51"/>
        <p:cNvGrpSpPr/>
        <p:nvPr/>
      </p:nvGrpSpPr>
      <p:grpSpPr>
        <a:xfrm>
          <a:off x="0" y="0"/>
          <a:ext cx="0" cy="0"/>
          <a:chOff x="0" y="0"/>
          <a:chExt cx="0" cy="0"/>
        </a:xfrm>
      </p:grpSpPr>
      <p:grpSp>
        <p:nvGrpSpPr>
          <p:cNvPr id="52" name="Google Shape;52;p56"/>
          <p:cNvGrpSpPr/>
          <p:nvPr/>
        </p:nvGrpSpPr>
        <p:grpSpPr>
          <a:xfrm>
            <a:off x="1154562" y="1887157"/>
            <a:ext cx="9882876" cy="2798187"/>
            <a:chOff x="1875859" y="4907106"/>
            <a:chExt cx="20625932" cy="5839921"/>
          </a:xfrm>
        </p:grpSpPr>
        <p:sp>
          <p:nvSpPr>
            <p:cNvPr id="53" name="Google Shape;53;p56"/>
            <p:cNvSpPr/>
            <p:nvPr/>
          </p:nvSpPr>
          <p:spPr>
            <a:xfrm rot="10800000">
              <a:off x="1875859"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4" name="Google Shape;54;p56"/>
            <p:cNvSpPr/>
            <p:nvPr/>
          </p:nvSpPr>
          <p:spPr>
            <a:xfrm>
              <a:off x="5916227"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5" name="Google Shape;55;p56"/>
            <p:cNvSpPr/>
            <p:nvPr/>
          </p:nvSpPr>
          <p:spPr>
            <a:xfrm rot="10800000">
              <a:off x="9956596" y="4907109"/>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6" name="Google Shape;56;p56"/>
            <p:cNvSpPr/>
            <p:nvPr/>
          </p:nvSpPr>
          <p:spPr>
            <a:xfrm>
              <a:off x="13996964"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7" name="Google Shape;57;p56"/>
            <p:cNvSpPr/>
            <p:nvPr/>
          </p:nvSpPr>
          <p:spPr>
            <a:xfrm>
              <a:off x="1875859" y="4907106"/>
              <a:ext cx="4464459" cy="4631501"/>
            </a:xfrm>
            <a:prstGeom prst="blockArc">
              <a:avLst>
                <a:gd fmla="val 10800000" name="adj1"/>
                <a:gd fmla="val 0" name="adj2"/>
                <a:gd fmla="val 9694" name="adj3"/>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8" name="Google Shape;58;p56"/>
            <p:cNvSpPr/>
            <p:nvPr/>
          </p:nvSpPr>
          <p:spPr>
            <a:xfrm rot="10800000">
              <a:off x="18037332"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9" name="Google Shape;59;p56"/>
            <p:cNvSpPr/>
            <p:nvPr/>
          </p:nvSpPr>
          <p:spPr>
            <a:xfrm rot="10800000">
              <a:off x="5916227" y="4907106"/>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0" name="Google Shape;60;p56"/>
            <p:cNvSpPr/>
            <p:nvPr/>
          </p:nvSpPr>
          <p:spPr>
            <a:xfrm rot="10800000">
              <a:off x="13996964" y="4907111"/>
              <a:ext cx="4464459" cy="4631501"/>
            </a:xfrm>
            <a:prstGeom prst="blockArc">
              <a:avLst>
                <a:gd fmla="val 10800000" name="adj1"/>
                <a:gd fmla="val 0" name="adj2"/>
                <a:gd fmla="val 9694" name="adj3"/>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1" name="Google Shape;61;p56"/>
            <p:cNvSpPr/>
            <p:nvPr/>
          </p:nvSpPr>
          <p:spPr>
            <a:xfrm>
              <a:off x="9956596" y="4907108"/>
              <a:ext cx="4464459" cy="4631501"/>
            </a:xfrm>
            <a:prstGeom prst="blockArc">
              <a:avLst>
                <a:gd fmla="val 10800000" name="adj1"/>
                <a:gd fmla="val 0" name="adj2"/>
                <a:gd fmla="val 9694" name="adj3"/>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2" name="Google Shape;62;p56"/>
            <p:cNvSpPr/>
            <p:nvPr/>
          </p:nvSpPr>
          <p:spPr>
            <a:xfrm>
              <a:off x="18037331" y="4907110"/>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3" name="Google Shape;63;p56"/>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64" name="Google Shape;64;p56"/>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65" name="Google Shape;65;p56"/>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66" name="Google Shape;66;p56"/>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67" name="Google Shape;67;p56"/>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68" name="Google Shape;68;p56"/>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56"/>
          <p:cNvSpPr txBox="1"/>
          <p:nvPr>
            <p:ph idx="2" type="body"/>
          </p:nvPr>
        </p:nvSpPr>
        <p:spPr>
          <a:xfrm>
            <a:off x="1333175" y="4539912"/>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56"/>
          <p:cNvSpPr txBox="1"/>
          <p:nvPr>
            <p:ph idx="3" type="body"/>
          </p:nvPr>
        </p:nvSpPr>
        <p:spPr>
          <a:xfrm>
            <a:off x="7165569" y="4535946"/>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56"/>
          <p:cNvSpPr txBox="1"/>
          <p:nvPr>
            <p:ph idx="4" type="body"/>
          </p:nvPr>
        </p:nvSpPr>
        <p:spPr>
          <a:xfrm>
            <a:off x="5229634" y="4542698"/>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56"/>
          <p:cNvSpPr txBox="1"/>
          <p:nvPr>
            <p:ph idx="5" type="body"/>
          </p:nvPr>
        </p:nvSpPr>
        <p:spPr>
          <a:xfrm>
            <a:off x="9101503" y="4557649"/>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56"/>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4" name="Google Shape;74;p56"/>
          <p:cNvGrpSpPr/>
          <p:nvPr/>
        </p:nvGrpSpPr>
        <p:grpSpPr>
          <a:xfrm>
            <a:off x="4571670" y="6135034"/>
            <a:ext cx="3059425" cy="407404"/>
            <a:chOff x="4345239" y="6324600"/>
            <a:chExt cx="3059425" cy="407404"/>
          </a:xfrm>
        </p:grpSpPr>
        <p:sp>
          <p:nvSpPr>
            <p:cNvPr id="75" name="Google Shape;75;p56"/>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6" name="Google Shape;76;p56"/>
            <p:cNvPicPr preferRelativeResize="0"/>
            <p:nvPr/>
          </p:nvPicPr>
          <p:blipFill rotWithShape="1">
            <a:blip r:embed="rId2">
              <a:alphaModFix/>
            </a:blip>
            <a:srcRect b="-7351" l="28689" r="49709" t="329"/>
            <a:stretch/>
          </p:blipFill>
          <p:spPr>
            <a:xfrm>
              <a:off x="4345239" y="6324600"/>
              <a:ext cx="358362" cy="407404"/>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77" name="Shape 77"/>
        <p:cNvGrpSpPr/>
        <p:nvPr/>
      </p:nvGrpSpPr>
      <p:grpSpPr>
        <a:xfrm>
          <a:off x="0" y="0"/>
          <a:ext cx="0" cy="0"/>
          <a:chOff x="0" y="0"/>
          <a:chExt cx="0" cy="0"/>
        </a:xfrm>
      </p:grpSpPr>
      <p:sp>
        <p:nvSpPr>
          <p:cNvPr id="78" name="Google Shape;78;p42"/>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9" name="Google Shape;79;p42"/>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80" name="Google Shape;80;p42"/>
          <p:cNvSpPr/>
          <p:nvPr>
            <p:ph idx="2" type="pic"/>
          </p:nvPr>
        </p:nvSpPr>
        <p:spPr>
          <a:xfrm>
            <a:off x="7061200" y="1203325"/>
            <a:ext cx="5130800" cy="3913188"/>
          </a:xfrm>
          <a:prstGeom prst="rect">
            <a:avLst/>
          </a:prstGeom>
          <a:solidFill>
            <a:schemeClr val="lt1"/>
          </a:solidFill>
          <a:ln>
            <a:noFill/>
          </a:ln>
        </p:spPr>
      </p:sp>
      <p:sp>
        <p:nvSpPr>
          <p:cNvPr id="81" name="Google Shape;81;p42"/>
          <p:cNvSpPr txBox="1"/>
          <p:nvPr>
            <p:ph idx="1" type="body"/>
          </p:nvPr>
        </p:nvSpPr>
        <p:spPr>
          <a:xfrm>
            <a:off x="831350" y="3594101"/>
            <a:ext cx="5029134" cy="22335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42"/>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83" name="Google Shape;83;p42"/>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4" name="Google Shape;84;p42"/>
          <p:cNvGrpSpPr/>
          <p:nvPr/>
        </p:nvGrpSpPr>
        <p:grpSpPr>
          <a:xfrm>
            <a:off x="408953" y="6110271"/>
            <a:ext cx="11323912" cy="541807"/>
            <a:chOff x="430699" y="6069857"/>
            <a:chExt cx="11323912" cy="541807"/>
          </a:xfrm>
        </p:grpSpPr>
        <p:sp>
          <p:nvSpPr>
            <p:cNvPr id="85" name="Google Shape;85;p42"/>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6" name="Google Shape;86;p42"/>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87" name="Google Shape;87;p42"/>
            <p:cNvPicPr preferRelativeResize="0"/>
            <p:nvPr/>
          </p:nvPicPr>
          <p:blipFill rotWithShape="1">
            <a:blip r:embed="rId3">
              <a:alphaModFix/>
            </a:blip>
            <a:srcRect b="-7351" l="28689" r="49709" t="329"/>
            <a:stretch/>
          </p:blipFill>
          <p:spPr>
            <a:xfrm>
              <a:off x="430699" y="6069857"/>
              <a:ext cx="394801" cy="44883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3">
  <p:cSld name="Text Slide with Photo 3">
    <p:spTree>
      <p:nvGrpSpPr>
        <p:cNvPr id="88" name="Shape 88"/>
        <p:cNvGrpSpPr/>
        <p:nvPr/>
      </p:nvGrpSpPr>
      <p:grpSpPr>
        <a:xfrm>
          <a:off x="0" y="0"/>
          <a:ext cx="0" cy="0"/>
          <a:chOff x="0" y="0"/>
          <a:chExt cx="0" cy="0"/>
        </a:xfrm>
      </p:grpSpPr>
      <p:sp>
        <p:nvSpPr>
          <p:cNvPr id="89" name="Google Shape;89;p47"/>
          <p:cNvSpPr/>
          <p:nvPr>
            <p:ph idx="2" type="pic"/>
          </p:nvPr>
        </p:nvSpPr>
        <p:spPr>
          <a:xfrm>
            <a:off x="16300" y="-732"/>
            <a:ext cx="12175708" cy="3635823"/>
          </a:xfrm>
          <a:prstGeom prst="rect">
            <a:avLst/>
          </a:prstGeom>
          <a:noFill/>
          <a:ln>
            <a:noFill/>
          </a:ln>
        </p:spPr>
      </p:sp>
      <p:sp>
        <p:nvSpPr>
          <p:cNvPr id="90" name="Google Shape;90;p47"/>
          <p:cNvSpPr/>
          <p:nvPr/>
        </p:nvSpPr>
        <p:spPr>
          <a:xfrm>
            <a:off x="16300" y="-732"/>
            <a:ext cx="2746956" cy="3664678"/>
          </a:xfrm>
          <a:custGeom>
            <a:rect b="b" l="l" r="r" t="t"/>
            <a:pathLst>
              <a:path extrusionOk="0" h="408635" w="308734">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 name="Google Shape;91;p47"/>
          <p:cNvSpPr/>
          <p:nvPr/>
        </p:nvSpPr>
        <p:spPr>
          <a:xfrm>
            <a:off x="0" y="-29587"/>
            <a:ext cx="2746956" cy="3664678"/>
          </a:xfrm>
          <a:custGeom>
            <a:rect b="b" l="l" r="r" t="t"/>
            <a:pathLst>
              <a:path extrusionOk="0" h="408635" w="308734">
                <a:moveTo>
                  <a:pt x="0" y="408635"/>
                </a:moveTo>
                <a:lnTo>
                  <a:pt x="308735" y="368072"/>
                </a:lnTo>
                <a:lnTo>
                  <a:pt x="3428" y="0"/>
                </a:lnTo>
                <a:close/>
              </a:path>
            </a:pathLst>
          </a:custGeom>
          <a:blipFill rotWithShape="1">
            <a:blip r:embed="rId2">
              <a:alphaModFix/>
            </a:blip>
            <a:stretch>
              <a:fillRect b="-17752" l="-13486" r="5545" t="17753"/>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 name="Google Shape;92;p47"/>
          <p:cNvSpPr/>
          <p:nvPr/>
        </p:nvSpPr>
        <p:spPr>
          <a:xfrm rot="-5400000">
            <a:off x="4603789" y="4842414"/>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93" name="Google Shape;93;p47"/>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47"/>
          <p:cNvSpPr txBox="1"/>
          <p:nvPr>
            <p:ph idx="3" type="body"/>
          </p:nvPr>
        </p:nvSpPr>
        <p:spPr>
          <a:xfrm>
            <a:off x="787112" y="3956644"/>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5" name="Google Shape;95;p47"/>
          <p:cNvGrpSpPr/>
          <p:nvPr/>
        </p:nvGrpSpPr>
        <p:grpSpPr>
          <a:xfrm>
            <a:off x="408953" y="6110271"/>
            <a:ext cx="11323912" cy="541807"/>
            <a:chOff x="430699" y="6069857"/>
            <a:chExt cx="11323912" cy="541807"/>
          </a:xfrm>
        </p:grpSpPr>
        <p:sp>
          <p:nvSpPr>
            <p:cNvPr id="96" name="Google Shape;96;p47"/>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 name="Google Shape;97;p47"/>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98" name="Google Shape;98;p47"/>
            <p:cNvPicPr preferRelativeResize="0"/>
            <p:nvPr/>
          </p:nvPicPr>
          <p:blipFill rotWithShape="1">
            <a:blip r:embed="rId3">
              <a:alphaModFix/>
            </a:blip>
            <a:srcRect b="-7351" l="28689" r="49709" t="329"/>
            <a:stretch/>
          </p:blipFill>
          <p:spPr>
            <a:xfrm>
              <a:off x="430699" y="6069857"/>
              <a:ext cx="394801" cy="44883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text box">
  <p:cSld name="2 column text box">
    <p:spTree>
      <p:nvGrpSpPr>
        <p:cNvPr id="99" name="Shape 99"/>
        <p:cNvGrpSpPr/>
        <p:nvPr/>
      </p:nvGrpSpPr>
      <p:grpSpPr>
        <a:xfrm>
          <a:off x="0" y="0"/>
          <a:ext cx="0" cy="0"/>
          <a:chOff x="0" y="0"/>
          <a:chExt cx="0" cy="0"/>
        </a:xfrm>
      </p:grpSpPr>
      <p:sp>
        <p:nvSpPr>
          <p:cNvPr id="100" name="Google Shape;100;p55"/>
          <p:cNvSpPr/>
          <p:nvPr/>
        </p:nvSpPr>
        <p:spPr>
          <a:xfrm>
            <a:off x="0" y="482371"/>
            <a:ext cx="6113604" cy="2855598"/>
          </a:xfrm>
          <a:prstGeom prst="rect">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55"/>
          <p:cNvSpPr/>
          <p:nvPr/>
        </p:nvSpPr>
        <p:spPr>
          <a:xfrm>
            <a:off x="6113604" y="482371"/>
            <a:ext cx="6113604" cy="2855598"/>
          </a:xfrm>
          <a:prstGeom prst="rect">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 name="Google Shape;102;p55"/>
          <p:cNvSpPr txBox="1"/>
          <p:nvPr>
            <p:ph idx="1" type="body"/>
          </p:nvPr>
        </p:nvSpPr>
        <p:spPr>
          <a:xfrm>
            <a:off x="633715"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55"/>
          <p:cNvSpPr txBox="1"/>
          <p:nvPr>
            <p:ph idx="2" type="body"/>
          </p:nvPr>
        </p:nvSpPr>
        <p:spPr>
          <a:xfrm>
            <a:off x="633715" y="250550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55"/>
          <p:cNvSpPr txBox="1"/>
          <p:nvPr>
            <p:ph idx="3" type="body"/>
          </p:nvPr>
        </p:nvSpPr>
        <p:spPr>
          <a:xfrm>
            <a:off x="6420771" y="388087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55"/>
          <p:cNvSpPr txBox="1"/>
          <p:nvPr>
            <p:ph idx="4" type="body"/>
          </p:nvPr>
        </p:nvSpPr>
        <p:spPr>
          <a:xfrm>
            <a:off x="6420771" y="254326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06" name="Google Shape;106;p55"/>
          <p:cNvGrpSpPr/>
          <p:nvPr/>
        </p:nvGrpSpPr>
        <p:grpSpPr>
          <a:xfrm>
            <a:off x="4571670" y="6135034"/>
            <a:ext cx="3059425" cy="407404"/>
            <a:chOff x="4345239" y="6324600"/>
            <a:chExt cx="3059425" cy="407404"/>
          </a:xfrm>
        </p:grpSpPr>
        <p:sp>
          <p:nvSpPr>
            <p:cNvPr id="107" name="Google Shape;107;p55"/>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08" name="Google Shape;108;p55"/>
            <p:cNvPicPr preferRelativeResize="0"/>
            <p:nvPr/>
          </p:nvPicPr>
          <p:blipFill rotWithShape="1">
            <a:blip r:embed="rId2">
              <a:alphaModFix/>
            </a:blip>
            <a:srcRect b="-7351" l="28689" r="49709" t="329"/>
            <a:stretch/>
          </p:blipFill>
          <p:spPr>
            <a:xfrm>
              <a:off x="4345239" y="6324600"/>
              <a:ext cx="358362" cy="407404"/>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1">
  <p:cSld name="Photo Slide 1">
    <p:spTree>
      <p:nvGrpSpPr>
        <p:cNvPr id="109" name="Shape 109"/>
        <p:cNvGrpSpPr/>
        <p:nvPr/>
      </p:nvGrpSpPr>
      <p:grpSpPr>
        <a:xfrm>
          <a:off x="0" y="0"/>
          <a:ext cx="0" cy="0"/>
          <a:chOff x="0" y="0"/>
          <a:chExt cx="0" cy="0"/>
        </a:xfrm>
      </p:grpSpPr>
      <p:sp>
        <p:nvSpPr>
          <p:cNvPr id="110" name="Google Shape;110;p48"/>
          <p:cNvSpPr/>
          <p:nvPr/>
        </p:nvSpPr>
        <p:spPr>
          <a:xfrm>
            <a:off x="0" y="2286000"/>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 name="Google Shape;111;p48"/>
          <p:cNvSpPr/>
          <p:nvPr/>
        </p:nvSpPr>
        <p:spPr>
          <a:xfrm>
            <a:off x="-14232" y="2285989"/>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blipFill rotWithShape="1">
            <a:blip r:embed="rId2">
              <a:alphaModFix/>
            </a:blip>
            <a:stretch>
              <a:fillRect b="-55365" l="65710" r="-36569" t="-1808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 name="Google Shape;112;p48"/>
          <p:cNvSpPr/>
          <p:nvPr>
            <p:ph idx="2" type="pic"/>
          </p:nvPr>
        </p:nvSpPr>
        <p:spPr>
          <a:xfrm>
            <a:off x="-14226" y="1"/>
            <a:ext cx="12220460" cy="4117768"/>
          </a:xfrm>
          <a:prstGeom prst="rect">
            <a:avLst/>
          </a:prstGeom>
          <a:noFill/>
          <a:ln>
            <a:noFill/>
          </a:ln>
        </p:spPr>
      </p:sp>
      <p:sp>
        <p:nvSpPr>
          <p:cNvPr id="113" name="Google Shape;113;p48"/>
          <p:cNvSpPr/>
          <p:nvPr/>
        </p:nvSpPr>
        <p:spPr>
          <a:xfrm rot="-5400000">
            <a:off x="4603789" y="5062545"/>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14" name="Google Shape;114;p48"/>
          <p:cNvSpPr txBox="1"/>
          <p:nvPr>
            <p:ph idx="1" type="body"/>
          </p:nvPr>
        </p:nvSpPr>
        <p:spPr>
          <a:xfrm>
            <a:off x="5942234" y="4167689"/>
            <a:ext cx="553805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48"/>
          <p:cNvSpPr txBox="1"/>
          <p:nvPr>
            <p:ph idx="3" type="body"/>
          </p:nvPr>
        </p:nvSpPr>
        <p:spPr>
          <a:xfrm>
            <a:off x="787112" y="4176775"/>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6" name="Google Shape;116;p48"/>
          <p:cNvGrpSpPr/>
          <p:nvPr/>
        </p:nvGrpSpPr>
        <p:grpSpPr>
          <a:xfrm>
            <a:off x="622300" y="6215325"/>
            <a:ext cx="11110565" cy="436753"/>
            <a:chOff x="644046" y="6174911"/>
            <a:chExt cx="11110565" cy="436753"/>
          </a:xfrm>
        </p:grpSpPr>
        <p:sp>
          <p:nvSpPr>
            <p:cNvPr id="117" name="Google Shape;117;p48"/>
            <p:cNvSpPr/>
            <p:nvPr/>
          </p:nvSpPr>
          <p:spPr>
            <a:xfrm>
              <a:off x="644046" y="6174911"/>
              <a:ext cx="11103304" cy="74767"/>
            </a:xfrm>
            <a:custGeom>
              <a:rect b="b" l="l" r="r" t="t"/>
              <a:pathLst>
                <a:path extrusionOk="0" h="8144" w="2568842">
                  <a:moveTo>
                    <a:pt x="0" y="0"/>
                  </a:moveTo>
                  <a:lnTo>
                    <a:pt x="2568843" y="0"/>
                  </a:lnTo>
                </a:path>
              </a:pathLst>
            </a:custGeom>
            <a:no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 name="Google Shape;118;p48"/>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Orange">
  <p:cSld name="Bullet Slide - Orange">
    <p:spTree>
      <p:nvGrpSpPr>
        <p:cNvPr id="119" name="Shape 119"/>
        <p:cNvGrpSpPr/>
        <p:nvPr/>
      </p:nvGrpSpPr>
      <p:grpSpPr>
        <a:xfrm>
          <a:off x="0" y="0"/>
          <a:ext cx="0" cy="0"/>
          <a:chOff x="0" y="0"/>
          <a:chExt cx="0" cy="0"/>
        </a:xfrm>
      </p:grpSpPr>
      <p:grpSp>
        <p:nvGrpSpPr>
          <p:cNvPr id="120" name="Google Shape;120;p50"/>
          <p:cNvGrpSpPr/>
          <p:nvPr/>
        </p:nvGrpSpPr>
        <p:grpSpPr>
          <a:xfrm flipH="1" rot="-2700000">
            <a:off x="3894556" y="400601"/>
            <a:ext cx="1969370" cy="1472145"/>
            <a:chOff x="4411342" y="-101937"/>
            <a:chExt cx="3052994" cy="2282176"/>
          </a:xfrm>
        </p:grpSpPr>
        <p:sp>
          <p:nvSpPr>
            <p:cNvPr id="121" name="Google Shape;121;p50"/>
            <p:cNvSpPr/>
            <p:nvPr/>
          </p:nvSpPr>
          <p:spPr>
            <a:xfrm>
              <a:off x="4411387" y="-101795"/>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2" name="Google Shape;122;p50"/>
            <p:cNvSpPr/>
            <p:nvPr/>
          </p:nvSpPr>
          <p:spPr>
            <a:xfrm>
              <a:off x="4411342" y="-10193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63" l="-18857" r="18856" t="-1407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3" name="Google Shape;123;p50"/>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50"/>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79BD3"/>
              </a:buClr>
              <a:buSzPts val="3600"/>
              <a:buNone/>
              <a:defRPr i="0" sz="36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5" name="Google Shape;125;p50"/>
          <p:cNvCxnSpPr/>
          <p:nvPr/>
        </p:nvCxnSpPr>
        <p:spPr>
          <a:xfrm>
            <a:off x="4734866" y="-25723"/>
            <a:ext cx="0" cy="6853558"/>
          </a:xfrm>
          <a:prstGeom prst="straightConnector1">
            <a:avLst/>
          </a:prstGeom>
          <a:noFill/>
          <a:ln cap="flat" cmpd="sng" w="12700">
            <a:solidFill>
              <a:srgbClr val="3D3D7D"/>
            </a:solidFill>
            <a:prstDash val="solid"/>
            <a:miter lim="800000"/>
            <a:headEnd len="sm" w="sm" type="none"/>
            <a:tailEnd len="sm" w="sm" type="none"/>
          </a:ln>
        </p:spPr>
      </p:cxnSp>
      <p:sp>
        <p:nvSpPr>
          <p:cNvPr id="126" name="Google Shape;126;p50"/>
          <p:cNvSpPr txBox="1"/>
          <p:nvPr>
            <p:ph idx="3" type="body"/>
          </p:nvPr>
        </p:nvSpPr>
        <p:spPr>
          <a:xfrm>
            <a:off x="1103474" y="708094"/>
            <a:ext cx="2624105" cy="36846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50"/>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28" name="Google Shape;128;p50"/>
          <p:cNvGrpSpPr/>
          <p:nvPr/>
        </p:nvGrpSpPr>
        <p:grpSpPr>
          <a:xfrm rot="-5400000">
            <a:off x="-1013603" y="4727067"/>
            <a:ext cx="3059425" cy="407404"/>
            <a:chOff x="4345239" y="6324600"/>
            <a:chExt cx="3059425" cy="407404"/>
          </a:xfrm>
        </p:grpSpPr>
        <p:sp>
          <p:nvSpPr>
            <p:cNvPr id="129" name="Google Shape;129;p50"/>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30" name="Google Shape;130;p50"/>
            <p:cNvPicPr preferRelativeResize="0"/>
            <p:nvPr/>
          </p:nvPicPr>
          <p:blipFill rotWithShape="1">
            <a:blip r:embed="rId3">
              <a:alphaModFix/>
            </a:blip>
            <a:srcRect b="-7351" l="28689" r="49709" t="329"/>
            <a:stretch/>
          </p:blipFill>
          <p:spPr>
            <a:xfrm>
              <a:off x="4345239" y="6324600"/>
              <a:ext cx="358362" cy="40740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hyperlink" Target="https://www.youtube.com/@peakentrepreneurs2892/videos" TargetMode="External"/><Relationship Id="rId4" Type="http://schemas.openxmlformats.org/officeDocument/2006/relationships/hyperlink" Target="https://www.tiktok.com/@peakentrepreneurs" TargetMode="External"/><Relationship Id="rId9" Type="http://schemas.openxmlformats.org/officeDocument/2006/relationships/image" Target="../media/image27.png"/><Relationship Id="rId5" Type="http://schemas.openxmlformats.org/officeDocument/2006/relationships/hyperlink" Target="https://www.instagram.com/peak.entrepreneurs/" TargetMode="External"/><Relationship Id="rId6" Type="http://schemas.openxmlformats.org/officeDocument/2006/relationships/hyperlink" Target="https://www.facebook.com/PeakEntrepreneurs" TargetMode="External"/><Relationship Id="rId7" Type="http://schemas.openxmlformats.org/officeDocument/2006/relationships/image" Target="../media/image29.png"/><Relationship Id="rId8"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8.png"/><Relationship Id="rId6" Type="http://schemas.openxmlformats.org/officeDocument/2006/relationships/image" Target="../media/image24.png"/><Relationship Id="rId7"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hyperlink" Target="https://www.thebalancesmb.com/unique-business-ideas-2947949" TargetMode="External"/><Relationship Id="rId5" Type="http://schemas.openxmlformats.org/officeDocument/2006/relationships/hyperlink" Target="https://www.thebalancesmb.com/market-research-294835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5.jpg"/><Relationship Id="rId4" Type="http://schemas.openxmlformats.org/officeDocument/2006/relationships/hyperlink" Target="https://trends.google.com/trends/?geo=GB" TargetMode="External"/><Relationship Id="rId5" Type="http://schemas.openxmlformats.org/officeDocument/2006/relationships/hyperlink" Target="http://blog.keliweb.it/2015/06/google-trend-scoprire-cosa-cercano-gli-utenti-in-tempo-reale/" TargetMode="External"/><Relationship Id="rId6" Type="http://schemas.openxmlformats.org/officeDocument/2006/relationships/hyperlink" Target="https://creativecommons.org/licenses/by-nc-sa/3.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
          <p:cNvSpPr txBox="1"/>
          <p:nvPr>
            <p:ph idx="1" type="body"/>
          </p:nvPr>
        </p:nvSpPr>
        <p:spPr>
          <a:xfrm>
            <a:off x="5317932" y="4349592"/>
            <a:ext cx="6874068" cy="129091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000"/>
              <a:buNone/>
            </a:pPr>
            <a:r>
              <a:rPr b="0" lang="en-US" sz="3600"/>
              <a:t>Our Opportunity for Mountain Entrepreneurship</a:t>
            </a:r>
            <a:endParaRPr/>
          </a:p>
          <a:p>
            <a:pPr indent="0" lvl="0" marL="0" rtl="0" algn="l">
              <a:lnSpc>
                <a:spcPct val="90000"/>
              </a:lnSpc>
              <a:spcBef>
                <a:spcPts val="0"/>
              </a:spcBef>
              <a:spcAft>
                <a:spcPts val="0"/>
              </a:spcAft>
              <a:buClr>
                <a:schemeClr val="lt1"/>
              </a:buClr>
              <a:buSzPts val="5000"/>
              <a:buNone/>
            </a:pPr>
            <a:r>
              <a:t/>
            </a:r>
            <a:endParaRPr/>
          </a:p>
        </p:txBody>
      </p:sp>
      <p:sp>
        <p:nvSpPr>
          <p:cNvPr id="168" name="Google Shape;168;p3"/>
          <p:cNvSpPr txBox="1"/>
          <p:nvPr>
            <p:ph idx="3" type="body"/>
          </p:nvPr>
        </p:nvSpPr>
        <p:spPr>
          <a:xfrm>
            <a:off x="5317932" y="3560375"/>
            <a:ext cx="5278651" cy="697353"/>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3600"/>
              <a:buNone/>
            </a:pPr>
            <a:r>
              <a:rPr lang="en-US" sz="4800">
                <a:solidFill>
                  <a:srgbClr val="3BEFEB"/>
                </a:solidFill>
              </a:rPr>
              <a:t>Module 2</a:t>
            </a:r>
            <a:r>
              <a:rPr lang="en-US" sz="4800"/>
              <a:t>  </a:t>
            </a:r>
            <a:endParaRPr sz="4800"/>
          </a:p>
        </p:txBody>
      </p:sp>
      <p:grpSp>
        <p:nvGrpSpPr>
          <p:cNvPr id="169" name="Google Shape;169;p3"/>
          <p:cNvGrpSpPr/>
          <p:nvPr/>
        </p:nvGrpSpPr>
        <p:grpSpPr>
          <a:xfrm>
            <a:off x="2088627" y="3786905"/>
            <a:ext cx="2082443" cy="2861107"/>
            <a:chOff x="5875548" y="3125276"/>
            <a:chExt cx="438214" cy="602070"/>
          </a:xfrm>
        </p:grpSpPr>
        <p:sp>
          <p:nvSpPr>
            <p:cNvPr id="170" name="Google Shape;170;p3"/>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 name="Google Shape;171;p3"/>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72" name="Google Shape;172;p3"/>
          <p:cNvPicPr preferRelativeResize="0"/>
          <p:nvPr>
            <p:ph idx="2" type="pic"/>
          </p:nvPr>
        </p:nvPicPr>
        <p:blipFill rotWithShape="1">
          <a:blip r:embed="rId3">
            <a:alphaModFix/>
          </a:blip>
          <a:srcRect b="0" l="969" r="969" t="0"/>
          <a:stretch/>
        </p:blipFill>
        <p:spPr>
          <a:xfrm>
            <a:off x="-14514" y="7446"/>
            <a:ext cx="5064185" cy="68871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4"/>
          <p:cNvSpPr txBox="1"/>
          <p:nvPr>
            <p:ph idx="1" type="body"/>
          </p:nvPr>
        </p:nvSpPr>
        <p:spPr>
          <a:xfrm>
            <a:off x="203201" y="3429000"/>
            <a:ext cx="5692632" cy="2819400"/>
          </a:xfrm>
          <a:prstGeom prst="rect">
            <a:avLst/>
          </a:prstGeom>
          <a:noFill/>
          <a:ln>
            <a:noFill/>
          </a:ln>
        </p:spPr>
        <p:txBody>
          <a:bodyPr anchorCtr="0" anchor="t" bIns="45700" lIns="91425" spcFirstLastPara="1" rIns="91425" wrap="square" tIns="45700">
            <a:normAutofit/>
          </a:bodyPr>
          <a:lstStyle/>
          <a:p>
            <a:pPr indent="-342900" lvl="0" marL="342900" rtl="0" algn="just">
              <a:lnSpc>
                <a:spcPct val="90000"/>
              </a:lnSpc>
              <a:spcBef>
                <a:spcPts val="0"/>
              </a:spcBef>
              <a:spcAft>
                <a:spcPts val="0"/>
              </a:spcAft>
              <a:buClr>
                <a:srgbClr val="595959"/>
              </a:buClr>
              <a:buSzPts val="2400"/>
              <a:buFont typeface="Arial"/>
              <a:buChar char="•"/>
            </a:pPr>
            <a:r>
              <a:rPr lang="en-US"/>
              <a:t>A good way to understand what your competitors are doing is to visit trade shows and do market research as part of writing your business plan. </a:t>
            </a:r>
            <a:endParaRPr/>
          </a:p>
          <a:p>
            <a:pPr indent="-342900" lvl="0" marL="342900" rtl="0" algn="just">
              <a:lnSpc>
                <a:spcPct val="90000"/>
              </a:lnSpc>
              <a:spcBef>
                <a:spcPts val="0"/>
              </a:spcBef>
              <a:spcAft>
                <a:spcPts val="0"/>
              </a:spcAft>
              <a:buClr>
                <a:srgbClr val="595959"/>
              </a:buClr>
              <a:buSzPts val="2400"/>
              <a:buFont typeface="Arial"/>
              <a:buChar char="•"/>
            </a:pPr>
            <a:r>
              <a:rPr lang="en-US"/>
              <a:t>You never know, you might just have the skills needed to improve something or find an inventive use of technology that will make a process more efficient.</a:t>
            </a:r>
            <a:endParaRPr/>
          </a:p>
        </p:txBody>
      </p:sp>
      <p:sp>
        <p:nvSpPr>
          <p:cNvPr id="250" name="Google Shape;250;p24"/>
          <p:cNvSpPr txBox="1"/>
          <p:nvPr>
            <p:ph idx="2" type="body"/>
          </p:nvPr>
        </p:nvSpPr>
        <p:spPr>
          <a:xfrm>
            <a:off x="317500" y="1857470"/>
            <a:ext cx="5453729" cy="145723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lt1"/>
              </a:buClr>
              <a:buSzPct val="149688"/>
              <a:buNone/>
            </a:pPr>
            <a:r>
              <a:rPr b="1" lang="en-US" sz="2600">
                <a:solidFill>
                  <a:srgbClr val="3BEFEB"/>
                </a:solidFill>
              </a:rPr>
              <a:t>5. Find inspiration from an existing idea</a:t>
            </a:r>
            <a:endParaRPr/>
          </a:p>
          <a:p>
            <a:pPr indent="0" lvl="0" marL="0" rtl="0" algn="ctr">
              <a:lnSpc>
                <a:spcPct val="90000"/>
              </a:lnSpc>
              <a:spcBef>
                <a:spcPts val="0"/>
              </a:spcBef>
              <a:spcAft>
                <a:spcPts val="0"/>
              </a:spcAft>
              <a:buClr>
                <a:schemeClr val="lt1"/>
              </a:buClr>
              <a:buSzPct val="194594"/>
              <a:buNone/>
            </a:pPr>
            <a:r>
              <a:t/>
            </a:r>
            <a:endParaRPr sz="2000"/>
          </a:p>
          <a:p>
            <a:pPr indent="0" lvl="0" marL="0" rtl="0" algn="ctr">
              <a:lnSpc>
                <a:spcPct val="90000"/>
              </a:lnSpc>
              <a:spcBef>
                <a:spcPts val="0"/>
              </a:spcBef>
              <a:spcAft>
                <a:spcPts val="0"/>
              </a:spcAft>
              <a:buClr>
                <a:schemeClr val="lt1"/>
              </a:buClr>
              <a:buSzPct val="194594"/>
              <a:buNone/>
            </a:pPr>
            <a:r>
              <a:rPr lang="en-US" sz="2000"/>
              <a:t>It’s pretty unusual to come up with a completely original idea, but you do need to be aware of copyright laws</a:t>
            </a:r>
            <a:endParaRPr/>
          </a:p>
        </p:txBody>
      </p:sp>
      <p:sp>
        <p:nvSpPr>
          <p:cNvPr id="251" name="Google Shape;251;p24"/>
          <p:cNvSpPr txBox="1"/>
          <p:nvPr>
            <p:ph idx="3" type="body"/>
          </p:nvPr>
        </p:nvSpPr>
        <p:spPr>
          <a:xfrm>
            <a:off x="6095998" y="3429000"/>
            <a:ext cx="5994401" cy="3035300"/>
          </a:xfrm>
          <a:prstGeom prst="rect">
            <a:avLst/>
          </a:prstGeom>
          <a:noFill/>
          <a:ln>
            <a:noFill/>
          </a:ln>
        </p:spPr>
        <p:txBody>
          <a:bodyPr anchorCtr="0" anchor="t" bIns="45700" lIns="91425" spcFirstLastPara="1" rIns="91425" wrap="square" tIns="45700">
            <a:normAutofit/>
          </a:bodyPr>
          <a:lstStyle/>
          <a:p>
            <a:pPr indent="-342900" lvl="0" marL="342900" rtl="0" algn="just">
              <a:lnSpc>
                <a:spcPct val="90000"/>
              </a:lnSpc>
              <a:spcBef>
                <a:spcPts val="0"/>
              </a:spcBef>
              <a:spcAft>
                <a:spcPts val="0"/>
              </a:spcAft>
              <a:buSzPts val="2400"/>
              <a:buFont typeface="Arial"/>
              <a:buChar char="•"/>
            </a:pPr>
            <a:r>
              <a:rPr lang="en-US" sz="2400"/>
              <a:t>And while this was a huge global challenge, there are always going to be changes in the business landscape that you’ll need to keep up with to stay relevant</a:t>
            </a:r>
            <a:r>
              <a:rPr b="1" lang="en-US" sz="2400"/>
              <a:t>.</a:t>
            </a:r>
            <a:endParaRPr/>
          </a:p>
          <a:p>
            <a:pPr indent="-342900" lvl="0" marL="342900" rtl="0" algn="just">
              <a:lnSpc>
                <a:spcPct val="90000"/>
              </a:lnSpc>
              <a:spcBef>
                <a:spcPts val="0"/>
              </a:spcBef>
              <a:spcAft>
                <a:spcPts val="0"/>
              </a:spcAft>
              <a:buSzPts val="2400"/>
              <a:buFont typeface="Arial"/>
              <a:buChar char="•"/>
            </a:pPr>
            <a:r>
              <a:rPr lang="en-US" sz="2400"/>
              <a:t>The more you can be aware of challenges faced by your customers and your industry, the better chance you have of finding innovative solutions to problems.</a:t>
            </a:r>
            <a:endParaRPr/>
          </a:p>
          <a:p>
            <a:pPr indent="0" lvl="0" marL="0" rtl="0" algn="l">
              <a:lnSpc>
                <a:spcPct val="90000"/>
              </a:lnSpc>
              <a:spcBef>
                <a:spcPts val="0"/>
              </a:spcBef>
              <a:spcAft>
                <a:spcPts val="0"/>
              </a:spcAft>
              <a:buSzPts val="2400"/>
              <a:buNone/>
            </a:pPr>
            <a:r>
              <a:t/>
            </a:r>
            <a:endParaRPr b="1" sz="2400"/>
          </a:p>
          <a:p>
            <a:pPr indent="-228600" lvl="0" marL="228600" rtl="0" algn="ctr">
              <a:lnSpc>
                <a:spcPct val="90000"/>
              </a:lnSpc>
              <a:spcBef>
                <a:spcPts val="0"/>
              </a:spcBef>
              <a:spcAft>
                <a:spcPts val="0"/>
              </a:spcAft>
              <a:buClr>
                <a:srgbClr val="595959"/>
              </a:buClr>
              <a:buSzPts val="2400"/>
              <a:buNone/>
            </a:pPr>
            <a:r>
              <a:t/>
            </a:r>
            <a:endParaRPr/>
          </a:p>
        </p:txBody>
      </p:sp>
      <p:sp>
        <p:nvSpPr>
          <p:cNvPr id="252" name="Google Shape;252;p24"/>
          <p:cNvSpPr txBox="1"/>
          <p:nvPr>
            <p:ph idx="4" type="body"/>
          </p:nvPr>
        </p:nvSpPr>
        <p:spPr>
          <a:xfrm>
            <a:off x="6197599" y="1863280"/>
            <a:ext cx="5892800" cy="145723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b="1" lang="en-US" sz="2400">
                <a:solidFill>
                  <a:srgbClr val="3BEFEB"/>
                </a:solidFill>
              </a:rPr>
              <a:t>6. Solve a problem</a:t>
            </a:r>
            <a:endParaRPr/>
          </a:p>
          <a:p>
            <a:pPr indent="0" lvl="0" marL="0" rtl="0" algn="ctr">
              <a:lnSpc>
                <a:spcPct val="90000"/>
              </a:lnSpc>
              <a:spcBef>
                <a:spcPts val="0"/>
              </a:spcBef>
              <a:spcAft>
                <a:spcPts val="0"/>
              </a:spcAft>
              <a:buClr>
                <a:schemeClr val="lt1"/>
              </a:buClr>
              <a:buSzPts val="3600"/>
              <a:buNone/>
            </a:pPr>
            <a:r>
              <a:t/>
            </a:r>
            <a:endParaRPr sz="2400"/>
          </a:p>
          <a:p>
            <a:pPr indent="0" lvl="0" marL="0" rtl="0" algn="ctr">
              <a:lnSpc>
                <a:spcPct val="90000"/>
              </a:lnSpc>
              <a:spcBef>
                <a:spcPts val="0"/>
              </a:spcBef>
              <a:spcAft>
                <a:spcPts val="0"/>
              </a:spcAft>
              <a:buClr>
                <a:schemeClr val="lt1"/>
              </a:buClr>
              <a:buSzPts val="3600"/>
              <a:buNone/>
            </a:pPr>
            <a:r>
              <a:rPr lang="en-US" sz="1900"/>
              <a:t>The coronavirus pandemic showed businesses adapting to changing consumer needs very quickly. </a:t>
            </a:r>
            <a:endParaRPr sz="3000"/>
          </a:p>
        </p:txBody>
      </p:sp>
      <p:pic>
        <p:nvPicPr>
          <p:cNvPr descr="Buona idea contorno" id="253" name="Google Shape;253;p24"/>
          <p:cNvPicPr preferRelativeResize="0"/>
          <p:nvPr/>
        </p:nvPicPr>
        <p:blipFill rotWithShape="1">
          <a:blip r:embed="rId3">
            <a:alphaModFix/>
          </a:blip>
          <a:srcRect b="0" l="0" r="0" t="0"/>
          <a:stretch/>
        </p:blipFill>
        <p:spPr>
          <a:xfrm>
            <a:off x="2646841" y="737654"/>
            <a:ext cx="1005516" cy="1005516"/>
          </a:xfrm>
          <a:prstGeom prst="rect">
            <a:avLst/>
          </a:prstGeom>
          <a:noFill/>
          <a:ln>
            <a:noFill/>
          </a:ln>
        </p:spPr>
      </p:pic>
      <p:pic>
        <p:nvPicPr>
          <p:cNvPr descr="Culturista contorno" id="254" name="Google Shape;254;p24"/>
          <p:cNvPicPr preferRelativeResize="0"/>
          <p:nvPr/>
        </p:nvPicPr>
        <p:blipFill rotWithShape="1">
          <a:blip r:embed="rId4">
            <a:alphaModFix/>
          </a:blip>
          <a:srcRect b="0" l="0" r="0" t="0"/>
          <a:stretch/>
        </p:blipFill>
        <p:spPr>
          <a:xfrm>
            <a:off x="8348762" y="685947"/>
            <a:ext cx="1101925" cy="1101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6"/>
          <p:cNvSpPr txBox="1"/>
          <p:nvPr>
            <p:ph idx="1" type="body"/>
          </p:nvPr>
        </p:nvSpPr>
        <p:spPr>
          <a:xfrm>
            <a:off x="5727700" y="3874400"/>
            <a:ext cx="6282330" cy="2223927"/>
          </a:xfrm>
          <a:prstGeom prst="rect">
            <a:avLst/>
          </a:prstGeom>
          <a:noFill/>
          <a:ln>
            <a:noFill/>
          </a:ln>
        </p:spPr>
        <p:txBody>
          <a:bodyPr anchorCtr="0" anchor="t" bIns="45700" lIns="91425" spcFirstLastPara="1" rIns="91425" wrap="square" tIns="45700">
            <a:noAutofit/>
          </a:bodyPr>
          <a:lstStyle/>
          <a:p>
            <a:pPr indent="-342900" lvl="0" marL="342900" rtl="0" algn="just">
              <a:lnSpc>
                <a:spcPct val="90000"/>
              </a:lnSpc>
              <a:spcBef>
                <a:spcPts val="0"/>
              </a:spcBef>
              <a:spcAft>
                <a:spcPts val="0"/>
              </a:spcAft>
              <a:buClr>
                <a:schemeClr val="lt1"/>
              </a:buClr>
              <a:buSzPts val="2400"/>
              <a:buFont typeface="Arial"/>
              <a:buChar char="•"/>
            </a:pPr>
            <a:r>
              <a:rPr lang="en-US" sz="1800"/>
              <a:t>Keeping on top of legislation in your industry is important as it could uncover a demand for something that wasn’t there before. </a:t>
            </a:r>
            <a:r>
              <a:rPr b="1" lang="en-US" sz="1800"/>
              <a:t>For example, the Covid-19 restrictions on socialising indoors meant more businesses were looking to create comfortable outdoor seating areas to attract customers</a:t>
            </a:r>
            <a:r>
              <a:rPr lang="en-US" sz="1800"/>
              <a:t>.</a:t>
            </a:r>
            <a:endParaRPr/>
          </a:p>
          <a:p>
            <a:pPr indent="-190500" lvl="0" marL="342900" rtl="0" algn="just">
              <a:lnSpc>
                <a:spcPct val="90000"/>
              </a:lnSpc>
              <a:spcBef>
                <a:spcPts val="0"/>
              </a:spcBef>
              <a:spcAft>
                <a:spcPts val="0"/>
              </a:spcAft>
              <a:buClr>
                <a:schemeClr val="lt1"/>
              </a:buClr>
              <a:buSzPts val="2400"/>
              <a:buFont typeface="Arial"/>
              <a:buNone/>
            </a:pPr>
            <a:r>
              <a:t/>
            </a:r>
            <a:endParaRPr sz="1800"/>
          </a:p>
          <a:p>
            <a:pPr indent="-342900" lvl="0" marL="342900" rtl="0" algn="just">
              <a:lnSpc>
                <a:spcPct val="90000"/>
              </a:lnSpc>
              <a:spcBef>
                <a:spcPts val="0"/>
              </a:spcBef>
              <a:spcAft>
                <a:spcPts val="0"/>
              </a:spcAft>
              <a:buClr>
                <a:schemeClr val="lt1"/>
              </a:buClr>
              <a:buSzPts val="2400"/>
              <a:buFont typeface="Arial"/>
              <a:buChar char="•"/>
            </a:pPr>
            <a:r>
              <a:rPr lang="en-US" sz="1800"/>
              <a:t>A good way to stay up to date is to join industry associations, sign up to relevant newsletters and set up Google Alerts for keywords related to your business.</a:t>
            </a:r>
            <a:endParaRPr/>
          </a:p>
        </p:txBody>
      </p:sp>
      <p:sp>
        <p:nvSpPr>
          <p:cNvPr id="260" name="Google Shape;260;p16"/>
          <p:cNvSpPr txBox="1"/>
          <p:nvPr>
            <p:ph idx="3" type="body"/>
          </p:nvPr>
        </p:nvSpPr>
        <p:spPr>
          <a:xfrm>
            <a:off x="672375" y="5170843"/>
            <a:ext cx="4668890" cy="100937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sz="2800">
                <a:solidFill>
                  <a:srgbClr val="20EEF1"/>
                </a:solidFill>
              </a:rPr>
              <a:t>7. Be aware of new legislation</a:t>
            </a:r>
            <a:endParaRPr/>
          </a:p>
        </p:txBody>
      </p:sp>
      <p:grpSp>
        <p:nvGrpSpPr>
          <p:cNvPr id="261" name="Google Shape;261;p16"/>
          <p:cNvGrpSpPr/>
          <p:nvPr/>
        </p:nvGrpSpPr>
        <p:grpSpPr>
          <a:xfrm rot="3085413">
            <a:off x="8671429" y="1421270"/>
            <a:ext cx="2082443" cy="2861107"/>
            <a:chOff x="5875548" y="3125276"/>
            <a:chExt cx="438214" cy="602070"/>
          </a:xfrm>
        </p:grpSpPr>
        <p:sp>
          <p:nvSpPr>
            <p:cNvPr id="262" name="Google Shape;262;p16"/>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7F59A1">
                <a:alpha val="545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3" name="Google Shape;263;p16"/>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Immagine che contiene testo, tavolo&#10;&#10;Descrizione generata automaticamente" id="264" name="Google Shape;264;p16"/>
          <p:cNvPicPr preferRelativeResize="0"/>
          <p:nvPr>
            <p:ph idx="2" type="pic"/>
          </p:nvPr>
        </p:nvPicPr>
        <p:blipFill rotWithShape="1">
          <a:blip r:embed="rId3">
            <a:alphaModFix amt="70000"/>
          </a:blip>
          <a:srcRect b="19931" l="0" r="0" t="19932"/>
          <a:stretch/>
        </p:blipFill>
        <p:spPr>
          <a:xfrm>
            <a:off x="-14226" y="-9624"/>
            <a:ext cx="12206226" cy="37137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9"/>
          <p:cNvSpPr txBox="1"/>
          <p:nvPr>
            <p:ph idx="1" type="body"/>
          </p:nvPr>
        </p:nvSpPr>
        <p:spPr>
          <a:xfrm>
            <a:off x="4995512" y="2066544"/>
            <a:ext cx="6930189" cy="4603763"/>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EA1D76"/>
              </a:buClr>
              <a:buSzPts val="2400"/>
              <a:buNone/>
            </a:pPr>
            <a:r>
              <a:rPr lang="en-US">
                <a:solidFill>
                  <a:srgbClr val="20EEF1"/>
                </a:solidFill>
              </a:rPr>
              <a:t>Business Design: </a:t>
            </a:r>
            <a:endParaRPr/>
          </a:p>
          <a:p>
            <a:pPr indent="0" lvl="0" marL="0" rtl="0" algn="just">
              <a:lnSpc>
                <a:spcPct val="90000"/>
              </a:lnSpc>
              <a:spcBef>
                <a:spcPts val="0"/>
              </a:spcBef>
              <a:spcAft>
                <a:spcPts val="0"/>
              </a:spcAft>
              <a:buClr>
                <a:srgbClr val="EA1D76"/>
              </a:buClr>
              <a:buSzPts val="2400"/>
              <a:buFont typeface="Arial"/>
              <a:buNone/>
            </a:pPr>
            <a:r>
              <a:rPr lang="en-US"/>
              <a:t>The design is based on visual and synthetic supports of what is to be achieved, highlighting critical issues even before prototypes are made.</a:t>
            </a:r>
            <a:endParaRPr/>
          </a:p>
          <a:p>
            <a:pPr indent="0" lvl="0" marL="0" rtl="0" algn="just">
              <a:lnSpc>
                <a:spcPct val="90000"/>
              </a:lnSpc>
              <a:spcBef>
                <a:spcPts val="0"/>
              </a:spcBef>
              <a:spcAft>
                <a:spcPts val="0"/>
              </a:spcAft>
              <a:buClr>
                <a:srgbClr val="EA1D76"/>
              </a:buClr>
              <a:buSzPts val="2400"/>
              <a:buFont typeface="Arial"/>
              <a:buNone/>
            </a:pPr>
            <a:r>
              <a:t/>
            </a:r>
            <a:endParaRPr/>
          </a:p>
          <a:p>
            <a:pPr indent="-342900" lvl="0" marL="342900" rtl="0" algn="just">
              <a:lnSpc>
                <a:spcPct val="90000"/>
              </a:lnSpc>
              <a:spcBef>
                <a:spcPts val="0"/>
              </a:spcBef>
              <a:spcAft>
                <a:spcPts val="0"/>
              </a:spcAft>
              <a:buClr>
                <a:srgbClr val="EA1D76"/>
              </a:buClr>
              <a:buSzPts val="2400"/>
              <a:buFont typeface="Noto Sans Symbols"/>
              <a:buChar char="⮚"/>
            </a:pPr>
            <a:r>
              <a:rPr lang="en-US"/>
              <a:t>It is based on user experiences.</a:t>
            </a:r>
            <a:endParaRPr/>
          </a:p>
          <a:p>
            <a:pPr indent="-342900" lvl="0" marL="342900" rtl="0" algn="just">
              <a:lnSpc>
                <a:spcPct val="90000"/>
              </a:lnSpc>
              <a:spcBef>
                <a:spcPts val="0"/>
              </a:spcBef>
              <a:spcAft>
                <a:spcPts val="0"/>
              </a:spcAft>
              <a:buClr>
                <a:srgbClr val="EA1D76"/>
              </a:buClr>
              <a:buSzPts val="2400"/>
              <a:buFont typeface="Noto Sans Symbols"/>
              <a:buChar char="⮚"/>
            </a:pPr>
            <a:r>
              <a:rPr lang="en-US"/>
              <a:t>It uses visual aids to bring out any criticalities.</a:t>
            </a:r>
            <a:endParaRPr/>
          </a:p>
          <a:p>
            <a:pPr indent="-342900" lvl="0" marL="342900" rtl="0" algn="just">
              <a:lnSpc>
                <a:spcPct val="90000"/>
              </a:lnSpc>
              <a:spcBef>
                <a:spcPts val="0"/>
              </a:spcBef>
              <a:spcAft>
                <a:spcPts val="0"/>
              </a:spcAft>
              <a:buClr>
                <a:srgbClr val="EA1D76"/>
              </a:buClr>
              <a:buSzPts val="2400"/>
              <a:buFont typeface="Noto Sans Symbols"/>
              <a:buChar char="⮚"/>
            </a:pPr>
            <a:r>
              <a:rPr lang="en-US"/>
              <a:t>It envisages a test phase to test the soundness of the idea but with reduced costs.</a:t>
            </a:r>
            <a:endParaRPr/>
          </a:p>
          <a:p>
            <a:pPr indent="-342900" lvl="0" marL="342900" rtl="0" algn="just">
              <a:lnSpc>
                <a:spcPct val="90000"/>
              </a:lnSpc>
              <a:spcBef>
                <a:spcPts val="0"/>
              </a:spcBef>
              <a:spcAft>
                <a:spcPts val="0"/>
              </a:spcAft>
              <a:buClr>
                <a:srgbClr val="EA1D76"/>
              </a:buClr>
              <a:buSzPts val="2400"/>
              <a:buFont typeface="Noto Sans Symbols"/>
              <a:buChar char="⮚"/>
            </a:pPr>
            <a:r>
              <a:rPr lang="en-US"/>
              <a:t>It is aimed at replicability - it therefore already provides from the outset that the result is not a fortuitous coincidence of supply and demand, but a controlled system of value creation for the company.</a:t>
            </a:r>
            <a:endParaRPr/>
          </a:p>
          <a:p>
            <a:pPr indent="0" lvl="0" marL="0" rtl="0" algn="l">
              <a:lnSpc>
                <a:spcPct val="90000"/>
              </a:lnSpc>
              <a:spcBef>
                <a:spcPts val="0"/>
              </a:spcBef>
              <a:spcAft>
                <a:spcPts val="0"/>
              </a:spcAft>
              <a:buClr>
                <a:srgbClr val="EA1D76"/>
              </a:buClr>
              <a:buSzPts val="2400"/>
              <a:buFont typeface="Arial"/>
              <a:buNone/>
            </a:pPr>
            <a:r>
              <a:t/>
            </a:r>
            <a:endParaRPr/>
          </a:p>
          <a:p>
            <a:pPr indent="0" lvl="0" marL="0" rtl="0" algn="l">
              <a:lnSpc>
                <a:spcPct val="90000"/>
              </a:lnSpc>
              <a:spcBef>
                <a:spcPts val="0"/>
              </a:spcBef>
              <a:spcAft>
                <a:spcPts val="0"/>
              </a:spcAft>
              <a:buClr>
                <a:srgbClr val="EA1D76"/>
              </a:buClr>
              <a:buSzPts val="2400"/>
              <a:buFont typeface="Arial"/>
              <a:buNone/>
            </a:pPr>
            <a:r>
              <a:t/>
            </a:r>
            <a:endParaRPr/>
          </a:p>
        </p:txBody>
      </p:sp>
      <p:sp>
        <p:nvSpPr>
          <p:cNvPr id="270" name="Google Shape;270;p19"/>
          <p:cNvSpPr txBox="1"/>
          <p:nvPr>
            <p:ph idx="2" type="body"/>
          </p:nvPr>
        </p:nvSpPr>
        <p:spPr>
          <a:xfrm>
            <a:off x="6366514" y="175435"/>
            <a:ext cx="5559187" cy="1739285"/>
          </a:xfrm>
          <a:prstGeom prst="rect">
            <a:avLst/>
          </a:prstGeom>
          <a:noFill/>
          <a:ln>
            <a:noFill/>
          </a:ln>
        </p:spPr>
        <p:txBody>
          <a:bodyPr anchorCtr="0" anchor="t" bIns="45700" lIns="91425" spcFirstLastPara="1" rIns="91425" wrap="square" tIns="45700">
            <a:normAutofit fontScale="92500" lnSpcReduction="10000"/>
          </a:bodyPr>
          <a:lstStyle/>
          <a:p>
            <a:pPr indent="0" lvl="0" marL="0" rtl="0" algn="just">
              <a:lnSpc>
                <a:spcPct val="90000"/>
              </a:lnSpc>
              <a:spcBef>
                <a:spcPts val="0"/>
              </a:spcBef>
              <a:spcAft>
                <a:spcPts val="0"/>
              </a:spcAft>
              <a:buClr>
                <a:srgbClr val="279BD3"/>
              </a:buClr>
              <a:buSzPct val="138996"/>
              <a:buNone/>
            </a:pPr>
            <a:r>
              <a:rPr lang="en-US" sz="2800">
                <a:solidFill>
                  <a:srgbClr val="0070C0"/>
                </a:solidFill>
              </a:rPr>
              <a:t>The Business Model Canvas is a strategic business design tool for visually representing how a company creates, distributes and captures value for its customers.</a:t>
            </a:r>
            <a:endParaRPr sz="2800">
              <a:solidFill>
                <a:srgbClr val="0070C0"/>
              </a:solidFill>
            </a:endParaRPr>
          </a:p>
        </p:txBody>
      </p:sp>
      <p:sp>
        <p:nvSpPr>
          <p:cNvPr id="271" name="Google Shape;271;p19"/>
          <p:cNvSpPr txBox="1"/>
          <p:nvPr>
            <p:ph idx="3" type="body"/>
          </p:nvPr>
        </p:nvSpPr>
        <p:spPr>
          <a:xfrm>
            <a:off x="274634" y="557967"/>
            <a:ext cx="3525576" cy="9432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2800">
                <a:solidFill>
                  <a:srgbClr val="FF00FF"/>
                </a:solidFill>
              </a:rPr>
              <a:t>The Business </a:t>
            </a:r>
            <a:endParaRPr sz="2800">
              <a:solidFill>
                <a:srgbClr val="FF00FF"/>
              </a:solidFill>
            </a:endParaRPr>
          </a:p>
          <a:p>
            <a:pPr indent="0" lvl="0" marL="0" rtl="0" algn="l">
              <a:lnSpc>
                <a:spcPct val="90000"/>
              </a:lnSpc>
              <a:spcBef>
                <a:spcPts val="0"/>
              </a:spcBef>
              <a:spcAft>
                <a:spcPts val="0"/>
              </a:spcAft>
              <a:buClr>
                <a:srgbClr val="595959"/>
              </a:buClr>
              <a:buSzPts val="3600"/>
              <a:buNone/>
            </a:pPr>
            <a:r>
              <a:rPr lang="en-US" sz="2800">
                <a:solidFill>
                  <a:srgbClr val="FF00FF"/>
                </a:solidFill>
              </a:rPr>
              <a:t>Model Canvas</a:t>
            </a:r>
            <a:endParaRPr sz="2800">
              <a:solidFill>
                <a:srgbClr val="FF00FF"/>
              </a:solidFill>
            </a:endParaRPr>
          </a:p>
        </p:txBody>
      </p:sp>
      <p:pic>
        <p:nvPicPr>
          <p:cNvPr descr="Immagine che contiene testo&#10;&#10;Descrizione generata automaticamente" id="272" name="Google Shape;272;p19"/>
          <p:cNvPicPr preferRelativeResize="0"/>
          <p:nvPr/>
        </p:nvPicPr>
        <p:blipFill rotWithShape="1">
          <a:blip r:embed="rId3">
            <a:alphaModFix/>
          </a:blip>
          <a:srcRect b="0" l="0" r="0" t="0"/>
          <a:stretch/>
        </p:blipFill>
        <p:spPr>
          <a:xfrm>
            <a:off x="773228" y="3262963"/>
            <a:ext cx="3657601" cy="2743201"/>
          </a:xfrm>
          <a:prstGeom prst="rect">
            <a:avLst/>
          </a:prstGeom>
          <a:noFill/>
          <a:ln>
            <a:noFill/>
          </a:ln>
        </p:spPr>
      </p:pic>
      <p:sp>
        <p:nvSpPr>
          <p:cNvPr id="273" name="Google Shape;273;p19"/>
          <p:cNvSpPr txBox="1"/>
          <p:nvPr/>
        </p:nvSpPr>
        <p:spPr>
          <a:xfrm>
            <a:off x="274634" y="169703"/>
            <a:ext cx="1526870" cy="4247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3600"/>
              <a:buFont typeface="Arial"/>
              <a:buNone/>
            </a:pPr>
            <a:r>
              <a:rPr b="0" i="1" lang="en-US" sz="2400" u="none" cap="none" strike="noStrike">
                <a:solidFill>
                  <a:srgbClr val="000000"/>
                </a:solidFill>
                <a:latin typeface="Calibri"/>
                <a:ea typeface="Calibri"/>
                <a:cs typeface="Calibri"/>
                <a:sym typeface="Calibri"/>
              </a:rPr>
              <a:t>activity</a:t>
            </a:r>
            <a:endParaRPr b="0" i="1" sz="24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66"/>
          <p:cNvSpPr txBox="1"/>
          <p:nvPr>
            <p:ph idx="1" type="body"/>
          </p:nvPr>
        </p:nvSpPr>
        <p:spPr>
          <a:xfrm>
            <a:off x="5399773" y="1570498"/>
            <a:ext cx="6473779" cy="507251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A1D76"/>
              </a:buClr>
              <a:buSzPts val="2400"/>
              <a:buFont typeface="Arial"/>
              <a:buNone/>
            </a:pPr>
            <a:r>
              <a:t/>
            </a:r>
            <a:endParaRPr/>
          </a:p>
          <a:p>
            <a:pPr indent="0" lvl="0" marL="0" rtl="0" algn="just">
              <a:lnSpc>
                <a:spcPct val="90000"/>
              </a:lnSpc>
              <a:spcBef>
                <a:spcPts val="0"/>
              </a:spcBef>
              <a:spcAft>
                <a:spcPts val="0"/>
              </a:spcAft>
              <a:buClr>
                <a:srgbClr val="EA1D76"/>
              </a:buClr>
              <a:buSzPts val="2400"/>
              <a:buNone/>
            </a:pPr>
            <a:r>
              <a:rPr lang="en-US"/>
              <a:t>PEAK provides you a fundamental tool for the start-up of any business, the canvas model, but it does so with a focus on </a:t>
            </a:r>
            <a:r>
              <a:rPr lang="en-US">
                <a:solidFill>
                  <a:srgbClr val="0070C0"/>
                </a:solidFill>
              </a:rPr>
              <a:t>socio-environmental sustainability.</a:t>
            </a:r>
            <a:endParaRPr/>
          </a:p>
          <a:p>
            <a:pPr indent="-190500" lvl="0" marL="342900" rtl="0" algn="just">
              <a:lnSpc>
                <a:spcPct val="90000"/>
              </a:lnSpc>
              <a:spcBef>
                <a:spcPts val="0"/>
              </a:spcBef>
              <a:spcAft>
                <a:spcPts val="0"/>
              </a:spcAft>
              <a:buClr>
                <a:srgbClr val="EA1D76"/>
              </a:buClr>
              <a:buSzPts val="2400"/>
              <a:buFont typeface="Arial"/>
              <a:buNone/>
            </a:pPr>
            <a:r>
              <a:t/>
            </a:r>
            <a:endParaRPr/>
          </a:p>
          <a:p>
            <a:pPr indent="0" lvl="0" marL="0" rtl="0" algn="just">
              <a:lnSpc>
                <a:spcPct val="90000"/>
              </a:lnSpc>
              <a:spcBef>
                <a:spcPts val="0"/>
              </a:spcBef>
              <a:spcAft>
                <a:spcPts val="0"/>
              </a:spcAft>
              <a:buClr>
                <a:srgbClr val="EA1D76"/>
              </a:buClr>
              <a:buSzPts val="2400"/>
              <a:buNone/>
            </a:pPr>
            <a:r>
              <a:rPr lang="en-US"/>
              <a:t>It is useful for devising a business model for social innovation start-up which, starting from the multiple needs/requirements of a given territory/community, are able to: </a:t>
            </a:r>
            <a:endParaRPr/>
          </a:p>
          <a:p>
            <a:pPr indent="-190500" lvl="0" marL="342900" rtl="0" algn="just">
              <a:lnSpc>
                <a:spcPct val="90000"/>
              </a:lnSpc>
              <a:spcBef>
                <a:spcPts val="0"/>
              </a:spcBef>
              <a:spcAft>
                <a:spcPts val="0"/>
              </a:spcAft>
              <a:buClr>
                <a:srgbClr val="EA1D76"/>
              </a:buClr>
              <a:buSzPts val="2400"/>
              <a:buFont typeface="Arial"/>
              <a:buNone/>
            </a:pPr>
            <a:r>
              <a:t/>
            </a:r>
            <a:endParaRPr/>
          </a:p>
          <a:p>
            <a:pPr indent="-342900" lvl="0" marL="342900" rtl="0" algn="just">
              <a:lnSpc>
                <a:spcPct val="90000"/>
              </a:lnSpc>
              <a:spcBef>
                <a:spcPts val="0"/>
              </a:spcBef>
              <a:spcAft>
                <a:spcPts val="0"/>
              </a:spcAft>
              <a:buClr>
                <a:srgbClr val="EA1D76"/>
              </a:buClr>
              <a:buSzPts val="2400"/>
              <a:buFont typeface="Noto Sans Symbols"/>
              <a:buChar char="✔"/>
            </a:pPr>
            <a:r>
              <a:rPr lang="en-US"/>
              <a:t>define the economic, social and environmental impacts that the activity of the future enterprise will produce!</a:t>
            </a:r>
            <a:endParaRPr/>
          </a:p>
        </p:txBody>
      </p:sp>
      <p:pic>
        <p:nvPicPr>
          <p:cNvPr descr="Immagine che contiene testo&#10;&#10;Descrizione generata automaticamente" id="279" name="Google Shape;279;p66"/>
          <p:cNvPicPr preferRelativeResize="0"/>
          <p:nvPr/>
        </p:nvPicPr>
        <p:blipFill rotWithShape="1">
          <a:blip r:embed="rId3">
            <a:alphaModFix/>
          </a:blip>
          <a:srcRect b="0" l="0" r="0" t="0"/>
          <a:stretch/>
        </p:blipFill>
        <p:spPr>
          <a:xfrm>
            <a:off x="773228" y="3253338"/>
            <a:ext cx="3657601" cy="2743201"/>
          </a:xfrm>
          <a:prstGeom prst="rect">
            <a:avLst/>
          </a:prstGeom>
          <a:noFill/>
          <a:ln>
            <a:noFill/>
          </a:ln>
        </p:spPr>
      </p:pic>
      <p:sp>
        <p:nvSpPr>
          <p:cNvPr id="280" name="Google Shape;280;p66"/>
          <p:cNvSpPr txBox="1"/>
          <p:nvPr>
            <p:ph idx="3" type="body"/>
          </p:nvPr>
        </p:nvSpPr>
        <p:spPr>
          <a:xfrm>
            <a:off x="274634" y="557967"/>
            <a:ext cx="3525576" cy="9432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2800">
                <a:solidFill>
                  <a:srgbClr val="FF00FF"/>
                </a:solidFill>
              </a:rPr>
              <a:t>The Business </a:t>
            </a:r>
            <a:endParaRPr sz="2800">
              <a:solidFill>
                <a:srgbClr val="FF00FF"/>
              </a:solidFill>
            </a:endParaRPr>
          </a:p>
          <a:p>
            <a:pPr indent="0" lvl="0" marL="0" rtl="0" algn="l">
              <a:lnSpc>
                <a:spcPct val="90000"/>
              </a:lnSpc>
              <a:spcBef>
                <a:spcPts val="0"/>
              </a:spcBef>
              <a:spcAft>
                <a:spcPts val="0"/>
              </a:spcAft>
              <a:buClr>
                <a:srgbClr val="595959"/>
              </a:buClr>
              <a:buSzPts val="3600"/>
              <a:buNone/>
            </a:pPr>
            <a:r>
              <a:rPr lang="en-US" sz="2800">
                <a:solidFill>
                  <a:srgbClr val="FF00FF"/>
                </a:solidFill>
              </a:rPr>
              <a:t>Model Canvas</a:t>
            </a:r>
            <a:endParaRPr sz="2800">
              <a:solidFill>
                <a:srgbClr val="FF00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67"/>
          <p:cNvSpPr txBox="1"/>
          <p:nvPr>
            <p:ph idx="1" type="body"/>
          </p:nvPr>
        </p:nvSpPr>
        <p:spPr>
          <a:xfrm>
            <a:off x="529759" y="1757011"/>
            <a:ext cx="11073662" cy="3867704"/>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595959"/>
              </a:buClr>
              <a:buSzPts val="2400"/>
              <a:buNone/>
            </a:pPr>
            <a:r>
              <a:t/>
            </a:r>
            <a:endParaRPr/>
          </a:p>
        </p:txBody>
      </p:sp>
      <p:sp>
        <p:nvSpPr>
          <p:cNvPr id="286" name="Google Shape;286;p67"/>
          <p:cNvSpPr txBox="1"/>
          <p:nvPr>
            <p:ph idx="2" type="body"/>
          </p:nvPr>
        </p:nvSpPr>
        <p:spPr>
          <a:xfrm>
            <a:off x="529758" y="642972"/>
            <a:ext cx="11073661" cy="582221"/>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l">
              <a:lnSpc>
                <a:spcPct val="90000"/>
              </a:lnSpc>
              <a:spcBef>
                <a:spcPts val="1000"/>
              </a:spcBef>
              <a:spcAft>
                <a:spcPts val="0"/>
              </a:spcAft>
              <a:buClr>
                <a:srgbClr val="595959"/>
              </a:buClr>
              <a:buSzPct val="108108"/>
              <a:buNone/>
            </a:pPr>
            <a:r>
              <a:t/>
            </a:r>
            <a:endParaRPr/>
          </a:p>
        </p:txBody>
      </p:sp>
      <p:graphicFrame>
        <p:nvGraphicFramePr>
          <p:cNvPr id="287" name="Google Shape;287;p67"/>
          <p:cNvGraphicFramePr/>
          <p:nvPr/>
        </p:nvGraphicFramePr>
        <p:xfrm>
          <a:off x="354530" y="142536"/>
          <a:ext cx="3000000" cy="3000000"/>
        </p:xfrm>
        <a:graphic>
          <a:graphicData uri="http://schemas.openxmlformats.org/drawingml/2006/table">
            <a:tbl>
              <a:tblPr bandRow="1" firstRow="1">
                <a:solidFill>
                  <a:srgbClr val="00B0F0"/>
                </a:solidFill>
                <a:tableStyleId>{2B5E071B-E6BF-4E7A-B192-97A71F311BF2}</a:tableStyleId>
              </a:tblPr>
              <a:tblGrid>
                <a:gridCol w="2320000"/>
                <a:gridCol w="2320000"/>
                <a:gridCol w="2320000"/>
                <a:gridCol w="2320000"/>
                <a:gridCol w="2320000"/>
              </a:tblGrid>
              <a:tr h="395750">
                <a:tc gridSpan="5">
                  <a:txBody>
                    <a:bodyPr/>
                    <a:lstStyle/>
                    <a:p>
                      <a:pPr indent="0" lvl="0" marL="0" marR="0" rtl="0" algn="ctr">
                        <a:lnSpc>
                          <a:spcPct val="100000"/>
                        </a:lnSpc>
                        <a:spcBef>
                          <a:spcPts val="0"/>
                        </a:spcBef>
                        <a:spcAft>
                          <a:spcPts val="0"/>
                        </a:spcAft>
                        <a:buNone/>
                      </a:pPr>
                      <a:r>
                        <a:rPr lang="en-US" sz="1400" u="none" cap="none" strike="noStrike"/>
                        <a:t>BUSINESS PLAN CANVAS </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552950">
                <a:tc gridSpan="5">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lt1"/>
                          </a:solidFill>
                        </a:rPr>
                        <a:t> 1.  PROBLEM</a:t>
                      </a:r>
                      <a:r>
                        <a:rPr lang="en-US" sz="1400" u="none" cap="none" strike="noStrike">
                          <a:solidFill>
                            <a:schemeClr val="lt1"/>
                          </a:solidFill>
                        </a:rPr>
                        <a:t>: define the problem/need that the idea wants to solve: identify the causes that have contributed or are contributing to the problem.</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1697400">
                <a:tc>
                  <a:txBody>
                    <a:bodyPr/>
                    <a:lstStyle/>
                    <a:p>
                      <a:pPr indent="0" lvl="0" marL="0" marR="0" rtl="0" algn="l">
                        <a:lnSpc>
                          <a:spcPct val="100000"/>
                        </a:lnSpc>
                        <a:spcBef>
                          <a:spcPts val="0"/>
                        </a:spcBef>
                        <a:spcAft>
                          <a:spcPts val="0"/>
                        </a:spcAft>
                        <a:buNone/>
                      </a:pPr>
                      <a:r>
                        <a:rPr b="1" lang="en-US" sz="1400" u="none" cap="none" strike="noStrike">
                          <a:solidFill>
                            <a:schemeClr val="lt1"/>
                          </a:solidFill>
                        </a:rPr>
                        <a:t>2. Customer segments</a:t>
                      </a:r>
                      <a:r>
                        <a:rPr lang="en-US" sz="1400" u="none" cap="none" strike="noStrike">
                          <a:solidFill>
                            <a:schemeClr val="lt1"/>
                          </a:solidFill>
                        </a:rPr>
                        <a:t>: who is your customer/user? </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US" sz="1400" u="none" cap="none" strike="noStrike">
                          <a:solidFill>
                            <a:schemeClr val="lt1"/>
                          </a:solidFill>
                        </a:rPr>
                        <a:t>3. Solution: </a:t>
                      </a:r>
                      <a:r>
                        <a:rPr b="0" lang="en-US" sz="1400" u="none" cap="none" strike="noStrike">
                          <a:solidFill>
                            <a:schemeClr val="lt1"/>
                          </a:solidFill>
                        </a:rPr>
                        <a:t>describe the solution you have in mind to solve the identified problem/need and its causes </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US" sz="1400" u="none" cap="none" strike="noStrike">
                          <a:solidFill>
                            <a:schemeClr val="lt1"/>
                          </a:solidFill>
                        </a:rPr>
                        <a:t>4. Value proposition and competitive advantage</a:t>
                      </a:r>
                      <a:r>
                        <a:rPr lang="en-US" sz="1400" u="none" cap="none" strike="noStrike">
                          <a:solidFill>
                            <a:schemeClr val="lt1"/>
                          </a:solidFill>
                        </a:rPr>
                        <a:t>: what value do you transfer to the customer? Why is your idea different from others?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US" sz="1400" u="none" cap="none" strike="noStrike">
                          <a:solidFill>
                            <a:schemeClr val="lt1"/>
                          </a:solidFill>
                        </a:rPr>
                        <a:t>5. Validated learning: </a:t>
                      </a:r>
                      <a:r>
                        <a:rPr lang="en-US" sz="1400" u="none" cap="none" strike="noStrike">
                          <a:solidFill>
                            <a:schemeClr val="lt1"/>
                          </a:solidFill>
                        </a:rPr>
                        <a:t>identify the credible assumptions underlying your project. What causes problems for your customers/users?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US" sz="1400" u="none" cap="none" strike="noStrike">
                          <a:solidFill>
                            <a:schemeClr val="lt1"/>
                          </a:solidFill>
                        </a:rPr>
                        <a:t>6. Key activities and resources: w</a:t>
                      </a:r>
                      <a:r>
                        <a:rPr lang="en-US" sz="1400" u="none" cap="none" strike="noStrike">
                          <a:solidFill>
                            <a:schemeClr val="lt1"/>
                          </a:solidFill>
                        </a:rPr>
                        <a:t>ith respect to the project solution, identify key operational activities to achieve it and the main resources to be employed</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45500">
                <a:tc gridSpan="3">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rPr>
                        <a:t>7. Cost structure</a:t>
                      </a:r>
                      <a:r>
                        <a:rPr lang="en-US" sz="1400" u="none" cap="none" strike="noStrike">
                          <a:solidFill>
                            <a:schemeClr val="lt1"/>
                          </a:solidFill>
                        </a:rPr>
                        <a:t>: define the cost structure to be incurred to make the business model work. What costs will you face and why?</a:t>
                      </a:r>
                      <a:endParaRPr/>
                    </a:p>
                    <a:p>
                      <a:pPr indent="0" lvl="0" marL="0" marR="0" rtl="0" algn="l">
                        <a:lnSpc>
                          <a:spcPct val="100000"/>
                        </a:lnSpc>
                        <a:spcBef>
                          <a:spcPts val="0"/>
                        </a:spcBef>
                        <a:spcAft>
                          <a:spcPts val="0"/>
                        </a:spcAft>
                        <a:buNone/>
                      </a:pPr>
                      <a:r>
                        <a:t/>
                      </a:r>
                      <a:endParaRPr sz="1400" u="none" cap="none" strike="noStrike">
                        <a:solidFill>
                          <a:schemeClr val="l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gridSpan="2">
                  <a:txBody>
                    <a:bodyPr/>
                    <a:lstStyle/>
                    <a:p>
                      <a:pPr indent="0" lvl="0" marL="0" marR="0" rtl="0" algn="l">
                        <a:lnSpc>
                          <a:spcPct val="100000"/>
                        </a:lnSpc>
                        <a:spcBef>
                          <a:spcPts val="0"/>
                        </a:spcBef>
                        <a:spcAft>
                          <a:spcPts val="0"/>
                        </a:spcAft>
                        <a:buNone/>
                      </a:pPr>
                      <a:r>
                        <a:rPr b="1" lang="en-US" sz="1400" u="none" cap="none" strike="noStrike">
                          <a:solidFill>
                            <a:schemeClr val="lt1"/>
                          </a:solidFill>
                        </a:rPr>
                        <a:t>8. Revenue streams: </a:t>
                      </a:r>
                      <a:r>
                        <a:rPr lang="en-US" sz="1400" u="none" cap="none" strike="noStrike">
                          <a:solidFill>
                            <a:schemeClr val="lt1"/>
                          </a:solidFill>
                        </a:rPr>
                        <a:t>define how much, how and why customers should pay for your service/product</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r>
              <a:tr h="501150">
                <a:tc gridSpan="5">
                  <a:txBody>
                    <a:bodyPr/>
                    <a:lstStyle/>
                    <a:p>
                      <a:pPr indent="0" lvl="0" marL="0" marR="0" rtl="0" algn="l">
                        <a:lnSpc>
                          <a:spcPct val="100000"/>
                        </a:lnSpc>
                        <a:spcBef>
                          <a:spcPts val="0"/>
                        </a:spcBef>
                        <a:spcAft>
                          <a:spcPts val="0"/>
                        </a:spcAft>
                        <a:buNone/>
                      </a:pPr>
                      <a:r>
                        <a:rPr b="1" lang="en-US" sz="1400" u="none" cap="none" strike="noStrike">
                          <a:solidFill>
                            <a:schemeClr val="lt1"/>
                          </a:solidFill>
                        </a:rPr>
                        <a:t>9. Key partners: </a:t>
                      </a:r>
                      <a:r>
                        <a:rPr lang="en-US" sz="1400" u="none" cap="none" strike="noStrike">
                          <a:solidFill>
                            <a:schemeClr val="lt1"/>
                          </a:solidFill>
                        </a:rPr>
                        <a:t>define the network of key suppliers and partners that enable the business model to function, reduce risks and acquire resources more easily </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501150">
                <a:tc gridSpan="5">
                  <a:txBody>
                    <a:bodyPr/>
                    <a:lstStyle/>
                    <a:p>
                      <a:pPr indent="0" lvl="0" marL="0" marR="0" rtl="0" algn="l">
                        <a:lnSpc>
                          <a:spcPct val="100000"/>
                        </a:lnSpc>
                        <a:spcBef>
                          <a:spcPts val="0"/>
                        </a:spcBef>
                        <a:spcAft>
                          <a:spcPts val="0"/>
                        </a:spcAft>
                        <a:buNone/>
                      </a:pPr>
                      <a:r>
                        <a:rPr b="1" lang="en-US" sz="1400" u="none" cap="none" strike="noStrike">
                          <a:solidFill>
                            <a:schemeClr val="lt1"/>
                          </a:solidFill>
                        </a:rPr>
                        <a:t>10. Accounting for innovation</a:t>
                      </a:r>
                      <a:r>
                        <a:rPr lang="en-US" sz="1400" u="none" cap="none" strike="noStrike">
                          <a:solidFill>
                            <a:schemeClr val="lt1"/>
                          </a:solidFill>
                        </a:rPr>
                        <a:t>: define the project's expected environmental and/or social benefits and costs - how do the chosen activities improve the environment and the people it addresses?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489075">
                <a:tc gridSpan="5">
                  <a:txBody>
                    <a:bodyPr/>
                    <a:lstStyle/>
                    <a:p>
                      <a:pPr indent="0" lvl="0" marL="0" marR="0" rtl="0" algn="l">
                        <a:lnSpc>
                          <a:spcPct val="100000"/>
                        </a:lnSpc>
                        <a:spcBef>
                          <a:spcPts val="0"/>
                        </a:spcBef>
                        <a:spcAft>
                          <a:spcPts val="0"/>
                        </a:spcAft>
                        <a:buNone/>
                      </a:pPr>
                      <a:r>
                        <a:rPr b="1" lang="en-US" sz="1400" u="none" cap="none" strike="noStrike">
                          <a:solidFill>
                            <a:schemeClr val="lt1"/>
                          </a:solidFill>
                        </a:rPr>
                        <a:t>11. Sales channels: </a:t>
                      </a:r>
                      <a:r>
                        <a:rPr lang="en-US" sz="1400" u="none" cap="none" strike="noStrike">
                          <a:solidFill>
                            <a:schemeClr val="lt1"/>
                          </a:solidFill>
                        </a:rPr>
                        <a:t>describe how the project communicates with and reaches out to its customer segments to express the value offered</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501150">
                <a:tc gridSpan="5">
                  <a:txBody>
                    <a:bodyPr/>
                    <a:lstStyle/>
                    <a:p>
                      <a:pPr indent="0" lvl="0" marL="0" marR="0" rtl="0" algn="l">
                        <a:lnSpc>
                          <a:spcPct val="100000"/>
                        </a:lnSpc>
                        <a:spcBef>
                          <a:spcPts val="0"/>
                        </a:spcBef>
                        <a:spcAft>
                          <a:spcPts val="0"/>
                        </a:spcAft>
                        <a:buNone/>
                      </a:pPr>
                      <a:r>
                        <a:rPr b="1" lang="en-US" sz="1400" u="none" cap="none" strike="noStrike">
                          <a:solidFill>
                            <a:schemeClr val="lt1"/>
                          </a:solidFill>
                        </a:rPr>
                        <a:t>12. Validated learning - Step 2: c</a:t>
                      </a:r>
                      <a:r>
                        <a:rPr lang="en-US" sz="1400" u="none" cap="none" strike="noStrike">
                          <a:solidFill>
                            <a:schemeClr val="lt1"/>
                          </a:solidFill>
                        </a:rPr>
                        <a:t>reation of an minimum viable product with clearly delineated characteristics; testing of the idea and its measurement with the provision of key metrics </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489075">
                <a:tc gridSpan="5">
                  <a:txBody>
                    <a:bodyPr/>
                    <a:lstStyle/>
                    <a:p>
                      <a:pPr indent="0" lvl="0" marL="0" marR="0" rtl="0" algn="l">
                        <a:lnSpc>
                          <a:spcPct val="100000"/>
                        </a:lnSpc>
                        <a:spcBef>
                          <a:spcPts val="0"/>
                        </a:spcBef>
                        <a:spcAft>
                          <a:spcPts val="0"/>
                        </a:spcAft>
                        <a:buNone/>
                      </a:pPr>
                      <a:r>
                        <a:rPr b="1" lang="en-US" sz="1400" u="none" cap="none" strike="noStrike">
                          <a:solidFill>
                            <a:schemeClr val="lt1"/>
                          </a:solidFill>
                        </a:rPr>
                        <a:t>13. Impact Report: </a:t>
                      </a:r>
                      <a:r>
                        <a:rPr lang="en-US" sz="1400" u="none" cap="none" strike="noStrike">
                          <a:solidFill>
                            <a:schemeClr val="lt1"/>
                          </a:solidFill>
                        </a:rPr>
                        <a:t>describe the economic, social and environmental impact you expect to have with your project in the coming years.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15686"/>
          </a:schemeClr>
        </a:solidFill>
      </p:bgPr>
    </p:bg>
    <p:spTree>
      <p:nvGrpSpPr>
        <p:cNvPr id="291" name="Shape 291"/>
        <p:cNvGrpSpPr/>
        <p:nvPr/>
      </p:nvGrpSpPr>
      <p:grpSpPr>
        <a:xfrm>
          <a:off x="0" y="0"/>
          <a:ext cx="0" cy="0"/>
          <a:chOff x="0" y="0"/>
          <a:chExt cx="0" cy="0"/>
        </a:xfrm>
      </p:grpSpPr>
      <p:sp>
        <p:nvSpPr>
          <p:cNvPr id="292" name="Google Shape;292;p68"/>
          <p:cNvSpPr txBox="1"/>
          <p:nvPr>
            <p:ph idx="1" type="body"/>
          </p:nvPr>
        </p:nvSpPr>
        <p:spPr>
          <a:xfrm>
            <a:off x="510587" y="3429000"/>
            <a:ext cx="5740088" cy="1687513"/>
          </a:xfrm>
          <a:prstGeom prst="rect">
            <a:avLst/>
          </a:prstGeom>
          <a:noFill/>
          <a:ln>
            <a:noFill/>
          </a:ln>
        </p:spPr>
        <p:txBody>
          <a:bodyPr anchorCtr="0" anchor="t" bIns="45700" lIns="91425" spcFirstLastPara="1" rIns="91425" wrap="square" tIns="45700">
            <a:noAutofit/>
          </a:bodyPr>
          <a:lstStyle/>
          <a:p>
            <a:pPr indent="0" lvl="0" marL="228600" rtl="0" algn="just">
              <a:lnSpc>
                <a:spcPct val="90000"/>
              </a:lnSpc>
              <a:spcBef>
                <a:spcPts val="1000"/>
              </a:spcBef>
              <a:spcAft>
                <a:spcPts val="0"/>
              </a:spcAft>
              <a:buSzPts val="2400"/>
              <a:buNone/>
            </a:pPr>
            <a:r>
              <a:rPr i="0" lang="en-US">
                <a:solidFill>
                  <a:srgbClr val="0070C0"/>
                </a:solidFill>
                <a:latin typeface="Calibri"/>
                <a:ea typeface="Calibri"/>
                <a:cs typeface="Calibri"/>
                <a:sym typeface="Calibri"/>
              </a:rPr>
              <a:t>Watch videos of young entrepreneurs who have started a business in mountainous areas of the EU and get inspired!</a:t>
            </a:r>
            <a:endParaRPr i="0">
              <a:solidFill>
                <a:srgbClr val="0070C0"/>
              </a:solidFill>
              <a:latin typeface="Calibri"/>
              <a:ea typeface="Calibri"/>
              <a:cs typeface="Calibri"/>
              <a:sym typeface="Calibri"/>
            </a:endParaRPr>
          </a:p>
          <a:p>
            <a:pPr indent="0" lvl="0" marL="228600" rtl="0" algn="just">
              <a:lnSpc>
                <a:spcPct val="90000"/>
              </a:lnSpc>
              <a:spcBef>
                <a:spcPts val="1000"/>
              </a:spcBef>
              <a:spcAft>
                <a:spcPts val="0"/>
              </a:spcAft>
              <a:buSzPts val="2400"/>
              <a:buNone/>
            </a:pPr>
            <a:r>
              <a:t/>
            </a:r>
            <a:endParaRPr>
              <a:solidFill>
                <a:srgbClr val="0070C0"/>
              </a:solidFill>
            </a:endParaRPr>
          </a:p>
        </p:txBody>
      </p:sp>
      <p:sp>
        <p:nvSpPr>
          <p:cNvPr id="293" name="Google Shape;293;p68"/>
          <p:cNvSpPr txBox="1"/>
          <p:nvPr>
            <p:ph idx="3" type="body"/>
          </p:nvPr>
        </p:nvSpPr>
        <p:spPr>
          <a:xfrm>
            <a:off x="510587" y="780391"/>
            <a:ext cx="5085159" cy="58222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b="1" lang="en-US" sz="3200">
                <a:solidFill>
                  <a:srgbClr val="3BEFEB"/>
                </a:solidFill>
              </a:rPr>
              <a:t>Get inspired</a:t>
            </a:r>
            <a:endParaRPr/>
          </a:p>
        </p:txBody>
      </p:sp>
      <p:sp>
        <p:nvSpPr>
          <p:cNvPr id="294" name="Google Shape;294;p68"/>
          <p:cNvSpPr txBox="1"/>
          <p:nvPr/>
        </p:nvSpPr>
        <p:spPr>
          <a:xfrm>
            <a:off x="762010" y="1601255"/>
            <a:ext cx="5488665" cy="120032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lt1"/>
                </a:solidFill>
                <a:latin typeface="Calibri"/>
                <a:ea typeface="Calibri"/>
                <a:cs typeface="Calibri"/>
                <a:sym typeface="Calibri"/>
              </a:rPr>
              <a:t>Peer learning is a powerful and direct tool that allows you to touch upon what you have learnt so far </a:t>
            </a:r>
            <a:endParaRPr b="0" i="0" sz="2400" u="none" cap="none" strike="noStrike">
              <a:solidFill>
                <a:schemeClr val="lt1"/>
              </a:solidFill>
              <a:latin typeface="Calibri"/>
              <a:ea typeface="Calibri"/>
              <a:cs typeface="Calibri"/>
              <a:sym typeface="Calibri"/>
            </a:endParaRPr>
          </a:p>
        </p:txBody>
      </p:sp>
      <p:sp>
        <p:nvSpPr>
          <p:cNvPr id="295" name="Google Shape;295;p68"/>
          <p:cNvSpPr/>
          <p:nvPr>
            <p:ph idx="2" type="pic"/>
          </p:nvPr>
        </p:nvSpPr>
        <p:spPr>
          <a:xfrm>
            <a:off x="7051575" y="1203325"/>
            <a:ext cx="5130800" cy="3913188"/>
          </a:xfrm>
          <a:prstGeom prst="rect">
            <a:avLst/>
          </a:prstGeom>
          <a:solidFill>
            <a:schemeClr val="lt1"/>
          </a:solidFill>
          <a:ln>
            <a:noFill/>
          </a:ln>
        </p:spPr>
      </p:sp>
      <p:pic>
        <p:nvPicPr>
          <p:cNvPr id="296" name="Google Shape;296;p68"/>
          <p:cNvPicPr preferRelativeResize="0"/>
          <p:nvPr/>
        </p:nvPicPr>
        <p:blipFill>
          <a:blip r:embed="rId3">
            <a:alphaModFix/>
          </a:blip>
          <a:stretch>
            <a:fillRect/>
          </a:stretch>
        </p:blipFill>
        <p:spPr>
          <a:xfrm>
            <a:off x="7074388" y="1203325"/>
            <a:ext cx="5085174" cy="3184675"/>
          </a:xfrm>
          <a:prstGeom prst="rect">
            <a:avLst/>
          </a:prstGeom>
          <a:noFill/>
          <a:ln>
            <a:noFill/>
          </a:ln>
        </p:spPr>
      </p:pic>
      <p:sp>
        <p:nvSpPr>
          <p:cNvPr id="297" name="Google Shape;297;p68"/>
          <p:cNvSpPr txBox="1"/>
          <p:nvPr/>
        </p:nvSpPr>
        <p:spPr>
          <a:xfrm>
            <a:off x="7051575" y="4388000"/>
            <a:ext cx="5130900" cy="849600"/>
          </a:xfrm>
          <a:prstGeom prst="rect">
            <a:avLst/>
          </a:prstGeom>
          <a:noFill/>
          <a:ln>
            <a:noFill/>
          </a:ln>
        </p:spPr>
        <p:txBody>
          <a:bodyPr anchorCtr="0" anchor="t" bIns="91425" lIns="91425" spcFirstLastPara="1" rIns="91425" wrap="square" tIns="91425">
            <a:spAutoFit/>
          </a:bodyPr>
          <a:lstStyle/>
          <a:p>
            <a:pPr indent="0" lvl="0" marL="228600" rtl="0" algn="just">
              <a:lnSpc>
                <a:spcPct val="90000"/>
              </a:lnSpc>
              <a:spcBef>
                <a:spcPts val="1000"/>
              </a:spcBef>
              <a:spcAft>
                <a:spcPts val="0"/>
              </a:spcAft>
              <a:buNone/>
            </a:pPr>
            <a:r>
              <a:rPr lang="en-US" sz="2400">
                <a:solidFill>
                  <a:srgbClr val="0070C0"/>
                </a:solidFill>
                <a:latin typeface="Calibri"/>
                <a:ea typeface="Calibri"/>
                <a:cs typeface="Calibri"/>
                <a:sym typeface="Calibri"/>
              </a:rPr>
              <a:t>https://www.youtube.com/watch?v=47VLFFqs1Sw</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8"/>
          <p:cNvSpPr txBox="1"/>
          <p:nvPr>
            <p:ph idx="3" type="body"/>
          </p:nvPr>
        </p:nvSpPr>
        <p:spPr>
          <a:xfrm>
            <a:off x="5842536" y="3284233"/>
            <a:ext cx="5894540" cy="3305905"/>
          </a:xfrm>
          <a:prstGeom prst="rect">
            <a:avLst/>
          </a:prstGeom>
          <a:noFill/>
          <a:ln>
            <a:noFill/>
          </a:ln>
        </p:spPr>
        <p:txBody>
          <a:bodyPr anchorCtr="0" anchor="ctr"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lang="en-US"/>
              <a:t>Using the template provided in the previous slides, outline your innovative smart business idea by filling in the different boxes of the business canvas</a:t>
            </a:r>
            <a:endParaRPr/>
          </a:p>
        </p:txBody>
      </p:sp>
      <p:sp>
        <p:nvSpPr>
          <p:cNvPr id="303" name="Google Shape;303;p8"/>
          <p:cNvSpPr txBox="1"/>
          <p:nvPr>
            <p:ph idx="4" type="body"/>
          </p:nvPr>
        </p:nvSpPr>
        <p:spPr>
          <a:xfrm>
            <a:off x="7146374" y="2887642"/>
            <a:ext cx="4573132" cy="1228975"/>
          </a:xfrm>
          <a:prstGeom prst="rect">
            <a:avLst/>
          </a:prstGeom>
          <a:noFill/>
          <a:ln>
            <a:noFill/>
          </a:ln>
        </p:spPr>
        <p:txBody>
          <a:bodyPr anchorCtr="0" anchor="t" bIns="45700" lIns="91425" spcFirstLastPara="1" rIns="91425" wrap="square" tIns="45700">
            <a:normAutofit fontScale="40000" lnSpcReduction="20000"/>
          </a:bodyPr>
          <a:lstStyle/>
          <a:p>
            <a:pPr indent="0" lvl="0" marL="0" rtl="0" algn="r">
              <a:lnSpc>
                <a:spcPct val="90000"/>
              </a:lnSpc>
              <a:spcBef>
                <a:spcPts val="0"/>
              </a:spcBef>
              <a:spcAft>
                <a:spcPts val="0"/>
              </a:spcAft>
              <a:buClr>
                <a:schemeClr val="lt1"/>
              </a:buClr>
              <a:buSzPct val="100000"/>
              <a:buNone/>
            </a:pPr>
            <a:r>
              <a:rPr lang="en-US">
                <a:solidFill>
                  <a:srgbClr val="20EEF1"/>
                </a:solidFill>
              </a:rPr>
              <a:t>Create your smart business plan!</a:t>
            </a:r>
            <a:endParaRPr/>
          </a:p>
          <a:p>
            <a:pPr indent="0" lvl="0" marL="0" rtl="0" algn="l">
              <a:lnSpc>
                <a:spcPct val="90000"/>
              </a:lnSpc>
              <a:spcBef>
                <a:spcPts val="0"/>
              </a:spcBef>
              <a:spcAft>
                <a:spcPts val="0"/>
              </a:spcAft>
              <a:buClr>
                <a:schemeClr val="lt1"/>
              </a:buClr>
              <a:buSzPct val="100000"/>
              <a:buNone/>
            </a:pPr>
            <a:r>
              <a:t/>
            </a:r>
            <a:endParaRPr/>
          </a:p>
        </p:txBody>
      </p:sp>
      <p:sp>
        <p:nvSpPr>
          <p:cNvPr id="304" name="Google Shape;304;p8"/>
          <p:cNvSpPr/>
          <p:nvPr/>
        </p:nvSpPr>
        <p:spPr>
          <a:xfrm>
            <a:off x="5102898" y="13842"/>
            <a:ext cx="7089102" cy="1533983"/>
          </a:xfrm>
          <a:custGeom>
            <a:rect b="b" l="l" r="r" t="t"/>
            <a:pathLst>
              <a:path extrusionOk="0" h="1472706" w="6700701">
                <a:moveTo>
                  <a:pt x="0" y="0"/>
                </a:moveTo>
                <a:lnTo>
                  <a:pt x="6700701" y="0"/>
                </a:lnTo>
                <a:lnTo>
                  <a:pt x="1169410" y="1472706"/>
                </a:lnTo>
                <a:lnTo>
                  <a:pt x="0" y="0"/>
                </a:lnTo>
                <a:close/>
              </a:path>
            </a:pathLst>
          </a:custGeom>
          <a:solidFill>
            <a:srgbClr val="279BD3">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5" name="Google Shape;305;p8"/>
          <p:cNvSpPr txBox="1"/>
          <p:nvPr/>
        </p:nvSpPr>
        <p:spPr>
          <a:xfrm>
            <a:off x="283477" y="543037"/>
            <a:ext cx="39330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3200" u="none" cap="none" strike="noStrike">
                <a:solidFill>
                  <a:srgbClr val="FF00FF"/>
                </a:solidFill>
                <a:latin typeface="Calibri"/>
                <a:ea typeface="Calibri"/>
                <a:cs typeface="Calibri"/>
                <a:sym typeface="Calibri"/>
              </a:rPr>
              <a:t>SHORT ASSIG</a:t>
            </a:r>
            <a:r>
              <a:rPr i="1" lang="en-US" sz="3200">
                <a:solidFill>
                  <a:srgbClr val="FF00FF"/>
                </a:solidFill>
                <a:latin typeface="Calibri"/>
                <a:ea typeface="Calibri"/>
                <a:cs typeface="Calibri"/>
                <a:sym typeface="Calibri"/>
              </a:rPr>
              <a:t>N</a:t>
            </a:r>
            <a:r>
              <a:rPr b="0" i="1" lang="en-US" sz="3200" u="none" cap="none" strike="noStrike">
                <a:solidFill>
                  <a:srgbClr val="FF00FF"/>
                </a:solidFill>
                <a:latin typeface="Calibri"/>
                <a:ea typeface="Calibri"/>
                <a:cs typeface="Calibri"/>
                <a:sym typeface="Calibri"/>
              </a:rPr>
              <a:t>MENT </a:t>
            </a:r>
            <a:endParaRPr b="0" i="1" sz="3200" u="none" cap="none" strike="noStrike">
              <a:solidFill>
                <a:srgbClr val="FF00FF"/>
              </a:solidFill>
              <a:latin typeface="Calibri"/>
              <a:ea typeface="Calibri"/>
              <a:cs typeface="Calibri"/>
              <a:sym typeface="Calibri"/>
            </a:endParaRPr>
          </a:p>
        </p:txBody>
      </p:sp>
      <p:sp>
        <p:nvSpPr>
          <p:cNvPr id="306" name="Google Shape;306;p8"/>
          <p:cNvSpPr txBox="1"/>
          <p:nvPr/>
        </p:nvSpPr>
        <p:spPr>
          <a:xfrm>
            <a:off x="3048778" y="3275112"/>
            <a:ext cx="609755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fiduciary</a:t>
            </a:r>
            <a:endParaRPr b="0" i="0" sz="1400" u="none" cap="none" strike="noStrike">
              <a:solidFill>
                <a:srgbClr val="000000"/>
              </a:solidFill>
              <a:latin typeface="Arial"/>
              <a:ea typeface="Arial"/>
              <a:cs typeface="Arial"/>
              <a:sym typeface="Arial"/>
            </a:endParaRPr>
          </a:p>
        </p:txBody>
      </p:sp>
      <p:pic>
        <p:nvPicPr>
          <p:cNvPr descr="Text&#10;&#10;Description automatically generated" id="307" name="Google Shape;307;p8"/>
          <p:cNvPicPr preferRelativeResize="0"/>
          <p:nvPr/>
        </p:nvPicPr>
        <p:blipFill rotWithShape="1">
          <a:blip r:embed="rId3">
            <a:alphaModFix/>
          </a:blip>
          <a:srcRect b="0" l="0" r="0" t="0"/>
          <a:stretch/>
        </p:blipFill>
        <p:spPr>
          <a:xfrm>
            <a:off x="324421" y="1218979"/>
            <a:ext cx="4651993" cy="30916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2"/>
          <p:cNvSpPr txBox="1"/>
          <p:nvPr>
            <p:ph idx="5" type="body"/>
          </p:nvPr>
        </p:nvSpPr>
        <p:spPr>
          <a:xfrm>
            <a:off x="7260617" y="2863583"/>
            <a:ext cx="4599294" cy="2394406"/>
          </a:xfrm>
          <a:prstGeom prst="rect">
            <a:avLst/>
          </a:prstGeom>
          <a:noFill/>
          <a:ln>
            <a:noFill/>
          </a:ln>
        </p:spPr>
        <p:txBody>
          <a:bodyPr anchorCtr="0" anchor="ctr" bIns="45700" lIns="91425" spcFirstLastPara="1" rIns="91425" wrap="square" tIns="45700">
            <a:normAutofit/>
          </a:bodyPr>
          <a:lstStyle/>
          <a:p>
            <a:pPr indent="0" lvl="0" marL="0" rtl="0" algn="just">
              <a:lnSpc>
                <a:spcPct val="90000"/>
              </a:lnSpc>
              <a:spcBef>
                <a:spcPts val="600"/>
              </a:spcBef>
              <a:spcAft>
                <a:spcPts val="0"/>
              </a:spcAft>
              <a:buClr>
                <a:schemeClr val="lt1"/>
              </a:buClr>
              <a:buSzPts val="2800"/>
              <a:buNone/>
            </a:pPr>
            <a:r>
              <a:rPr lang="en-US" sz="2600"/>
              <a:t>Now get ready to move onto </a:t>
            </a:r>
            <a:r>
              <a:rPr b="1" lang="en-US" sz="2600"/>
              <a:t>Module 3 Sustainable Mountain</a:t>
            </a:r>
            <a:endParaRPr/>
          </a:p>
          <a:p>
            <a:pPr indent="0" lvl="0" marL="0" rtl="0" algn="just">
              <a:lnSpc>
                <a:spcPct val="90000"/>
              </a:lnSpc>
              <a:spcBef>
                <a:spcPts val="0"/>
              </a:spcBef>
              <a:spcAft>
                <a:spcPts val="0"/>
              </a:spcAft>
              <a:buClr>
                <a:schemeClr val="lt1"/>
              </a:buClr>
              <a:buSzPts val="2800"/>
              <a:buNone/>
            </a:pPr>
            <a:r>
              <a:rPr b="1" lang="en-US" sz="2600"/>
              <a:t>Tourism, Food and  Agriculture /Farming Innovation  </a:t>
            </a:r>
            <a:endParaRPr/>
          </a:p>
        </p:txBody>
      </p:sp>
      <p:sp>
        <p:nvSpPr>
          <p:cNvPr id="313" name="Google Shape;313;p32"/>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en-US"/>
              <a:t>Well done!</a:t>
            </a:r>
            <a:endParaRPr/>
          </a:p>
        </p:txBody>
      </p:sp>
      <p:sp>
        <p:nvSpPr>
          <p:cNvPr id="314" name="Google Shape;314;p32"/>
          <p:cNvSpPr txBox="1"/>
          <p:nvPr>
            <p:ph idx="6" type="body"/>
          </p:nvPr>
        </p:nvSpPr>
        <p:spPr>
          <a:xfrm>
            <a:off x="237069" y="1958538"/>
            <a:ext cx="3195600" cy="83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en-US" sz="3000">
                <a:solidFill>
                  <a:srgbClr val="1B728D"/>
                </a:solidFill>
              </a:rPr>
              <a:t>Links to PEAK:</a:t>
            </a:r>
            <a:endParaRPr sz="3000">
              <a:solidFill>
                <a:srgbClr val="1B728D"/>
              </a:solidFill>
            </a:endParaRPr>
          </a:p>
        </p:txBody>
      </p:sp>
      <p:sp>
        <p:nvSpPr>
          <p:cNvPr id="315" name="Google Shape;315;p32"/>
          <p:cNvSpPr/>
          <p:nvPr/>
        </p:nvSpPr>
        <p:spPr>
          <a:xfrm>
            <a:off x="539250" y="5049300"/>
            <a:ext cx="245400" cy="434025"/>
          </a:xfrm>
          <a:custGeom>
            <a:rect b="b" l="l" r="r" t="t"/>
            <a:pathLst>
              <a:path extrusionOk="0" h="257" w="146">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316" name="Google Shape;316;p32"/>
          <p:cNvSpPr txBox="1"/>
          <p:nvPr/>
        </p:nvSpPr>
        <p:spPr>
          <a:xfrm>
            <a:off x="790425" y="2672650"/>
            <a:ext cx="5739300" cy="281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a:solidFill>
                  <a:srgbClr val="323338"/>
                </a:solidFill>
                <a:highlight>
                  <a:srgbClr val="FFFFFF"/>
                </a:highlight>
              </a:rPr>
              <a:t>YouTube: </a:t>
            </a:r>
            <a:r>
              <a:rPr lang="en-US" u="sng">
                <a:solidFill>
                  <a:srgbClr val="87A66E"/>
                </a:solidFill>
                <a:highlight>
                  <a:srgbClr val="FFFFFF"/>
                </a:highlight>
                <a:hlinkClick r:id="rId3">
                  <a:extLst>
                    <a:ext uri="{A12FA001-AC4F-418D-AE19-62706E023703}">
                      <ahyp:hlinkClr val="tx"/>
                    </a:ext>
                  </a:extLst>
                </a:hlinkClick>
              </a:rPr>
              <a:t>https://www.youtube.com/@peakentrepreneurs2892/videos</a:t>
            </a:r>
            <a:endParaRPr u="sng">
              <a:solidFill>
                <a:srgbClr val="87A66E"/>
              </a:solidFill>
              <a:highlight>
                <a:srgbClr val="FFFFFF"/>
              </a:highlight>
            </a:endParaRPr>
          </a:p>
          <a:p>
            <a:pPr indent="0" lvl="0" marL="0" rtl="0" algn="l">
              <a:lnSpc>
                <a:spcPct val="115000"/>
              </a:lnSpc>
              <a:spcBef>
                <a:spcPts val="1200"/>
              </a:spcBef>
              <a:spcAft>
                <a:spcPts val="0"/>
              </a:spcAft>
              <a:buNone/>
            </a:pPr>
            <a:r>
              <a:t/>
            </a:r>
            <a:endParaRPr b="1">
              <a:solidFill>
                <a:srgbClr val="323338"/>
              </a:solidFill>
              <a:highlight>
                <a:srgbClr val="FFFFFF"/>
              </a:highlight>
            </a:endParaRPr>
          </a:p>
          <a:p>
            <a:pPr indent="0" lvl="0" marL="0" rtl="0" algn="l">
              <a:lnSpc>
                <a:spcPct val="115000"/>
              </a:lnSpc>
              <a:spcBef>
                <a:spcPts val="1200"/>
              </a:spcBef>
              <a:spcAft>
                <a:spcPts val="0"/>
              </a:spcAft>
              <a:buNone/>
            </a:pPr>
            <a:r>
              <a:rPr b="1" lang="en-US">
                <a:solidFill>
                  <a:srgbClr val="323338"/>
                </a:solidFill>
                <a:highlight>
                  <a:srgbClr val="FFFFFF"/>
                </a:highlight>
              </a:rPr>
              <a:t>TikTok:</a:t>
            </a:r>
            <a:r>
              <a:rPr lang="en-US">
                <a:solidFill>
                  <a:srgbClr val="323338"/>
                </a:solidFill>
                <a:highlight>
                  <a:srgbClr val="FFFFFF"/>
                </a:highlight>
              </a:rPr>
              <a:t> </a:t>
            </a:r>
            <a:r>
              <a:rPr lang="en-US" u="sng">
                <a:solidFill>
                  <a:srgbClr val="87A66E"/>
                </a:solidFill>
                <a:highlight>
                  <a:srgbClr val="FFFFFF"/>
                </a:highlight>
                <a:hlinkClick r:id="rId4">
                  <a:extLst>
                    <a:ext uri="{A12FA001-AC4F-418D-AE19-62706E023703}">
                      <ahyp:hlinkClr val="tx"/>
                    </a:ext>
                  </a:extLst>
                </a:hlinkClick>
              </a:rPr>
              <a:t>https://www.tiktok.com/@peakentrepreneurs</a:t>
            </a:r>
            <a:endParaRPr u="sng">
              <a:solidFill>
                <a:srgbClr val="87A66E"/>
              </a:solidFill>
              <a:highlight>
                <a:srgbClr val="FFFFFF"/>
              </a:highlight>
            </a:endParaRPr>
          </a:p>
          <a:p>
            <a:pPr indent="0" lvl="0" marL="0" rtl="0" algn="l">
              <a:lnSpc>
                <a:spcPct val="115000"/>
              </a:lnSpc>
              <a:spcBef>
                <a:spcPts val="1200"/>
              </a:spcBef>
              <a:spcAft>
                <a:spcPts val="0"/>
              </a:spcAft>
              <a:buNone/>
            </a:pPr>
            <a:r>
              <a:t/>
            </a:r>
            <a:endParaRPr b="1">
              <a:solidFill>
                <a:srgbClr val="323338"/>
              </a:solidFill>
              <a:highlight>
                <a:srgbClr val="FFFFFF"/>
              </a:highlight>
            </a:endParaRPr>
          </a:p>
          <a:p>
            <a:pPr indent="0" lvl="0" marL="0" rtl="0" algn="l">
              <a:lnSpc>
                <a:spcPct val="115000"/>
              </a:lnSpc>
              <a:spcBef>
                <a:spcPts val="1200"/>
              </a:spcBef>
              <a:spcAft>
                <a:spcPts val="0"/>
              </a:spcAft>
              <a:buNone/>
            </a:pPr>
            <a:r>
              <a:rPr b="1" lang="en-US">
                <a:solidFill>
                  <a:srgbClr val="323338"/>
                </a:solidFill>
                <a:highlight>
                  <a:srgbClr val="FFFFFF"/>
                </a:highlight>
              </a:rPr>
              <a:t>Instagram:</a:t>
            </a:r>
            <a:r>
              <a:rPr lang="en-US">
                <a:solidFill>
                  <a:srgbClr val="323338"/>
                </a:solidFill>
                <a:highlight>
                  <a:srgbClr val="FFFFFF"/>
                </a:highlight>
              </a:rPr>
              <a:t> </a:t>
            </a:r>
            <a:r>
              <a:rPr lang="en-US" u="sng">
                <a:solidFill>
                  <a:srgbClr val="87A66E"/>
                </a:solidFill>
                <a:highlight>
                  <a:srgbClr val="FFFFFF"/>
                </a:highlight>
                <a:hlinkClick r:id="rId5">
                  <a:extLst>
                    <a:ext uri="{A12FA001-AC4F-418D-AE19-62706E023703}">
                      <ahyp:hlinkClr val="tx"/>
                    </a:ext>
                  </a:extLst>
                </a:hlinkClick>
              </a:rPr>
              <a:t>https://www.instagram.com/peak.entrepreneurs/</a:t>
            </a:r>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1200"/>
              </a:spcAft>
              <a:buNone/>
            </a:pPr>
            <a:r>
              <a:rPr lang="en-US"/>
              <a:t>Facebook: </a:t>
            </a:r>
            <a:r>
              <a:rPr lang="en-US" u="sng">
                <a:solidFill>
                  <a:srgbClr val="87A66E"/>
                </a:solidFill>
                <a:hlinkClick r:id="rId6">
                  <a:extLst>
                    <a:ext uri="{A12FA001-AC4F-418D-AE19-62706E023703}">
                      <ahyp:hlinkClr val="tx"/>
                    </a:ext>
                  </a:extLst>
                </a:hlinkClick>
              </a:rPr>
              <a:t>https://www.facebook.com/PeakEntrepreneurs</a:t>
            </a:r>
            <a:endParaRPr/>
          </a:p>
        </p:txBody>
      </p:sp>
      <p:pic>
        <p:nvPicPr>
          <p:cNvPr id="317" name="Google Shape;317;p32"/>
          <p:cNvPicPr preferRelativeResize="0"/>
          <p:nvPr/>
        </p:nvPicPr>
        <p:blipFill>
          <a:blip r:embed="rId7">
            <a:alphaModFix/>
          </a:blip>
          <a:stretch>
            <a:fillRect/>
          </a:stretch>
        </p:blipFill>
        <p:spPr>
          <a:xfrm rot="10800000">
            <a:off x="384501" y="4228975"/>
            <a:ext cx="409674" cy="409700"/>
          </a:xfrm>
          <a:prstGeom prst="rect">
            <a:avLst/>
          </a:prstGeom>
          <a:noFill/>
          <a:ln>
            <a:noFill/>
          </a:ln>
        </p:spPr>
      </p:pic>
      <p:pic>
        <p:nvPicPr>
          <p:cNvPr id="318" name="Google Shape;318;p32"/>
          <p:cNvPicPr preferRelativeResize="0"/>
          <p:nvPr/>
        </p:nvPicPr>
        <p:blipFill>
          <a:blip r:embed="rId8">
            <a:alphaModFix/>
          </a:blip>
          <a:stretch>
            <a:fillRect/>
          </a:stretch>
        </p:blipFill>
        <p:spPr>
          <a:xfrm>
            <a:off x="344750" y="3430299"/>
            <a:ext cx="439908" cy="493875"/>
          </a:xfrm>
          <a:prstGeom prst="rect">
            <a:avLst/>
          </a:prstGeom>
          <a:noFill/>
          <a:ln>
            <a:noFill/>
          </a:ln>
        </p:spPr>
      </p:pic>
      <p:pic>
        <p:nvPicPr>
          <p:cNvPr id="319" name="Google Shape;319;p32"/>
          <p:cNvPicPr preferRelativeResize="0"/>
          <p:nvPr/>
        </p:nvPicPr>
        <p:blipFill>
          <a:blip r:embed="rId9">
            <a:alphaModFix/>
          </a:blip>
          <a:stretch>
            <a:fillRect/>
          </a:stretch>
        </p:blipFill>
        <p:spPr>
          <a:xfrm>
            <a:off x="292399" y="2719650"/>
            <a:ext cx="492251" cy="340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Immagine che contiene testo, persona, uomo, interni&#10;&#10;Descrizione generata automaticamente" id="177" name="Google Shape;177;p5"/>
          <p:cNvPicPr preferRelativeResize="0"/>
          <p:nvPr>
            <p:ph idx="2" type="pic"/>
          </p:nvPr>
        </p:nvPicPr>
        <p:blipFill rotWithShape="1">
          <a:blip r:embed="rId3">
            <a:alphaModFix/>
          </a:blip>
          <a:srcRect b="0" l="26331" r="26331" t="0"/>
          <a:stretch/>
        </p:blipFill>
        <p:spPr>
          <a:xfrm flipH="1">
            <a:off x="66308" y="791570"/>
            <a:ext cx="4281645" cy="6035959"/>
          </a:xfrm>
          <a:prstGeom prst="rect">
            <a:avLst/>
          </a:prstGeom>
          <a:noFill/>
          <a:ln>
            <a:noFill/>
          </a:ln>
        </p:spPr>
      </p:pic>
      <p:sp>
        <p:nvSpPr>
          <p:cNvPr id="178" name="Google Shape;178;p5"/>
          <p:cNvSpPr txBox="1"/>
          <p:nvPr>
            <p:ph idx="1" type="body"/>
          </p:nvPr>
        </p:nvSpPr>
        <p:spPr>
          <a:xfrm>
            <a:off x="4864476" y="1570632"/>
            <a:ext cx="6626936" cy="4716428"/>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595959"/>
              </a:buClr>
              <a:buSzPts val="2400"/>
              <a:buNone/>
            </a:pPr>
            <a:r>
              <a:rPr lang="en-US"/>
              <a:t>This second module of the PEAK course offers tools and analysis to: </a:t>
            </a:r>
            <a:endParaRPr/>
          </a:p>
          <a:p>
            <a:pPr indent="-228600" lvl="0" marL="228600" rtl="0" algn="just">
              <a:lnSpc>
                <a:spcPct val="90000"/>
              </a:lnSpc>
              <a:spcBef>
                <a:spcPts val="0"/>
              </a:spcBef>
              <a:spcAft>
                <a:spcPts val="0"/>
              </a:spcAft>
              <a:buClr>
                <a:srgbClr val="595959"/>
              </a:buClr>
              <a:buSzPts val="2400"/>
              <a:buNone/>
            </a:pPr>
            <a:r>
              <a:t/>
            </a:r>
            <a:endParaRPr/>
          </a:p>
          <a:p>
            <a:pPr indent="-342900" lvl="0" marL="342900" rtl="0" algn="just">
              <a:lnSpc>
                <a:spcPct val="90000"/>
              </a:lnSpc>
              <a:spcBef>
                <a:spcPts val="0"/>
              </a:spcBef>
              <a:spcAft>
                <a:spcPts val="0"/>
              </a:spcAft>
              <a:buClr>
                <a:srgbClr val="595959"/>
              </a:buClr>
              <a:buSzPts val="2400"/>
              <a:buFont typeface="Arial"/>
              <a:buChar char="•"/>
            </a:pPr>
            <a:r>
              <a:rPr lang="en-US"/>
              <a:t>Find gaps in the market that are currently not covered, but can be developed in a smart and sustainable way. </a:t>
            </a:r>
            <a:endParaRPr/>
          </a:p>
          <a:p>
            <a:pPr indent="0" lvl="0" marL="0" rtl="0" algn="just">
              <a:lnSpc>
                <a:spcPct val="90000"/>
              </a:lnSpc>
              <a:spcBef>
                <a:spcPts val="0"/>
              </a:spcBef>
              <a:spcAft>
                <a:spcPts val="0"/>
              </a:spcAft>
              <a:buClr>
                <a:srgbClr val="595959"/>
              </a:buClr>
              <a:buSzPts val="2400"/>
              <a:buNone/>
            </a:pPr>
            <a:r>
              <a:t/>
            </a:r>
            <a:endParaRPr/>
          </a:p>
          <a:p>
            <a:pPr indent="-342900" lvl="0" marL="342900" rtl="0" algn="just">
              <a:lnSpc>
                <a:spcPct val="90000"/>
              </a:lnSpc>
              <a:spcBef>
                <a:spcPts val="0"/>
              </a:spcBef>
              <a:spcAft>
                <a:spcPts val="0"/>
              </a:spcAft>
              <a:buClr>
                <a:srgbClr val="595959"/>
              </a:buClr>
              <a:buSzPts val="2400"/>
              <a:buFont typeface="Arial"/>
              <a:buChar char="•"/>
            </a:pPr>
            <a:r>
              <a:rPr lang="en-US"/>
              <a:t>Identify these gaps with reference to mountain areas, develop them with tools such as the Next Canvas Business Plan to build your business idea in an environmentally, socially and economically sustainable manner.</a:t>
            </a:r>
            <a:endParaRPr/>
          </a:p>
        </p:txBody>
      </p:sp>
      <p:sp>
        <p:nvSpPr>
          <p:cNvPr id="179" name="Google Shape;179;p5"/>
          <p:cNvSpPr txBox="1"/>
          <p:nvPr>
            <p:ph idx="3" type="body"/>
          </p:nvPr>
        </p:nvSpPr>
        <p:spPr>
          <a:xfrm>
            <a:off x="4819638" y="666476"/>
            <a:ext cx="4242474" cy="75402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4400">
                <a:solidFill>
                  <a:srgbClr val="0070C0"/>
                </a:solidFill>
              </a:rPr>
              <a:t>Introduction </a:t>
            </a:r>
            <a:endParaRPr sz="4400">
              <a:solidFill>
                <a:srgbClr val="0070C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4"/>
          <p:cNvSpPr txBox="1"/>
          <p:nvPr>
            <p:ph idx="4" type="body"/>
          </p:nvPr>
        </p:nvSpPr>
        <p:spPr>
          <a:xfrm>
            <a:off x="6414888" y="2893328"/>
            <a:ext cx="5240299" cy="3084394"/>
          </a:xfrm>
          <a:prstGeom prst="rect">
            <a:avLst/>
          </a:prstGeom>
          <a:noFill/>
          <a:ln>
            <a:noFill/>
          </a:ln>
        </p:spPr>
        <p:txBody>
          <a:bodyPr anchorCtr="0" anchor="ctr" bIns="45700" lIns="91425" spcFirstLastPara="1" rIns="91425" wrap="square" tIns="45700">
            <a:noAutofit/>
          </a:bodyPr>
          <a:lstStyle/>
          <a:p>
            <a:pPr indent="-342900" lvl="0" marL="342900" rtl="0" algn="just">
              <a:lnSpc>
                <a:spcPct val="100000"/>
              </a:lnSpc>
              <a:spcBef>
                <a:spcPts val="0"/>
              </a:spcBef>
              <a:spcAft>
                <a:spcPts val="0"/>
              </a:spcAft>
              <a:buClr>
                <a:srgbClr val="595959"/>
              </a:buClr>
              <a:buSzPts val="2200"/>
              <a:buFont typeface="Arial"/>
              <a:buChar char="•"/>
            </a:pPr>
            <a:r>
              <a:rPr lang="en-US" sz="2400">
                <a:solidFill>
                  <a:srgbClr val="333333"/>
                </a:solidFill>
              </a:rPr>
              <a:t>Identify and analyse gaps in markets not currently covered.</a:t>
            </a:r>
            <a:endParaRPr/>
          </a:p>
          <a:p>
            <a:pPr indent="-342900" lvl="0" marL="342900" rtl="0" algn="just">
              <a:lnSpc>
                <a:spcPct val="100000"/>
              </a:lnSpc>
              <a:spcBef>
                <a:spcPts val="0"/>
              </a:spcBef>
              <a:spcAft>
                <a:spcPts val="0"/>
              </a:spcAft>
              <a:buSzPts val="2200"/>
              <a:buFont typeface="Arial"/>
              <a:buChar char="•"/>
            </a:pPr>
            <a:r>
              <a:rPr lang="en-US" sz="2400">
                <a:solidFill>
                  <a:srgbClr val="333333"/>
                </a:solidFill>
              </a:rPr>
              <a:t>Enhance the potential resources of mountain areas in order to turn them into business activity.</a:t>
            </a:r>
            <a:endParaRPr/>
          </a:p>
          <a:p>
            <a:pPr indent="-342900" lvl="0" marL="342900" rtl="0" algn="just">
              <a:lnSpc>
                <a:spcPct val="100000"/>
              </a:lnSpc>
              <a:spcBef>
                <a:spcPts val="0"/>
              </a:spcBef>
              <a:spcAft>
                <a:spcPts val="0"/>
              </a:spcAft>
              <a:buSzPts val="2200"/>
              <a:buFont typeface="Arial"/>
              <a:buChar char="•"/>
            </a:pPr>
            <a:r>
              <a:rPr lang="en-US" sz="2400">
                <a:solidFill>
                  <a:srgbClr val="333333"/>
                </a:solidFill>
              </a:rPr>
              <a:t>Analyse the economic, social and environmental impact of your business idea.</a:t>
            </a:r>
            <a:endParaRPr/>
          </a:p>
          <a:p>
            <a:pPr indent="-342900" lvl="0" marL="342900" rtl="0" algn="just">
              <a:lnSpc>
                <a:spcPct val="100000"/>
              </a:lnSpc>
              <a:spcBef>
                <a:spcPts val="0"/>
              </a:spcBef>
              <a:spcAft>
                <a:spcPts val="0"/>
              </a:spcAft>
              <a:buSzPts val="2200"/>
              <a:buFont typeface="Arial"/>
              <a:buChar char="•"/>
            </a:pPr>
            <a:r>
              <a:rPr lang="en-US" sz="2400">
                <a:solidFill>
                  <a:srgbClr val="333333"/>
                </a:solidFill>
              </a:rPr>
              <a:t>Use tools to analyse and evaluate the idea of smart business. </a:t>
            </a:r>
            <a:endParaRPr sz="2400">
              <a:solidFill>
                <a:srgbClr val="333333"/>
              </a:solidFill>
            </a:endParaRPr>
          </a:p>
          <a:p>
            <a:pPr indent="0" lvl="0" marL="0" rtl="0" algn="l">
              <a:lnSpc>
                <a:spcPct val="90000"/>
              </a:lnSpc>
              <a:spcBef>
                <a:spcPts val="0"/>
              </a:spcBef>
              <a:spcAft>
                <a:spcPts val="0"/>
              </a:spcAft>
              <a:buSzPts val="2200"/>
              <a:buNone/>
            </a:pPr>
            <a:r>
              <a:rPr lang="en-US" sz="2400"/>
              <a:t> </a:t>
            </a:r>
            <a:endParaRPr sz="2400"/>
          </a:p>
          <a:p>
            <a:pPr indent="0" lvl="0" marL="0" rtl="0" algn="l">
              <a:lnSpc>
                <a:spcPct val="90000"/>
              </a:lnSpc>
              <a:spcBef>
                <a:spcPts val="0"/>
              </a:spcBef>
              <a:spcAft>
                <a:spcPts val="0"/>
              </a:spcAft>
              <a:buSzPts val="2200"/>
              <a:buNone/>
            </a:pPr>
            <a:r>
              <a:rPr lang="en-US" sz="2400"/>
              <a:t> </a:t>
            </a:r>
            <a:endParaRPr sz="2400"/>
          </a:p>
          <a:p>
            <a:pPr indent="0" lvl="0" marL="0" rtl="0" algn="l">
              <a:lnSpc>
                <a:spcPct val="90000"/>
              </a:lnSpc>
              <a:spcBef>
                <a:spcPts val="0"/>
              </a:spcBef>
              <a:spcAft>
                <a:spcPts val="0"/>
              </a:spcAft>
              <a:buClr>
                <a:srgbClr val="595959"/>
              </a:buClr>
              <a:buSzPts val="2200"/>
              <a:buNone/>
            </a:pPr>
            <a:r>
              <a:t/>
            </a:r>
            <a:endParaRPr sz="2400"/>
          </a:p>
        </p:txBody>
      </p:sp>
      <p:sp>
        <p:nvSpPr>
          <p:cNvPr id="185" name="Google Shape;185;p4"/>
          <p:cNvSpPr txBox="1"/>
          <p:nvPr>
            <p:ph idx="1" type="body"/>
          </p:nvPr>
        </p:nvSpPr>
        <p:spPr>
          <a:xfrm>
            <a:off x="504268" y="882452"/>
            <a:ext cx="4535691" cy="65268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None/>
            </a:pPr>
            <a:r>
              <a:rPr lang="en-US" sz="3600">
                <a:solidFill>
                  <a:srgbClr val="33CCFF"/>
                </a:solidFill>
              </a:rPr>
              <a:t>LEARNING OBJECTIVES  </a:t>
            </a:r>
            <a:endParaRPr/>
          </a:p>
        </p:txBody>
      </p:sp>
      <p:sp>
        <p:nvSpPr>
          <p:cNvPr id="186" name="Google Shape;186;p4"/>
          <p:cNvSpPr txBox="1"/>
          <p:nvPr>
            <p:ph idx="3" type="body"/>
          </p:nvPr>
        </p:nvSpPr>
        <p:spPr>
          <a:xfrm>
            <a:off x="6414889" y="1101960"/>
            <a:ext cx="4858164" cy="8223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95959"/>
              </a:buClr>
              <a:buSzPts val="2200"/>
              <a:buNone/>
            </a:pPr>
            <a:r>
              <a:rPr lang="en-US" sz="2800">
                <a:solidFill>
                  <a:srgbClr val="0070C0"/>
                </a:solidFill>
              </a:rPr>
              <a:t>At the end of this module, </a:t>
            </a:r>
            <a:endParaRPr sz="2800">
              <a:solidFill>
                <a:srgbClr val="0070C0"/>
              </a:solidFill>
            </a:endParaRPr>
          </a:p>
          <a:p>
            <a:pPr indent="0" lvl="0" marL="0" rtl="0" algn="l">
              <a:lnSpc>
                <a:spcPct val="90000"/>
              </a:lnSpc>
              <a:spcBef>
                <a:spcPts val="0"/>
              </a:spcBef>
              <a:spcAft>
                <a:spcPts val="0"/>
              </a:spcAft>
              <a:buClr>
                <a:srgbClr val="595959"/>
              </a:buClr>
              <a:buSzPts val="2200"/>
              <a:buNone/>
            </a:pPr>
            <a:r>
              <a:rPr lang="en-US" sz="2800">
                <a:solidFill>
                  <a:srgbClr val="0070C0"/>
                </a:solidFill>
              </a:rPr>
              <a:t>you should be able to:</a:t>
            </a:r>
            <a:endParaRPr sz="2800">
              <a:solidFill>
                <a:srgbClr val="0070C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18"/>
          <p:cNvPicPr preferRelativeResize="0"/>
          <p:nvPr>
            <p:ph idx="2" type="pic"/>
          </p:nvPr>
        </p:nvPicPr>
        <p:blipFill rotWithShape="1">
          <a:blip r:embed="rId3">
            <a:alphaModFix/>
          </a:blip>
          <a:srcRect b="0" l="38053" r="38054" t="0"/>
          <a:stretch/>
        </p:blipFill>
        <p:spPr>
          <a:xfrm>
            <a:off x="0" y="3175"/>
            <a:ext cx="4862513" cy="6854825"/>
          </a:xfrm>
          <a:prstGeom prst="rect">
            <a:avLst/>
          </a:prstGeom>
          <a:noFill/>
          <a:ln>
            <a:noFill/>
          </a:ln>
        </p:spPr>
      </p:pic>
      <p:sp>
        <p:nvSpPr>
          <p:cNvPr id="192" name="Google Shape;192;p18"/>
          <p:cNvSpPr txBox="1"/>
          <p:nvPr>
            <p:ph idx="1" type="body"/>
          </p:nvPr>
        </p:nvSpPr>
        <p:spPr>
          <a:xfrm>
            <a:off x="5078947" y="1333500"/>
            <a:ext cx="6644479" cy="468189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595959"/>
              </a:buClr>
              <a:buSzPts val="2400"/>
              <a:buNone/>
            </a:pPr>
            <a:r>
              <a:t/>
            </a:r>
            <a:endParaRPr sz="2800"/>
          </a:p>
          <a:p>
            <a:pPr indent="-228600" lvl="0" marL="228600" rtl="0" algn="just">
              <a:lnSpc>
                <a:spcPct val="90000"/>
              </a:lnSpc>
              <a:spcBef>
                <a:spcPts val="0"/>
              </a:spcBef>
              <a:spcAft>
                <a:spcPts val="0"/>
              </a:spcAft>
              <a:buClr>
                <a:srgbClr val="595959"/>
              </a:buClr>
              <a:buSzPts val="2400"/>
              <a:buNone/>
            </a:pPr>
            <a:r>
              <a:rPr lang="en-US" sz="2800"/>
              <a:t>A gap in the market is a business opportunity. It’s when you identifie something that customers need, but it is not yet available.</a:t>
            </a:r>
            <a:endParaRPr/>
          </a:p>
          <a:p>
            <a:pPr indent="-228600" lvl="0" marL="228600" rtl="0" algn="just">
              <a:lnSpc>
                <a:spcPct val="90000"/>
              </a:lnSpc>
              <a:spcBef>
                <a:spcPts val="0"/>
              </a:spcBef>
              <a:spcAft>
                <a:spcPts val="0"/>
              </a:spcAft>
              <a:buClr>
                <a:srgbClr val="595959"/>
              </a:buClr>
              <a:buSzPts val="2400"/>
              <a:buNone/>
            </a:pPr>
            <a:r>
              <a:t/>
            </a:r>
            <a:endParaRPr sz="2800"/>
          </a:p>
          <a:p>
            <a:pPr indent="-228600" lvl="0" marL="228600" rtl="0" algn="just">
              <a:lnSpc>
                <a:spcPct val="90000"/>
              </a:lnSpc>
              <a:spcBef>
                <a:spcPts val="0"/>
              </a:spcBef>
              <a:spcAft>
                <a:spcPts val="0"/>
              </a:spcAft>
              <a:buClr>
                <a:srgbClr val="595959"/>
              </a:buClr>
              <a:buSzPts val="2400"/>
              <a:buNone/>
            </a:pPr>
            <a:r>
              <a:rPr lang="en-US" sz="2800"/>
              <a:t>This could be something completely unique, for example an improvement on an existing idea or a way to introduce something in a different market.</a:t>
            </a:r>
            <a:endParaRPr/>
          </a:p>
        </p:txBody>
      </p:sp>
      <p:sp>
        <p:nvSpPr>
          <p:cNvPr id="193" name="Google Shape;193;p18"/>
          <p:cNvSpPr txBox="1"/>
          <p:nvPr>
            <p:ph idx="3" type="body"/>
          </p:nvPr>
        </p:nvSpPr>
        <p:spPr>
          <a:xfrm>
            <a:off x="5010710" y="823800"/>
            <a:ext cx="6712716" cy="56827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3600"/>
              <a:buNone/>
            </a:pPr>
            <a:r>
              <a:rPr lang="en-US" sz="3200">
                <a:solidFill>
                  <a:srgbClr val="0070C0"/>
                </a:solidFill>
              </a:rPr>
              <a:t>What is a gap in the market?</a:t>
            </a:r>
            <a:endParaRPr/>
          </a:p>
          <a:p>
            <a:pPr indent="0" lvl="0" marL="0" rtl="0" algn="l">
              <a:lnSpc>
                <a:spcPct val="90000"/>
              </a:lnSpc>
              <a:spcBef>
                <a:spcPts val="0"/>
              </a:spcBef>
              <a:spcAft>
                <a:spcPts val="0"/>
              </a:spcAft>
              <a:buClr>
                <a:srgbClr val="595959"/>
              </a:buClr>
              <a:buSzPts val="3600"/>
              <a:buNone/>
            </a:pPr>
            <a:r>
              <a:t/>
            </a:r>
            <a:endParaRPr sz="2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5"/>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ctr">
              <a:lnSpc>
                <a:spcPct val="90000"/>
              </a:lnSpc>
              <a:spcBef>
                <a:spcPts val="0"/>
              </a:spcBef>
              <a:spcAft>
                <a:spcPts val="0"/>
              </a:spcAft>
              <a:buClr>
                <a:srgbClr val="595959"/>
              </a:buClr>
              <a:buSzPct val="108107"/>
              <a:buNone/>
            </a:pPr>
            <a:r>
              <a:rPr lang="en-US"/>
              <a:t>2.</a:t>
            </a:r>
            <a:endParaRPr/>
          </a:p>
          <a:p>
            <a:pPr indent="-228600" lvl="0" marL="228600" rtl="0" algn="ctr">
              <a:lnSpc>
                <a:spcPct val="90000"/>
              </a:lnSpc>
              <a:spcBef>
                <a:spcPts val="0"/>
              </a:spcBef>
              <a:spcAft>
                <a:spcPts val="0"/>
              </a:spcAft>
              <a:buClr>
                <a:srgbClr val="595959"/>
              </a:buClr>
              <a:buSzPct val="108108"/>
              <a:buNone/>
            </a:pPr>
            <a:r>
              <a:rPr lang="en-US"/>
              <a:t>Step into the mind of a consumer</a:t>
            </a:r>
            <a:endParaRPr/>
          </a:p>
        </p:txBody>
      </p:sp>
      <p:sp>
        <p:nvSpPr>
          <p:cNvPr id="199" name="Google Shape;199;p25"/>
          <p:cNvSpPr txBox="1"/>
          <p:nvPr>
            <p:ph idx="2" type="body"/>
          </p:nvPr>
        </p:nvSpPr>
        <p:spPr>
          <a:xfrm>
            <a:off x="1217243" y="4523622"/>
            <a:ext cx="1985114" cy="1247035"/>
          </a:xfrm>
          <a:prstGeom prst="rect">
            <a:avLst/>
          </a:prstGeom>
          <a:noFill/>
          <a:ln>
            <a:noFill/>
          </a:ln>
        </p:spPr>
        <p:txBody>
          <a:bodyPr anchorCtr="0" anchor="t" bIns="45700" lIns="91425" spcFirstLastPara="1" rIns="91425" wrap="square" tIns="45700">
            <a:noAutofit/>
          </a:bodyPr>
          <a:lstStyle/>
          <a:p>
            <a:pPr indent="-228600" lvl="0" marL="228600" rtl="0" algn="ctr">
              <a:lnSpc>
                <a:spcPct val="90000"/>
              </a:lnSpc>
              <a:spcBef>
                <a:spcPts val="0"/>
              </a:spcBef>
              <a:spcAft>
                <a:spcPts val="0"/>
              </a:spcAft>
              <a:buClr>
                <a:srgbClr val="595959"/>
              </a:buClr>
              <a:buSzPts val="2400"/>
              <a:buNone/>
            </a:pPr>
            <a:r>
              <a:rPr lang="en-US"/>
              <a:t>1.</a:t>
            </a:r>
            <a:endParaRPr/>
          </a:p>
          <a:p>
            <a:pPr indent="-228600" lvl="0" marL="228600" rtl="0" algn="ctr">
              <a:lnSpc>
                <a:spcPct val="90000"/>
              </a:lnSpc>
              <a:spcBef>
                <a:spcPts val="0"/>
              </a:spcBef>
              <a:spcAft>
                <a:spcPts val="0"/>
              </a:spcAft>
              <a:buClr>
                <a:srgbClr val="595959"/>
              </a:buClr>
              <a:buSzPts val="2400"/>
              <a:buNone/>
            </a:pPr>
            <a:r>
              <a:rPr lang="en-US"/>
              <a:t>Play to your strengths</a:t>
            </a:r>
            <a:endParaRPr/>
          </a:p>
          <a:p>
            <a:pPr indent="-228600" lvl="0" marL="228600" rtl="0" algn="ctr">
              <a:lnSpc>
                <a:spcPct val="90000"/>
              </a:lnSpc>
              <a:spcBef>
                <a:spcPts val="0"/>
              </a:spcBef>
              <a:spcAft>
                <a:spcPts val="0"/>
              </a:spcAft>
              <a:buClr>
                <a:srgbClr val="595959"/>
              </a:buClr>
              <a:buSzPts val="2400"/>
              <a:buNone/>
            </a:pPr>
            <a:r>
              <a:t/>
            </a:r>
            <a:endParaRPr/>
          </a:p>
        </p:txBody>
      </p:sp>
      <p:sp>
        <p:nvSpPr>
          <p:cNvPr id="200" name="Google Shape;200;p25"/>
          <p:cNvSpPr txBox="1"/>
          <p:nvPr>
            <p:ph idx="3" type="body"/>
          </p:nvPr>
        </p:nvSpPr>
        <p:spPr>
          <a:xfrm>
            <a:off x="7165569" y="4535946"/>
            <a:ext cx="1732731" cy="1237497"/>
          </a:xfrm>
          <a:prstGeom prst="rect">
            <a:avLst/>
          </a:prstGeom>
          <a:noFill/>
          <a:ln>
            <a:noFill/>
          </a:ln>
        </p:spPr>
        <p:txBody>
          <a:bodyPr anchorCtr="0" anchor="t" bIns="45700" lIns="91425" spcFirstLastPara="1" rIns="91425" wrap="square" tIns="45700">
            <a:normAutofit lnSpcReduction="20000"/>
          </a:bodyPr>
          <a:lstStyle/>
          <a:p>
            <a:pPr indent="-228600" lvl="0" marL="228600" rtl="0" algn="ctr">
              <a:lnSpc>
                <a:spcPct val="90000"/>
              </a:lnSpc>
              <a:spcBef>
                <a:spcPts val="0"/>
              </a:spcBef>
              <a:spcAft>
                <a:spcPts val="0"/>
              </a:spcAft>
              <a:buClr>
                <a:srgbClr val="595959"/>
              </a:buClr>
              <a:buSzPts val="2400"/>
              <a:buNone/>
            </a:pPr>
            <a:r>
              <a:rPr lang="en-US"/>
              <a:t>4.</a:t>
            </a:r>
            <a:endParaRPr/>
          </a:p>
          <a:p>
            <a:pPr indent="-228600" lvl="0" marL="228600" rtl="0" algn="ctr">
              <a:lnSpc>
                <a:spcPct val="90000"/>
              </a:lnSpc>
              <a:spcBef>
                <a:spcPts val="0"/>
              </a:spcBef>
              <a:spcAft>
                <a:spcPts val="0"/>
              </a:spcAft>
              <a:buClr>
                <a:srgbClr val="595959"/>
              </a:buClr>
              <a:buSzPts val="2400"/>
              <a:buNone/>
            </a:pPr>
            <a:r>
              <a:rPr lang="en-US"/>
              <a:t>Take a global view</a:t>
            </a:r>
            <a:endParaRPr/>
          </a:p>
        </p:txBody>
      </p:sp>
      <p:sp>
        <p:nvSpPr>
          <p:cNvPr id="201" name="Google Shape;201;p25"/>
          <p:cNvSpPr txBox="1"/>
          <p:nvPr>
            <p:ph idx="4" type="body"/>
          </p:nvPr>
        </p:nvSpPr>
        <p:spPr>
          <a:xfrm>
            <a:off x="5229634" y="4542698"/>
            <a:ext cx="1732731" cy="1237497"/>
          </a:xfrm>
          <a:prstGeom prst="rect">
            <a:avLst/>
          </a:prstGeom>
          <a:noFill/>
          <a:ln>
            <a:noFill/>
          </a:ln>
        </p:spPr>
        <p:txBody>
          <a:bodyPr anchorCtr="0" anchor="t" bIns="45700" lIns="91425" spcFirstLastPara="1" rIns="91425" wrap="square" tIns="45700">
            <a:normAutofit lnSpcReduction="20000"/>
          </a:bodyPr>
          <a:lstStyle/>
          <a:p>
            <a:pPr indent="-228600" lvl="0" marL="228600" rtl="0" algn="ctr">
              <a:lnSpc>
                <a:spcPct val="90000"/>
              </a:lnSpc>
              <a:spcBef>
                <a:spcPts val="0"/>
              </a:spcBef>
              <a:spcAft>
                <a:spcPts val="0"/>
              </a:spcAft>
              <a:buClr>
                <a:srgbClr val="595959"/>
              </a:buClr>
              <a:buSzPts val="2400"/>
              <a:buNone/>
            </a:pPr>
            <a:r>
              <a:rPr lang="en-US"/>
              <a:t>3.</a:t>
            </a:r>
            <a:endParaRPr/>
          </a:p>
          <a:p>
            <a:pPr indent="-228600" lvl="0" marL="228600" rtl="0" algn="ctr">
              <a:lnSpc>
                <a:spcPct val="90000"/>
              </a:lnSpc>
              <a:spcBef>
                <a:spcPts val="0"/>
              </a:spcBef>
              <a:spcAft>
                <a:spcPts val="0"/>
              </a:spcAft>
              <a:buClr>
                <a:srgbClr val="595959"/>
              </a:buClr>
              <a:buSzPts val="2400"/>
              <a:buNone/>
            </a:pPr>
            <a:r>
              <a:rPr lang="en-US"/>
              <a:t>Research market trends</a:t>
            </a:r>
            <a:endParaRPr/>
          </a:p>
        </p:txBody>
      </p:sp>
      <p:sp>
        <p:nvSpPr>
          <p:cNvPr id="202" name="Google Shape;202;p25"/>
          <p:cNvSpPr txBox="1"/>
          <p:nvPr>
            <p:ph idx="6" type="body"/>
          </p:nvPr>
        </p:nvSpPr>
        <p:spPr>
          <a:xfrm>
            <a:off x="10764" y="266700"/>
            <a:ext cx="12181236" cy="817857"/>
          </a:xfrm>
          <a:prstGeom prst="rect">
            <a:avLst/>
          </a:prstGeom>
          <a:noFill/>
          <a:ln>
            <a:noFill/>
          </a:ln>
        </p:spPr>
        <p:txBody>
          <a:bodyPr anchorCtr="0" anchor="t" bIns="45700" lIns="91425" spcFirstLastPara="1" rIns="91425" wrap="square" tIns="45700">
            <a:normAutofit fontScale="92500"/>
          </a:bodyPr>
          <a:lstStyle/>
          <a:p>
            <a:pPr indent="0" lvl="0" marL="0" rtl="0" algn="ctr">
              <a:lnSpc>
                <a:spcPct val="90000"/>
              </a:lnSpc>
              <a:spcBef>
                <a:spcPts val="0"/>
              </a:spcBef>
              <a:spcAft>
                <a:spcPts val="0"/>
              </a:spcAft>
              <a:buClr>
                <a:srgbClr val="595959"/>
              </a:buClr>
              <a:buSzPct val="97297"/>
              <a:buNone/>
            </a:pPr>
            <a:r>
              <a:rPr lang="en-US" sz="4000"/>
              <a:t>Tips for identifying gaps in the market: a step-by-step guide</a:t>
            </a:r>
            <a:endParaRPr/>
          </a:p>
        </p:txBody>
      </p:sp>
      <p:pic>
        <p:nvPicPr>
          <p:cNvPr descr="Culturista contorno" id="203" name="Google Shape;203;p25"/>
          <p:cNvPicPr preferRelativeResize="0"/>
          <p:nvPr/>
        </p:nvPicPr>
        <p:blipFill rotWithShape="1">
          <a:blip r:embed="rId3">
            <a:alphaModFix/>
          </a:blip>
          <a:srcRect b="0" l="0" r="0" t="0"/>
          <a:stretch/>
        </p:blipFill>
        <p:spPr>
          <a:xfrm>
            <a:off x="1752600" y="2514600"/>
            <a:ext cx="914400" cy="914400"/>
          </a:xfrm>
          <a:prstGeom prst="rect">
            <a:avLst/>
          </a:prstGeom>
          <a:noFill/>
          <a:ln>
            <a:noFill/>
          </a:ln>
        </p:spPr>
      </p:pic>
      <p:pic>
        <p:nvPicPr>
          <p:cNvPr descr="Recensione cliente contorno" id="204" name="Google Shape;204;p25"/>
          <p:cNvPicPr preferRelativeResize="0"/>
          <p:nvPr/>
        </p:nvPicPr>
        <p:blipFill rotWithShape="1">
          <a:blip r:embed="rId4">
            <a:alphaModFix/>
          </a:blip>
          <a:srcRect b="0" l="0" r="0" t="0"/>
          <a:stretch/>
        </p:blipFill>
        <p:spPr>
          <a:xfrm>
            <a:off x="3678275" y="2514600"/>
            <a:ext cx="914400" cy="914400"/>
          </a:xfrm>
          <a:prstGeom prst="rect">
            <a:avLst/>
          </a:prstGeom>
          <a:noFill/>
          <a:ln>
            <a:noFill/>
          </a:ln>
        </p:spPr>
      </p:pic>
      <p:pic>
        <p:nvPicPr>
          <p:cNvPr descr="Ricerca contorno" id="205" name="Google Shape;205;p25"/>
          <p:cNvPicPr preferRelativeResize="0"/>
          <p:nvPr/>
        </p:nvPicPr>
        <p:blipFill rotWithShape="1">
          <a:blip r:embed="rId5">
            <a:alphaModFix/>
          </a:blip>
          <a:srcRect b="0" l="0" r="0" t="0"/>
          <a:stretch/>
        </p:blipFill>
        <p:spPr>
          <a:xfrm>
            <a:off x="5727700" y="2514600"/>
            <a:ext cx="914400" cy="914400"/>
          </a:xfrm>
          <a:prstGeom prst="rect">
            <a:avLst/>
          </a:prstGeom>
          <a:noFill/>
          <a:ln>
            <a:noFill/>
          </a:ln>
        </p:spPr>
      </p:pic>
      <p:pic>
        <p:nvPicPr>
          <p:cNvPr descr="Mappamondo contorno" id="206" name="Google Shape;206;p25"/>
          <p:cNvPicPr preferRelativeResize="0"/>
          <p:nvPr/>
        </p:nvPicPr>
        <p:blipFill rotWithShape="1">
          <a:blip r:embed="rId6">
            <a:alphaModFix/>
          </a:blip>
          <a:srcRect b="0" l="0" r="0" t="0"/>
          <a:stretch/>
        </p:blipFill>
        <p:spPr>
          <a:xfrm>
            <a:off x="7574734" y="2514600"/>
            <a:ext cx="914400" cy="914400"/>
          </a:xfrm>
          <a:prstGeom prst="rect">
            <a:avLst/>
          </a:prstGeom>
          <a:noFill/>
          <a:ln>
            <a:noFill/>
          </a:ln>
        </p:spPr>
      </p:pic>
      <p:pic>
        <p:nvPicPr>
          <p:cNvPr descr="Buona idea contorno" id="207" name="Google Shape;207;p25"/>
          <p:cNvPicPr preferRelativeResize="0"/>
          <p:nvPr/>
        </p:nvPicPr>
        <p:blipFill rotWithShape="1">
          <a:blip r:embed="rId7">
            <a:alphaModFix/>
          </a:blip>
          <a:srcRect b="0" l="0" r="0" t="0"/>
          <a:stretch/>
        </p:blipFill>
        <p:spPr>
          <a:xfrm>
            <a:off x="9570500" y="2619850"/>
            <a:ext cx="914400" cy="914400"/>
          </a:xfrm>
          <a:prstGeom prst="rect">
            <a:avLst/>
          </a:prstGeom>
          <a:noFill/>
          <a:ln>
            <a:noFill/>
          </a:ln>
        </p:spPr>
      </p:pic>
      <p:sp>
        <p:nvSpPr>
          <p:cNvPr id="208" name="Google Shape;208;p25"/>
          <p:cNvSpPr txBox="1"/>
          <p:nvPr>
            <p:ph idx="5" type="body"/>
          </p:nvPr>
        </p:nvSpPr>
        <p:spPr>
          <a:xfrm>
            <a:off x="9101500" y="4528373"/>
            <a:ext cx="1732800" cy="1470300"/>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ctr">
              <a:lnSpc>
                <a:spcPct val="90000"/>
              </a:lnSpc>
              <a:spcBef>
                <a:spcPts val="0"/>
              </a:spcBef>
              <a:spcAft>
                <a:spcPts val="0"/>
              </a:spcAft>
              <a:buClr>
                <a:srgbClr val="595959"/>
              </a:buClr>
              <a:buSzPct val="117647"/>
              <a:buNone/>
            </a:pPr>
            <a:r>
              <a:rPr lang="en-US"/>
              <a:t>5.</a:t>
            </a:r>
            <a:endParaRPr/>
          </a:p>
          <a:p>
            <a:pPr indent="-228600" lvl="0" marL="228600" rtl="0" algn="ctr">
              <a:lnSpc>
                <a:spcPct val="90000"/>
              </a:lnSpc>
              <a:spcBef>
                <a:spcPts val="0"/>
              </a:spcBef>
              <a:spcAft>
                <a:spcPts val="0"/>
              </a:spcAft>
              <a:buClr>
                <a:srgbClr val="595959"/>
              </a:buClr>
              <a:buSzPct val="117647"/>
              <a:buNone/>
            </a:pPr>
            <a:r>
              <a:rPr lang="en-US"/>
              <a:t>Find inspiration from an existing idea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65"/>
          <p:cNvSpPr txBox="1"/>
          <p:nvPr>
            <p:ph idx="1" type="body"/>
          </p:nvPr>
        </p:nvSpPr>
        <p:spPr>
          <a:xfrm>
            <a:off x="7031875" y="4523626"/>
            <a:ext cx="2072400" cy="1247100"/>
          </a:xfrm>
          <a:prstGeom prst="rect">
            <a:avLst/>
          </a:prstGeom>
          <a:noFill/>
          <a:ln>
            <a:noFill/>
          </a:ln>
        </p:spPr>
        <p:txBody>
          <a:bodyPr anchorCtr="0" anchor="t" bIns="45700" lIns="91425" spcFirstLastPara="1" rIns="91425" wrap="square" tIns="45700">
            <a:normAutofit lnSpcReduction="20000"/>
          </a:bodyPr>
          <a:lstStyle/>
          <a:p>
            <a:pPr indent="-228600" lvl="0" marL="457200" rtl="0" algn="ctr">
              <a:lnSpc>
                <a:spcPct val="90000"/>
              </a:lnSpc>
              <a:spcBef>
                <a:spcPts val="1000"/>
              </a:spcBef>
              <a:spcAft>
                <a:spcPts val="0"/>
              </a:spcAft>
              <a:buSzPts val="2824"/>
              <a:buNone/>
            </a:pPr>
            <a:r>
              <a:rPr lang="en-US">
                <a:solidFill>
                  <a:srgbClr val="262626"/>
                </a:solidFill>
              </a:rPr>
              <a:t>7.</a:t>
            </a:r>
            <a:endParaRPr>
              <a:solidFill>
                <a:srgbClr val="262626"/>
              </a:solidFill>
            </a:endParaRPr>
          </a:p>
          <a:p>
            <a:pPr indent="0" lvl="0" marL="228600" rtl="0" algn="l">
              <a:lnSpc>
                <a:spcPct val="90000"/>
              </a:lnSpc>
              <a:spcBef>
                <a:spcPts val="1000"/>
              </a:spcBef>
              <a:spcAft>
                <a:spcPts val="0"/>
              </a:spcAft>
              <a:buSzPts val="2824"/>
              <a:buNone/>
            </a:pPr>
            <a:r>
              <a:rPr i="0" lang="en-US">
                <a:solidFill>
                  <a:srgbClr val="262626"/>
                </a:solidFill>
                <a:latin typeface="Calibri"/>
                <a:ea typeface="Calibri"/>
                <a:cs typeface="Calibri"/>
                <a:sym typeface="Calibri"/>
              </a:rPr>
              <a:t>Be aware of new legislation</a:t>
            </a:r>
            <a:endParaRPr/>
          </a:p>
        </p:txBody>
      </p:sp>
      <p:sp>
        <p:nvSpPr>
          <p:cNvPr id="214" name="Google Shape;214;p65"/>
          <p:cNvSpPr txBox="1"/>
          <p:nvPr>
            <p:ph idx="2" type="body"/>
          </p:nvPr>
        </p:nvSpPr>
        <p:spPr>
          <a:xfrm>
            <a:off x="3098268" y="4523622"/>
            <a:ext cx="1985100" cy="1247100"/>
          </a:xfrm>
          <a:prstGeom prst="rect">
            <a:avLst/>
          </a:prstGeom>
          <a:noFill/>
          <a:ln>
            <a:noFill/>
          </a:ln>
        </p:spPr>
        <p:txBody>
          <a:bodyPr anchorCtr="0" anchor="t" bIns="45700" lIns="91425" spcFirstLastPara="1" rIns="91425" wrap="square" tIns="45700">
            <a:noAutofit/>
          </a:bodyPr>
          <a:lstStyle/>
          <a:p>
            <a:pPr indent="-228600" lvl="0" marL="228600" rtl="0" algn="ctr">
              <a:lnSpc>
                <a:spcPct val="90000"/>
              </a:lnSpc>
              <a:spcBef>
                <a:spcPts val="0"/>
              </a:spcBef>
              <a:spcAft>
                <a:spcPts val="0"/>
              </a:spcAft>
              <a:buClr>
                <a:srgbClr val="595959"/>
              </a:buClr>
              <a:buSzPts val="2400"/>
              <a:buNone/>
            </a:pPr>
            <a:r>
              <a:rPr lang="en-US"/>
              <a:t> 6.</a:t>
            </a:r>
            <a:endParaRPr/>
          </a:p>
          <a:p>
            <a:pPr indent="-228600" lvl="0" marL="228600" rtl="0" algn="ctr">
              <a:lnSpc>
                <a:spcPct val="90000"/>
              </a:lnSpc>
              <a:spcBef>
                <a:spcPts val="0"/>
              </a:spcBef>
              <a:spcAft>
                <a:spcPts val="0"/>
              </a:spcAft>
              <a:buClr>
                <a:srgbClr val="595959"/>
              </a:buClr>
              <a:buSzPts val="2400"/>
              <a:buNone/>
            </a:pPr>
            <a:r>
              <a:rPr lang="en-US"/>
              <a:t>Solve a problem</a:t>
            </a:r>
            <a:endParaRPr/>
          </a:p>
        </p:txBody>
      </p:sp>
      <p:sp>
        <p:nvSpPr>
          <p:cNvPr id="215" name="Google Shape;215;p65"/>
          <p:cNvSpPr txBox="1"/>
          <p:nvPr>
            <p:ph idx="6" type="body"/>
          </p:nvPr>
        </p:nvSpPr>
        <p:spPr>
          <a:xfrm>
            <a:off x="10764" y="266700"/>
            <a:ext cx="12181236" cy="817857"/>
          </a:xfrm>
          <a:prstGeom prst="rect">
            <a:avLst/>
          </a:prstGeom>
          <a:noFill/>
          <a:ln>
            <a:noFill/>
          </a:ln>
        </p:spPr>
        <p:txBody>
          <a:bodyPr anchorCtr="0" anchor="t" bIns="45700" lIns="91425" spcFirstLastPara="1" rIns="91425" wrap="square" tIns="45700">
            <a:normAutofit fontScale="92500"/>
          </a:bodyPr>
          <a:lstStyle/>
          <a:p>
            <a:pPr indent="0" lvl="0" marL="0" rtl="0" algn="ctr">
              <a:lnSpc>
                <a:spcPct val="90000"/>
              </a:lnSpc>
              <a:spcBef>
                <a:spcPts val="0"/>
              </a:spcBef>
              <a:spcAft>
                <a:spcPts val="0"/>
              </a:spcAft>
              <a:buClr>
                <a:srgbClr val="595959"/>
              </a:buClr>
              <a:buSzPct val="97297"/>
              <a:buNone/>
            </a:pPr>
            <a:r>
              <a:rPr lang="en-US" sz="4000"/>
              <a:t>Tips for identifying gaps in the market: a step-by-step guide</a:t>
            </a:r>
            <a:endParaRPr/>
          </a:p>
        </p:txBody>
      </p:sp>
      <p:pic>
        <p:nvPicPr>
          <p:cNvPr descr="Culturista contorno" id="216" name="Google Shape;216;p65"/>
          <p:cNvPicPr preferRelativeResize="0"/>
          <p:nvPr/>
        </p:nvPicPr>
        <p:blipFill rotWithShape="1">
          <a:blip r:embed="rId3">
            <a:alphaModFix/>
          </a:blip>
          <a:srcRect b="0" l="0" r="0" t="0"/>
          <a:stretch/>
        </p:blipFill>
        <p:spPr>
          <a:xfrm>
            <a:off x="3633625" y="2514600"/>
            <a:ext cx="914400" cy="914400"/>
          </a:xfrm>
          <a:prstGeom prst="rect">
            <a:avLst/>
          </a:prstGeom>
          <a:noFill/>
          <a:ln>
            <a:noFill/>
          </a:ln>
        </p:spPr>
      </p:pic>
      <p:pic>
        <p:nvPicPr>
          <p:cNvPr descr="Recensione cliente contorno" id="217" name="Google Shape;217;p65"/>
          <p:cNvPicPr preferRelativeResize="0"/>
          <p:nvPr/>
        </p:nvPicPr>
        <p:blipFill rotWithShape="1">
          <a:blip r:embed="rId4">
            <a:alphaModFix/>
          </a:blip>
          <a:srcRect b="0" l="0" r="0" t="0"/>
          <a:stretch/>
        </p:blipFill>
        <p:spPr>
          <a:xfrm>
            <a:off x="7610875" y="2514600"/>
            <a:ext cx="914400" cy="914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10"/>
          <p:cNvPicPr preferRelativeResize="0"/>
          <p:nvPr>
            <p:ph idx="2" type="pic"/>
          </p:nvPr>
        </p:nvPicPr>
        <p:blipFill rotWithShape="1">
          <a:blip r:embed="rId3">
            <a:alphaModFix/>
          </a:blip>
          <a:srcRect b="3004" l="0" r="0" t="3006"/>
          <a:stretch/>
        </p:blipFill>
        <p:spPr>
          <a:xfrm flipH="1">
            <a:off x="40941" y="462506"/>
            <a:ext cx="4518242" cy="6354549"/>
          </a:xfrm>
          <a:prstGeom prst="rect">
            <a:avLst/>
          </a:prstGeom>
          <a:noFill/>
          <a:ln>
            <a:noFill/>
          </a:ln>
        </p:spPr>
      </p:pic>
      <p:sp>
        <p:nvSpPr>
          <p:cNvPr id="223" name="Google Shape;223;p10"/>
          <p:cNvSpPr txBox="1"/>
          <p:nvPr>
            <p:ph idx="1" type="body"/>
          </p:nvPr>
        </p:nvSpPr>
        <p:spPr>
          <a:xfrm>
            <a:off x="4805990" y="1466188"/>
            <a:ext cx="6944731" cy="4902200"/>
          </a:xfrm>
          <a:prstGeom prst="rect">
            <a:avLst/>
          </a:prstGeom>
          <a:noFill/>
          <a:ln>
            <a:noFill/>
          </a:ln>
        </p:spPr>
        <p:txBody>
          <a:bodyPr anchorCtr="0" anchor="t" bIns="45700" lIns="91425" spcFirstLastPara="1" rIns="91425" wrap="square" tIns="45700">
            <a:normAutofit lnSpcReduction="20000"/>
          </a:bodyPr>
          <a:lstStyle/>
          <a:p>
            <a:pPr indent="0" lvl="0" marL="0" rtl="0" algn="just">
              <a:lnSpc>
                <a:spcPct val="90000"/>
              </a:lnSpc>
              <a:spcBef>
                <a:spcPts val="0"/>
              </a:spcBef>
              <a:spcAft>
                <a:spcPts val="0"/>
              </a:spcAft>
              <a:buClr>
                <a:srgbClr val="595959"/>
              </a:buClr>
              <a:buSzPts val="2595"/>
              <a:buNone/>
            </a:pPr>
            <a:r>
              <a:rPr b="1" lang="en-US" sz="2200">
                <a:solidFill>
                  <a:srgbClr val="20EEF1"/>
                </a:solidFill>
                <a:latin typeface="Calibri"/>
                <a:ea typeface="Calibri"/>
                <a:cs typeface="Calibri"/>
                <a:sym typeface="Calibri"/>
              </a:rPr>
              <a:t>1. Offer a Unique Product or Service</a:t>
            </a:r>
            <a:endParaRPr b="1" sz="2200">
              <a:solidFill>
                <a:srgbClr val="20EEF1"/>
              </a:solidFill>
              <a:latin typeface="Calibri"/>
              <a:ea typeface="Calibri"/>
              <a:cs typeface="Calibri"/>
              <a:sym typeface="Calibri"/>
            </a:endParaRPr>
          </a:p>
          <a:p>
            <a:pPr indent="-447675" lvl="0" marL="447675" rtl="0" algn="just">
              <a:lnSpc>
                <a:spcPct val="90000"/>
              </a:lnSpc>
              <a:spcBef>
                <a:spcPts val="0"/>
              </a:spcBef>
              <a:spcAft>
                <a:spcPts val="0"/>
              </a:spcAft>
              <a:buClr>
                <a:srgbClr val="595959"/>
              </a:buClr>
              <a:buSzPts val="2595"/>
              <a:buNone/>
            </a:pPr>
            <a:r>
              <a:rPr lang="en-US" sz="2200">
                <a:solidFill>
                  <a:srgbClr val="0A0A0A"/>
                </a:solidFill>
                <a:latin typeface="Calibri"/>
                <a:ea typeface="Calibri"/>
                <a:cs typeface="Calibri"/>
                <a:sym typeface="Calibri"/>
              </a:rPr>
              <a:t>   Ideally, you want to </a:t>
            </a:r>
            <a:r>
              <a:rPr lang="en-US" sz="2200">
                <a:solidFill>
                  <a:srgbClr val="0A0A0A"/>
                </a:solidFill>
              </a:rPr>
              <a:t>have an unique product in the market</a:t>
            </a:r>
            <a:r>
              <a:rPr lang="en-US" sz="2200">
                <a:solidFill>
                  <a:srgbClr val="0A0A0A"/>
                </a:solidFill>
                <a:latin typeface="Calibri"/>
                <a:ea typeface="Calibri"/>
                <a:cs typeface="Calibri"/>
                <a:sym typeface="Calibri"/>
              </a:rPr>
              <a:t>. The trick </a:t>
            </a:r>
            <a:r>
              <a:rPr lang="en-US" sz="2200">
                <a:solidFill>
                  <a:srgbClr val="0A0A0A"/>
                </a:solidFill>
              </a:rPr>
              <a:t>to introduce</a:t>
            </a:r>
            <a:r>
              <a:rPr lang="en-US" sz="2200">
                <a:solidFill>
                  <a:srgbClr val="0A0A0A"/>
                </a:solidFill>
                <a:latin typeface="Calibri"/>
                <a:ea typeface="Calibri"/>
                <a:cs typeface="Calibri"/>
                <a:sym typeface="Calibri"/>
              </a:rPr>
              <a:t> an unique product or service in the market  is to look for unmet needs.</a:t>
            </a:r>
            <a:endParaRPr/>
          </a:p>
          <a:p>
            <a:pPr indent="-228600" lvl="0" marL="228600" rtl="0" algn="just">
              <a:lnSpc>
                <a:spcPct val="90000"/>
              </a:lnSpc>
              <a:spcBef>
                <a:spcPts val="0"/>
              </a:spcBef>
              <a:spcAft>
                <a:spcPts val="0"/>
              </a:spcAft>
              <a:buClr>
                <a:srgbClr val="595959"/>
              </a:buClr>
              <a:buSzPts val="2595"/>
              <a:buNone/>
            </a:pPr>
            <a:r>
              <a:t/>
            </a:r>
            <a:endParaRPr sz="2200">
              <a:solidFill>
                <a:srgbClr val="0A0A0A"/>
              </a:solidFill>
              <a:latin typeface="Calibri"/>
              <a:ea typeface="Calibri"/>
              <a:cs typeface="Calibri"/>
              <a:sym typeface="Calibri"/>
            </a:endParaRPr>
          </a:p>
          <a:p>
            <a:pPr indent="-228600" lvl="0" marL="228600" rtl="0" algn="just">
              <a:lnSpc>
                <a:spcPct val="90000"/>
              </a:lnSpc>
              <a:spcBef>
                <a:spcPts val="0"/>
              </a:spcBef>
              <a:spcAft>
                <a:spcPts val="0"/>
              </a:spcAft>
              <a:buClr>
                <a:srgbClr val="595959"/>
              </a:buClr>
              <a:buSzPts val="2595"/>
              <a:buNone/>
            </a:pPr>
            <a:r>
              <a:rPr b="1" lang="en-US" sz="2200">
                <a:solidFill>
                  <a:srgbClr val="20EEF1"/>
                </a:solidFill>
                <a:latin typeface="Calibri"/>
                <a:ea typeface="Calibri"/>
                <a:cs typeface="Calibri"/>
                <a:sym typeface="Calibri"/>
              </a:rPr>
              <a:t>2.  </a:t>
            </a:r>
            <a:r>
              <a:rPr b="1" i="0" lang="en-US" sz="2200">
                <a:solidFill>
                  <a:srgbClr val="20EEF1"/>
                </a:solidFill>
                <a:latin typeface="Calibri"/>
                <a:ea typeface="Calibri"/>
                <a:cs typeface="Calibri"/>
                <a:sym typeface="Calibri"/>
              </a:rPr>
              <a:t>Offer a Marketable Product or Service</a:t>
            </a:r>
            <a:endParaRPr/>
          </a:p>
          <a:p>
            <a:pPr indent="-228600" lvl="0" marL="457200" rtl="0" algn="just">
              <a:lnSpc>
                <a:spcPct val="90000"/>
              </a:lnSpc>
              <a:spcBef>
                <a:spcPts val="1000"/>
              </a:spcBef>
              <a:spcAft>
                <a:spcPts val="0"/>
              </a:spcAft>
              <a:buSzPts val="2595"/>
              <a:buNone/>
            </a:pPr>
            <a:r>
              <a:rPr b="0" i="0" lang="en-US" sz="2200">
                <a:solidFill>
                  <a:srgbClr val="0A0A0A"/>
                </a:solidFill>
                <a:latin typeface="Calibri"/>
                <a:ea typeface="Calibri"/>
                <a:cs typeface="Calibri"/>
                <a:sym typeface="Calibri"/>
              </a:rPr>
              <a:t>You might come up with all kinds of </a:t>
            </a:r>
            <a:r>
              <a:rPr b="0" i="0" lang="en-US" sz="2200" u="sng" strike="noStrike">
                <a:solidFill>
                  <a:srgbClr val="0A0A0A"/>
                </a:solidFill>
                <a:latin typeface="Calibri"/>
                <a:ea typeface="Calibri"/>
                <a:cs typeface="Calibri"/>
                <a:sym typeface="Calibri"/>
                <a:hlinkClick r:id="rId4">
                  <a:extLst>
                    <a:ext uri="{A12FA001-AC4F-418D-AE19-62706E023703}">
                      <ahyp:hlinkClr val="tx"/>
                    </a:ext>
                  </a:extLst>
                </a:hlinkClick>
              </a:rPr>
              <a:t>creative and original products</a:t>
            </a:r>
            <a:r>
              <a:rPr b="0" i="0" lang="en-US" sz="2200">
                <a:solidFill>
                  <a:srgbClr val="0A0A0A"/>
                </a:solidFill>
                <a:latin typeface="Calibri"/>
                <a:ea typeface="Calibri"/>
                <a:cs typeface="Calibri"/>
                <a:sym typeface="Calibri"/>
              </a:rPr>
              <a:t> and/or services, but if no one wants what you’ve produced, </a:t>
            </a:r>
            <a:r>
              <a:rPr lang="en-US" sz="2200">
                <a:solidFill>
                  <a:srgbClr val="0A0A0A"/>
                </a:solidFill>
                <a:latin typeface="Calibri"/>
                <a:ea typeface="Calibri"/>
                <a:cs typeface="Calibri"/>
                <a:sym typeface="Calibri"/>
              </a:rPr>
              <a:t>it’s</a:t>
            </a:r>
            <a:r>
              <a:rPr b="0" i="0" lang="en-US" sz="2200">
                <a:solidFill>
                  <a:srgbClr val="0A0A0A"/>
                </a:solidFill>
                <a:latin typeface="Calibri"/>
                <a:ea typeface="Calibri"/>
                <a:cs typeface="Calibri"/>
                <a:sym typeface="Calibri"/>
              </a:rPr>
              <a:t> of </a:t>
            </a:r>
            <a:r>
              <a:rPr lang="en-US" sz="2200">
                <a:solidFill>
                  <a:srgbClr val="0A0A0A"/>
                </a:solidFill>
              </a:rPr>
              <a:t>no </a:t>
            </a:r>
            <a:r>
              <a:rPr b="0" i="0" lang="en-US" sz="2200">
                <a:solidFill>
                  <a:srgbClr val="0A0A0A"/>
                </a:solidFill>
                <a:latin typeface="Calibri"/>
                <a:ea typeface="Calibri"/>
                <a:cs typeface="Calibri"/>
                <a:sym typeface="Calibri"/>
              </a:rPr>
              <a:t>use. Additionally, although you are targeting a niche market, there must be sufficient demand for you and  your product to make a profit.</a:t>
            </a:r>
            <a:endParaRPr/>
          </a:p>
          <a:p>
            <a:pPr indent="-228600" lvl="0" marL="457200" rtl="0" algn="just">
              <a:lnSpc>
                <a:spcPct val="90000"/>
              </a:lnSpc>
              <a:spcBef>
                <a:spcPts val="1000"/>
              </a:spcBef>
              <a:spcAft>
                <a:spcPts val="0"/>
              </a:spcAft>
              <a:buSzPts val="2595"/>
              <a:buNone/>
            </a:pPr>
            <a:r>
              <a:rPr b="0" i="0" lang="en-US" sz="2200">
                <a:solidFill>
                  <a:srgbClr val="0A0A0A"/>
                </a:solidFill>
                <a:latin typeface="Calibri"/>
                <a:ea typeface="Calibri"/>
                <a:cs typeface="Calibri"/>
                <a:sym typeface="Calibri"/>
              </a:rPr>
              <a:t>To determine demand, you must gauge your market and </a:t>
            </a:r>
            <a:r>
              <a:rPr b="0" i="0" lang="en-US" sz="2200" u="sng" strike="noStrike">
                <a:solidFill>
                  <a:srgbClr val="0A0A0A"/>
                </a:solidFill>
                <a:latin typeface="Calibri"/>
                <a:ea typeface="Calibri"/>
                <a:cs typeface="Calibri"/>
                <a:sym typeface="Calibri"/>
                <a:hlinkClick r:id="rId5">
                  <a:extLst>
                    <a:ext uri="{A12FA001-AC4F-418D-AE19-62706E023703}">
                      <ahyp:hlinkClr val="tx"/>
                    </a:ext>
                  </a:extLst>
                </a:hlinkClick>
              </a:rPr>
              <a:t>conduct extensive market research.</a:t>
            </a:r>
            <a:r>
              <a:rPr b="0" i="0" lang="en-US" sz="2200">
                <a:solidFill>
                  <a:srgbClr val="0A0A0A"/>
                </a:solidFill>
                <a:latin typeface="Calibri"/>
                <a:ea typeface="Calibri"/>
                <a:cs typeface="Calibri"/>
                <a:sym typeface="Calibri"/>
              </a:rPr>
              <a:t> If you want to know if there’s a market for your product, the best way to find out is to reach out to your target market, pound the streets, and ask.</a:t>
            </a:r>
            <a:endParaRPr/>
          </a:p>
          <a:p>
            <a:pPr indent="-228600" lvl="0" marL="228600" rtl="0" algn="l">
              <a:lnSpc>
                <a:spcPct val="90000"/>
              </a:lnSpc>
              <a:spcBef>
                <a:spcPts val="0"/>
              </a:spcBef>
              <a:spcAft>
                <a:spcPts val="0"/>
              </a:spcAft>
              <a:buClr>
                <a:srgbClr val="595959"/>
              </a:buClr>
              <a:buSzPts val="2595"/>
              <a:buNone/>
            </a:pPr>
            <a:r>
              <a:t/>
            </a:r>
            <a:endParaRPr b="1"/>
          </a:p>
        </p:txBody>
      </p:sp>
      <p:sp>
        <p:nvSpPr>
          <p:cNvPr id="224" name="Google Shape;224;p10"/>
          <p:cNvSpPr txBox="1"/>
          <p:nvPr>
            <p:ph idx="3" type="body"/>
          </p:nvPr>
        </p:nvSpPr>
        <p:spPr>
          <a:xfrm>
            <a:off x="4792340" y="639931"/>
            <a:ext cx="5798323" cy="99780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rgbClr val="595959"/>
              </a:buClr>
              <a:buSzPct val="129032"/>
              <a:buNone/>
            </a:pPr>
            <a:r>
              <a:rPr lang="en-US">
                <a:solidFill>
                  <a:srgbClr val="0070C0"/>
                </a:solidFill>
              </a:rPr>
              <a:t>Tips for identifying gaps in the market: a step-by-step guide</a:t>
            </a:r>
            <a:endParaRPr/>
          </a:p>
          <a:p>
            <a:pPr indent="0" lvl="0" marL="0" rtl="0" algn="l">
              <a:lnSpc>
                <a:spcPct val="90000"/>
              </a:lnSpc>
              <a:spcBef>
                <a:spcPts val="0"/>
              </a:spcBef>
              <a:spcAft>
                <a:spcPts val="0"/>
              </a:spcAft>
              <a:buClr>
                <a:srgbClr val="595959"/>
              </a:buClr>
              <a:buSzPct val="129032"/>
              <a:buNone/>
            </a:pPr>
            <a:r>
              <a:rPr lang="en-US"/>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15686"/>
          </a:schemeClr>
        </a:solidFill>
      </p:bgPr>
    </p:bg>
    <p:spTree>
      <p:nvGrpSpPr>
        <p:cNvPr id="228" name="Shape 228"/>
        <p:cNvGrpSpPr/>
        <p:nvPr/>
      </p:nvGrpSpPr>
      <p:grpSpPr>
        <a:xfrm>
          <a:off x="0" y="0"/>
          <a:ext cx="0" cy="0"/>
          <a:chOff x="0" y="0"/>
          <a:chExt cx="0" cy="0"/>
        </a:xfrm>
      </p:grpSpPr>
      <p:pic>
        <p:nvPicPr>
          <p:cNvPr id="229" name="Google Shape;229;p9"/>
          <p:cNvPicPr preferRelativeResize="0"/>
          <p:nvPr>
            <p:ph idx="2" type="pic"/>
          </p:nvPr>
        </p:nvPicPr>
        <p:blipFill rotWithShape="1">
          <a:blip r:embed="rId3">
            <a:alphaModFix/>
          </a:blip>
          <a:srcRect b="0" l="805" r="805" t="0"/>
          <a:stretch/>
        </p:blipFill>
        <p:spPr>
          <a:xfrm>
            <a:off x="7061200" y="1203325"/>
            <a:ext cx="5130800" cy="3913188"/>
          </a:xfrm>
          <a:prstGeom prst="rect">
            <a:avLst/>
          </a:prstGeom>
          <a:solidFill>
            <a:schemeClr val="lt1"/>
          </a:solidFill>
          <a:ln>
            <a:noFill/>
          </a:ln>
        </p:spPr>
      </p:pic>
      <p:sp>
        <p:nvSpPr>
          <p:cNvPr id="230" name="Google Shape;230;p9"/>
          <p:cNvSpPr txBox="1"/>
          <p:nvPr>
            <p:ph idx="1" type="body"/>
          </p:nvPr>
        </p:nvSpPr>
        <p:spPr>
          <a:xfrm>
            <a:off x="395785" y="3429000"/>
            <a:ext cx="6059605" cy="2786028"/>
          </a:xfrm>
          <a:prstGeom prst="rect">
            <a:avLst/>
          </a:prstGeom>
          <a:noFill/>
          <a:ln>
            <a:noFill/>
          </a:ln>
        </p:spPr>
        <p:txBody>
          <a:bodyPr anchorCtr="0" anchor="t" bIns="45700" lIns="91425" spcFirstLastPara="1" rIns="91425" wrap="square" tIns="45700">
            <a:noAutofit/>
          </a:bodyPr>
          <a:lstStyle/>
          <a:p>
            <a:pPr indent="-342900" lvl="0" marL="571500" rtl="0" algn="just">
              <a:lnSpc>
                <a:spcPct val="90000"/>
              </a:lnSpc>
              <a:spcBef>
                <a:spcPts val="1000"/>
              </a:spcBef>
              <a:spcAft>
                <a:spcPts val="0"/>
              </a:spcAft>
              <a:buSzPts val="2400"/>
              <a:buFont typeface="Arial"/>
              <a:buChar char="•"/>
            </a:pPr>
            <a:r>
              <a:rPr b="1" i="0" lang="en-US" u="sng">
                <a:solidFill>
                  <a:srgbClr val="0070C0"/>
                </a:solidFill>
                <a:latin typeface="Calibri"/>
                <a:ea typeface="Calibri"/>
                <a:cs typeface="Calibri"/>
                <a:sym typeface="Calibri"/>
                <a:hlinkClick r:id="rId4">
                  <a:extLst>
                    <a:ext uri="{A12FA001-AC4F-418D-AE19-62706E023703}">
                      <ahyp:hlinkClr val="tx"/>
                    </a:ext>
                  </a:extLst>
                </a:hlinkClick>
              </a:rPr>
              <a:t>Google Trends</a:t>
            </a:r>
            <a:r>
              <a:rPr b="1" i="0" lang="en-US">
                <a:solidFill>
                  <a:srgbClr val="0070C0"/>
                </a:solidFill>
                <a:latin typeface="Calibri"/>
                <a:ea typeface="Calibri"/>
                <a:cs typeface="Calibri"/>
                <a:sym typeface="Calibri"/>
              </a:rPr>
              <a:t> </a:t>
            </a:r>
            <a:r>
              <a:rPr i="0" lang="en-US">
                <a:solidFill>
                  <a:srgbClr val="033637"/>
                </a:solidFill>
                <a:latin typeface="Calibri"/>
                <a:ea typeface="Calibri"/>
                <a:cs typeface="Calibri"/>
                <a:sym typeface="Calibri"/>
              </a:rPr>
              <a:t>is a great way to see what people are searching for. </a:t>
            </a:r>
            <a:endParaRPr/>
          </a:p>
          <a:p>
            <a:pPr indent="-342900" lvl="0" marL="571500" rtl="0" algn="just">
              <a:lnSpc>
                <a:spcPct val="90000"/>
              </a:lnSpc>
              <a:spcBef>
                <a:spcPts val="1000"/>
              </a:spcBef>
              <a:spcAft>
                <a:spcPts val="0"/>
              </a:spcAft>
              <a:buSzPts val="2400"/>
              <a:buFont typeface="Arial"/>
              <a:buChar char="•"/>
            </a:pPr>
            <a:r>
              <a:rPr lang="en-US">
                <a:solidFill>
                  <a:srgbClr val="033637"/>
                </a:solidFill>
                <a:latin typeface="Calibri"/>
                <a:ea typeface="Calibri"/>
                <a:cs typeface="Calibri"/>
                <a:sym typeface="Calibri"/>
              </a:rPr>
              <a:t>Social channels</a:t>
            </a:r>
            <a:r>
              <a:rPr lang="en-US">
                <a:solidFill>
                  <a:srgbClr val="033637"/>
                </a:solidFill>
              </a:rPr>
              <a:t> are an opportunity to </a:t>
            </a:r>
            <a:r>
              <a:rPr lang="en-US">
                <a:solidFill>
                  <a:srgbClr val="033637"/>
                </a:solidFill>
                <a:latin typeface="Calibri"/>
                <a:ea typeface="Calibri"/>
                <a:cs typeface="Calibri"/>
                <a:sym typeface="Calibri"/>
              </a:rPr>
              <a:t>keep an eye on the various trending hashtags. Analyses the various social: Facebook, Instagram and Twitter, TikTok, etc.</a:t>
            </a:r>
            <a:endParaRPr>
              <a:solidFill>
                <a:srgbClr val="033637"/>
              </a:solidFill>
              <a:latin typeface="Calibri"/>
              <a:ea typeface="Calibri"/>
              <a:cs typeface="Calibri"/>
              <a:sym typeface="Calibri"/>
            </a:endParaRPr>
          </a:p>
        </p:txBody>
      </p:sp>
      <p:sp>
        <p:nvSpPr>
          <p:cNvPr id="231" name="Google Shape;231;p9"/>
          <p:cNvSpPr txBox="1"/>
          <p:nvPr>
            <p:ph idx="3" type="body"/>
          </p:nvPr>
        </p:nvSpPr>
        <p:spPr>
          <a:xfrm>
            <a:off x="734714" y="834044"/>
            <a:ext cx="5085159"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1000"/>
              </a:spcBef>
              <a:spcAft>
                <a:spcPts val="0"/>
              </a:spcAft>
              <a:buSzPct val="129729"/>
              <a:buNone/>
            </a:pPr>
            <a:r>
              <a:rPr lang="en-US" sz="3000">
                <a:solidFill>
                  <a:srgbClr val="3BEFEB"/>
                </a:solidFill>
              </a:rPr>
              <a:t>3. Research market trends</a:t>
            </a:r>
            <a:endParaRPr/>
          </a:p>
          <a:p>
            <a:pPr indent="-228600" lvl="0" marL="457200" rtl="0" algn="l">
              <a:lnSpc>
                <a:spcPct val="90000"/>
              </a:lnSpc>
              <a:spcBef>
                <a:spcPts val="1000"/>
              </a:spcBef>
              <a:spcAft>
                <a:spcPts val="0"/>
              </a:spcAft>
              <a:buSzPct val="108108"/>
              <a:buNone/>
            </a:pPr>
            <a:r>
              <a:t/>
            </a:r>
            <a:endParaRPr/>
          </a:p>
        </p:txBody>
      </p:sp>
      <p:sp>
        <p:nvSpPr>
          <p:cNvPr id="232" name="Google Shape;232;p9"/>
          <p:cNvSpPr txBox="1"/>
          <p:nvPr/>
        </p:nvSpPr>
        <p:spPr>
          <a:xfrm>
            <a:off x="762010" y="1601255"/>
            <a:ext cx="5693381" cy="156966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lt1"/>
                </a:solidFill>
                <a:latin typeface="Calibri"/>
                <a:ea typeface="Calibri"/>
                <a:cs typeface="Calibri"/>
                <a:sym typeface="Calibri"/>
              </a:rPr>
              <a:t>If you’re looking for a new idea for a product or service, you can find inspiration by seeing what’s trending. Here are some useful tools: </a:t>
            </a:r>
            <a:endParaRPr/>
          </a:p>
        </p:txBody>
      </p:sp>
      <p:sp>
        <p:nvSpPr>
          <p:cNvPr id="233" name="Google Shape;233;p9"/>
          <p:cNvSpPr txBox="1"/>
          <p:nvPr/>
        </p:nvSpPr>
        <p:spPr>
          <a:xfrm>
            <a:off x="7061200" y="5116513"/>
            <a:ext cx="51308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Questa foto</a:t>
            </a:r>
            <a:r>
              <a:rPr b="0" i="0" lang="en-US" sz="900" u="none" cap="none" strike="noStrike">
                <a:solidFill>
                  <a:srgbClr val="000000"/>
                </a:solidFill>
                <a:latin typeface="Arial"/>
                <a:ea typeface="Arial"/>
                <a:cs typeface="Arial"/>
                <a:sym typeface="Arial"/>
              </a:rPr>
              <a:t> di Autore sconosciuto è concesso in licenza da </a:t>
            </a:r>
            <a:r>
              <a:rPr b="0" i="0" lang="en-US" sz="900" u="sng" cap="none" strike="noStrike">
                <a:solidFill>
                  <a:srgbClr val="000000"/>
                </a:solidFill>
                <a:latin typeface="Arial"/>
                <a:ea typeface="Arial"/>
                <a:cs typeface="Arial"/>
                <a:sym typeface="Arial"/>
                <a:hlinkClick r:id="rId6">
                  <a:extLst>
                    <a:ext uri="{A12FA001-AC4F-418D-AE19-62706E023703}">
                      <ahyp:hlinkClr val="tx"/>
                    </a:ext>
                  </a:extLst>
                </a:hlinkClick>
              </a:rPr>
              <a:t>CC BY-SA-NC</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5"/>
          <p:cNvSpPr txBox="1"/>
          <p:nvPr>
            <p:ph idx="1" type="body"/>
          </p:nvPr>
        </p:nvSpPr>
        <p:spPr>
          <a:xfrm>
            <a:off x="5816600" y="3746500"/>
            <a:ext cx="6184900" cy="2501900"/>
          </a:xfrm>
          <a:prstGeom prst="rect">
            <a:avLst/>
          </a:prstGeom>
          <a:noFill/>
          <a:ln>
            <a:noFill/>
          </a:ln>
        </p:spPr>
        <p:txBody>
          <a:bodyPr anchorCtr="0" anchor="t" bIns="45700" lIns="91425" spcFirstLastPara="1" rIns="91425" wrap="square" tIns="45700">
            <a:normAutofit/>
          </a:bodyPr>
          <a:lstStyle/>
          <a:p>
            <a:pPr indent="-342900" lvl="0" marL="342900" rtl="0" algn="just">
              <a:lnSpc>
                <a:spcPct val="90000"/>
              </a:lnSpc>
              <a:spcBef>
                <a:spcPts val="0"/>
              </a:spcBef>
              <a:spcAft>
                <a:spcPts val="0"/>
              </a:spcAft>
              <a:buClr>
                <a:srgbClr val="595959"/>
              </a:buClr>
              <a:buSzPts val="2400"/>
              <a:buFont typeface="Arial"/>
              <a:buChar char="•"/>
            </a:pPr>
            <a:r>
              <a:rPr lang="en-US"/>
              <a:t>Before you get too excited about bringing roller skates to the highlands, make sure you consider why something might work in one country and not another. </a:t>
            </a:r>
            <a:endParaRPr/>
          </a:p>
          <a:p>
            <a:pPr indent="-342900" lvl="0" marL="342900" rtl="0" algn="just">
              <a:lnSpc>
                <a:spcPct val="90000"/>
              </a:lnSpc>
              <a:spcBef>
                <a:spcPts val="0"/>
              </a:spcBef>
              <a:spcAft>
                <a:spcPts val="0"/>
              </a:spcAft>
              <a:buClr>
                <a:srgbClr val="595959"/>
              </a:buClr>
              <a:buSzPts val="2400"/>
              <a:buFont typeface="Arial"/>
              <a:buChar char="•"/>
            </a:pPr>
            <a:r>
              <a:rPr lang="en-US"/>
              <a:t>Think about whether it’ll be more challenging to access the materials, costly to make, or if people will even be interested in the idea.</a:t>
            </a:r>
            <a:endParaRPr/>
          </a:p>
        </p:txBody>
      </p:sp>
      <p:sp>
        <p:nvSpPr>
          <p:cNvPr id="239" name="Google Shape;239;p15"/>
          <p:cNvSpPr txBox="1"/>
          <p:nvPr>
            <p:ph idx="3" type="body"/>
          </p:nvPr>
        </p:nvSpPr>
        <p:spPr>
          <a:xfrm>
            <a:off x="203200" y="3847717"/>
            <a:ext cx="5157237" cy="2400683"/>
          </a:xfrm>
          <a:prstGeom prst="rect">
            <a:avLst/>
          </a:prstGeom>
          <a:noFill/>
          <a:ln>
            <a:noFill/>
          </a:ln>
        </p:spPr>
        <p:txBody>
          <a:bodyPr anchorCtr="0" anchor="t" bIns="45700" lIns="91425" spcFirstLastPara="1" rIns="91425" wrap="square" tIns="45700">
            <a:normAutofit fontScale="40000" lnSpcReduction="20000"/>
          </a:bodyPr>
          <a:lstStyle/>
          <a:p>
            <a:pPr indent="-287338" lvl="0" marL="287338" rtl="0" algn="just">
              <a:lnSpc>
                <a:spcPct val="90000"/>
              </a:lnSpc>
              <a:spcBef>
                <a:spcPts val="0"/>
              </a:spcBef>
              <a:spcAft>
                <a:spcPts val="0"/>
              </a:spcAft>
              <a:buClr>
                <a:srgbClr val="595959"/>
              </a:buClr>
              <a:buSzPct val="59000"/>
              <a:buFont typeface="Arial"/>
              <a:buChar char="•"/>
            </a:pPr>
            <a:r>
              <a:rPr lang="en-US" sz="6000"/>
              <a:t>Have you ever travelled somewhere and discovered exciting street food and wanted to introduce it back home? </a:t>
            </a:r>
            <a:endParaRPr/>
          </a:p>
          <a:p>
            <a:pPr indent="-287338" lvl="0" marL="287338" rtl="0" algn="just">
              <a:lnSpc>
                <a:spcPct val="90000"/>
              </a:lnSpc>
              <a:spcBef>
                <a:spcPts val="0"/>
              </a:spcBef>
              <a:spcAft>
                <a:spcPts val="0"/>
              </a:spcAft>
              <a:buClr>
                <a:srgbClr val="595959"/>
              </a:buClr>
              <a:buSzPct val="56000"/>
              <a:buFont typeface="Arial"/>
              <a:buChar char="•"/>
            </a:pPr>
            <a:r>
              <a:rPr lang="en-US" sz="6000"/>
              <a:t>Or maybe you’ve seen an inventive use of technology that hasn’t been thought of by businesses in your area?</a:t>
            </a:r>
            <a:endParaRPr/>
          </a:p>
          <a:p>
            <a:pPr indent="0" lvl="0" marL="0" rtl="0" algn="l">
              <a:lnSpc>
                <a:spcPct val="90000"/>
              </a:lnSpc>
              <a:spcBef>
                <a:spcPts val="0"/>
              </a:spcBef>
              <a:spcAft>
                <a:spcPts val="0"/>
              </a:spcAft>
              <a:buClr>
                <a:srgbClr val="595959"/>
              </a:buClr>
              <a:buSzPct val="250000"/>
              <a:buNone/>
            </a:pPr>
            <a:r>
              <a:t/>
            </a:r>
            <a:endParaRPr/>
          </a:p>
        </p:txBody>
      </p:sp>
      <p:pic>
        <p:nvPicPr>
          <p:cNvPr id="240" name="Google Shape;240;p15"/>
          <p:cNvPicPr preferRelativeResize="0"/>
          <p:nvPr>
            <p:ph idx="2" type="pic"/>
          </p:nvPr>
        </p:nvPicPr>
        <p:blipFill rotWithShape="1">
          <a:blip r:embed="rId3">
            <a:alphaModFix/>
          </a:blip>
          <a:srcRect b="27563" l="0" r="0" t="27562"/>
          <a:stretch/>
        </p:blipFill>
        <p:spPr>
          <a:xfrm>
            <a:off x="16300" y="-732"/>
            <a:ext cx="12175708" cy="3635823"/>
          </a:xfrm>
          <a:prstGeom prst="rect">
            <a:avLst/>
          </a:prstGeom>
          <a:noFill/>
          <a:ln>
            <a:noFill/>
          </a:ln>
        </p:spPr>
      </p:pic>
      <p:grpSp>
        <p:nvGrpSpPr>
          <p:cNvPr id="241" name="Google Shape;241;p15"/>
          <p:cNvGrpSpPr/>
          <p:nvPr/>
        </p:nvGrpSpPr>
        <p:grpSpPr>
          <a:xfrm rot="3085413">
            <a:off x="8757057" y="997524"/>
            <a:ext cx="2082443" cy="2861107"/>
            <a:chOff x="5875548" y="3125276"/>
            <a:chExt cx="438214" cy="602070"/>
          </a:xfrm>
        </p:grpSpPr>
        <p:sp>
          <p:nvSpPr>
            <p:cNvPr id="242" name="Google Shape;242;p15"/>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3" name="Google Shape;243;p15"/>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44" name="Google Shape;244;p15"/>
          <p:cNvSpPr txBox="1"/>
          <p:nvPr/>
        </p:nvSpPr>
        <p:spPr>
          <a:xfrm>
            <a:off x="203200" y="2834872"/>
            <a:ext cx="5613400" cy="8002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3BEFEB"/>
                </a:solidFill>
                <a:latin typeface="Calibri"/>
                <a:ea typeface="Calibri"/>
                <a:cs typeface="Calibri"/>
                <a:sym typeface="Calibri"/>
              </a:rPr>
              <a:t>4. Take a global view</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0x0101000C1B7B18D511E2499AA0C0E9245F7BDE</vt:lpwstr>
  </property>
</Properties>
</file>