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Lato"/>
      <p:regular r:id="rId23"/>
      <p:bold r:id="rId24"/>
      <p:italic r:id="rId25"/>
      <p:boldItalic r:id="rId26"/>
    </p:embeddedFont>
    <p:embeddedFont>
      <p:font typeface="Montserrat"/>
      <p:regular r:id="rId27"/>
      <p:bold r:id="rId28"/>
      <p:italic r:id="rId29"/>
      <p:boldItalic r:id="rId30"/>
    </p:embeddedFont>
    <p:embeddedFont>
      <p:font typeface="Montserrat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h++Yju5yF8ug58QNSAmBf61Ni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regular.fntdata"/><Relationship Id="rId30" Type="http://schemas.openxmlformats.org/officeDocument/2006/relationships/font" Target="fonts/Montserrat-boldItalic.fntdata"/><Relationship Id="rId11" Type="http://schemas.openxmlformats.org/officeDocument/2006/relationships/slide" Target="slides/slide7.xml"/><Relationship Id="rId33" Type="http://schemas.openxmlformats.org/officeDocument/2006/relationships/font" Target="fonts/MontserratLight-italic.fntdata"/><Relationship Id="rId10" Type="http://schemas.openxmlformats.org/officeDocument/2006/relationships/slide" Target="slides/slide6.xml"/><Relationship Id="rId32" Type="http://schemas.openxmlformats.org/officeDocument/2006/relationships/font" Target="fonts/MontserratLight-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MontserratLight-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sslabs.com/systematic-inventive-thinking-inside-the-box"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sslabs.com/systematic-inventive-thinking-inside-the-box" TargetMode="External"/><Relationship Id="rId3" Type="http://schemas.openxmlformats.org/officeDocument/2006/relationships/hyperlink" Target="https://nesslabs.com/systematic-inventive-thinking-inside-the-box" TargetMode="External"/><Relationship Id="rId4" Type="http://schemas.openxmlformats.org/officeDocument/2006/relationships/hyperlink" Target="https://nesslabs.com/systematic-inventive-thinking-inside-the-box" TargetMode="External"/><Relationship Id="rId10" Type="http://schemas.openxmlformats.org/officeDocument/2006/relationships/hyperlink" Target="https://medium.com/the-tourism-colab/design-thinking-for-tourism-and-the-visitor-economy-3db0d37b5db5" TargetMode="External"/><Relationship Id="rId9" Type="http://schemas.openxmlformats.org/officeDocument/2006/relationships/hyperlink" Target="https://medium.com/the-tourism-colab/design-thinking-for-tourism-and-the-visitor-economy-3db0d37b5db5" TargetMode="External"/><Relationship Id="rId5" Type="http://schemas.openxmlformats.org/officeDocument/2006/relationships/hyperlink" Target="https://nesslabs.com/systematic-inventive-thinking-inside-the-box" TargetMode="External"/><Relationship Id="rId6" Type="http://schemas.openxmlformats.org/officeDocument/2006/relationships/hyperlink" Target="https://nesslabs.com/systematic-inventive-thinking-inside-the-box" TargetMode="External"/><Relationship Id="rId7" Type="http://schemas.openxmlformats.org/officeDocument/2006/relationships/hyperlink" Target="about:blank" TargetMode="External"/><Relationship Id="rId8" Type="http://schemas.openxmlformats.org/officeDocument/2006/relationships/hyperlink" Target="https://medium.com/the-tourism-colab/design-thinking-for-tourism-and-the-visitor-economy-3db0d37b5db5"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xplanet.org/principles-of-design-thinking-stages-of-design-thinking-b2cc219063ac" TargetMode="External"/><Relationship Id="rId3" Type="http://schemas.openxmlformats.org/officeDocument/2006/relationships/hyperlink" Target="https://www.ifaai.org/blog/design-thinking-principles/" TargetMode="External"/><Relationship Id="rId4" Type="http://schemas.openxmlformats.org/officeDocument/2006/relationships/hyperlink" Target="https://nesslabs.com/systematic-inventive-thinking-inside-the-box" TargetMode="External"/><Relationship Id="rId11" Type="http://schemas.openxmlformats.org/officeDocument/2006/relationships/hyperlink" Target="https://medium.com/the-tourism-colab/design-thinking-for-tourism-and-the-visitor-economy-3db0d37b5db5" TargetMode="External"/><Relationship Id="rId10" Type="http://schemas.openxmlformats.org/officeDocument/2006/relationships/hyperlink" Target="https://medium.com/the-tourism-colab/design-thinking-for-tourism-and-the-visitor-economy-3db0d37b5db5" TargetMode="External"/><Relationship Id="rId12" Type="http://schemas.openxmlformats.org/officeDocument/2006/relationships/hyperlink" Target="https://medium.com/the-tourism-colab/design-thinking-for-tourism-and-the-visitor-economy-3db0d37b5db5" TargetMode="External"/><Relationship Id="rId9" Type="http://schemas.openxmlformats.org/officeDocument/2006/relationships/hyperlink" Target="about:blank" TargetMode="External"/><Relationship Id="rId5" Type="http://schemas.openxmlformats.org/officeDocument/2006/relationships/hyperlink" Target="https://nesslabs.com/systematic-inventive-thinking-inside-the-box" TargetMode="External"/><Relationship Id="rId6" Type="http://schemas.openxmlformats.org/officeDocument/2006/relationships/hyperlink" Target="https://nesslabs.com/systematic-inventive-thinking-inside-the-box" TargetMode="External"/><Relationship Id="rId7" Type="http://schemas.openxmlformats.org/officeDocument/2006/relationships/hyperlink" Target="https://nesslabs.com/systematic-inventive-thinking-inside-the-box" TargetMode="External"/><Relationship Id="rId8" Type="http://schemas.openxmlformats.org/officeDocument/2006/relationships/hyperlink" Target="https://nesslabs.com/systematic-inventive-thinking-inside-the-box"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tination-innovation.com/how-to-evaluate-ideas/#:~:text=How%20do%20you%20evaluate%20the%20ideas%3F%20By%20setting,%E2%80%93%20all%20sorts%20of%20things%20can%20get%20through."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cd.org/site/innovationstrategy/defininginnovation.h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Systematic inventive thinking: the power of thinking inside the box (nesslabs.com)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https://nesslabs.com/systematic-inventive-thinking-inside-the-box</a:t>
            </a:r>
            <a:endParaRPr/>
          </a:p>
        </p:txBody>
      </p:sp>
      <p:sp>
        <p:nvSpPr>
          <p:cNvPr id="291" name="Google Shape;291;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b="1" u="sng">
              <a:solidFill>
                <a:srgbClr val="3F88D9"/>
              </a:solidFill>
              <a:hlinkClick r:id="rId2">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3">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4">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5">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6">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69850" lvl="0" marL="0" rtl="0" algn="l">
              <a:lnSpc>
                <a:spcPct val="100000"/>
              </a:lnSpc>
              <a:spcBef>
                <a:spcPts val="0"/>
              </a:spcBef>
              <a:spcAft>
                <a:spcPts val="0"/>
              </a:spcAft>
              <a:buSzPts val="1100"/>
              <a:buChar char="●"/>
            </a:pPr>
            <a:r>
              <a:rPr b="1" lang="en-US" sz="1100" u="sng">
                <a:solidFill>
                  <a:srgbClr val="3F88D9"/>
                </a:solidFill>
                <a:hlinkClick r:id="rId7">
                  <a:extLst>
                    <a:ext uri="{A12FA001-AC4F-418D-AE19-62706E023703}">
                      <ahyp:hlinkClr val="tx"/>
                    </a:ext>
                  </a:extLst>
                </a:hlinkClick>
              </a:rPr>
              <a:t>CLICK HERE IF YOU WANT TO LEARN MORE ABOUT THE FIVE STAGES!</a:t>
            </a:r>
            <a:endParaRPr b="1" sz="1100">
              <a:solidFill>
                <a:srgbClr val="3F88D9"/>
              </a:solidFill>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8"/>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9"/>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10"/>
              </a:rPr>
              <a:t>Design thinking can empower tourism | by Dianne Dredge | Regenerative Tourism by Design | Medium</a:t>
            </a:r>
            <a:endParaRPr/>
          </a:p>
          <a:p>
            <a:pPr indent="0" lvl="0" marL="0" rtl="0" algn="l">
              <a:lnSpc>
                <a:spcPct val="100000"/>
              </a:lnSpc>
              <a:spcBef>
                <a:spcPts val="0"/>
              </a:spcBef>
              <a:spcAft>
                <a:spcPts val="0"/>
              </a:spcAft>
              <a:buSzPts val="1100"/>
              <a:buNone/>
            </a:pPr>
            <a:r>
              <a:t/>
            </a:r>
            <a:endParaRPr/>
          </a:p>
        </p:txBody>
      </p:sp>
      <p:sp>
        <p:nvSpPr>
          <p:cNvPr id="298" name="Google Shape;298;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2"/>
              </a:rPr>
              <a:t>Principles of Design Thinking- Part I (5 Stages of Design Thinking Process) | by Harshani Gajanayake | UX Planet</a:t>
            </a:r>
            <a:endParaRPr/>
          </a:p>
          <a:p>
            <a:pPr indent="0" lvl="0" marL="0" marR="0" rtl="0" algn="l">
              <a:lnSpc>
                <a:spcPct val="100000"/>
              </a:lnSpc>
              <a:spcBef>
                <a:spcPts val="0"/>
              </a:spcBef>
              <a:spcAft>
                <a:spcPts val="0"/>
              </a:spcAft>
              <a:buClr>
                <a:srgbClr val="000000"/>
              </a:buClr>
              <a:buSzPts val="1100"/>
              <a:buFont typeface="Arial"/>
              <a:buNone/>
            </a:pPr>
            <a:r>
              <a:rPr lang="en-US"/>
              <a:t>https://uxplanet.org/principles-of-design-thinking-stages-of-design-thinking-b2cc219063ac</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3"/>
              </a:rPr>
              <a:t>What are the design thinking principles? | ifaai.org</a:t>
            </a:r>
            <a:endParaRPr u="sng">
              <a:solidFill>
                <a:schemeClr val="hlink"/>
              </a:solidFill>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rPr>
              <a:t>https://www.invisionapp.com/inside-design/what-is-design-thinking/</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b="1" u="sng">
              <a:solidFill>
                <a:srgbClr val="3F88D9"/>
              </a:solidFill>
              <a:hlinkClick r:id="rId4">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5">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6">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7">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8">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69850" lvl="0" marL="0" rtl="0" algn="l">
              <a:lnSpc>
                <a:spcPct val="100000"/>
              </a:lnSpc>
              <a:spcBef>
                <a:spcPts val="0"/>
              </a:spcBef>
              <a:spcAft>
                <a:spcPts val="0"/>
              </a:spcAft>
              <a:buSzPts val="1100"/>
              <a:buChar char="●"/>
            </a:pPr>
            <a:r>
              <a:rPr b="1" lang="en-US" sz="1100" u="sng">
                <a:solidFill>
                  <a:srgbClr val="3F88D9"/>
                </a:solidFill>
                <a:hlinkClick r:id="rId9">
                  <a:extLst>
                    <a:ext uri="{A12FA001-AC4F-418D-AE19-62706E023703}">
                      <ahyp:hlinkClr val="tx"/>
                    </a:ext>
                  </a:extLst>
                </a:hlinkClick>
              </a:rPr>
              <a:t>CLICK HERE IF YOU WANT TO LEARN MORE ABOUT THE FIVE STAGES!</a:t>
            </a:r>
            <a:endParaRPr b="1" sz="1100">
              <a:solidFill>
                <a:srgbClr val="3F88D9"/>
              </a:solidFill>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10"/>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11"/>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12"/>
              </a:rPr>
              <a:t>Design thinking can empower tourism | by Dianne Dredge | Regenerative Tourism by Design | Medium</a:t>
            </a:r>
            <a:endParaRPr/>
          </a:p>
          <a:p>
            <a:pPr indent="0" lvl="0" marL="0" rtl="0" algn="l">
              <a:lnSpc>
                <a:spcPct val="100000"/>
              </a:lnSpc>
              <a:spcBef>
                <a:spcPts val="0"/>
              </a:spcBef>
              <a:spcAft>
                <a:spcPts val="0"/>
              </a:spcAft>
              <a:buSzPts val="1100"/>
              <a:buNone/>
            </a:pPr>
            <a:r>
              <a:t/>
            </a:r>
            <a:endParaRPr/>
          </a:p>
        </p:txBody>
      </p:sp>
      <p:sp>
        <p:nvSpPr>
          <p:cNvPr id="304" name="Google Shape;304;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11" name="Google Shape;311;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2"/>
              </a:rPr>
              <a:t>How to Evaluate Ideas - Destination Innovation (destination-innovation.com)</a:t>
            </a:r>
            <a:endParaRPr/>
          </a:p>
          <a:p>
            <a:pPr indent="0" lvl="0" marL="0" marR="0" rtl="0" algn="l">
              <a:lnSpc>
                <a:spcPct val="100000"/>
              </a:lnSpc>
              <a:spcBef>
                <a:spcPts val="0"/>
              </a:spcBef>
              <a:spcAft>
                <a:spcPts val="0"/>
              </a:spcAft>
              <a:buClr>
                <a:srgbClr val="000000"/>
              </a:buClr>
              <a:buSzPts val="1100"/>
              <a:buFont typeface="Arial"/>
              <a:buNone/>
            </a:pPr>
            <a:r>
              <a:rPr lang="en-US"/>
              <a:t>Note the implementation is explained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17" name="Google Shape;317;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https://www.bing.com/videos/search?q=environmental+sustainability+definition&amp;&amp;view=detail&amp;mid=AD141A465BE4838FE41EAD141A465BE4838FE41E&amp;&amp;FORM=VDRVRV</a:t>
            </a:r>
            <a:endParaRPr/>
          </a:p>
          <a:p>
            <a:pPr indent="0" lvl="0" marL="0" rtl="0" algn="l">
              <a:lnSpc>
                <a:spcPct val="100000"/>
              </a:lnSpc>
              <a:spcBef>
                <a:spcPts val="0"/>
              </a:spcBef>
              <a:spcAft>
                <a:spcPts val="0"/>
              </a:spcAft>
              <a:buSzPts val="1100"/>
              <a:buNone/>
            </a:pPr>
            <a:r>
              <a:t/>
            </a:r>
            <a:endParaRPr/>
          </a:p>
        </p:txBody>
      </p:sp>
      <p:sp>
        <p:nvSpPr>
          <p:cNvPr id="210" name="Google Shape;210;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https://www.un.org/sustainabledevelopment/</a:t>
            </a:r>
            <a:endParaRPr/>
          </a:p>
        </p:txBody>
      </p:sp>
      <p:sp>
        <p:nvSpPr>
          <p:cNvPr id="218" name="Google Shape;218;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Defining innovation - OECD</a:t>
            </a:r>
            <a:r>
              <a:rPr lang="en-US"/>
              <a:t>  </a:t>
            </a:r>
            <a:endParaRPr/>
          </a:p>
          <a:p>
            <a:pPr indent="0" lvl="0" marL="0" rtl="0" algn="l">
              <a:lnSpc>
                <a:spcPct val="100000"/>
              </a:lnSpc>
              <a:spcBef>
                <a:spcPts val="0"/>
              </a:spcBef>
              <a:spcAft>
                <a:spcPts val="0"/>
              </a:spcAft>
              <a:buSzPts val="1100"/>
              <a:buNone/>
            </a:pPr>
            <a:r>
              <a:rPr lang="en-US"/>
              <a:t>https://www.oecd.org/sti/inno/oslo-manual-2018-info.pdf</a:t>
            </a:r>
            <a:endParaRPr/>
          </a:p>
        </p:txBody>
      </p:sp>
      <p:sp>
        <p:nvSpPr>
          <p:cNvPr id="226" name="Google Shape;226;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cSld name="Cover Slide ">
    <p:spTree>
      <p:nvGrpSpPr>
        <p:cNvPr id="11" name="Shape 11"/>
        <p:cNvGrpSpPr/>
        <p:nvPr/>
      </p:nvGrpSpPr>
      <p:grpSpPr>
        <a:xfrm>
          <a:off x="0" y="0"/>
          <a:ext cx="0" cy="0"/>
          <a:chOff x="0" y="0"/>
          <a:chExt cx="0" cy="0"/>
        </a:xfrm>
      </p:grpSpPr>
      <p:sp>
        <p:nvSpPr>
          <p:cNvPr id="12" name="Google Shape;12;p36"/>
          <p:cNvSpPr/>
          <p:nvPr/>
        </p:nvSpPr>
        <p:spPr>
          <a:xfrm>
            <a:off x="1948762" y="1722815"/>
            <a:ext cx="10243238" cy="5171791"/>
          </a:xfrm>
          <a:custGeom>
            <a:rect b="b" l="l" r="r" t="t"/>
            <a:pathLst>
              <a:path extrusionOk="0" h="577708" w="1144207">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clock, sign, gauge&#10;&#10;Description automatically generated" id="13" name="Google Shape;13;p36"/>
          <p:cNvPicPr preferRelativeResize="0"/>
          <p:nvPr/>
        </p:nvPicPr>
        <p:blipFill rotWithShape="1">
          <a:blip r:embed="rId2">
            <a:alphaModFix/>
          </a:blip>
          <a:srcRect b="0" l="0" r="0" t="0"/>
          <a:stretch/>
        </p:blipFill>
        <p:spPr>
          <a:xfrm>
            <a:off x="5317933" y="707727"/>
            <a:ext cx="4104904" cy="941876"/>
          </a:xfrm>
          <a:prstGeom prst="rect">
            <a:avLst/>
          </a:prstGeom>
          <a:noFill/>
          <a:ln>
            <a:noFill/>
          </a:ln>
        </p:spPr>
      </p:pic>
      <p:sp>
        <p:nvSpPr>
          <p:cNvPr id="14" name="Google Shape;14;p36"/>
          <p:cNvSpPr/>
          <p:nvPr>
            <p:ph idx="2" type="pic"/>
          </p:nvPr>
        </p:nvSpPr>
        <p:spPr>
          <a:xfrm>
            <a:off x="-14513" y="923489"/>
            <a:ext cx="4390612" cy="5971126"/>
          </a:xfrm>
          <a:prstGeom prst="rect">
            <a:avLst/>
          </a:prstGeom>
          <a:noFill/>
          <a:ln>
            <a:noFill/>
          </a:ln>
        </p:spPr>
      </p:sp>
      <p:sp>
        <p:nvSpPr>
          <p:cNvPr id="15" name="Google Shape;15;p36"/>
          <p:cNvSpPr/>
          <p:nvPr/>
        </p:nvSpPr>
        <p:spPr>
          <a:xfrm>
            <a:off x="1948762" y="1686209"/>
            <a:ext cx="10243238" cy="5171791"/>
          </a:xfrm>
          <a:custGeom>
            <a:rect b="b" l="l" r="r" t="t"/>
            <a:pathLst>
              <a:path extrusionOk="0" h="577708" w="1144207">
                <a:moveTo>
                  <a:pt x="0" y="577709"/>
                </a:moveTo>
                <a:lnTo>
                  <a:pt x="267674" y="129289"/>
                </a:lnTo>
                <a:lnTo>
                  <a:pt x="1144207" y="0"/>
                </a:lnTo>
                <a:lnTo>
                  <a:pt x="1142961" y="577085"/>
                </a:lnTo>
                <a:close/>
              </a:path>
            </a:pathLst>
          </a:custGeom>
          <a:blipFill rotWithShape="1">
            <a:blip r:embed="rId3">
              <a:alphaModFix/>
            </a:blip>
            <a:stretch>
              <a:fillRect b="-65427" l="-32104" r="32103" t="-79316"/>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36"/>
          <p:cNvSpPr txBox="1"/>
          <p:nvPr>
            <p:ph idx="1" type="body"/>
          </p:nvPr>
        </p:nvSpPr>
        <p:spPr>
          <a:xfrm>
            <a:off x="5317932" y="4349593"/>
            <a:ext cx="5435885" cy="11582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000"/>
              <a:buNone/>
              <a:defRPr b="1"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36"/>
          <p:cNvSpPr txBox="1"/>
          <p:nvPr>
            <p:ph idx="3" type="body"/>
          </p:nvPr>
        </p:nvSpPr>
        <p:spPr>
          <a:xfrm>
            <a:off x="5317932" y="37509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8" name="Google Shape;18;p36"/>
          <p:cNvGrpSpPr/>
          <p:nvPr/>
        </p:nvGrpSpPr>
        <p:grpSpPr>
          <a:xfrm>
            <a:off x="9427616" y="5733416"/>
            <a:ext cx="2735993" cy="679345"/>
            <a:chOff x="0" y="0"/>
            <a:chExt cx="2301694" cy="571500"/>
          </a:xfrm>
        </p:grpSpPr>
        <p:sp>
          <p:nvSpPr>
            <p:cNvPr id="19" name="Google Shape;19;p3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 name="Google Shape;20;p3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1" name="Google Shape;21;p36"/>
          <p:cNvSpPr/>
          <p:nvPr/>
        </p:nvSpPr>
        <p:spPr>
          <a:xfrm flipH="1">
            <a:off x="5077932" y="4323426"/>
            <a:ext cx="6336000" cy="36000"/>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MASTER slide">
  <p:cSld name="Text only MASTER slide">
    <p:spTree>
      <p:nvGrpSpPr>
        <p:cNvPr id="148" name="Shape 148"/>
        <p:cNvGrpSpPr/>
        <p:nvPr/>
      </p:nvGrpSpPr>
      <p:grpSpPr>
        <a:xfrm>
          <a:off x="0" y="0"/>
          <a:ext cx="0" cy="0"/>
          <a:chOff x="0" y="0"/>
          <a:chExt cx="0" cy="0"/>
        </a:xfrm>
      </p:grpSpPr>
      <p:sp>
        <p:nvSpPr>
          <p:cNvPr id="149" name="Google Shape;149;p64"/>
          <p:cNvSpPr/>
          <p:nvPr/>
        </p:nvSpPr>
        <p:spPr>
          <a:xfrm>
            <a:off x="408953" y="13403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50" name="Google Shape;150;p64"/>
          <p:cNvSpPr txBox="1"/>
          <p:nvPr>
            <p:ph idx="1" type="body"/>
          </p:nvPr>
        </p:nvSpPr>
        <p:spPr>
          <a:xfrm>
            <a:off x="529759" y="1757011"/>
            <a:ext cx="1107366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64"/>
          <p:cNvSpPr txBox="1"/>
          <p:nvPr>
            <p:ph idx="2" type="body"/>
          </p:nvPr>
        </p:nvSpPr>
        <p:spPr>
          <a:xfrm>
            <a:off x="529758" y="642972"/>
            <a:ext cx="1107366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52" name="Google Shape;152;p64"/>
          <p:cNvGrpSpPr/>
          <p:nvPr/>
        </p:nvGrpSpPr>
        <p:grpSpPr>
          <a:xfrm>
            <a:off x="408953" y="6110271"/>
            <a:ext cx="11323912" cy="541807"/>
            <a:chOff x="430699" y="6069857"/>
            <a:chExt cx="11323912" cy="541807"/>
          </a:xfrm>
        </p:grpSpPr>
        <p:sp>
          <p:nvSpPr>
            <p:cNvPr id="153" name="Google Shape;153;p64"/>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p64"/>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55" name="Google Shape;155;p64"/>
            <p:cNvPicPr preferRelativeResize="0"/>
            <p:nvPr/>
          </p:nvPicPr>
          <p:blipFill rotWithShape="1">
            <a:blip r:embed="rId2">
              <a:alphaModFix/>
            </a:blip>
            <a:srcRect b="-7350" l="28689" r="49708" t="329"/>
            <a:stretch/>
          </p:blipFill>
          <p:spPr>
            <a:xfrm>
              <a:off x="430699" y="6069857"/>
              <a:ext cx="394801" cy="44883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1">
  <p:cSld name="Text Slide with Photo 1">
    <p:spTree>
      <p:nvGrpSpPr>
        <p:cNvPr id="22" name="Shape 22"/>
        <p:cNvGrpSpPr/>
        <p:nvPr/>
      </p:nvGrpSpPr>
      <p:grpSpPr>
        <a:xfrm>
          <a:off x="0" y="0"/>
          <a:ext cx="0" cy="0"/>
          <a:chOff x="0" y="0"/>
          <a:chExt cx="0" cy="0"/>
        </a:xfrm>
      </p:grpSpPr>
      <p:sp>
        <p:nvSpPr>
          <p:cNvPr id="23" name="Google Shape;23;p38"/>
          <p:cNvSpPr/>
          <p:nvPr/>
        </p:nvSpPr>
        <p:spPr>
          <a:xfrm flipH="1">
            <a:off x="1868123" y="4568506"/>
            <a:ext cx="3052949" cy="2282034"/>
          </a:xfrm>
          <a:custGeom>
            <a:rect b="b" l="l" r="r" t="t"/>
            <a:pathLst>
              <a:path extrusionOk="0" h="2282034" w="3052949">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38"/>
          <p:cNvSpPr/>
          <p:nvPr>
            <p:ph idx="2" type="pic"/>
          </p:nvPr>
        </p:nvSpPr>
        <p:spPr>
          <a:xfrm flipH="1">
            <a:off x="-1" y="2780"/>
            <a:ext cx="4862437" cy="6855220"/>
          </a:xfrm>
          <a:prstGeom prst="rect">
            <a:avLst/>
          </a:prstGeom>
          <a:noFill/>
          <a:ln>
            <a:noFill/>
          </a:ln>
        </p:spPr>
      </p:sp>
      <p:sp>
        <p:nvSpPr>
          <p:cNvPr id="25" name="Google Shape;25;p38"/>
          <p:cNvSpPr/>
          <p:nvPr/>
        </p:nvSpPr>
        <p:spPr>
          <a:xfrm flipH="1">
            <a:off x="1838805" y="4567427"/>
            <a:ext cx="3052949" cy="2282034"/>
          </a:xfrm>
          <a:custGeom>
            <a:rect b="b" l="l" r="r" t="t"/>
            <a:pathLst>
              <a:path extrusionOk="0" h="2282034" w="3052949">
                <a:moveTo>
                  <a:pt x="711661" y="0"/>
                </a:moveTo>
                <a:lnTo>
                  <a:pt x="3052949" y="2264969"/>
                </a:lnTo>
                <a:lnTo>
                  <a:pt x="0" y="2282034"/>
                </a:lnTo>
                <a:lnTo>
                  <a:pt x="711661" y="0"/>
                </a:lnTo>
                <a:close/>
              </a:path>
            </a:pathLst>
          </a:custGeom>
          <a:blipFill rotWithShape="1">
            <a:blip r:embed="rId2">
              <a:alphaModFix/>
            </a:blip>
            <a:stretch>
              <a:fillRect b="-51259" l="-18856" r="18855" t="-14073"/>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38"/>
          <p:cNvSpPr/>
          <p:nvPr/>
        </p:nvSpPr>
        <p:spPr>
          <a:xfrm>
            <a:off x="4753425" y="13911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7" name="Google Shape;27;p38"/>
          <p:cNvSpPr txBox="1"/>
          <p:nvPr>
            <p:ph idx="1" type="body"/>
          </p:nvPr>
        </p:nvSpPr>
        <p:spPr>
          <a:xfrm>
            <a:off x="4874231" y="1807811"/>
            <a:ext cx="6971708"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8"/>
          <p:cNvSpPr txBox="1"/>
          <p:nvPr>
            <p:ph idx="3" type="body"/>
          </p:nvPr>
        </p:nvSpPr>
        <p:spPr>
          <a:xfrm>
            <a:off x="4874230" y="693772"/>
            <a:ext cx="697170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9" name="Google Shape;29;p38"/>
          <p:cNvGrpSpPr/>
          <p:nvPr/>
        </p:nvGrpSpPr>
        <p:grpSpPr>
          <a:xfrm>
            <a:off x="4950389" y="6203959"/>
            <a:ext cx="6804222" cy="407705"/>
            <a:chOff x="4950389" y="6203959"/>
            <a:chExt cx="6804222" cy="407705"/>
          </a:xfrm>
        </p:grpSpPr>
        <p:sp>
          <p:nvSpPr>
            <p:cNvPr id="30" name="Google Shape;30;p38"/>
            <p:cNvSpPr/>
            <p:nvPr/>
          </p:nvSpPr>
          <p:spPr>
            <a:xfrm>
              <a:off x="4950389" y="6203959"/>
              <a:ext cx="6653029"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38"/>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32" name="Shape 32"/>
        <p:cNvGrpSpPr/>
        <p:nvPr/>
      </p:nvGrpSpPr>
      <p:grpSpPr>
        <a:xfrm>
          <a:off x="0" y="0"/>
          <a:ext cx="0" cy="0"/>
          <a:chOff x="0" y="0"/>
          <a:chExt cx="0" cy="0"/>
        </a:xfrm>
      </p:grpSpPr>
      <p:sp>
        <p:nvSpPr>
          <p:cNvPr id="33" name="Google Shape;33;p2"/>
          <p:cNvSpPr/>
          <p:nvPr/>
        </p:nvSpPr>
        <p:spPr>
          <a:xfrm>
            <a:off x="0" y="610"/>
            <a:ext cx="6525203" cy="6882859"/>
          </a:xfrm>
          <a:custGeom>
            <a:rect b="b" l="l" r="r" t="t"/>
            <a:pathLst>
              <a:path extrusionOk="0" h="767745" w="731963">
                <a:moveTo>
                  <a:pt x="731964" y="0"/>
                </a:moveTo>
                <a:lnTo>
                  <a:pt x="560553" y="591191"/>
                </a:lnTo>
                <a:lnTo>
                  <a:pt x="1402" y="767745"/>
                </a:lnTo>
                <a:lnTo>
                  <a:pt x="0" y="779"/>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2"/>
          <p:cNvSpPr/>
          <p:nvPr/>
        </p:nvSpPr>
        <p:spPr>
          <a:xfrm>
            <a:off x="34468" y="610"/>
            <a:ext cx="6525203" cy="6882859"/>
          </a:xfrm>
          <a:custGeom>
            <a:rect b="b" l="l" r="r" t="t"/>
            <a:pathLst>
              <a:path extrusionOk="0" h="767745" w="731963">
                <a:moveTo>
                  <a:pt x="731964" y="0"/>
                </a:moveTo>
                <a:lnTo>
                  <a:pt x="560553" y="591191"/>
                </a:lnTo>
                <a:lnTo>
                  <a:pt x="1402" y="767745"/>
                </a:lnTo>
                <a:lnTo>
                  <a:pt x="0" y="779"/>
                </a:lnTo>
                <a:close/>
              </a:path>
            </a:pathLst>
          </a:custGeom>
          <a:blipFill rotWithShape="1">
            <a:blip r:embed="rId2">
              <a:alphaModFix amt="60027"/>
            </a:blip>
            <a:stretch>
              <a:fillRect b="-52757" l="-41098" r="10751" t="27"/>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2"/>
          <p:cNvSpPr/>
          <p:nvPr/>
        </p:nvSpPr>
        <p:spPr>
          <a:xfrm>
            <a:off x="613829" y="1557895"/>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6" name="Google Shape;36;p2"/>
          <p:cNvSpPr txBox="1"/>
          <p:nvPr>
            <p:ph idx="1" type="body"/>
          </p:nvPr>
        </p:nvSpPr>
        <p:spPr>
          <a:xfrm>
            <a:off x="651678" y="1929781"/>
            <a:ext cx="4306395" cy="32806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
          <p:cNvSpPr txBox="1"/>
          <p:nvPr>
            <p:ph idx="2" type="body"/>
          </p:nvPr>
        </p:nvSpPr>
        <p:spPr>
          <a:xfrm>
            <a:off x="613829" y="658730"/>
            <a:ext cx="4378451"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
          <p:cNvSpPr txBox="1"/>
          <p:nvPr>
            <p:ph idx="3" type="body"/>
          </p:nvPr>
        </p:nvSpPr>
        <p:spPr>
          <a:xfrm>
            <a:off x="7431607" y="68547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
          <p:cNvSpPr txBox="1"/>
          <p:nvPr>
            <p:ph idx="4" type="body"/>
          </p:nvPr>
        </p:nvSpPr>
        <p:spPr>
          <a:xfrm>
            <a:off x="7431607" y="176009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
          <p:cNvSpPr txBox="1"/>
          <p:nvPr>
            <p:ph idx="5" type="body"/>
          </p:nvPr>
        </p:nvSpPr>
        <p:spPr>
          <a:xfrm>
            <a:off x="7431607" y="281986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
          <p:cNvSpPr txBox="1"/>
          <p:nvPr>
            <p:ph idx="6" type="body"/>
          </p:nvPr>
        </p:nvSpPr>
        <p:spPr>
          <a:xfrm>
            <a:off x="7417752" y="387804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
          <p:cNvSpPr txBox="1"/>
          <p:nvPr>
            <p:ph idx="7" type="body"/>
          </p:nvPr>
        </p:nvSpPr>
        <p:spPr>
          <a:xfrm>
            <a:off x="7431607" y="4955348"/>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
          <p:cNvSpPr txBox="1"/>
          <p:nvPr>
            <p:ph idx="8" type="body"/>
          </p:nvPr>
        </p:nvSpPr>
        <p:spPr>
          <a:xfrm>
            <a:off x="6701697" y="74266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
          <p:cNvSpPr txBox="1"/>
          <p:nvPr>
            <p:ph idx="9" type="body"/>
          </p:nvPr>
        </p:nvSpPr>
        <p:spPr>
          <a:xfrm>
            <a:off x="6701697" y="181729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
          <p:cNvSpPr txBox="1"/>
          <p:nvPr>
            <p:ph idx="13" type="body"/>
          </p:nvPr>
        </p:nvSpPr>
        <p:spPr>
          <a:xfrm>
            <a:off x="6701697" y="287705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
          <p:cNvSpPr txBox="1"/>
          <p:nvPr>
            <p:ph idx="14" type="body"/>
          </p:nvPr>
        </p:nvSpPr>
        <p:spPr>
          <a:xfrm>
            <a:off x="6687842" y="393524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
          <p:cNvSpPr txBox="1"/>
          <p:nvPr>
            <p:ph idx="15" type="body"/>
          </p:nvPr>
        </p:nvSpPr>
        <p:spPr>
          <a:xfrm>
            <a:off x="6701697" y="5012543"/>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
          <p:cNvSpPr/>
          <p:nvPr/>
        </p:nvSpPr>
        <p:spPr>
          <a:xfrm>
            <a:off x="7285064" y="6089907"/>
            <a:ext cx="4498409"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n-US" sz="800" u="none" cap="none" strike="noStrike">
                <a:solidFill>
                  <a:srgbClr val="595959"/>
                </a:solidFill>
                <a:latin typeface="Calibri"/>
                <a:ea typeface="Calibri"/>
                <a:cs typeface="Calibri"/>
                <a:sym typeface="Calibri"/>
              </a:rPr>
              <a:t>This programme  as been funded with support from the European Commission. The author is solely responsible for this publication (communication) and the Commission accepts no responsibility for any  use that may be made of the information contained therein 2020-3-UK01-KA205-094357</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a:off x="15865" y="5296347"/>
            <a:ext cx="6178609" cy="1587122"/>
          </a:xfrm>
          <a:custGeom>
            <a:rect b="b" l="l" r="r" t="t"/>
            <a:pathLst>
              <a:path extrusionOk="0" h="178035" w="693084">
                <a:moveTo>
                  <a:pt x="693085" y="178035"/>
                </a:moveTo>
                <a:lnTo>
                  <a:pt x="559150" y="0"/>
                </a:lnTo>
                <a:lnTo>
                  <a:pt x="0" y="176555"/>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2"/>
          <p:cNvSpPr/>
          <p:nvPr/>
        </p:nvSpPr>
        <p:spPr>
          <a:xfrm>
            <a:off x="152400" y="153010"/>
            <a:ext cx="6525203" cy="6882859"/>
          </a:xfrm>
          <a:custGeom>
            <a:rect b="b" l="l" r="r" t="t"/>
            <a:pathLst>
              <a:path extrusionOk="0" h="767745" w="731963">
                <a:moveTo>
                  <a:pt x="731964" y="0"/>
                </a:moveTo>
                <a:lnTo>
                  <a:pt x="560553" y="591191"/>
                </a:lnTo>
                <a:lnTo>
                  <a:pt x="1402" y="767745"/>
                </a:lnTo>
                <a:lnTo>
                  <a:pt x="0" y="779"/>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 icon graph">
  <p:cSld name="3 point icon graph">
    <p:spTree>
      <p:nvGrpSpPr>
        <p:cNvPr id="51" name="Shape 51"/>
        <p:cNvGrpSpPr/>
        <p:nvPr/>
      </p:nvGrpSpPr>
      <p:grpSpPr>
        <a:xfrm>
          <a:off x="0" y="0"/>
          <a:ext cx="0" cy="0"/>
          <a:chOff x="0" y="0"/>
          <a:chExt cx="0" cy="0"/>
        </a:xfrm>
      </p:grpSpPr>
      <p:sp>
        <p:nvSpPr>
          <p:cNvPr id="52" name="Google Shape;52;p44"/>
          <p:cNvSpPr/>
          <p:nvPr/>
        </p:nvSpPr>
        <p:spPr>
          <a:xfrm>
            <a:off x="2225374" y="17274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3" name="Google Shape;53;p44"/>
          <p:cNvSpPr/>
          <p:nvPr/>
        </p:nvSpPr>
        <p:spPr>
          <a:xfrm>
            <a:off x="2268473" y="1768904"/>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 name="Google Shape;54;p44"/>
          <p:cNvSpPr/>
          <p:nvPr/>
        </p:nvSpPr>
        <p:spPr>
          <a:xfrm>
            <a:off x="5348401"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5" name="Google Shape;55;p44"/>
          <p:cNvSpPr/>
          <p:nvPr/>
        </p:nvSpPr>
        <p:spPr>
          <a:xfrm>
            <a:off x="5389834" y="1815204"/>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6" name="Google Shape;56;p44"/>
          <p:cNvSpPr/>
          <p:nvPr/>
        </p:nvSpPr>
        <p:spPr>
          <a:xfrm>
            <a:off x="8745392" y="178001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7" name="Google Shape;57;p44"/>
          <p:cNvSpPr/>
          <p:nvPr/>
        </p:nvSpPr>
        <p:spPr>
          <a:xfrm>
            <a:off x="8792510" y="1821454"/>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8" name="Google Shape;58;p44"/>
          <p:cNvSpPr txBox="1"/>
          <p:nvPr>
            <p:ph idx="1" type="body"/>
          </p:nvPr>
        </p:nvSpPr>
        <p:spPr>
          <a:xfrm>
            <a:off x="1956271" y="4333339"/>
            <a:ext cx="206104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1B728D"/>
              </a:buClr>
              <a:buSzPts val="2000"/>
              <a:buNone/>
              <a:defRPr b="0" i="0" sz="2000">
                <a:solidFill>
                  <a:srgbClr val="1B728D"/>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4"/>
          <p:cNvSpPr txBox="1"/>
          <p:nvPr>
            <p:ph idx="2" type="body"/>
          </p:nvPr>
        </p:nvSpPr>
        <p:spPr>
          <a:xfrm>
            <a:off x="5078733" y="4371185"/>
            <a:ext cx="206104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4"/>
          <p:cNvSpPr txBox="1"/>
          <p:nvPr>
            <p:ph idx="3" type="body"/>
          </p:nvPr>
        </p:nvSpPr>
        <p:spPr>
          <a:xfrm>
            <a:off x="8479091" y="4371185"/>
            <a:ext cx="206104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2000"/>
              <a:buNone/>
              <a:defRPr b="0" i="0" sz="2000">
                <a:solidFill>
                  <a:srgbClr val="7F59A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44"/>
          <p:cNvSpPr txBox="1"/>
          <p:nvPr>
            <p:ph idx="4"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2" name="Google Shape;62;p44"/>
          <p:cNvGrpSpPr/>
          <p:nvPr/>
        </p:nvGrpSpPr>
        <p:grpSpPr>
          <a:xfrm>
            <a:off x="4571670" y="6135034"/>
            <a:ext cx="3059425" cy="407404"/>
            <a:chOff x="4345239" y="6324600"/>
            <a:chExt cx="3059425" cy="407404"/>
          </a:xfrm>
        </p:grpSpPr>
        <p:sp>
          <p:nvSpPr>
            <p:cNvPr id="63" name="Google Shape;63;p44"/>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64" name="Google Shape;64;p44"/>
            <p:cNvPicPr preferRelativeResize="0"/>
            <p:nvPr/>
          </p:nvPicPr>
          <p:blipFill rotWithShape="1">
            <a:blip r:embed="rId2">
              <a:alphaModFix/>
            </a:blip>
            <a:srcRect b="-7350" l="28689" r="49708" t="329"/>
            <a:stretch/>
          </p:blipFill>
          <p:spPr>
            <a:xfrm>
              <a:off x="4345239" y="6324600"/>
              <a:ext cx="358362" cy="407404"/>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65" name="Shape 65"/>
        <p:cNvGrpSpPr/>
        <p:nvPr/>
      </p:nvGrpSpPr>
      <p:grpSpPr>
        <a:xfrm>
          <a:off x="0" y="0"/>
          <a:ext cx="0" cy="0"/>
          <a:chOff x="0" y="0"/>
          <a:chExt cx="0" cy="0"/>
        </a:xfrm>
      </p:grpSpPr>
      <p:sp>
        <p:nvSpPr>
          <p:cNvPr id="66" name="Google Shape;66;p40"/>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40"/>
          <p:cNvSpPr/>
          <p:nvPr/>
        </p:nvSpPr>
        <p:spPr>
          <a:xfrm>
            <a:off x="831350" y="1502804"/>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grpSp>
        <p:nvGrpSpPr>
          <p:cNvPr id="68" name="Google Shape;68;p40"/>
          <p:cNvGrpSpPr/>
          <p:nvPr/>
        </p:nvGrpSpPr>
        <p:grpSpPr>
          <a:xfrm>
            <a:off x="2530564" y="336687"/>
            <a:ext cx="9078210" cy="5854425"/>
            <a:chOff x="3152299" y="635855"/>
            <a:chExt cx="19296834" cy="12444290"/>
          </a:xfrm>
        </p:grpSpPr>
        <p:pic>
          <p:nvPicPr>
            <p:cNvPr descr="iPhone6_mockup_front_white.png" id="69" name="Google Shape;69;p40"/>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70" name="Google Shape;70;p40"/>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71" name="Google Shape;71;p40"/>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72" name="Google Shape;72;p40"/>
          <p:cNvSpPr/>
          <p:nvPr>
            <p:ph idx="2" type="pic"/>
          </p:nvPr>
        </p:nvSpPr>
        <p:spPr>
          <a:xfrm>
            <a:off x="8602116" y="1265033"/>
            <a:ext cx="2266512" cy="3978298"/>
          </a:xfrm>
          <a:prstGeom prst="rect">
            <a:avLst/>
          </a:prstGeom>
          <a:solidFill>
            <a:schemeClr val="lt1"/>
          </a:solidFill>
          <a:ln>
            <a:noFill/>
          </a:ln>
        </p:spPr>
      </p:sp>
      <p:sp>
        <p:nvSpPr>
          <p:cNvPr id="73" name="Google Shape;73;p40"/>
          <p:cNvSpPr txBox="1"/>
          <p:nvPr>
            <p:ph idx="1" type="body"/>
          </p:nvPr>
        </p:nvSpPr>
        <p:spPr>
          <a:xfrm>
            <a:off x="734715" y="3594101"/>
            <a:ext cx="4983180" cy="2030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40"/>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5" name="Google Shape;75;p40"/>
          <p:cNvGrpSpPr/>
          <p:nvPr/>
        </p:nvGrpSpPr>
        <p:grpSpPr>
          <a:xfrm>
            <a:off x="408953" y="6110271"/>
            <a:ext cx="11323912" cy="541807"/>
            <a:chOff x="430699" y="6069857"/>
            <a:chExt cx="11323912" cy="541807"/>
          </a:xfrm>
        </p:grpSpPr>
        <p:sp>
          <p:nvSpPr>
            <p:cNvPr id="76" name="Google Shape;76;p40"/>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40"/>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78" name="Google Shape;78;p40"/>
            <p:cNvPicPr preferRelativeResize="0"/>
            <p:nvPr/>
          </p:nvPicPr>
          <p:blipFill rotWithShape="1">
            <a:blip r:embed="rId3">
              <a:alphaModFix/>
            </a:blip>
            <a:srcRect b="-7350" l="28689" r="49708" t="329"/>
            <a:stretch/>
          </p:blipFill>
          <p:spPr>
            <a:xfrm>
              <a:off x="430699" y="6069857"/>
              <a:ext cx="394801" cy="44883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79" name="Shape 79"/>
        <p:cNvGrpSpPr/>
        <p:nvPr/>
      </p:nvGrpSpPr>
      <p:grpSpPr>
        <a:xfrm>
          <a:off x="0" y="0"/>
          <a:ext cx="0" cy="0"/>
          <a:chOff x="0" y="0"/>
          <a:chExt cx="0" cy="0"/>
        </a:xfrm>
      </p:grpSpPr>
      <p:sp>
        <p:nvSpPr>
          <p:cNvPr id="80" name="Google Shape;80;p42"/>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1" name="Google Shape;81;p42"/>
          <p:cNvPicPr preferRelativeResize="0"/>
          <p:nvPr/>
        </p:nvPicPr>
        <p:blipFill rotWithShape="1">
          <a:blip r:embed="rId2">
            <a:alphaModFix/>
          </a:blip>
          <a:srcRect b="11083" l="-18315" r="29196" t="15976"/>
          <a:stretch/>
        </p:blipFill>
        <p:spPr>
          <a:xfrm>
            <a:off x="3752900" y="1030385"/>
            <a:ext cx="8439100" cy="5375657"/>
          </a:xfrm>
          <a:prstGeom prst="rect">
            <a:avLst/>
          </a:prstGeom>
          <a:noFill/>
          <a:ln>
            <a:noFill/>
          </a:ln>
        </p:spPr>
      </p:pic>
      <p:sp>
        <p:nvSpPr>
          <p:cNvPr id="82" name="Google Shape;82;p42"/>
          <p:cNvSpPr/>
          <p:nvPr>
            <p:ph idx="2" type="pic"/>
          </p:nvPr>
        </p:nvSpPr>
        <p:spPr>
          <a:xfrm>
            <a:off x="7061200" y="1203325"/>
            <a:ext cx="5130800" cy="3913188"/>
          </a:xfrm>
          <a:prstGeom prst="rect">
            <a:avLst/>
          </a:prstGeom>
          <a:solidFill>
            <a:schemeClr val="lt1"/>
          </a:solidFill>
          <a:ln>
            <a:noFill/>
          </a:ln>
        </p:spPr>
      </p:sp>
      <p:sp>
        <p:nvSpPr>
          <p:cNvPr id="83" name="Google Shape;83;p42"/>
          <p:cNvSpPr txBox="1"/>
          <p:nvPr>
            <p:ph idx="1" type="body"/>
          </p:nvPr>
        </p:nvSpPr>
        <p:spPr>
          <a:xfrm>
            <a:off x="831350" y="3594101"/>
            <a:ext cx="5029134" cy="22335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42"/>
          <p:cNvSpPr/>
          <p:nvPr/>
        </p:nvSpPr>
        <p:spPr>
          <a:xfrm>
            <a:off x="831350" y="1502804"/>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85" name="Google Shape;85;p42"/>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6" name="Google Shape;86;p42"/>
          <p:cNvGrpSpPr/>
          <p:nvPr/>
        </p:nvGrpSpPr>
        <p:grpSpPr>
          <a:xfrm>
            <a:off x="408953" y="6110271"/>
            <a:ext cx="11323912" cy="541807"/>
            <a:chOff x="430699" y="6069857"/>
            <a:chExt cx="11323912" cy="541807"/>
          </a:xfrm>
        </p:grpSpPr>
        <p:sp>
          <p:nvSpPr>
            <p:cNvPr id="87" name="Google Shape;87;p42"/>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42"/>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89" name="Google Shape;89;p42"/>
            <p:cNvPicPr preferRelativeResize="0"/>
            <p:nvPr/>
          </p:nvPicPr>
          <p:blipFill rotWithShape="1">
            <a:blip r:embed="rId3">
              <a:alphaModFix/>
            </a:blip>
            <a:srcRect b="-7350" l="28689" r="49708" t="329"/>
            <a:stretch/>
          </p:blipFill>
          <p:spPr>
            <a:xfrm>
              <a:off x="430699" y="6069857"/>
              <a:ext cx="394801" cy="44883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icon graph">
  <p:cSld name="4 point icon graph">
    <p:spTree>
      <p:nvGrpSpPr>
        <p:cNvPr id="90" name="Shape 90"/>
        <p:cNvGrpSpPr/>
        <p:nvPr/>
      </p:nvGrpSpPr>
      <p:grpSpPr>
        <a:xfrm>
          <a:off x="0" y="0"/>
          <a:ext cx="0" cy="0"/>
          <a:chOff x="0" y="0"/>
          <a:chExt cx="0" cy="0"/>
        </a:xfrm>
      </p:grpSpPr>
      <p:sp>
        <p:nvSpPr>
          <p:cNvPr id="91" name="Google Shape;91;p62"/>
          <p:cNvSpPr/>
          <p:nvPr/>
        </p:nvSpPr>
        <p:spPr>
          <a:xfrm>
            <a:off x="4292836" y="2475929"/>
            <a:ext cx="1660392"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2" name="Google Shape;92;p62"/>
          <p:cNvSpPr/>
          <p:nvPr/>
        </p:nvSpPr>
        <p:spPr>
          <a:xfrm>
            <a:off x="3846806" y="2428576"/>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3" name="Google Shape;93;p62"/>
          <p:cNvSpPr/>
          <p:nvPr/>
        </p:nvSpPr>
        <p:spPr>
          <a:xfrm>
            <a:off x="3912488" y="2494259"/>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4" name="Google Shape;94;p62"/>
          <p:cNvSpPr/>
          <p:nvPr/>
        </p:nvSpPr>
        <p:spPr>
          <a:xfrm>
            <a:off x="3324401" y="800258"/>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 name="Google Shape;95;p62"/>
          <p:cNvSpPr/>
          <p:nvPr/>
        </p:nvSpPr>
        <p:spPr>
          <a:xfrm>
            <a:off x="6055570" y="2428576"/>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6" name="Google Shape;96;p62"/>
          <p:cNvSpPr/>
          <p:nvPr/>
        </p:nvSpPr>
        <p:spPr>
          <a:xfrm>
            <a:off x="6119725" y="2494259"/>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7" name="Google Shape;97;p62"/>
          <p:cNvSpPr/>
          <p:nvPr/>
        </p:nvSpPr>
        <p:spPr>
          <a:xfrm>
            <a:off x="5531638" y="2921959"/>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8" name="Google Shape;98;p62"/>
          <p:cNvSpPr/>
          <p:nvPr/>
        </p:nvSpPr>
        <p:spPr>
          <a:xfrm>
            <a:off x="6489380" y="2475929"/>
            <a:ext cx="1660392" cy="233707"/>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9" name="Google Shape;99;p62"/>
          <p:cNvSpPr/>
          <p:nvPr/>
        </p:nvSpPr>
        <p:spPr>
          <a:xfrm>
            <a:off x="8249060" y="2428576"/>
            <a:ext cx="326885" cy="326885"/>
          </a:xfrm>
          <a:custGeom>
            <a:rect b="b" l="l" r="r" t="t"/>
            <a:pathLst>
              <a:path extrusionOk="0" h="215" w="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0" name="Google Shape;100;p62"/>
          <p:cNvSpPr/>
          <p:nvPr/>
        </p:nvSpPr>
        <p:spPr>
          <a:xfrm>
            <a:off x="8316270" y="2494259"/>
            <a:ext cx="192465" cy="193992"/>
          </a:xfrm>
          <a:custGeom>
            <a:rect b="b" l="l" r="r" t="t"/>
            <a:pathLst>
              <a:path extrusionOk="0" h="128" w="127">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1" name="Google Shape;101;p62"/>
          <p:cNvSpPr/>
          <p:nvPr/>
        </p:nvSpPr>
        <p:spPr>
          <a:xfrm>
            <a:off x="7728183" y="800258"/>
            <a:ext cx="1367112" cy="1510697"/>
          </a:xfrm>
          <a:custGeom>
            <a:rect b="b" l="l" r="r" t="t"/>
            <a:pathLst>
              <a:path extrusionOk="0" h="990" w="896">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2" name="Google Shape;102;p62"/>
          <p:cNvSpPr/>
          <p:nvPr/>
        </p:nvSpPr>
        <p:spPr>
          <a:xfrm>
            <a:off x="8684398" y="2475929"/>
            <a:ext cx="1661920" cy="233707"/>
          </a:xfrm>
          <a:custGeom>
            <a:rect b="b" l="l" r="r" t="t"/>
            <a:pathLst>
              <a:path extrusionOk="0" h="154" w="1089">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3D3D7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3" name="Google Shape;103;p62"/>
          <p:cNvSpPr/>
          <p:nvPr/>
        </p:nvSpPr>
        <p:spPr>
          <a:xfrm>
            <a:off x="10445605" y="2428576"/>
            <a:ext cx="325357" cy="326885"/>
          </a:xfrm>
          <a:custGeom>
            <a:rect b="b" l="l" r="r" t="t"/>
            <a:pathLst>
              <a:path extrusionOk="0" h="215" w="214">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3D3D7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4" name="Google Shape;104;p62"/>
          <p:cNvSpPr/>
          <p:nvPr/>
        </p:nvSpPr>
        <p:spPr>
          <a:xfrm>
            <a:off x="10512815" y="2494259"/>
            <a:ext cx="190937" cy="193992"/>
          </a:xfrm>
          <a:custGeom>
            <a:rect b="b" l="l" r="r" t="t"/>
            <a:pathLst>
              <a:path extrusionOk="0" h="128" w="126">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5" name="Google Shape;105;p62"/>
          <p:cNvSpPr/>
          <p:nvPr/>
        </p:nvSpPr>
        <p:spPr>
          <a:xfrm>
            <a:off x="9924727" y="2921959"/>
            <a:ext cx="1367112" cy="1512224"/>
          </a:xfrm>
          <a:custGeom>
            <a:rect b="b" l="l" r="r" t="t"/>
            <a:pathLst>
              <a:path extrusionOk="0" h="991" w="896">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3D3D7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6" name="Google Shape;106;p62"/>
          <p:cNvSpPr txBox="1"/>
          <p:nvPr/>
        </p:nvSpPr>
        <p:spPr>
          <a:xfrm>
            <a:off x="5691808"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107" name="Google Shape;107;p62"/>
          <p:cNvSpPr txBox="1"/>
          <p:nvPr/>
        </p:nvSpPr>
        <p:spPr>
          <a:xfrm>
            <a:off x="9795863" y="1322650"/>
            <a:ext cx="163858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108" name="Google Shape;108;p62"/>
          <p:cNvSpPr txBox="1"/>
          <p:nvPr/>
        </p:nvSpPr>
        <p:spPr>
          <a:xfrm>
            <a:off x="7895149" y="3013347"/>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109" name="Google Shape;109;p62"/>
          <p:cNvSpPr txBox="1"/>
          <p:nvPr>
            <p:ph idx="1" type="body"/>
          </p:nvPr>
        </p:nvSpPr>
        <p:spPr>
          <a:xfrm>
            <a:off x="2833955" y="2984923"/>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62"/>
          <p:cNvSpPr txBox="1"/>
          <p:nvPr>
            <p:ph idx="2" type="body"/>
          </p:nvPr>
        </p:nvSpPr>
        <p:spPr>
          <a:xfrm>
            <a:off x="7261647" y="2951026"/>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62"/>
          <p:cNvSpPr txBox="1"/>
          <p:nvPr>
            <p:ph idx="3" type="body"/>
          </p:nvPr>
        </p:nvSpPr>
        <p:spPr>
          <a:xfrm>
            <a:off x="5051398" y="1028522"/>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62"/>
          <p:cNvSpPr txBox="1"/>
          <p:nvPr>
            <p:ph idx="4" type="body"/>
          </p:nvPr>
        </p:nvSpPr>
        <p:spPr>
          <a:xfrm>
            <a:off x="9377489" y="994625"/>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62"/>
          <p:cNvSpPr/>
          <p:nvPr/>
        </p:nvSpPr>
        <p:spPr>
          <a:xfrm>
            <a:off x="0" y="2489789"/>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114" name="Google Shape;114;p62"/>
          <p:cNvGrpSpPr/>
          <p:nvPr/>
        </p:nvGrpSpPr>
        <p:grpSpPr>
          <a:xfrm>
            <a:off x="495393" y="6135034"/>
            <a:ext cx="3059425" cy="407404"/>
            <a:chOff x="4345239" y="6324600"/>
            <a:chExt cx="3059425" cy="407404"/>
          </a:xfrm>
        </p:grpSpPr>
        <p:sp>
          <p:nvSpPr>
            <p:cNvPr id="115" name="Google Shape;115;p62"/>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16" name="Google Shape;116;p62"/>
            <p:cNvPicPr preferRelativeResize="0"/>
            <p:nvPr/>
          </p:nvPicPr>
          <p:blipFill rotWithShape="1">
            <a:blip r:embed="rId2">
              <a:alphaModFix/>
            </a:blip>
            <a:srcRect b="-7350" l="28689" r="49708" t="329"/>
            <a:stretch/>
          </p:blipFill>
          <p:spPr>
            <a:xfrm>
              <a:off x="4345239" y="6324600"/>
              <a:ext cx="358362" cy="40740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endar graph">
  <p:cSld name="Calendar graph">
    <p:spTree>
      <p:nvGrpSpPr>
        <p:cNvPr id="117" name="Shape 117"/>
        <p:cNvGrpSpPr/>
        <p:nvPr/>
      </p:nvGrpSpPr>
      <p:grpSpPr>
        <a:xfrm>
          <a:off x="0" y="0"/>
          <a:ext cx="0" cy="0"/>
          <a:chOff x="0" y="0"/>
          <a:chExt cx="0" cy="0"/>
        </a:xfrm>
      </p:grpSpPr>
      <p:grpSp>
        <p:nvGrpSpPr>
          <p:cNvPr id="118" name="Google Shape;118;p43"/>
          <p:cNvGrpSpPr/>
          <p:nvPr/>
        </p:nvGrpSpPr>
        <p:grpSpPr>
          <a:xfrm>
            <a:off x="13492" y="1875084"/>
            <a:ext cx="12165015" cy="3041254"/>
            <a:chOff x="0" y="4738255"/>
            <a:chExt cx="21169744" cy="5292436"/>
          </a:xfrm>
        </p:grpSpPr>
        <p:sp>
          <p:nvSpPr>
            <p:cNvPr id="119" name="Google Shape;119;p43"/>
            <p:cNvSpPr/>
            <p:nvPr/>
          </p:nvSpPr>
          <p:spPr>
            <a:xfrm>
              <a:off x="0" y="4738255"/>
              <a:ext cx="5292436" cy="5292436"/>
            </a:xfrm>
            <a:prstGeom prst="rect">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43"/>
            <p:cNvSpPr/>
            <p:nvPr/>
          </p:nvSpPr>
          <p:spPr>
            <a:xfrm>
              <a:off x="5292436" y="4738255"/>
              <a:ext cx="5292436" cy="5292436"/>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43"/>
            <p:cNvSpPr/>
            <p:nvPr/>
          </p:nvSpPr>
          <p:spPr>
            <a:xfrm>
              <a:off x="10584872" y="4738255"/>
              <a:ext cx="5292436" cy="5292436"/>
            </a:xfrm>
            <a:prstGeom prst="rect">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43"/>
            <p:cNvSpPr/>
            <p:nvPr/>
          </p:nvSpPr>
          <p:spPr>
            <a:xfrm>
              <a:off x="15877308" y="4738255"/>
              <a:ext cx="5292436" cy="5292436"/>
            </a:xfrm>
            <a:prstGeom prst="rect">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23" name="Google Shape;123;p43"/>
          <p:cNvSpPr txBox="1"/>
          <p:nvPr>
            <p:ph idx="1" type="body"/>
          </p:nvPr>
        </p:nvSpPr>
        <p:spPr>
          <a:xfrm>
            <a:off x="3054743" y="2963737"/>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43"/>
          <p:cNvSpPr txBox="1"/>
          <p:nvPr>
            <p:ph idx="2" type="body"/>
          </p:nvPr>
        </p:nvSpPr>
        <p:spPr>
          <a:xfrm>
            <a:off x="3059026" y="2332384"/>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43"/>
          <p:cNvSpPr txBox="1"/>
          <p:nvPr>
            <p:ph idx="3" type="body"/>
          </p:nvPr>
        </p:nvSpPr>
        <p:spPr>
          <a:xfrm>
            <a:off x="3069574" y="3694013"/>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43"/>
          <p:cNvSpPr txBox="1"/>
          <p:nvPr>
            <p:ph idx="4" type="body"/>
          </p:nvPr>
        </p:nvSpPr>
        <p:spPr>
          <a:xfrm>
            <a:off x="-979" y="2966833"/>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43"/>
          <p:cNvSpPr txBox="1"/>
          <p:nvPr>
            <p:ph idx="5" type="body"/>
          </p:nvPr>
        </p:nvSpPr>
        <p:spPr>
          <a:xfrm>
            <a:off x="3304" y="2335480"/>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3"/>
          <p:cNvSpPr txBox="1"/>
          <p:nvPr>
            <p:ph idx="6" type="body"/>
          </p:nvPr>
        </p:nvSpPr>
        <p:spPr>
          <a:xfrm>
            <a:off x="13852" y="3697109"/>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43"/>
          <p:cNvSpPr txBox="1"/>
          <p:nvPr>
            <p:ph idx="7" type="body"/>
          </p:nvPr>
        </p:nvSpPr>
        <p:spPr>
          <a:xfrm>
            <a:off x="9124512" y="2950422"/>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3"/>
          <p:cNvSpPr txBox="1"/>
          <p:nvPr>
            <p:ph idx="8" type="body"/>
          </p:nvPr>
        </p:nvSpPr>
        <p:spPr>
          <a:xfrm>
            <a:off x="9128795" y="2319069"/>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43"/>
          <p:cNvSpPr txBox="1"/>
          <p:nvPr>
            <p:ph idx="9" type="body"/>
          </p:nvPr>
        </p:nvSpPr>
        <p:spPr>
          <a:xfrm>
            <a:off x="9139343" y="3680698"/>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43"/>
          <p:cNvSpPr txBox="1"/>
          <p:nvPr>
            <p:ph idx="13" type="body"/>
          </p:nvPr>
        </p:nvSpPr>
        <p:spPr>
          <a:xfrm>
            <a:off x="6068790" y="2953518"/>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43"/>
          <p:cNvSpPr txBox="1"/>
          <p:nvPr>
            <p:ph idx="14" type="body"/>
          </p:nvPr>
        </p:nvSpPr>
        <p:spPr>
          <a:xfrm>
            <a:off x="6073073" y="2322165"/>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43"/>
          <p:cNvSpPr txBox="1"/>
          <p:nvPr>
            <p:ph idx="15" type="body"/>
          </p:nvPr>
        </p:nvSpPr>
        <p:spPr>
          <a:xfrm>
            <a:off x="6083621" y="3683794"/>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43"/>
          <p:cNvSpPr txBox="1"/>
          <p:nvPr>
            <p:ph idx="1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6" name="Google Shape;136;p43"/>
          <p:cNvGrpSpPr/>
          <p:nvPr/>
        </p:nvGrpSpPr>
        <p:grpSpPr>
          <a:xfrm>
            <a:off x="4571670" y="6135034"/>
            <a:ext cx="3059425" cy="407404"/>
            <a:chOff x="4345239" y="6324600"/>
            <a:chExt cx="3059425" cy="407404"/>
          </a:xfrm>
        </p:grpSpPr>
        <p:sp>
          <p:nvSpPr>
            <p:cNvPr id="137" name="Google Shape;137;p43"/>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38" name="Google Shape;138;p43"/>
            <p:cNvPicPr preferRelativeResize="0"/>
            <p:nvPr/>
          </p:nvPicPr>
          <p:blipFill rotWithShape="1">
            <a:blip r:embed="rId2">
              <a:alphaModFix/>
            </a:blip>
            <a:srcRect b="-7350" l="28689" r="49708" t="329"/>
            <a:stretch/>
          </p:blipFill>
          <p:spPr>
            <a:xfrm>
              <a:off x="4345239" y="6324600"/>
              <a:ext cx="358362" cy="40740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139" name="Shape 139"/>
        <p:cNvGrpSpPr/>
        <p:nvPr/>
      </p:nvGrpSpPr>
      <p:grpSpPr>
        <a:xfrm>
          <a:off x="0" y="0"/>
          <a:ext cx="0" cy="0"/>
          <a:chOff x="0" y="0"/>
          <a:chExt cx="0" cy="0"/>
        </a:xfrm>
      </p:grpSpPr>
      <p:sp>
        <p:nvSpPr>
          <p:cNvPr id="140" name="Google Shape;140;p45"/>
          <p:cNvSpPr/>
          <p:nvPr/>
        </p:nvSpPr>
        <p:spPr>
          <a:xfrm>
            <a:off x="7329608" y="4573043"/>
            <a:ext cx="3052949" cy="2282034"/>
          </a:xfrm>
          <a:custGeom>
            <a:rect b="b" l="l" r="r" t="t"/>
            <a:pathLst>
              <a:path extrusionOk="0" h="2282034" w="3052949">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45"/>
          <p:cNvSpPr/>
          <p:nvPr>
            <p:ph idx="2" type="pic"/>
          </p:nvPr>
        </p:nvSpPr>
        <p:spPr>
          <a:xfrm>
            <a:off x="7329563" y="-1"/>
            <a:ext cx="4862437" cy="6855220"/>
          </a:xfrm>
          <a:prstGeom prst="rect">
            <a:avLst/>
          </a:prstGeom>
          <a:noFill/>
          <a:ln>
            <a:noFill/>
          </a:ln>
        </p:spPr>
      </p:sp>
      <p:sp>
        <p:nvSpPr>
          <p:cNvPr id="142" name="Google Shape;142;p45"/>
          <p:cNvSpPr/>
          <p:nvPr/>
        </p:nvSpPr>
        <p:spPr>
          <a:xfrm>
            <a:off x="831689" y="6203959"/>
            <a:ext cx="6297244" cy="176873"/>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clock, sign, gauge&#10;&#10;Description automatically generated" id="143" name="Google Shape;143;p45"/>
          <p:cNvPicPr preferRelativeResize="0"/>
          <p:nvPr/>
        </p:nvPicPr>
        <p:blipFill rotWithShape="1">
          <a:blip r:embed="rId2">
            <a:alphaModFix/>
          </a:blip>
          <a:srcRect b="-7350" l="28689" r="49708" t="329"/>
          <a:stretch/>
        </p:blipFill>
        <p:spPr>
          <a:xfrm>
            <a:off x="430699" y="6062820"/>
            <a:ext cx="400991" cy="455867"/>
          </a:xfrm>
          <a:prstGeom prst="rect">
            <a:avLst/>
          </a:prstGeom>
          <a:noFill/>
          <a:ln>
            <a:noFill/>
          </a:ln>
        </p:spPr>
      </p:pic>
      <p:sp>
        <p:nvSpPr>
          <p:cNvPr id="144" name="Google Shape;144;p45"/>
          <p:cNvSpPr/>
          <p:nvPr/>
        </p:nvSpPr>
        <p:spPr>
          <a:xfrm>
            <a:off x="7329563" y="4572901"/>
            <a:ext cx="3052949" cy="2282034"/>
          </a:xfrm>
          <a:custGeom>
            <a:rect b="b" l="l" r="r" t="t"/>
            <a:pathLst>
              <a:path extrusionOk="0" h="2282034" w="3052949">
                <a:moveTo>
                  <a:pt x="711661" y="0"/>
                </a:moveTo>
                <a:lnTo>
                  <a:pt x="3052949" y="2264969"/>
                </a:lnTo>
                <a:lnTo>
                  <a:pt x="0" y="2282034"/>
                </a:lnTo>
                <a:lnTo>
                  <a:pt x="711661" y="0"/>
                </a:lnTo>
                <a:close/>
              </a:path>
            </a:pathLst>
          </a:custGeom>
          <a:blipFill rotWithShape="1">
            <a:blip r:embed="rId3">
              <a:alphaModFix/>
            </a:blip>
            <a:stretch>
              <a:fillRect b="-51259" l="-18856" r="18855" t="-14073"/>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45"/>
          <p:cNvSpPr/>
          <p:nvPr/>
        </p:nvSpPr>
        <p:spPr>
          <a:xfrm>
            <a:off x="408953" y="13403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46" name="Google Shape;146;p45"/>
          <p:cNvSpPr txBox="1"/>
          <p:nvPr>
            <p:ph idx="1" type="body"/>
          </p:nvPr>
        </p:nvSpPr>
        <p:spPr>
          <a:xfrm>
            <a:off x="529759" y="1757011"/>
            <a:ext cx="6971708"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45"/>
          <p:cNvSpPr txBox="1"/>
          <p:nvPr>
            <p:ph idx="3" type="body"/>
          </p:nvPr>
        </p:nvSpPr>
        <p:spPr>
          <a:xfrm>
            <a:off x="529758" y="642972"/>
            <a:ext cx="697170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nesslabs.com/systematic-inventive-thinking-inside-the-bo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hyperlink" Target="https://uxplanet.org/principles-of-design-thinking-stages-of-design-thinking-b2cc219063a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un-documents.net/our-common-future.pdf"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bing.com/videos/search?q=environmental+sustainability+definition&amp;&amp;view=detail&amp;mid=AD141A465BE4838FE41EAD141A465BE4838FE41E&amp;&amp;FORM=VDRVRV"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un.org/sustainabledevelopment/"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hyperlink" Target="https://policyoptions.irpp.org/magazines/november-2018/policy-innovation-entrepreneurship/facebook-what-about-a-policy-for-innovation-and-entrepreneurship/" TargetMode="External"/><Relationship Id="rId5"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
          <p:cNvSpPr txBox="1"/>
          <p:nvPr>
            <p:ph idx="1" type="body"/>
          </p:nvPr>
        </p:nvSpPr>
        <p:spPr>
          <a:xfrm>
            <a:off x="5030999" y="4374340"/>
            <a:ext cx="4944233" cy="160702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SzPts val="5000"/>
              <a:buNone/>
            </a:pPr>
            <a:r>
              <a:rPr lang="en-US" sz="3600"/>
              <a:t>Sustainable Mountain</a:t>
            </a:r>
            <a:endParaRPr/>
          </a:p>
          <a:p>
            <a:pPr indent="-228600" lvl="0" marL="457200" rtl="0" algn="l">
              <a:lnSpc>
                <a:spcPct val="90000"/>
              </a:lnSpc>
              <a:spcBef>
                <a:spcPts val="0"/>
              </a:spcBef>
              <a:spcAft>
                <a:spcPts val="0"/>
              </a:spcAft>
              <a:buSzPts val="5000"/>
              <a:buNone/>
            </a:pPr>
            <a:r>
              <a:rPr lang="en-US" sz="3600"/>
              <a:t>Tourism, Food and </a:t>
            </a:r>
            <a:endParaRPr/>
          </a:p>
          <a:p>
            <a:pPr indent="-228600" lvl="0" marL="457200" rtl="0" algn="l">
              <a:lnSpc>
                <a:spcPct val="90000"/>
              </a:lnSpc>
              <a:spcBef>
                <a:spcPts val="0"/>
              </a:spcBef>
              <a:spcAft>
                <a:spcPts val="0"/>
              </a:spcAft>
              <a:buSzPts val="5000"/>
              <a:buNone/>
            </a:pPr>
            <a:r>
              <a:rPr lang="en-US" sz="3600"/>
              <a:t>Agriculture/Farming</a:t>
            </a:r>
            <a:endParaRPr/>
          </a:p>
          <a:p>
            <a:pPr indent="-228600" lvl="0" marL="457200" rtl="0" algn="l">
              <a:lnSpc>
                <a:spcPct val="90000"/>
              </a:lnSpc>
              <a:spcBef>
                <a:spcPts val="0"/>
              </a:spcBef>
              <a:spcAft>
                <a:spcPts val="0"/>
              </a:spcAft>
              <a:buSzPts val="5000"/>
              <a:buNone/>
            </a:pPr>
            <a:r>
              <a:rPr lang="en-US" sz="3600"/>
              <a:t>Innovation  </a:t>
            </a:r>
            <a:endParaRPr/>
          </a:p>
          <a:p>
            <a:pPr indent="0" lvl="0" marL="0" rtl="0" algn="l">
              <a:lnSpc>
                <a:spcPct val="90000"/>
              </a:lnSpc>
              <a:spcBef>
                <a:spcPts val="0"/>
              </a:spcBef>
              <a:spcAft>
                <a:spcPts val="0"/>
              </a:spcAft>
              <a:buSzPts val="5000"/>
              <a:buNone/>
            </a:pPr>
            <a:r>
              <a:t/>
            </a:r>
            <a:endParaRPr/>
          </a:p>
        </p:txBody>
      </p:sp>
      <p:sp>
        <p:nvSpPr>
          <p:cNvPr id="161" name="Google Shape;161;p3"/>
          <p:cNvSpPr txBox="1"/>
          <p:nvPr>
            <p:ph idx="3" type="body"/>
          </p:nvPr>
        </p:nvSpPr>
        <p:spPr>
          <a:xfrm>
            <a:off x="5259598" y="3614678"/>
            <a:ext cx="3192071"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sz="4800">
                <a:solidFill>
                  <a:srgbClr val="20EEF1"/>
                </a:solidFill>
              </a:rPr>
              <a:t>Module 3a</a:t>
            </a:r>
            <a:endParaRPr sz="4800">
              <a:solidFill>
                <a:srgbClr val="20EEF1"/>
              </a:solidFill>
            </a:endParaRPr>
          </a:p>
        </p:txBody>
      </p:sp>
      <p:grpSp>
        <p:nvGrpSpPr>
          <p:cNvPr id="162" name="Google Shape;162;p3"/>
          <p:cNvGrpSpPr/>
          <p:nvPr/>
        </p:nvGrpSpPr>
        <p:grpSpPr>
          <a:xfrm>
            <a:off x="2088627" y="3786905"/>
            <a:ext cx="2082443" cy="2861107"/>
            <a:chOff x="5875548" y="3125276"/>
            <a:chExt cx="438214" cy="602070"/>
          </a:xfrm>
        </p:grpSpPr>
        <p:sp>
          <p:nvSpPr>
            <p:cNvPr id="163" name="Google Shape;163;p3"/>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411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3"/>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65" name="Google Shape;165;p3"/>
          <p:cNvPicPr preferRelativeResize="0"/>
          <p:nvPr>
            <p:ph idx="2" type="pic"/>
          </p:nvPr>
        </p:nvPicPr>
        <p:blipFill rotWithShape="1">
          <a:blip r:embed="rId3">
            <a:alphaModFix/>
          </a:blip>
          <a:srcRect b="0" l="0" r="0" t="0"/>
          <a:stretch/>
        </p:blipFill>
        <p:spPr>
          <a:xfrm rot="5400000">
            <a:off x="-1059059" y="1726933"/>
            <a:ext cx="6243851" cy="39909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74"/>
          <p:cNvSpPr txBox="1"/>
          <p:nvPr>
            <p:ph idx="1" type="body"/>
          </p:nvPr>
        </p:nvSpPr>
        <p:spPr>
          <a:xfrm>
            <a:off x="3150279" y="1998042"/>
            <a:ext cx="2731908" cy="281556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a:p>
          <a:p>
            <a:pPr indent="-228600" lvl="0" marL="228600" rtl="0" algn="l">
              <a:lnSpc>
                <a:spcPct val="90000"/>
              </a:lnSpc>
              <a:spcBef>
                <a:spcPts val="0"/>
              </a:spcBef>
              <a:spcAft>
                <a:spcPts val="0"/>
              </a:spcAft>
              <a:buSzPts val="2000"/>
              <a:buNone/>
            </a:pPr>
            <a:r>
              <a:rPr lang="en-US"/>
              <a:t>Allow time for creativity, play with prototypes, continue learning -  mistakes are the best teachings - get feedback, listen.</a:t>
            </a:r>
            <a:endParaRPr/>
          </a:p>
          <a:p>
            <a:pPr indent="-228600" lvl="0" marL="228600" rtl="0" algn="l">
              <a:lnSpc>
                <a:spcPct val="90000"/>
              </a:lnSpc>
              <a:spcBef>
                <a:spcPts val="0"/>
              </a:spcBef>
              <a:spcAft>
                <a:spcPts val="0"/>
              </a:spcAft>
              <a:buClr>
                <a:schemeClr val="lt1"/>
              </a:buClr>
              <a:buSzPts val="2000"/>
              <a:buNone/>
            </a:pPr>
            <a:r>
              <a:t/>
            </a:r>
            <a:endParaRPr/>
          </a:p>
        </p:txBody>
      </p:sp>
      <p:sp>
        <p:nvSpPr>
          <p:cNvPr id="264" name="Google Shape;264;p74"/>
          <p:cNvSpPr txBox="1"/>
          <p:nvPr>
            <p:ph idx="2" type="body"/>
          </p:nvPr>
        </p:nvSpPr>
        <p:spPr>
          <a:xfrm>
            <a:off x="3019437" y="1091390"/>
            <a:ext cx="3049353" cy="104391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500"/>
              <a:buNone/>
            </a:pPr>
            <a:r>
              <a:rPr b="1" lang="en-US" sz="2500">
                <a:solidFill>
                  <a:srgbClr val="0099CC"/>
                </a:solidFill>
              </a:rPr>
              <a:t>Practice ways for creative thinking</a:t>
            </a:r>
            <a:endParaRPr sz="2500">
              <a:solidFill>
                <a:srgbClr val="0099CC"/>
              </a:solidFill>
            </a:endParaRPr>
          </a:p>
          <a:p>
            <a:pPr indent="0" lvl="0" marL="0" rtl="0" algn="ctr">
              <a:lnSpc>
                <a:spcPct val="90000"/>
              </a:lnSpc>
              <a:spcBef>
                <a:spcPts val="0"/>
              </a:spcBef>
              <a:spcAft>
                <a:spcPts val="0"/>
              </a:spcAft>
              <a:buClr>
                <a:schemeClr val="lt1"/>
              </a:buClr>
              <a:buSzPts val="4000"/>
              <a:buNone/>
            </a:pPr>
            <a:r>
              <a:t/>
            </a:r>
            <a:endParaRPr/>
          </a:p>
        </p:txBody>
      </p:sp>
      <p:sp>
        <p:nvSpPr>
          <p:cNvPr id="265" name="Google Shape;265;p74"/>
          <p:cNvSpPr txBox="1"/>
          <p:nvPr>
            <p:ph idx="4" type="body"/>
          </p:nvPr>
        </p:nvSpPr>
        <p:spPr>
          <a:xfrm>
            <a:off x="67261" y="2001138"/>
            <a:ext cx="2812418" cy="281556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sz="2000"/>
          </a:p>
          <a:p>
            <a:pPr indent="-228600" lvl="0" marL="228600" rtl="0" algn="l">
              <a:lnSpc>
                <a:spcPct val="90000"/>
              </a:lnSpc>
              <a:spcBef>
                <a:spcPts val="0"/>
              </a:spcBef>
              <a:spcAft>
                <a:spcPts val="0"/>
              </a:spcAft>
              <a:buSzPts val="2000"/>
              <a:buNone/>
            </a:pPr>
            <a:r>
              <a:rPr lang="en-US" sz="2000"/>
              <a:t>Open your mind, step out of the well known and in to the unknown. Be divergent in idea generation.</a:t>
            </a:r>
            <a:endParaRPr/>
          </a:p>
          <a:p>
            <a:pPr indent="-228600" lvl="0" marL="228600" rtl="0" algn="ctr">
              <a:lnSpc>
                <a:spcPct val="90000"/>
              </a:lnSpc>
              <a:spcBef>
                <a:spcPts val="0"/>
              </a:spcBef>
              <a:spcAft>
                <a:spcPts val="0"/>
              </a:spcAft>
              <a:buClr>
                <a:schemeClr val="lt1"/>
              </a:buClr>
              <a:buSzPts val="2000"/>
              <a:buNone/>
            </a:pPr>
            <a:r>
              <a:t/>
            </a:r>
            <a:endParaRPr/>
          </a:p>
        </p:txBody>
      </p:sp>
      <p:sp>
        <p:nvSpPr>
          <p:cNvPr id="266" name="Google Shape;266;p74"/>
          <p:cNvSpPr txBox="1"/>
          <p:nvPr>
            <p:ph idx="5" type="body"/>
          </p:nvPr>
        </p:nvSpPr>
        <p:spPr>
          <a:xfrm>
            <a:off x="-4418" y="1415820"/>
            <a:ext cx="3049353" cy="58222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500"/>
              <a:buNone/>
            </a:pPr>
            <a:r>
              <a:rPr b="1" lang="en-US" sz="2500">
                <a:solidFill>
                  <a:srgbClr val="006666"/>
                </a:solidFill>
              </a:rPr>
              <a:t>Creating ideas</a:t>
            </a:r>
            <a:r>
              <a:rPr lang="en-US" sz="2500"/>
              <a:t>: </a:t>
            </a:r>
            <a:endParaRPr/>
          </a:p>
          <a:p>
            <a:pPr indent="0" lvl="0" marL="0" rtl="0" algn="ctr">
              <a:lnSpc>
                <a:spcPct val="90000"/>
              </a:lnSpc>
              <a:spcBef>
                <a:spcPts val="0"/>
              </a:spcBef>
              <a:spcAft>
                <a:spcPts val="0"/>
              </a:spcAft>
              <a:buClr>
                <a:schemeClr val="lt1"/>
              </a:buClr>
              <a:buSzPts val="4000"/>
              <a:buNone/>
            </a:pPr>
            <a:r>
              <a:t/>
            </a:r>
            <a:endParaRPr/>
          </a:p>
        </p:txBody>
      </p:sp>
      <p:sp>
        <p:nvSpPr>
          <p:cNvPr id="267" name="Google Shape;267;p74"/>
          <p:cNvSpPr txBox="1"/>
          <p:nvPr>
            <p:ph idx="7" type="body"/>
          </p:nvPr>
        </p:nvSpPr>
        <p:spPr>
          <a:xfrm>
            <a:off x="9165456" y="2001138"/>
            <a:ext cx="2899166" cy="313465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a:p>
          <a:p>
            <a:pPr indent="-228600" lvl="0" marL="228600" rtl="0" algn="l">
              <a:lnSpc>
                <a:spcPct val="90000"/>
              </a:lnSpc>
              <a:spcBef>
                <a:spcPts val="0"/>
              </a:spcBef>
              <a:spcAft>
                <a:spcPts val="0"/>
              </a:spcAft>
              <a:buSzPts val="2000"/>
              <a:buNone/>
            </a:pPr>
            <a:r>
              <a:rPr i="1" lang="en-US"/>
              <a:t>Evaluate ideas </a:t>
            </a:r>
            <a:r>
              <a:rPr lang="en-US"/>
              <a:t>in e.g., context, time &amp; space, usefulness, needs, strengths/weaknesses - always have regard for environment, economy and social aspects. </a:t>
            </a:r>
            <a:endParaRPr/>
          </a:p>
        </p:txBody>
      </p:sp>
      <p:sp>
        <p:nvSpPr>
          <p:cNvPr id="268" name="Google Shape;268;p74"/>
          <p:cNvSpPr txBox="1"/>
          <p:nvPr>
            <p:ph idx="8" type="body"/>
          </p:nvPr>
        </p:nvSpPr>
        <p:spPr>
          <a:xfrm>
            <a:off x="9068857" y="1019961"/>
            <a:ext cx="3079995" cy="912245"/>
          </a:xfrm>
          <a:prstGeom prst="rect">
            <a:avLst/>
          </a:prstGeom>
          <a:noFill/>
          <a:ln>
            <a:noFill/>
          </a:ln>
        </p:spPr>
        <p:txBody>
          <a:bodyPr anchorCtr="0" anchor="t" bIns="45700" lIns="91425" spcFirstLastPara="1" rIns="91425" wrap="square" tIns="45700">
            <a:normAutofit fontScale="62500" lnSpcReduction="20000"/>
          </a:bodyPr>
          <a:lstStyle/>
          <a:p>
            <a:pPr indent="0" lvl="0" marL="0" rtl="0" algn="ctr">
              <a:lnSpc>
                <a:spcPct val="90000"/>
              </a:lnSpc>
              <a:spcBef>
                <a:spcPts val="0"/>
              </a:spcBef>
              <a:spcAft>
                <a:spcPts val="0"/>
              </a:spcAft>
              <a:buSzPct val="100000"/>
              <a:buNone/>
            </a:pPr>
            <a:r>
              <a:rPr lang="en-US">
                <a:solidFill>
                  <a:srgbClr val="333399"/>
                </a:solidFill>
              </a:rPr>
              <a:t>Look into ways to make ideas more valuable</a:t>
            </a:r>
            <a:endParaRPr>
              <a:solidFill>
                <a:srgbClr val="333399"/>
              </a:solidFill>
            </a:endParaRPr>
          </a:p>
          <a:p>
            <a:pPr indent="0" lvl="0" marL="0" rtl="0" algn="ctr">
              <a:lnSpc>
                <a:spcPct val="90000"/>
              </a:lnSpc>
              <a:spcBef>
                <a:spcPts val="0"/>
              </a:spcBef>
              <a:spcAft>
                <a:spcPts val="0"/>
              </a:spcAft>
              <a:buClr>
                <a:schemeClr val="lt1"/>
              </a:buClr>
              <a:buSzPct val="100000"/>
              <a:buNone/>
            </a:pPr>
            <a:r>
              <a:t/>
            </a:r>
            <a:endParaRPr/>
          </a:p>
        </p:txBody>
      </p:sp>
      <p:sp>
        <p:nvSpPr>
          <p:cNvPr id="269" name="Google Shape;269;p74"/>
          <p:cNvSpPr txBox="1"/>
          <p:nvPr>
            <p:ph idx="13" type="body"/>
          </p:nvPr>
        </p:nvSpPr>
        <p:spPr>
          <a:xfrm>
            <a:off x="6233397" y="1998041"/>
            <a:ext cx="2720368" cy="28155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a:p>
          <a:p>
            <a:pPr indent="-228600" lvl="0" marL="228600" rtl="0" algn="l">
              <a:lnSpc>
                <a:spcPct val="90000"/>
              </a:lnSpc>
              <a:spcBef>
                <a:spcPts val="0"/>
              </a:spcBef>
              <a:spcAft>
                <a:spcPts val="0"/>
              </a:spcAft>
              <a:buSzPts val="2000"/>
              <a:buNone/>
            </a:pPr>
            <a:r>
              <a:rPr lang="en-US"/>
              <a:t>Learn how; e.g., with </a:t>
            </a:r>
            <a:r>
              <a:rPr i="1" lang="en-US"/>
              <a:t>Systematic Inventive Thinking</a:t>
            </a:r>
            <a:r>
              <a:rPr lang="en-US"/>
              <a:t> approach and </a:t>
            </a:r>
            <a:r>
              <a:rPr i="1" lang="en-US"/>
              <a:t>Design Thinking</a:t>
            </a:r>
            <a:r>
              <a:rPr lang="en-US"/>
              <a:t>.</a:t>
            </a:r>
            <a:endParaRPr/>
          </a:p>
          <a:p>
            <a:pPr indent="-228600" lvl="0" marL="228600" rtl="0" algn="l">
              <a:lnSpc>
                <a:spcPct val="90000"/>
              </a:lnSpc>
              <a:spcBef>
                <a:spcPts val="0"/>
              </a:spcBef>
              <a:spcAft>
                <a:spcPts val="0"/>
              </a:spcAft>
              <a:buClr>
                <a:schemeClr val="lt1"/>
              </a:buClr>
              <a:buSzPts val="2000"/>
              <a:buNone/>
            </a:pPr>
            <a:r>
              <a:t/>
            </a:r>
            <a:endParaRPr/>
          </a:p>
        </p:txBody>
      </p:sp>
      <p:sp>
        <p:nvSpPr>
          <p:cNvPr id="270" name="Google Shape;270;p74"/>
          <p:cNvSpPr txBox="1"/>
          <p:nvPr>
            <p:ph idx="14" type="body"/>
          </p:nvPr>
        </p:nvSpPr>
        <p:spPr>
          <a:xfrm>
            <a:off x="6068905" y="1157222"/>
            <a:ext cx="3049353" cy="91224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500"/>
              <a:buNone/>
            </a:pPr>
            <a:r>
              <a:rPr lang="en-US" sz="2500">
                <a:solidFill>
                  <a:srgbClr val="9900CC"/>
                </a:solidFill>
              </a:rPr>
              <a:t>Get to know ways to improve ideas</a:t>
            </a:r>
            <a:endParaRPr>
              <a:solidFill>
                <a:srgbClr val="9900CC"/>
              </a:solidFill>
            </a:endParaRPr>
          </a:p>
          <a:p>
            <a:pPr indent="0" lvl="0" marL="0" rtl="0" algn="ctr">
              <a:lnSpc>
                <a:spcPct val="90000"/>
              </a:lnSpc>
              <a:spcBef>
                <a:spcPts val="0"/>
              </a:spcBef>
              <a:spcAft>
                <a:spcPts val="0"/>
              </a:spcAft>
              <a:buClr>
                <a:schemeClr val="lt1"/>
              </a:buClr>
              <a:buSzPts val="4000"/>
              <a:buNone/>
            </a:pPr>
            <a:r>
              <a:t/>
            </a:r>
            <a:endParaRPr/>
          </a:p>
        </p:txBody>
      </p:sp>
      <p:sp>
        <p:nvSpPr>
          <p:cNvPr id="271" name="Google Shape;271;p74"/>
          <p:cNvSpPr txBox="1"/>
          <p:nvPr>
            <p:ph idx="16" type="body"/>
          </p:nvPr>
        </p:nvSpPr>
        <p:spPr>
          <a:xfrm>
            <a:off x="-2884" y="111114"/>
            <a:ext cx="12181236" cy="70915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1000"/>
              </a:spcBef>
              <a:spcAft>
                <a:spcPts val="0"/>
              </a:spcAft>
              <a:buClr>
                <a:srgbClr val="595959"/>
              </a:buClr>
              <a:buSzPts val="3600"/>
              <a:buNone/>
            </a:pPr>
            <a:r>
              <a:rPr b="1" lang="en-US">
                <a:solidFill>
                  <a:srgbClr val="0070C0"/>
                </a:solidFill>
              </a:rPr>
              <a:t>A process of constructing ideas in innovative thinking</a:t>
            </a:r>
            <a:endParaRPr>
              <a:solidFill>
                <a:srgbClr val="0070C0"/>
              </a:solidFill>
            </a:endParaRPr>
          </a:p>
          <a:p>
            <a:pPr indent="-228600" lvl="0" marL="457200" rtl="0" algn="ctr">
              <a:lnSpc>
                <a:spcPct val="90000"/>
              </a:lnSpc>
              <a:spcBef>
                <a:spcPts val="1000"/>
              </a:spcBef>
              <a:spcAft>
                <a:spcPts val="0"/>
              </a:spcAft>
              <a:buClr>
                <a:srgbClr val="595959"/>
              </a:buClr>
              <a:buSzPts val="3600"/>
              <a:buNone/>
            </a:pPr>
            <a:r>
              <a:t/>
            </a:r>
            <a:endParaRPr/>
          </a:p>
        </p:txBody>
      </p:sp>
      <p:sp>
        <p:nvSpPr>
          <p:cNvPr id="272" name="Google Shape;272;p74"/>
          <p:cNvSpPr txBox="1"/>
          <p:nvPr/>
        </p:nvSpPr>
        <p:spPr>
          <a:xfrm>
            <a:off x="1295728" y="5334028"/>
            <a:ext cx="9313126" cy="102756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595959"/>
              </a:buClr>
              <a:buSzPts val="2400"/>
              <a:buFont typeface="Arial"/>
              <a:buNone/>
            </a:pPr>
            <a:r>
              <a:rPr b="0" i="1" lang="en-US" sz="2400" u="none" cap="none" strike="noStrike">
                <a:solidFill>
                  <a:srgbClr val="0070C0"/>
                </a:solidFill>
                <a:latin typeface="Calibri"/>
                <a:ea typeface="Calibri"/>
                <a:cs typeface="Calibri"/>
                <a:sym typeface="Calibri"/>
              </a:rPr>
              <a:t>"Creativity is inventing, experimenting, growing, taking risks, breaking rules, making mistakes and having fun.”</a:t>
            </a:r>
            <a:endParaRPr b="0" i="1" sz="1400" u="none" cap="none" strike="noStrike">
              <a:solidFill>
                <a:srgbClr val="0070C0"/>
              </a:solidFill>
              <a:latin typeface="Arial"/>
              <a:ea typeface="Arial"/>
              <a:cs typeface="Arial"/>
              <a:sym typeface="Arial"/>
            </a:endParaRPr>
          </a:p>
          <a:p>
            <a:pPr indent="0" lvl="0" marL="0" marR="0" rtl="0" algn="r">
              <a:lnSpc>
                <a:spcPct val="90000"/>
              </a:lnSpc>
              <a:spcBef>
                <a:spcPts val="0"/>
              </a:spcBef>
              <a:spcAft>
                <a:spcPts val="0"/>
              </a:spcAft>
              <a:buClr>
                <a:srgbClr val="595959"/>
              </a:buClr>
              <a:buSzPts val="2400"/>
              <a:buFont typeface="Arial"/>
              <a:buNone/>
            </a:pPr>
            <a:r>
              <a:rPr b="0" i="0" lang="en-US" sz="1700" u="none" cap="none" strike="noStrike">
                <a:solidFill>
                  <a:srgbClr val="595959"/>
                </a:solidFill>
                <a:latin typeface="Calibri"/>
                <a:ea typeface="Calibri"/>
                <a:cs typeface="Calibri"/>
                <a:sym typeface="Calibri"/>
              </a:rPr>
              <a:t>- Mary Lou Cook</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75"/>
          <p:cNvSpPr txBox="1"/>
          <p:nvPr>
            <p:ph idx="1" type="body"/>
          </p:nvPr>
        </p:nvSpPr>
        <p:spPr>
          <a:xfrm>
            <a:off x="365984" y="1647828"/>
            <a:ext cx="6655819" cy="4458017"/>
          </a:xfrm>
          <a:prstGeom prst="rect">
            <a:avLst/>
          </a:prstGeom>
          <a:noFill/>
          <a:ln>
            <a:noFill/>
          </a:ln>
        </p:spPr>
        <p:txBody>
          <a:bodyPr anchorCtr="0" anchor="t" bIns="45700" lIns="91425" spcFirstLastPara="1" rIns="91425" wrap="square" tIns="45700">
            <a:normAutofit fontScale="77500" lnSpcReduction="20000"/>
          </a:bodyPr>
          <a:lstStyle/>
          <a:p>
            <a:pPr indent="-287338" lvl="0" marL="287338" rtl="0" algn="just">
              <a:lnSpc>
                <a:spcPct val="90000"/>
              </a:lnSpc>
              <a:spcBef>
                <a:spcPts val="0"/>
              </a:spcBef>
              <a:spcAft>
                <a:spcPts val="0"/>
              </a:spcAft>
              <a:buClr>
                <a:srgbClr val="595959"/>
              </a:buClr>
              <a:buSzPct val="110599"/>
              <a:buFont typeface="Arial"/>
              <a:buChar char="•"/>
            </a:pPr>
            <a:r>
              <a:rPr lang="en-US" sz="2800"/>
              <a:t>The first step of creating ideas is without boundaries or fixed structure.</a:t>
            </a:r>
            <a:endParaRPr/>
          </a:p>
          <a:p>
            <a:pPr indent="-134938" lvl="0" marL="287338" rtl="0" algn="just">
              <a:lnSpc>
                <a:spcPct val="90000"/>
              </a:lnSpc>
              <a:spcBef>
                <a:spcPts val="0"/>
              </a:spcBef>
              <a:spcAft>
                <a:spcPts val="0"/>
              </a:spcAft>
              <a:buClr>
                <a:srgbClr val="595959"/>
              </a:buClr>
              <a:buSzPct val="110599"/>
              <a:buFont typeface="Arial"/>
              <a:buNone/>
            </a:pPr>
            <a:r>
              <a:t/>
            </a:r>
            <a:endParaRPr sz="2800"/>
          </a:p>
          <a:p>
            <a:pPr indent="-287338" lvl="0" marL="287338" rtl="0" algn="just">
              <a:lnSpc>
                <a:spcPct val="90000"/>
              </a:lnSpc>
              <a:spcBef>
                <a:spcPts val="0"/>
              </a:spcBef>
              <a:spcAft>
                <a:spcPts val="0"/>
              </a:spcAft>
              <a:buClr>
                <a:srgbClr val="595959"/>
              </a:buClr>
              <a:buSzPct val="110599"/>
              <a:buFont typeface="Arial"/>
              <a:buChar char="•"/>
            </a:pPr>
            <a:r>
              <a:rPr lang="en-US" sz="2800"/>
              <a:t>The next step aims to pick out the best ideas and evaluate them.</a:t>
            </a:r>
            <a:endParaRPr/>
          </a:p>
          <a:p>
            <a:pPr indent="-228600" lvl="0" marL="228600" rtl="0" algn="l">
              <a:lnSpc>
                <a:spcPct val="90000"/>
              </a:lnSpc>
              <a:spcBef>
                <a:spcPts val="0"/>
              </a:spcBef>
              <a:spcAft>
                <a:spcPts val="0"/>
              </a:spcAft>
              <a:buClr>
                <a:srgbClr val="595959"/>
              </a:buClr>
              <a:buSzPct val="110599"/>
              <a:buNone/>
            </a:pPr>
            <a:r>
              <a:t/>
            </a:r>
            <a:endParaRPr sz="2800"/>
          </a:p>
          <a:p>
            <a:pPr indent="-228600" lvl="0" marL="228600" rtl="0" algn="l">
              <a:lnSpc>
                <a:spcPct val="90000"/>
              </a:lnSpc>
              <a:spcBef>
                <a:spcPts val="0"/>
              </a:spcBef>
              <a:spcAft>
                <a:spcPts val="0"/>
              </a:spcAft>
              <a:buClr>
                <a:srgbClr val="595959"/>
              </a:buClr>
              <a:buSzPct val="110599"/>
              <a:buNone/>
            </a:pPr>
            <a:r>
              <a:t/>
            </a:r>
            <a:endParaRPr sz="2800"/>
          </a:p>
          <a:p>
            <a:pPr indent="-228600" lvl="0" marL="228600" rtl="0" algn="l">
              <a:lnSpc>
                <a:spcPct val="90000"/>
              </a:lnSpc>
              <a:spcBef>
                <a:spcPts val="0"/>
              </a:spcBef>
              <a:spcAft>
                <a:spcPts val="0"/>
              </a:spcAft>
              <a:buClr>
                <a:srgbClr val="595959"/>
              </a:buClr>
              <a:buSzPct val="110599"/>
              <a:buNone/>
            </a:pPr>
            <a:r>
              <a:t/>
            </a:r>
            <a:endParaRPr sz="2800"/>
          </a:p>
          <a:p>
            <a:pPr indent="-228600" lvl="0" marL="228600" rtl="0" algn="l">
              <a:lnSpc>
                <a:spcPct val="90000"/>
              </a:lnSpc>
              <a:spcBef>
                <a:spcPts val="0"/>
              </a:spcBef>
              <a:spcAft>
                <a:spcPts val="0"/>
              </a:spcAft>
              <a:buClr>
                <a:srgbClr val="595959"/>
              </a:buClr>
              <a:buSzPct val="110599"/>
              <a:buNone/>
            </a:pPr>
            <a:r>
              <a:rPr lang="en-US" sz="2800"/>
              <a:t>Helpful tools for that can be:</a:t>
            </a:r>
            <a:endParaRPr/>
          </a:p>
          <a:p>
            <a:pPr indent="-228600" lvl="0" marL="228600" rtl="0" algn="l">
              <a:lnSpc>
                <a:spcPct val="90000"/>
              </a:lnSpc>
              <a:spcBef>
                <a:spcPts val="0"/>
              </a:spcBef>
              <a:spcAft>
                <a:spcPts val="0"/>
              </a:spcAft>
              <a:buClr>
                <a:srgbClr val="595959"/>
              </a:buClr>
              <a:buSzPct val="129032"/>
              <a:buNone/>
            </a:pPr>
            <a:r>
              <a:t/>
            </a:r>
            <a:endParaRPr/>
          </a:p>
          <a:p>
            <a:pPr indent="-514350" lvl="0" marL="514350" rtl="0" algn="ctr">
              <a:lnSpc>
                <a:spcPct val="170000"/>
              </a:lnSpc>
              <a:spcBef>
                <a:spcPts val="0"/>
              </a:spcBef>
              <a:spcAft>
                <a:spcPts val="0"/>
              </a:spcAft>
              <a:buClr>
                <a:srgbClr val="595959"/>
              </a:buClr>
              <a:buSzPct val="110599"/>
              <a:buFont typeface="Arial"/>
              <a:buAutoNum type="arabicPeriod"/>
            </a:pPr>
            <a:r>
              <a:rPr b="1" lang="en-US" sz="2800"/>
              <a:t>Systematic Inventive Thinking </a:t>
            </a:r>
            <a:endParaRPr/>
          </a:p>
          <a:p>
            <a:pPr indent="-514350" lvl="0" marL="514350" rtl="0" algn="ctr">
              <a:lnSpc>
                <a:spcPct val="170000"/>
              </a:lnSpc>
              <a:spcBef>
                <a:spcPts val="0"/>
              </a:spcBef>
              <a:spcAft>
                <a:spcPts val="0"/>
              </a:spcAft>
              <a:buClr>
                <a:srgbClr val="595959"/>
              </a:buClr>
              <a:buSzPct val="110599"/>
              <a:buFont typeface="Arial"/>
              <a:buAutoNum type="arabicPeriod"/>
            </a:pPr>
            <a:r>
              <a:rPr b="1" lang="en-US" sz="2800"/>
              <a:t>Design Thinking</a:t>
            </a:r>
            <a:endParaRPr/>
          </a:p>
          <a:p>
            <a:pPr indent="-514350" lvl="0" marL="514350" rtl="0" algn="ctr">
              <a:lnSpc>
                <a:spcPct val="170000"/>
              </a:lnSpc>
              <a:spcBef>
                <a:spcPts val="0"/>
              </a:spcBef>
              <a:spcAft>
                <a:spcPts val="0"/>
              </a:spcAft>
              <a:buClr>
                <a:srgbClr val="595959"/>
              </a:buClr>
              <a:buSzPct val="110599"/>
              <a:buFont typeface="Arial"/>
              <a:buAutoNum type="arabicPeriod"/>
            </a:pPr>
            <a:r>
              <a:rPr b="1" lang="en-US" sz="2800"/>
              <a:t>Evaluating ideas</a:t>
            </a:r>
            <a:endParaRPr/>
          </a:p>
          <a:p>
            <a:pPr indent="-190500" lvl="0" marL="342900" rtl="0" algn="ctr">
              <a:lnSpc>
                <a:spcPct val="90000"/>
              </a:lnSpc>
              <a:spcBef>
                <a:spcPts val="0"/>
              </a:spcBef>
              <a:spcAft>
                <a:spcPts val="0"/>
              </a:spcAft>
              <a:buClr>
                <a:srgbClr val="595959"/>
              </a:buClr>
              <a:buSzPct val="110599"/>
              <a:buFont typeface="Arial"/>
              <a:buNone/>
            </a:pPr>
            <a:r>
              <a:t/>
            </a:r>
            <a:endParaRPr b="1" sz="2800"/>
          </a:p>
          <a:p>
            <a:pPr indent="-228600" lvl="0" marL="228600" rtl="0" algn="l">
              <a:lnSpc>
                <a:spcPct val="90000"/>
              </a:lnSpc>
              <a:spcBef>
                <a:spcPts val="0"/>
              </a:spcBef>
              <a:spcAft>
                <a:spcPts val="0"/>
              </a:spcAft>
              <a:buClr>
                <a:srgbClr val="595959"/>
              </a:buClr>
              <a:buSzPct val="129032"/>
              <a:buNone/>
            </a:pPr>
            <a:r>
              <a:rPr lang="en-US"/>
              <a:t>   </a:t>
            </a:r>
            <a:endParaRPr/>
          </a:p>
        </p:txBody>
      </p:sp>
      <p:sp>
        <p:nvSpPr>
          <p:cNvPr id="278" name="Google Shape;278;p75"/>
          <p:cNvSpPr txBox="1"/>
          <p:nvPr>
            <p:ph idx="3" type="body"/>
          </p:nvPr>
        </p:nvSpPr>
        <p:spPr>
          <a:xfrm>
            <a:off x="365983" y="752156"/>
            <a:ext cx="6655820"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459"/>
              <a:buNone/>
            </a:pPr>
            <a:r>
              <a:rPr lang="en-US" sz="3200">
                <a:solidFill>
                  <a:srgbClr val="0070C0"/>
                </a:solidFill>
              </a:rPr>
              <a:t>Ways to improve and evaluate ideas:</a:t>
            </a:r>
            <a:endParaRPr sz="3200">
              <a:solidFill>
                <a:srgbClr val="0070C0"/>
              </a:solidFill>
            </a:endParaRPr>
          </a:p>
        </p:txBody>
      </p:sp>
      <p:grpSp>
        <p:nvGrpSpPr>
          <p:cNvPr id="279" name="Google Shape;279;p75"/>
          <p:cNvGrpSpPr/>
          <p:nvPr/>
        </p:nvGrpSpPr>
        <p:grpSpPr>
          <a:xfrm rot="-766166">
            <a:off x="7791905" y="721267"/>
            <a:ext cx="2082443" cy="2861107"/>
            <a:chOff x="5875548" y="3125276"/>
            <a:chExt cx="438214" cy="602070"/>
          </a:xfrm>
        </p:grpSpPr>
        <p:sp>
          <p:nvSpPr>
            <p:cNvPr id="280" name="Google Shape;280;p75"/>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411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p75"/>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82" name="Google Shape;282;p75"/>
          <p:cNvPicPr preferRelativeResize="0"/>
          <p:nvPr>
            <p:ph idx="2" type="pic"/>
          </p:nvPr>
        </p:nvPicPr>
        <p:blipFill rotWithShape="1">
          <a:blip r:embed="rId3">
            <a:alphaModFix/>
          </a:blip>
          <a:srcRect b="0" l="47346" r="12690" t="0"/>
          <a:stretch/>
        </p:blipFill>
        <p:spPr>
          <a:xfrm>
            <a:off x="7397711" y="163770"/>
            <a:ext cx="4678509" cy="65959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76"/>
          <p:cNvSpPr txBox="1"/>
          <p:nvPr>
            <p:ph idx="3" type="body"/>
          </p:nvPr>
        </p:nvSpPr>
        <p:spPr>
          <a:xfrm>
            <a:off x="663883" y="803811"/>
            <a:ext cx="6971707" cy="58222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None/>
            </a:pPr>
            <a:r>
              <a:rPr lang="en-US" sz="3200">
                <a:solidFill>
                  <a:srgbClr val="0070C0"/>
                </a:solidFill>
              </a:rPr>
              <a:t>1. Systematic Inventive Thinking </a:t>
            </a:r>
            <a:endParaRPr sz="3200">
              <a:solidFill>
                <a:srgbClr val="0070C0"/>
              </a:solidFill>
            </a:endParaRPr>
          </a:p>
          <a:p>
            <a:pPr indent="0" lvl="0" marL="0" rtl="0" algn="l">
              <a:lnSpc>
                <a:spcPct val="90000"/>
              </a:lnSpc>
              <a:spcBef>
                <a:spcPts val="0"/>
              </a:spcBef>
              <a:spcAft>
                <a:spcPts val="0"/>
              </a:spcAft>
              <a:buClr>
                <a:srgbClr val="595959"/>
              </a:buClr>
              <a:buSzPts val="3600"/>
              <a:buNone/>
            </a:pPr>
            <a:r>
              <a:t/>
            </a:r>
            <a:endParaRPr/>
          </a:p>
        </p:txBody>
      </p:sp>
      <p:sp>
        <p:nvSpPr>
          <p:cNvPr id="288" name="Google Shape;288;p76"/>
          <p:cNvSpPr txBox="1"/>
          <p:nvPr/>
        </p:nvSpPr>
        <p:spPr>
          <a:xfrm>
            <a:off x="677531" y="1685568"/>
            <a:ext cx="10800236" cy="2520862"/>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rgbClr val="595959"/>
              </a:buClr>
              <a:buSzPts val="2400"/>
              <a:buFont typeface="Arial"/>
              <a:buNone/>
            </a:pPr>
            <a:r>
              <a:rPr b="0" i="0" lang="en-US" sz="2400" u="none" cap="none" strike="noStrike">
                <a:solidFill>
                  <a:srgbClr val="595959"/>
                </a:solidFill>
                <a:latin typeface="Calibri"/>
                <a:ea typeface="Calibri"/>
                <a:cs typeface="Calibri"/>
                <a:sym typeface="Calibri"/>
              </a:rPr>
              <a:t>According to Systematic Inventive Thinking, innovation takes place when:</a:t>
            </a:r>
            <a:endParaRPr b="0" i="0" sz="2400" u="none" cap="none" strike="noStrike">
              <a:solidFill>
                <a:srgbClr val="000000"/>
              </a:solidFill>
              <a:latin typeface="Calibri"/>
              <a:ea typeface="Calibri"/>
              <a:cs typeface="Calibri"/>
              <a:sym typeface="Calibri"/>
            </a:endParaRPr>
          </a:p>
          <a:p>
            <a:pPr indent="-228600" lvl="0" marL="228600" marR="0" rtl="0" algn="just">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342900" lvl="0" marL="1081088"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Thinkers work within a familiar world</a:t>
            </a:r>
            <a:endParaRPr b="0" i="0" sz="2400" u="none" cap="none" strike="noStrike">
              <a:solidFill>
                <a:srgbClr val="000000"/>
              </a:solidFill>
              <a:latin typeface="Calibri"/>
              <a:ea typeface="Calibri"/>
              <a:cs typeface="Calibri"/>
              <a:sym typeface="Calibri"/>
            </a:endParaRPr>
          </a:p>
          <a:p>
            <a:pPr indent="-342900" lvl="0" marL="1081088"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Solutions are invented by good ideas that are independent of a specific problem and </a:t>
            </a:r>
            <a:endParaRPr b="0" i="0" sz="2400" u="none" cap="none" strike="noStrike">
              <a:solidFill>
                <a:srgbClr val="000000"/>
              </a:solidFill>
              <a:latin typeface="Calibri"/>
              <a:ea typeface="Calibri"/>
              <a:cs typeface="Calibri"/>
              <a:sym typeface="Calibri"/>
            </a:endParaRPr>
          </a:p>
          <a:p>
            <a:pPr indent="-342900" lvl="0" marL="1081088"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The </a:t>
            </a:r>
            <a:r>
              <a:rPr b="0" i="1" lang="en-US" sz="2400" u="none" cap="none" strike="noStrike">
                <a:solidFill>
                  <a:srgbClr val="0070C0"/>
                </a:solidFill>
                <a:latin typeface="Calibri"/>
                <a:ea typeface="Calibri"/>
                <a:cs typeface="Calibri"/>
                <a:sym typeface="Calibri"/>
              </a:rPr>
              <a:t>five thinking tools</a:t>
            </a:r>
            <a:r>
              <a:rPr b="0" i="0" lang="en-US" sz="2400" u="none" cap="none" strike="noStrike">
                <a:solidFill>
                  <a:srgbClr val="0070C0"/>
                </a:solidFill>
                <a:latin typeface="Calibri"/>
                <a:ea typeface="Calibri"/>
                <a:cs typeface="Calibri"/>
                <a:sym typeface="Calibri"/>
              </a:rPr>
              <a:t> </a:t>
            </a:r>
            <a:r>
              <a:rPr b="0" i="0" lang="en-US" sz="2400" u="none" cap="none" strike="noStrike">
                <a:solidFill>
                  <a:srgbClr val="595959"/>
                </a:solidFill>
                <a:latin typeface="Calibri"/>
                <a:ea typeface="Calibri"/>
                <a:cs typeface="Calibri"/>
                <a:sym typeface="Calibri"/>
              </a:rPr>
              <a:t>are used.	</a:t>
            </a:r>
            <a:endParaRPr b="0" i="0" sz="2400" u="none" cap="none" strike="noStrike">
              <a:solidFill>
                <a:srgbClr val="000000"/>
              </a:solidFill>
              <a:latin typeface="Calibri"/>
              <a:ea typeface="Calibri"/>
              <a:cs typeface="Calibri"/>
              <a:sym typeface="Calibri"/>
            </a:endParaRPr>
          </a:p>
          <a:p>
            <a:pPr indent="-228600" lvl="0" marL="2286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77"/>
          <p:cNvSpPr txBox="1"/>
          <p:nvPr>
            <p:ph idx="3" type="body"/>
          </p:nvPr>
        </p:nvSpPr>
        <p:spPr>
          <a:xfrm>
            <a:off x="666206" y="710827"/>
            <a:ext cx="11225350" cy="58222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None/>
            </a:pPr>
            <a:r>
              <a:rPr lang="en-US" sz="3200">
                <a:solidFill>
                  <a:srgbClr val="0070C0"/>
                </a:solidFill>
              </a:rPr>
              <a:t>1. Systematic Inventive Thinking – </a:t>
            </a:r>
            <a:r>
              <a:rPr lang="en-US" sz="3200">
                <a:solidFill>
                  <a:srgbClr val="9900CC"/>
                </a:solidFill>
              </a:rPr>
              <a:t>The Five Thinking Tools</a:t>
            </a:r>
            <a:endParaRPr sz="3200">
              <a:solidFill>
                <a:srgbClr val="9900CC"/>
              </a:solidFill>
            </a:endParaRPr>
          </a:p>
          <a:p>
            <a:pPr indent="0" lvl="0" marL="0" rtl="0" algn="l">
              <a:lnSpc>
                <a:spcPct val="90000"/>
              </a:lnSpc>
              <a:spcBef>
                <a:spcPts val="0"/>
              </a:spcBef>
              <a:spcAft>
                <a:spcPts val="0"/>
              </a:spcAft>
              <a:buClr>
                <a:srgbClr val="595959"/>
              </a:buClr>
              <a:buSzPts val="3600"/>
              <a:buNone/>
            </a:pPr>
            <a:r>
              <a:t/>
            </a:r>
            <a:endParaRPr/>
          </a:p>
        </p:txBody>
      </p:sp>
      <p:sp>
        <p:nvSpPr>
          <p:cNvPr id="294" name="Google Shape;294;p77"/>
          <p:cNvSpPr txBox="1"/>
          <p:nvPr/>
        </p:nvSpPr>
        <p:spPr>
          <a:xfrm>
            <a:off x="709682" y="1317385"/>
            <a:ext cx="10734300" cy="3244500"/>
          </a:xfrm>
          <a:prstGeom prst="rect">
            <a:avLst/>
          </a:prstGeom>
          <a:noFill/>
          <a:ln>
            <a:noFill/>
          </a:ln>
        </p:spPr>
        <p:txBody>
          <a:bodyPr anchorCtr="0" anchor="t" bIns="45700" lIns="91425" spcFirstLastPara="1" rIns="91425" wrap="square" tIns="45700">
            <a:normAutofit fontScale="25000" lnSpcReduction="10000"/>
          </a:bodyPr>
          <a:lstStyle/>
          <a:p>
            <a:pPr indent="-156042" lvl="0" marL="341313" marR="0" rtl="0" algn="just">
              <a:lnSpc>
                <a:spcPct val="90000"/>
              </a:lnSpc>
              <a:spcBef>
                <a:spcPts val="0"/>
              </a:spcBef>
              <a:spcAft>
                <a:spcPts val="0"/>
              </a:spcAft>
              <a:buClr>
                <a:srgbClr val="595959"/>
              </a:buClr>
              <a:buSzPct val="144796"/>
              <a:buFont typeface="Arial"/>
              <a:buNone/>
            </a:pPr>
            <a:r>
              <a:t/>
            </a:r>
            <a:endParaRPr b="0" i="0" sz="6200" u="none" cap="none" strike="noStrike">
              <a:solidFill>
                <a:srgbClr val="595959"/>
              </a:solidFill>
              <a:latin typeface="Calibri"/>
              <a:ea typeface="Calibri"/>
              <a:cs typeface="Calibri"/>
              <a:sym typeface="Calibri"/>
            </a:endParaRPr>
          </a:p>
          <a:p>
            <a:pPr indent="-330371" lvl="0" marL="341313" marR="0" rtl="0" algn="just">
              <a:lnSpc>
                <a:spcPct val="90000"/>
              </a:lnSpc>
              <a:spcBef>
                <a:spcPts val="0"/>
              </a:spcBef>
              <a:spcAft>
                <a:spcPts val="0"/>
              </a:spcAft>
              <a:buClr>
                <a:srgbClr val="595959"/>
              </a:buClr>
              <a:buSzPct val="118342"/>
              <a:buFont typeface="Arial"/>
              <a:buChar char="•"/>
            </a:pPr>
            <a:r>
              <a:rPr b="1" i="0" lang="en-US" sz="7800" u="none" cap="none" strike="noStrike">
                <a:solidFill>
                  <a:srgbClr val="595959"/>
                </a:solidFill>
                <a:latin typeface="Calibri"/>
                <a:ea typeface="Calibri"/>
                <a:cs typeface="Calibri"/>
                <a:sym typeface="Calibri"/>
              </a:rPr>
              <a:t>Subtraction</a:t>
            </a:r>
            <a:r>
              <a:rPr b="0" i="0" lang="en-US" sz="7800" u="none" cap="none" strike="noStrike">
                <a:solidFill>
                  <a:srgbClr val="595959"/>
                </a:solidFill>
                <a:latin typeface="Calibri"/>
                <a:ea typeface="Calibri"/>
                <a:cs typeface="Calibri"/>
                <a:sym typeface="Calibri"/>
              </a:rPr>
              <a:t>. Is there anything that can be removed from the equation to make things work better?</a:t>
            </a:r>
            <a:endParaRPr b="0" i="0" sz="7800" u="none" cap="none" strike="noStrike">
              <a:solidFill>
                <a:srgbClr val="000000"/>
              </a:solidFill>
              <a:latin typeface="Calibri"/>
              <a:ea typeface="Calibri"/>
              <a:cs typeface="Calibri"/>
              <a:sym typeface="Calibri"/>
            </a:endParaRPr>
          </a:p>
          <a:p>
            <a:pPr indent="-183834" lvl="0" marL="341313" marR="0" rtl="0" algn="just">
              <a:lnSpc>
                <a:spcPct val="90000"/>
              </a:lnSpc>
              <a:spcBef>
                <a:spcPts val="0"/>
              </a:spcBef>
              <a:spcAft>
                <a:spcPts val="0"/>
              </a:spcAft>
              <a:buClr>
                <a:srgbClr val="595959"/>
              </a:buClr>
              <a:buSzPct val="97829"/>
              <a:buFont typeface="Arial"/>
              <a:buNone/>
            </a:pPr>
            <a:r>
              <a:t/>
            </a:r>
            <a:endParaRPr b="0" i="0" sz="7800" u="none" cap="none" strike="noStrike">
              <a:solidFill>
                <a:srgbClr val="595959"/>
              </a:solidFill>
              <a:latin typeface="Calibri"/>
              <a:ea typeface="Calibri"/>
              <a:cs typeface="Calibri"/>
              <a:sym typeface="Calibri"/>
            </a:endParaRPr>
          </a:p>
          <a:p>
            <a:pPr indent="-330371" lvl="0" marL="341313" marR="0" rtl="0" algn="just">
              <a:lnSpc>
                <a:spcPct val="90000"/>
              </a:lnSpc>
              <a:spcBef>
                <a:spcPts val="0"/>
              </a:spcBef>
              <a:spcAft>
                <a:spcPts val="0"/>
              </a:spcAft>
              <a:buClr>
                <a:srgbClr val="595959"/>
              </a:buClr>
              <a:buSzPct val="118342"/>
              <a:buFont typeface="Arial"/>
              <a:buChar char="•"/>
            </a:pPr>
            <a:r>
              <a:rPr b="1" i="0" lang="en-US" sz="7800" u="none" cap="none" strike="noStrike">
                <a:solidFill>
                  <a:srgbClr val="595959"/>
                </a:solidFill>
                <a:latin typeface="Calibri"/>
                <a:ea typeface="Calibri"/>
                <a:cs typeface="Calibri"/>
                <a:sym typeface="Calibri"/>
              </a:rPr>
              <a:t>Multiplication</a:t>
            </a:r>
            <a:r>
              <a:rPr b="0" i="0" lang="en-US" sz="7800" u="none" cap="none" strike="noStrike">
                <a:solidFill>
                  <a:srgbClr val="595959"/>
                </a:solidFill>
                <a:latin typeface="Calibri"/>
                <a:ea typeface="Calibri"/>
                <a:cs typeface="Calibri"/>
                <a:sym typeface="Calibri"/>
              </a:rPr>
              <a:t>. Is there any existing element that can be multiplied to give a new and better product? </a:t>
            </a:r>
            <a:endParaRPr b="0" i="0" sz="7800" u="none" cap="none" strike="noStrike">
              <a:solidFill>
                <a:srgbClr val="000000"/>
              </a:solidFill>
              <a:latin typeface="Calibri"/>
              <a:ea typeface="Calibri"/>
              <a:cs typeface="Calibri"/>
              <a:sym typeface="Calibri"/>
            </a:endParaRPr>
          </a:p>
          <a:p>
            <a:pPr indent="-183834" lvl="0" marL="341313" marR="0" rtl="0" algn="just">
              <a:lnSpc>
                <a:spcPct val="90000"/>
              </a:lnSpc>
              <a:spcBef>
                <a:spcPts val="0"/>
              </a:spcBef>
              <a:spcAft>
                <a:spcPts val="0"/>
              </a:spcAft>
              <a:buClr>
                <a:srgbClr val="595959"/>
              </a:buClr>
              <a:buSzPct val="97829"/>
              <a:buFont typeface="Arial"/>
              <a:buNone/>
            </a:pPr>
            <a:r>
              <a:t/>
            </a:r>
            <a:endParaRPr b="0" i="0" sz="7800" u="none" cap="none" strike="noStrike">
              <a:solidFill>
                <a:srgbClr val="595959"/>
              </a:solidFill>
              <a:latin typeface="Calibri"/>
              <a:ea typeface="Calibri"/>
              <a:cs typeface="Calibri"/>
              <a:sym typeface="Calibri"/>
            </a:endParaRPr>
          </a:p>
          <a:p>
            <a:pPr indent="-330371" lvl="0" marL="341313" marR="0" rtl="0" algn="just">
              <a:lnSpc>
                <a:spcPct val="90000"/>
              </a:lnSpc>
              <a:spcBef>
                <a:spcPts val="0"/>
              </a:spcBef>
              <a:spcAft>
                <a:spcPts val="0"/>
              </a:spcAft>
              <a:buClr>
                <a:srgbClr val="595959"/>
              </a:buClr>
              <a:buSzPct val="118342"/>
              <a:buFont typeface="Arial"/>
              <a:buChar char="•"/>
            </a:pPr>
            <a:r>
              <a:rPr b="1" i="0" lang="en-US" sz="7800" u="none" cap="none" strike="noStrike">
                <a:solidFill>
                  <a:srgbClr val="595959"/>
                </a:solidFill>
                <a:latin typeface="Calibri"/>
                <a:ea typeface="Calibri"/>
                <a:cs typeface="Calibri"/>
                <a:sym typeface="Calibri"/>
              </a:rPr>
              <a:t>Division</a:t>
            </a:r>
            <a:r>
              <a:rPr b="0" i="0" lang="en-US" sz="7800" u="none" cap="none" strike="noStrike">
                <a:solidFill>
                  <a:srgbClr val="595959"/>
                </a:solidFill>
                <a:latin typeface="Calibri"/>
                <a:ea typeface="Calibri"/>
                <a:cs typeface="Calibri"/>
                <a:sym typeface="Calibri"/>
              </a:rPr>
              <a:t>. Is there a problem that can be divided into smaller elements to make it easer to recognize them and find a solution or form a new product? </a:t>
            </a:r>
            <a:endParaRPr b="0" i="0" sz="7800" u="none" cap="none" strike="noStrike">
              <a:solidFill>
                <a:srgbClr val="000000"/>
              </a:solidFill>
              <a:latin typeface="Calibri"/>
              <a:ea typeface="Calibri"/>
              <a:cs typeface="Calibri"/>
              <a:sym typeface="Calibri"/>
            </a:endParaRPr>
          </a:p>
          <a:p>
            <a:pPr indent="-183834" lvl="0" marL="341313" marR="0" rtl="0" algn="just">
              <a:lnSpc>
                <a:spcPct val="90000"/>
              </a:lnSpc>
              <a:spcBef>
                <a:spcPts val="0"/>
              </a:spcBef>
              <a:spcAft>
                <a:spcPts val="0"/>
              </a:spcAft>
              <a:buClr>
                <a:srgbClr val="595959"/>
              </a:buClr>
              <a:buSzPct val="97829"/>
              <a:buFont typeface="Arial"/>
              <a:buNone/>
            </a:pPr>
            <a:r>
              <a:t/>
            </a:r>
            <a:endParaRPr b="0" i="0" sz="7800" u="none" cap="none" strike="noStrike">
              <a:solidFill>
                <a:srgbClr val="595959"/>
              </a:solidFill>
              <a:latin typeface="Calibri"/>
              <a:ea typeface="Calibri"/>
              <a:cs typeface="Calibri"/>
              <a:sym typeface="Calibri"/>
            </a:endParaRPr>
          </a:p>
          <a:p>
            <a:pPr indent="-330371" lvl="0" marL="341313" marR="0" rtl="0" algn="just">
              <a:lnSpc>
                <a:spcPct val="90000"/>
              </a:lnSpc>
              <a:spcBef>
                <a:spcPts val="0"/>
              </a:spcBef>
              <a:spcAft>
                <a:spcPts val="0"/>
              </a:spcAft>
              <a:buClr>
                <a:srgbClr val="595959"/>
              </a:buClr>
              <a:buSzPct val="118342"/>
              <a:buFont typeface="Arial"/>
              <a:buChar char="•"/>
            </a:pPr>
            <a:r>
              <a:rPr b="1" i="0" lang="en-US" sz="7800" u="none" cap="none" strike="noStrike">
                <a:solidFill>
                  <a:srgbClr val="595959"/>
                </a:solidFill>
                <a:latin typeface="Calibri"/>
                <a:ea typeface="Calibri"/>
                <a:cs typeface="Calibri"/>
                <a:sym typeface="Calibri"/>
              </a:rPr>
              <a:t>Attribute dependency</a:t>
            </a:r>
            <a:r>
              <a:rPr b="0" i="0" lang="en-US" sz="7800" u="none" cap="none" strike="noStrike">
                <a:solidFill>
                  <a:srgbClr val="595959"/>
                </a:solidFill>
                <a:latin typeface="Calibri"/>
                <a:ea typeface="Calibri"/>
                <a:cs typeface="Calibri"/>
                <a:sym typeface="Calibri"/>
              </a:rPr>
              <a:t>. Can breaking of, or creating, new internal and/or external dependencies lead to innovation? </a:t>
            </a:r>
            <a:endParaRPr b="0" i="0" sz="7800" u="none" cap="none" strike="noStrike">
              <a:solidFill>
                <a:srgbClr val="000000"/>
              </a:solidFill>
              <a:latin typeface="Calibri"/>
              <a:ea typeface="Calibri"/>
              <a:cs typeface="Calibri"/>
              <a:sym typeface="Calibri"/>
            </a:endParaRPr>
          </a:p>
          <a:p>
            <a:pPr indent="-183834" lvl="0" marL="341313" marR="0" rtl="0" algn="just">
              <a:lnSpc>
                <a:spcPct val="90000"/>
              </a:lnSpc>
              <a:spcBef>
                <a:spcPts val="0"/>
              </a:spcBef>
              <a:spcAft>
                <a:spcPts val="0"/>
              </a:spcAft>
              <a:buClr>
                <a:srgbClr val="595959"/>
              </a:buClr>
              <a:buSzPct val="97829"/>
              <a:buFont typeface="Arial"/>
              <a:buNone/>
            </a:pPr>
            <a:r>
              <a:t/>
            </a:r>
            <a:endParaRPr b="0" i="0" sz="7800" u="none" cap="none" strike="noStrike">
              <a:solidFill>
                <a:srgbClr val="595959"/>
              </a:solidFill>
              <a:latin typeface="Calibri"/>
              <a:ea typeface="Calibri"/>
              <a:cs typeface="Calibri"/>
              <a:sym typeface="Calibri"/>
            </a:endParaRPr>
          </a:p>
          <a:p>
            <a:pPr indent="-330371" lvl="0" marL="341313" marR="0" rtl="0" algn="just">
              <a:lnSpc>
                <a:spcPct val="90000"/>
              </a:lnSpc>
              <a:spcBef>
                <a:spcPts val="0"/>
              </a:spcBef>
              <a:spcAft>
                <a:spcPts val="0"/>
              </a:spcAft>
              <a:buClr>
                <a:srgbClr val="595959"/>
              </a:buClr>
              <a:buSzPct val="118342"/>
              <a:buFont typeface="Arial"/>
              <a:buChar char="•"/>
            </a:pPr>
            <a:r>
              <a:rPr b="1" i="0" lang="en-US" sz="7800" u="none" cap="none" strike="noStrike">
                <a:solidFill>
                  <a:srgbClr val="595959"/>
                </a:solidFill>
                <a:latin typeface="Calibri"/>
                <a:ea typeface="Calibri"/>
                <a:cs typeface="Calibri"/>
                <a:sym typeface="Calibri"/>
              </a:rPr>
              <a:t>Task unification</a:t>
            </a:r>
            <a:r>
              <a:rPr b="0" i="0" lang="en-US" sz="7800" u="none" cap="none" strike="noStrike">
                <a:solidFill>
                  <a:srgbClr val="595959"/>
                </a:solidFill>
                <a:latin typeface="Calibri"/>
                <a:ea typeface="Calibri"/>
                <a:cs typeface="Calibri"/>
                <a:sym typeface="Calibri"/>
              </a:rPr>
              <a:t>. Can several tasks be unified under a single element? </a:t>
            </a:r>
            <a:endParaRPr b="0" i="0" sz="78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595959"/>
              </a:buClr>
              <a:buSzPct val="307691"/>
              <a:buFont typeface="Arial"/>
              <a:buNone/>
            </a:pPr>
            <a:r>
              <a:t/>
            </a:r>
            <a:endParaRPr b="0" i="0" sz="2400" u="none" cap="none" strike="noStrike">
              <a:solidFill>
                <a:srgbClr val="595959"/>
              </a:solidFill>
              <a:latin typeface="Calibri"/>
              <a:ea typeface="Calibri"/>
              <a:cs typeface="Calibri"/>
              <a:sym typeface="Calibri"/>
            </a:endParaRPr>
          </a:p>
        </p:txBody>
      </p:sp>
      <p:sp>
        <p:nvSpPr>
          <p:cNvPr id="295" name="Google Shape;295;p77"/>
          <p:cNvSpPr txBox="1"/>
          <p:nvPr/>
        </p:nvSpPr>
        <p:spPr>
          <a:xfrm>
            <a:off x="8956453" y="4838575"/>
            <a:ext cx="2719500" cy="1357500"/>
          </a:xfrm>
          <a:prstGeom prst="rect">
            <a:avLst/>
          </a:prstGeom>
          <a:noFill/>
          <a:ln>
            <a:noFill/>
          </a:ln>
        </p:spPr>
        <p:txBody>
          <a:bodyPr anchorCtr="0" anchor="t" bIns="45700" lIns="91425" spcFirstLastPara="1" rIns="91425" wrap="square" tIns="45700">
            <a:normAutofit fontScale="47500"/>
          </a:bodyPr>
          <a:lstStyle/>
          <a:p>
            <a:pPr indent="0" lvl="0" marL="0" marR="0" rtl="0" algn="l">
              <a:lnSpc>
                <a:spcPct val="90000"/>
              </a:lnSpc>
              <a:spcBef>
                <a:spcPts val="0"/>
              </a:spcBef>
              <a:spcAft>
                <a:spcPts val="0"/>
              </a:spcAft>
              <a:buClr>
                <a:srgbClr val="595959"/>
              </a:buClr>
              <a:buSzPct val="117646"/>
              <a:buFont typeface="Arial"/>
              <a:buNone/>
            </a:pPr>
            <a:r>
              <a:t/>
            </a:r>
            <a:endParaRPr b="0" i="0" sz="2400" u="none" cap="none" strike="noStrike">
              <a:solidFill>
                <a:srgbClr val="595959"/>
              </a:solidFill>
              <a:latin typeface="Calibri"/>
              <a:ea typeface="Calibri"/>
              <a:cs typeface="Calibri"/>
              <a:sym typeface="Calibri"/>
            </a:endParaRPr>
          </a:p>
          <a:p>
            <a:pPr indent="0" lvl="0" marL="0" marR="0" rtl="0" algn="r">
              <a:lnSpc>
                <a:spcPct val="140000"/>
              </a:lnSpc>
              <a:spcBef>
                <a:spcPts val="0"/>
              </a:spcBef>
              <a:spcAft>
                <a:spcPts val="0"/>
              </a:spcAft>
              <a:buClr>
                <a:srgbClr val="595959"/>
              </a:buClr>
              <a:buSzPct val="117647"/>
              <a:buFont typeface="Arial"/>
              <a:buNone/>
            </a:pPr>
            <a:r>
              <a:rPr b="1" i="0" lang="en-US" sz="3600" u="sng" cap="none" strike="noStrike">
                <a:solidFill>
                  <a:srgbClr val="3F88D9"/>
                </a:solidFill>
                <a:latin typeface="Calibri"/>
                <a:ea typeface="Calibri"/>
                <a:cs typeface="Calibri"/>
                <a:sym typeface="Calibri"/>
                <a:hlinkClick r:id="rId3">
                  <a:extLst>
                    <a:ext uri="{A12FA001-AC4F-418D-AE19-62706E023703}">
                      <ahyp:hlinkClr val="tx"/>
                    </a:ext>
                  </a:extLst>
                </a:hlinkClick>
              </a:rPr>
              <a:t>CLICK HERE IF YOU ARE CURIOUS ABOUT SUCCESSFUL EXAMPLES! </a:t>
            </a:r>
            <a:endParaRPr b="1" i="0" sz="3600" u="none" cap="none" strike="noStrike">
              <a:solidFill>
                <a:srgbClr val="3F88D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78"/>
          <p:cNvSpPr txBox="1"/>
          <p:nvPr>
            <p:ph idx="3" type="body"/>
          </p:nvPr>
        </p:nvSpPr>
        <p:spPr>
          <a:xfrm>
            <a:off x="773295" y="823670"/>
            <a:ext cx="4334164" cy="58222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None/>
            </a:pPr>
            <a:r>
              <a:rPr lang="en-US" sz="3200">
                <a:solidFill>
                  <a:srgbClr val="333399"/>
                </a:solidFill>
              </a:rPr>
              <a:t>2. Design Thinking</a:t>
            </a:r>
            <a:endParaRPr sz="3200">
              <a:solidFill>
                <a:srgbClr val="333399"/>
              </a:solidFill>
            </a:endParaRPr>
          </a:p>
          <a:p>
            <a:pPr indent="0" lvl="0" marL="0" rtl="0" algn="l">
              <a:lnSpc>
                <a:spcPct val="90000"/>
              </a:lnSpc>
              <a:spcBef>
                <a:spcPts val="0"/>
              </a:spcBef>
              <a:spcAft>
                <a:spcPts val="0"/>
              </a:spcAft>
              <a:buClr>
                <a:srgbClr val="595959"/>
              </a:buClr>
              <a:buSzPts val="3600"/>
              <a:buNone/>
            </a:pPr>
            <a:r>
              <a:t/>
            </a:r>
            <a:endParaRPr/>
          </a:p>
        </p:txBody>
      </p:sp>
      <p:sp>
        <p:nvSpPr>
          <p:cNvPr id="301" name="Google Shape;301;p78"/>
          <p:cNvSpPr txBox="1"/>
          <p:nvPr/>
        </p:nvSpPr>
        <p:spPr>
          <a:xfrm>
            <a:off x="1761835" y="1768391"/>
            <a:ext cx="9074487" cy="2407824"/>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rgbClr val="595959"/>
              </a:buClr>
              <a:buSzPts val="2400"/>
              <a:buFont typeface="Arial"/>
              <a:buNone/>
            </a:pPr>
            <a:r>
              <a:rPr b="0" i="0" lang="en-US" sz="2000" u="none" cap="none" strike="noStrike">
                <a:solidFill>
                  <a:srgbClr val="595959"/>
                </a:solidFill>
                <a:latin typeface="Calibri"/>
                <a:ea typeface="Calibri"/>
                <a:cs typeface="Calibri"/>
                <a:sym typeface="Calibri"/>
              </a:rPr>
              <a:t>Design Thinking is an approach to problem-solving that places issues, and how they are framed and experienced, at the center of concern.</a:t>
            </a:r>
            <a:endParaRPr b="0" i="0" sz="2000" u="none" cap="none" strike="noStrike">
              <a:solidFill>
                <a:srgbClr val="000000"/>
              </a:solidFill>
              <a:latin typeface="Calibri"/>
              <a:ea typeface="Calibri"/>
              <a:cs typeface="Calibri"/>
              <a:sym typeface="Calibri"/>
            </a:endParaRPr>
          </a:p>
          <a:p>
            <a:pPr indent="-228600" lvl="0" marL="228600" marR="0" rtl="0" algn="just">
              <a:lnSpc>
                <a:spcPct val="90000"/>
              </a:lnSpc>
              <a:spcBef>
                <a:spcPts val="0"/>
              </a:spcBef>
              <a:spcAft>
                <a:spcPts val="0"/>
              </a:spcAft>
              <a:buClr>
                <a:srgbClr val="595959"/>
              </a:buClr>
              <a:buSzPts val="2400"/>
              <a:buFont typeface="Arial"/>
              <a:buNone/>
            </a:pPr>
            <a:r>
              <a:t/>
            </a:r>
            <a:endParaRPr b="0" i="0" sz="2000" u="none" cap="none" strike="noStrike">
              <a:solidFill>
                <a:srgbClr val="595959"/>
              </a:solidFill>
              <a:latin typeface="Calibri"/>
              <a:ea typeface="Calibri"/>
              <a:cs typeface="Calibri"/>
              <a:sym typeface="Calibri"/>
            </a:endParaRPr>
          </a:p>
          <a:p>
            <a:pPr indent="-342900" lvl="0" marL="342900" marR="0" rtl="0" algn="just">
              <a:lnSpc>
                <a:spcPct val="90000"/>
              </a:lnSpc>
              <a:spcBef>
                <a:spcPts val="0"/>
              </a:spcBef>
              <a:spcAft>
                <a:spcPts val="0"/>
              </a:spcAft>
              <a:buClr>
                <a:srgbClr val="595959"/>
              </a:buClr>
              <a:buSzPts val="2400"/>
              <a:buFont typeface="Arial"/>
              <a:buChar char="•"/>
            </a:pPr>
            <a:r>
              <a:rPr b="0" i="0" lang="en-US" sz="2000" u="none" cap="none" strike="noStrike">
                <a:solidFill>
                  <a:srgbClr val="595959"/>
                </a:solidFill>
                <a:latin typeface="Calibri"/>
                <a:ea typeface="Calibri"/>
                <a:cs typeface="Calibri"/>
                <a:sym typeface="Calibri"/>
              </a:rPr>
              <a:t>It is a way to evaluate and improve ideas.</a:t>
            </a:r>
            <a:endParaRPr b="0" i="0" sz="2000" u="none" cap="none" strike="noStrike">
              <a:solidFill>
                <a:srgbClr val="000000"/>
              </a:solidFill>
              <a:latin typeface="Calibri"/>
              <a:ea typeface="Calibri"/>
              <a:cs typeface="Calibri"/>
              <a:sym typeface="Calibri"/>
            </a:endParaRPr>
          </a:p>
          <a:p>
            <a:pPr indent="-190500" lvl="0" marL="342900" marR="0" rtl="0" algn="just">
              <a:lnSpc>
                <a:spcPct val="90000"/>
              </a:lnSpc>
              <a:spcBef>
                <a:spcPts val="0"/>
              </a:spcBef>
              <a:spcAft>
                <a:spcPts val="0"/>
              </a:spcAft>
              <a:buClr>
                <a:srgbClr val="595959"/>
              </a:buClr>
              <a:buSzPts val="2400"/>
              <a:buFont typeface="Arial"/>
              <a:buNone/>
            </a:pPr>
            <a:r>
              <a:t/>
            </a:r>
            <a:endParaRPr b="0" i="0" sz="2000" u="none" cap="none" strike="noStrike">
              <a:solidFill>
                <a:srgbClr val="595959"/>
              </a:solidFill>
              <a:latin typeface="Calibri"/>
              <a:ea typeface="Calibri"/>
              <a:cs typeface="Calibri"/>
              <a:sym typeface="Calibri"/>
            </a:endParaRPr>
          </a:p>
          <a:p>
            <a:pPr indent="-342900" lvl="0" marL="342900" marR="0" rtl="0" algn="just">
              <a:lnSpc>
                <a:spcPct val="90000"/>
              </a:lnSpc>
              <a:spcBef>
                <a:spcPts val="0"/>
              </a:spcBef>
              <a:spcAft>
                <a:spcPts val="0"/>
              </a:spcAft>
              <a:buClr>
                <a:srgbClr val="595959"/>
              </a:buClr>
              <a:buSzPts val="2400"/>
              <a:buFont typeface="Arial"/>
              <a:buChar char="•"/>
            </a:pPr>
            <a:r>
              <a:rPr b="0" i="0" lang="en-US" sz="2000" u="none" cap="none" strike="noStrike">
                <a:solidFill>
                  <a:srgbClr val="595959"/>
                </a:solidFill>
                <a:latin typeface="Calibri"/>
                <a:ea typeface="Calibri"/>
                <a:cs typeface="Calibri"/>
                <a:sym typeface="Calibri"/>
              </a:rPr>
              <a:t>Its departure point is anthropology</a:t>
            </a:r>
            <a:endParaRPr b="0" i="0" sz="2000" u="none" cap="none" strike="noStrike">
              <a:solidFill>
                <a:srgbClr val="000000"/>
              </a:solidFill>
              <a:latin typeface="Calibri"/>
              <a:ea typeface="Calibri"/>
              <a:cs typeface="Calibri"/>
              <a:sym typeface="Calibri"/>
            </a:endParaRPr>
          </a:p>
          <a:p>
            <a:pPr indent="-190500" lvl="0" marL="342900" marR="0" rtl="0" algn="just">
              <a:lnSpc>
                <a:spcPct val="90000"/>
              </a:lnSpc>
              <a:spcBef>
                <a:spcPts val="0"/>
              </a:spcBef>
              <a:spcAft>
                <a:spcPts val="0"/>
              </a:spcAft>
              <a:buClr>
                <a:srgbClr val="595959"/>
              </a:buClr>
              <a:buSzPts val="2400"/>
              <a:buFont typeface="Arial"/>
              <a:buNone/>
            </a:pPr>
            <a:r>
              <a:t/>
            </a:r>
            <a:endParaRPr b="0" i="0" sz="2000" u="none" cap="none" strike="noStrike">
              <a:solidFill>
                <a:srgbClr val="595959"/>
              </a:solidFill>
              <a:latin typeface="Calibri"/>
              <a:ea typeface="Calibri"/>
              <a:cs typeface="Calibri"/>
              <a:sym typeface="Calibri"/>
            </a:endParaRPr>
          </a:p>
          <a:p>
            <a:pPr indent="-342900" lvl="0" marL="342900" marR="0" rtl="0" algn="just">
              <a:lnSpc>
                <a:spcPct val="90000"/>
              </a:lnSpc>
              <a:spcBef>
                <a:spcPts val="0"/>
              </a:spcBef>
              <a:spcAft>
                <a:spcPts val="0"/>
              </a:spcAft>
              <a:buClr>
                <a:srgbClr val="595959"/>
              </a:buClr>
              <a:buSzPts val="2400"/>
              <a:buFont typeface="Arial"/>
              <a:buChar char="•"/>
            </a:pPr>
            <a:r>
              <a:rPr b="0" i="0" lang="en-US" sz="2000" u="none" cap="none" strike="noStrike">
                <a:solidFill>
                  <a:srgbClr val="595959"/>
                </a:solidFill>
                <a:latin typeface="Calibri"/>
                <a:ea typeface="Calibri"/>
                <a:cs typeface="Calibri"/>
                <a:sym typeface="Calibri"/>
              </a:rPr>
              <a:t>It is built up of </a:t>
            </a:r>
            <a:r>
              <a:rPr b="0" i="0" lang="en-US" sz="2000" u="none" cap="none" strike="noStrike">
                <a:solidFill>
                  <a:srgbClr val="0070C0"/>
                </a:solidFill>
                <a:latin typeface="Calibri"/>
                <a:ea typeface="Calibri"/>
                <a:cs typeface="Calibri"/>
                <a:sym typeface="Calibri"/>
              </a:rPr>
              <a:t>five stages:</a:t>
            </a:r>
            <a:endParaRPr b="0" i="0" sz="2000" u="none" cap="none" strike="noStrike">
              <a:solidFill>
                <a:srgbClr val="0070C0"/>
              </a:solidFill>
              <a:latin typeface="Calibri"/>
              <a:ea typeface="Calibri"/>
              <a:cs typeface="Calibri"/>
              <a:sym typeface="Calibri"/>
            </a:endParaRPr>
          </a:p>
          <a:p>
            <a:pPr indent="0" lvl="0" marL="0" marR="0" rtl="0" algn="l">
              <a:lnSpc>
                <a:spcPct val="90000"/>
              </a:lnSpc>
              <a:spcBef>
                <a:spcPts val="0"/>
              </a:spcBef>
              <a:spcAft>
                <a:spcPts val="0"/>
              </a:spcAft>
              <a:buClr>
                <a:srgbClr val="595959"/>
              </a:buClr>
              <a:buSzPts val="2400"/>
              <a:buFont typeface="Arial"/>
              <a:buNone/>
            </a:pPr>
            <a:r>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79"/>
          <p:cNvSpPr txBox="1"/>
          <p:nvPr>
            <p:ph idx="3" type="body"/>
          </p:nvPr>
        </p:nvSpPr>
        <p:spPr>
          <a:xfrm>
            <a:off x="410674" y="327894"/>
            <a:ext cx="7389216" cy="58222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None/>
            </a:pPr>
            <a:r>
              <a:rPr lang="en-US" sz="3200">
                <a:solidFill>
                  <a:srgbClr val="333399"/>
                </a:solidFill>
              </a:rPr>
              <a:t>2. Design Thinking - </a:t>
            </a:r>
            <a:r>
              <a:rPr lang="en-US" sz="3200">
                <a:solidFill>
                  <a:srgbClr val="9900CC"/>
                </a:solidFill>
              </a:rPr>
              <a:t>The Five Stages</a:t>
            </a:r>
            <a:endParaRPr sz="3200">
              <a:solidFill>
                <a:srgbClr val="9900CC"/>
              </a:solidFill>
            </a:endParaRPr>
          </a:p>
          <a:p>
            <a:pPr indent="0" lvl="0" marL="0" rtl="0" algn="l">
              <a:lnSpc>
                <a:spcPct val="90000"/>
              </a:lnSpc>
              <a:spcBef>
                <a:spcPts val="0"/>
              </a:spcBef>
              <a:spcAft>
                <a:spcPts val="0"/>
              </a:spcAft>
              <a:buClr>
                <a:srgbClr val="595959"/>
              </a:buClr>
              <a:buSzPts val="3600"/>
              <a:buNone/>
            </a:pPr>
            <a:r>
              <a:t/>
            </a:r>
            <a:endParaRPr/>
          </a:p>
        </p:txBody>
      </p:sp>
      <p:pic>
        <p:nvPicPr>
          <p:cNvPr id="307" name="Google Shape;307;p79"/>
          <p:cNvPicPr preferRelativeResize="0"/>
          <p:nvPr/>
        </p:nvPicPr>
        <p:blipFill rotWithShape="1">
          <a:blip r:embed="rId3">
            <a:alphaModFix/>
          </a:blip>
          <a:srcRect b="0" l="0" r="0" t="0"/>
          <a:stretch/>
        </p:blipFill>
        <p:spPr>
          <a:xfrm>
            <a:off x="410674" y="1037299"/>
            <a:ext cx="7299942" cy="5141079"/>
          </a:xfrm>
          <a:prstGeom prst="rect">
            <a:avLst/>
          </a:prstGeom>
          <a:noFill/>
          <a:ln>
            <a:noFill/>
          </a:ln>
        </p:spPr>
      </p:pic>
      <p:sp>
        <p:nvSpPr>
          <p:cNvPr id="308" name="Google Shape;308;p79"/>
          <p:cNvSpPr txBox="1"/>
          <p:nvPr/>
        </p:nvSpPr>
        <p:spPr>
          <a:xfrm>
            <a:off x="8633631" y="4791287"/>
            <a:ext cx="3029745" cy="1050736"/>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595959"/>
              </a:buClr>
              <a:buSzPts val="2400"/>
              <a:buFont typeface="Arial"/>
              <a:buNone/>
            </a:pPr>
            <a:r>
              <a:rPr b="1" i="0" lang="en-US" sz="1900" u="sng" cap="none" strike="noStrike">
                <a:solidFill>
                  <a:srgbClr val="3F88D9"/>
                </a:solidFill>
                <a:latin typeface="Calibri"/>
                <a:ea typeface="Calibri"/>
                <a:cs typeface="Calibri"/>
                <a:sym typeface="Calibri"/>
                <a:hlinkClick r:id="rId4">
                  <a:extLst>
                    <a:ext uri="{A12FA001-AC4F-418D-AE19-62706E023703}">
                      <ahyp:hlinkClr val="tx"/>
                    </a:ext>
                  </a:extLst>
                </a:hlinkClick>
              </a:rPr>
              <a:t>CLICK HERE IF YOU WANT TO LEARN MORE ABOUT THE FIVE STAGES!</a:t>
            </a:r>
            <a:endParaRPr b="1" i="0" sz="1900" u="none" cap="none" strike="noStrike">
              <a:solidFill>
                <a:srgbClr val="3F88D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80"/>
          <p:cNvSpPr txBox="1"/>
          <p:nvPr>
            <p:ph idx="3" type="body"/>
          </p:nvPr>
        </p:nvSpPr>
        <p:spPr>
          <a:xfrm>
            <a:off x="1333029" y="830305"/>
            <a:ext cx="4508213" cy="58222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None/>
            </a:pPr>
            <a:r>
              <a:rPr lang="en-US" sz="3200">
                <a:solidFill>
                  <a:srgbClr val="333399"/>
                </a:solidFill>
              </a:rPr>
              <a:t>3. Evaluating Ideas</a:t>
            </a:r>
            <a:endParaRPr sz="3200">
              <a:solidFill>
                <a:srgbClr val="333399"/>
              </a:solidFill>
            </a:endParaRPr>
          </a:p>
        </p:txBody>
      </p:sp>
      <p:sp>
        <p:nvSpPr>
          <p:cNvPr id="314" name="Google Shape;314;p80"/>
          <p:cNvSpPr txBox="1"/>
          <p:nvPr/>
        </p:nvSpPr>
        <p:spPr>
          <a:xfrm>
            <a:off x="1333029" y="1769464"/>
            <a:ext cx="9793991" cy="2721852"/>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How do you select the best ideas to carry through to implementation? </a:t>
            </a:r>
            <a:endParaRPr b="0" i="0" sz="1400" u="none" cap="none" strike="noStrike">
              <a:solidFill>
                <a:srgbClr val="000000"/>
              </a:solidFill>
              <a:latin typeface="Arial"/>
              <a:ea typeface="Arial"/>
              <a:cs typeface="Arial"/>
              <a:sym typeface="Arial"/>
            </a:endParaRPr>
          </a:p>
          <a:p>
            <a:pPr indent="-190500" lvl="0" marL="342900" marR="0" rtl="0" algn="just">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342900" lvl="0" marL="342900"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The evaluation phase of a creative process is critical and needs as much time and attention as the idea generation stage. </a:t>
            </a:r>
            <a:endParaRPr b="0" i="0" sz="1400" u="none" cap="none" strike="noStrike">
              <a:solidFill>
                <a:srgbClr val="000000"/>
              </a:solidFill>
              <a:latin typeface="Arial"/>
              <a:ea typeface="Arial"/>
              <a:cs typeface="Arial"/>
              <a:sym typeface="Arial"/>
            </a:endParaRPr>
          </a:p>
          <a:p>
            <a:pPr indent="-190500" lvl="0" marL="342900" marR="0" rtl="0" algn="just">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342900" lvl="0" marL="342900"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In evaluation phase switch from suspending judgment to exercising critical judgment and become analytical in order to whittle down the ideas to a short-list of actionable items.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rgbClr val="595959"/>
              </a:buClr>
              <a:buSzPts val="2400"/>
              <a:buFont typeface="Arial"/>
              <a:buNone/>
            </a:pPr>
            <a:r>
              <a:t/>
            </a:r>
            <a:endParaRPr b="0" i="0" sz="2200" u="none" cap="none" strike="noStrike">
              <a:solidFill>
                <a:srgbClr val="595959"/>
              </a:solidFill>
              <a:latin typeface="Calibri"/>
              <a:ea typeface="Calibri"/>
              <a:cs typeface="Calibri"/>
              <a:sym typeface="Calibri"/>
            </a:endParaRPr>
          </a:p>
          <a:p>
            <a:pPr indent="-228600" lvl="0" marL="228600" marR="0" rtl="0" algn="l">
              <a:lnSpc>
                <a:spcPct val="90000"/>
              </a:lnSpc>
              <a:spcBef>
                <a:spcPts val="0"/>
              </a:spcBef>
              <a:spcAft>
                <a:spcPts val="0"/>
              </a:spcAft>
              <a:buClr>
                <a:srgbClr val="595959"/>
              </a:buClr>
              <a:buSzPts val="2400"/>
              <a:buFont typeface="Arial"/>
              <a:buNone/>
            </a:pPr>
            <a:r>
              <a:t/>
            </a:r>
            <a:endParaRPr b="0" i="0" sz="2200" u="none" cap="none" strike="noStrike">
              <a:solidFill>
                <a:srgbClr val="59595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81"/>
          <p:cNvSpPr txBox="1"/>
          <p:nvPr>
            <p:ph idx="3" type="body"/>
          </p:nvPr>
        </p:nvSpPr>
        <p:spPr>
          <a:xfrm>
            <a:off x="858905" y="845924"/>
            <a:ext cx="8532677" cy="58222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None/>
            </a:pPr>
            <a:r>
              <a:rPr lang="en-US" sz="3200">
                <a:solidFill>
                  <a:srgbClr val="333399"/>
                </a:solidFill>
              </a:rPr>
              <a:t>3. Evaluating Ideas - </a:t>
            </a:r>
            <a:r>
              <a:rPr lang="en-US" sz="3200">
                <a:solidFill>
                  <a:srgbClr val="9900CC"/>
                </a:solidFill>
              </a:rPr>
              <a:t>Three Criteria Examples</a:t>
            </a:r>
            <a:endParaRPr sz="3200">
              <a:solidFill>
                <a:srgbClr val="9900CC"/>
              </a:solidFill>
            </a:endParaRPr>
          </a:p>
        </p:txBody>
      </p:sp>
      <p:sp>
        <p:nvSpPr>
          <p:cNvPr id="320" name="Google Shape;320;p81"/>
          <p:cNvSpPr txBox="1"/>
          <p:nvPr/>
        </p:nvSpPr>
        <p:spPr>
          <a:xfrm>
            <a:off x="858905" y="1587434"/>
            <a:ext cx="6167438" cy="4055721"/>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marR="0" rtl="0" algn="just">
              <a:lnSpc>
                <a:spcPct val="90000"/>
              </a:lnSpc>
              <a:spcBef>
                <a:spcPts val="0"/>
              </a:spcBef>
              <a:spcAft>
                <a:spcPts val="0"/>
              </a:spcAft>
              <a:buClr>
                <a:srgbClr val="595959"/>
              </a:buClr>
              <a:buSzPct val="100840"/>
              <a:buFont typeface="Arial"/>
              <a:buNone/>
            </a:pPr>
            <a:r>
              <a:t/>
            </a:r>
            <a:endParaRPr b="0" i="0" sz="2800" u="none" cap="none" strike="noStrike">
              <a:solidFill>
                <a:srgbClr val="595959"/>
              </a:solidFill>
              <a:latin typeface="Calibri"/>
              <a:ea typeface="Calibri"/>
              <a:cs typeface="Calibri"/>
              <a:sym typeface="Calibri"/>
            </a:endParaRPr>
          </a:p>
          <a:p>
            <a:pPr indent="-514350" lvl="0" marL="514350" marR="0" rtl="0" algn="just">
              <a:lnSpc>
                <a:spcPct val="90000"/>
              </a:lnSpc>
              <a:spcBef>
                <a:spcPts val="0"/>
              </a:spcBef>
              <a:spcAft>
                <a:spcPts val="0"/>
              </a:spcAft>
              <a:buClr>
                <a:srgbClr val="595959"/>
              </a:buClr>
              <a:buSzPct val="100840"/>
              <a:buFont typeface="Arial"/>
              <a:buAutoNum type="arabicPeriod"/>
            </a:pPr>
            <a:r>
              <a:rPr b="0" i="1" lang="en-US" sz="2800" u="none" cap="none" strike="noStrike">
                <a:solidFill>
                  <a:srgbClr val="9900CC"/>
                </a:solidFill>
                <a:latin typeface="Calibri"/>
                <a:ea typeface="Calibri"/>
                <a:cs typeface="Calibri"/>
                <a:sym typeface="Calibri"/>
              </a:rPr>
              <a:t>Analyzing ideas for new products might withhold questions like:</a:t>
            </a:r>
            <a:endParaRPr b="0" i="1" sz="1400" u="none" cap="none" strike="noStrike">
              <a:solidFill>
                <a:srgbClr val="9900CC"/>
              </a:solidFill>
              <a:latin typeface="Arial"/>
              <a:ea typeface="Arial"/>
              <a:cs typeface="Arial"/>
              <a:sym typeface="Arial"/>
            </a:endParaRPr>
          </a:p>
          <a:p>
            <a:pPr indent="0" lvl="0" marL="720725" marR="0" rtl="0" algn="just">
              <a:lnSpc>
                <a:spcPct val="90000"/>
              </a:lnSpc>
              <a:spcBef>
                <a:spcPts val="0"/>
              </a:spcBef>
              <a:spcAft>
                <a:spcPts val="0"/>
              </a:spcAft>
              <a:buClr>
                <a:srgbClr val="595959"/>
              </a:buClr>
              <a:buSzPct val="256684"/>
              <a:buFont typeface="Arial"/>
              <a:buNone/>
            </a:pPr>
            <a:r>
              <a:t/>
            </a:r>
            <a:endParaRPr b="0" i="0" sz="1100" u="none" cap="none" strike="noStrike">
              <a:solidFill>
                <a:srgbClr val="595959"/>
              </a:solidFill>
              <a:latin typeface="Calibri"/>
              <a:ea typeface="Calibri"/>
              <a:cs typeface="Calibri"/>
              <a:sym typeface="Calibri"/>
            </a:endParaRPr>
          </a:p>
          <a:p>
            <a:pPr indent="-179387" lvl="0" marL="720725" marR="0" rtl="0" algn="just">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Will customers like it?</a:t>
            </a:r>
            <a:endParaRPr b="0" i="0" sz="1400" u="none" cap="none" strike="noStrike">
              <a:solidFill>
                <a:srgbClr val="000000"/>
              </a:solidFill>
              <a:latin typeface="Arial"/>
              <a:ea typeface="Arial"/>
              <a:cs typeface="Arial"/>
              <a:sym typeface="Arial"/>
            </a:endParaRPr>
          </a:p>
          <a:p>
            <a:pPr indent="-179387" lvl="0" marL="720725" marR="0" rtl="0" algn="just">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Is it technically feasible?</a:t>
            </a:r>
            <a:endParaRPr b="0" i="0" sz="1400" u="none" cap="none" strike="noStrike">
              <a:solidFill>
                <a:srgbClr val="000000"/>
              </a:solidFill>
              <a:latin typeface="Arial"/>
              <a:ea typeface="Arial"/>
              <a:cs typeface="Arial"/>
              <a:sym typeface="Arial"/>
            </a:endParaRPr>
          </a:p>
          <a:p>
            <a:pPr indent="-179387" lvl="0" marL="720725" marR="0" rtl="0" algn="just">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Will it make money?</a:t>
            </a:r>
            <a:endParaRPr b="0" i="0" sz="1400" u="none" cap="none" strike="noStrike">
              <a:solidFill>
                <a:srgbClr val="000000"/>
              </a:solidFill>
              <a:latin typeface="Arial"/>
              <a:ea typeface="Arial"/>
              <a:cs typeface="Arial"/>
              <a:sym typeface="Arial"/>
            </a:endParaRPr>
          </a:p>
          <a:p>
            <a:pPr indent="673100" lvl="0" marL="228600" marR="0" rtl="0" algn="just">
              <a:lnSpc>
                <a:spcPct val="90000"/>
              </a:lnSpc>
              <a:spcBef>
                <a:spcPts val="0"/>
              </a:spcBef>
              <a:spcAft>
                <a:spcPts val="0"/>
              </a:spcAft>
              <a:buClr>
                <a:srgbClr val="595959"/>
              </a:buClr>
              <a:buSzPct val="100840"/>
              <a:buFont typeface="Arial"/>
              <a:buNone/>
            </a:pPr>
            <a:r>
              <a:t/>
            </a:r>
            <a:endParaRPr b="0" i="0" sz="2800" u="none" cap="none" strike="noStrike">
              <a:solidFill>
                <a:srgbClr val="595959"/>
              </a:solidFill>
              <a:latin typeface="Calibri"/>
              <a:ea typeface="Calibri"/>
              <a:cs typeface="Calibri"/>
              <a:sym typeface="Calibri"/>
            </a:endParaRPr>
          </a:p>
          <a:p>
            <a:pPr indent="-514350" lvl="0" marL="514350" marR="0" rtl="0" algn="just">
              <a:lnSpc>
                <a:spcPct val="90000"/>
              </a:lnSpc>
              <a:spcBef>
                <a:spcPts val="0"/>
              </a:spcBef>
              <a:spcAft>
                <a:spcPts val="0"/>
              </a:spcAft>
              <a:buClr>
                <a:srgbClr val="595959"/>
              </a:buClr>
              <a:buSzPct val="100840"/>
              <a:buFont typeface="Arial"/>
              <a:buAutoNum type="arabicPeriod" startAt="2"/>
            </a:pPr>
            <a:r>
              <a:rPr b="0" i="1" lang="en-US" sz="2800" u="none" cap="none" strike="noStrike">
                <a:solidFill>
                  <a:srgbClr val="9900CC"/>
                </a:solidFill>
                <a:latin typeface="Calibri"/>
                <a:ea typeface="Calibri"/>
                <a:cs typeface="Calibri"/>
                <a:sym typeface="Calibri"/>
              </a:rPr>
              <a:t>General set of criteria for all sorts of ideas is the FAN method from Synectic's. Are you a FAN of the idea?</a:t>
            </a:r>
            <a:r>
              <a:rPr b="0" i="0" lang="en-US" sz="2800" u="none" cap="none" strike="noStrike">
                <a:solidFill>
                  <a:srgbClr val="595959"/>
                </a:solidFill>
                <a:latin typeface="Calibri"/>
                <a:ea typeface="Calibri"/>
                <a:cs typeface="Calibri"/>
                <a:sym typeface="Calibri"/>
              </a:rPr>
              <a:t> Ask questions like:</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0"/>
              </a:spcBef>
              <a:spcAft>
                <a:spcPts val="0"/>
              </a:spcAft>
              <a:buClr>
                <a:srgbClr val="595959"/>
              </a:buClr>
              <a:buSzPct val="282352"/>
              <a:buFont typeface="Arial"/>
              <a:buNone/>
            </a:pPr>
            <a:r>
              <a:t/>
            </a:r>
            <a:endParaRPr b="0" i="1" sz="1000" u="none" cap="none" strike="noStrike">
              <a:solidFill>
                <a:srgbClr val="595959"/>
              </a:solidFill>
              <a:latin typeface="Calibri"/>
              <a:ea typeface="Calibri"/>
              <a:cs typeface="Calibri"/>
              <a:sym typeface="Calibri"/>
            </a:endParaRPr>
          </a:p>
          <a:p>
            <a:pPr indent="-187325" lvl="0" marL="720725" marR="0" rtl="0" algn="just">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Is it Feasible?</a:t>
            </a:r>
            <a:endParaRPr b="0" i="0" sz="1400" u="none" cap="none" strike="noStrike">
              <a:solidFill>
                <a:srgbClr val="000000"/>
              </a:solidFill>
              <a:latin typeface="Arial"/>
              <a:ea typeface="Arial"/>
              <a:cs typeface="Arial"/>
              <a:sym typeface="Arial"/>
            </a:endParaRPr>
          </a:p>
          <a:p>
            <a:pPr indent="-187325" lvl="0" marL="720725" marR="0" rtl="0" algn="just">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Is it Attractive?</a:t>
            </a:r>
            <a:endParaRPr b="0" i="0" sz="1400" u="none" cap="none" strike="noStrike">
              <a:solidFill>
                <a:srgbClr val="000000"/>
              </a:solidFill>
              <a:latin typeface="Arial"/>
              <a:ea typeface="Arial"/>
              <a:cs typeface="Arial"/>
              <a:sym typeface="Arial"/>
            </a:endParaRPr>
          </a:p>
          <a:p>
            <a:pPr indent="-187325" lvl="0" marL="720725" marR="0" rtl="0" algn="just">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Is it Novel? </a:t>
            </a:r>
            <a:endParaRPr b="0" i="0" sz="1400" u="none" cap="none" strike="noStrike">
              <a:solidFill>
                <a:srgbClr val="000000"/>
              </a:solidFill>
              <a:latin typeface="Arial"/>
              <a:ea typeface="Arial"/>
              <a:cs typeface="Arial"/>
              <a:sym typeface="Arial"/>
            </a:endParaRPr>
          </a:p>
        </p:txBody>
      </p:sp>
      <p:sp>
        <p:nvSpPr>
          <p:cNvPr id="321" name="Google Shape;321;p81"/>
          <p:cNvSpPr txBox="1"/>
          <p:nvPr/>
        </p:nvSpPr>
        <p:spPr>
          <a:xfrm>
            <a:off x="7224891" y="1790792"/>
            <a:ext cx="4651861" cy="3361168"/>
          </a:xfrm>
          <a:prstGeom prst="rect">
            <a:avLst/>
          </a:prstGeom>
          <a:noFill/>
          <a:ln>
            <a:noFill/>
          </a:ln>
        </p:spPr>
        <p:txBody>
          <a:bodyPr anchorCtr="0" anchor="t" bIns="45700" lIns="91425" spcFirstLastPara="1" rIns="91425" wrap="square" tIns="45700">
            <a:normAutofit/>
          </a:bodyPr>
          <a:lstStyle/>
          <a:p>
            <a:pPr indent="-514350" lvl="0" marL="514350" marR="0" rtl="0" algn="just">
              <a:lnSpc>
                <a:spcPct val="90000"/>
              </a:lnSpc>
              <a:spcBef>
                <a:spcPts val="0"/>
              </a:spcBef>
              <a:spcAft>
                <a:spcPts val="0"/>
              </a:spcAft>
              <a:buClr>
                <a:srgbClr val="595959"/>
              </a:buClr>
              <a:buSzPts val="2400"/>
              <a:buFont typeface="Arial"/>
              <a:buAutoNum type="arabicPeriod" startAt="3"/>
            </a:pPr>
            <a:r>
              <a:rPr b="0" i="1" lang="en-US" sz="2400" u="none" cap="none" strike="noStrike">
                <a:solidFill>
                  <a:srgbClr val="9900CC"/>
                </a:solidFill>
                <a:latin typeface="Calibri"/>
                <a:ea typeface="Calibri"/>
                <a:cs typeface="Calibri"/>
                <a:sym typeface="Calibri"/>
              </a:rPr>
              <a:t>The third criterion here is important to ensure that </a:t>
            </a:r>
            <a:endParaRPr b="0" i="1" sz="2400" u="none" cap="none" strike="noStrike">
              <a:solidFill>
                <a:srgbClr val="9900CC"/>
              </a:solidFill>
              <a:latin typeface="Calibri"/>
              <a:ea typeface="Calibri"/>
              <a:cs typeface="Calibri"/>
              <a:sym typeface="Calibri"/>
            </a:endParaRPr>
          </a:p>
          <a:p>
            <a:pPr indent="0" lvl="0" marL="0" marR="0" rtl="0" algn="just">
              <a:lnSpc>
                <a:spcPct val="90000"/>
              </a:lnSpc>
              <a:spcBef>
                <a:spcPts val="0"/>
              </a:spcBef>
              <a:spcAft>
                <a:spcPts val="0"/>
              </a:spcAft>
              <a:buClr>
                <a:srgbClr val="595959"/>
              </a:buClr>
              <a:buSzPts val="2400"/>
              <a:buFont typeface="Arial"/>
              <a:buNone/>
            </a:pPr>
            <a:r>
              <a:rPr b="0" i="1" lang="en-US" sz="2400" u="none" cap="none" strike="noStrike">
                <a:solidFill>
                  <a:srgbClr val="9900CC"/>
                </a:solidFill>
                <a:latin typeface="Calibri"/>
                <a:ea typeface="Calibri"/>
                <a:cs typeface="Calibri"/>
                <a:sym typeface="Calibri"/>
              </a:rPr>
              <a:t>        fresh ideas are valued   </a:t>
            </a:r>
            <a:endParaRPr b="0" i="1" sz="2400" u="none" cap="none" strike="noStrike">
              <a:solidFill>
                <a:srgbClr val="9900CC"/>
              </a:solidFill>
              <a:latin typeface="Calibri"/>
              <a:ea typeface="Calibri"/>
              <a:cs typeface="Calibri"/>
              <a:sym typeface="Calibri"/>
            </a:endParaRPr>
          </a:p>
          <a:p>
            <a:pPr indent="0" lvl="0" marL="0" marR="0" rtl="0" algn="just">
              <a:lnSpc>
                <a:spcPct val="90000"/>
              </a:lnSpc>
              <a:spcBef>
                <a:spcPts val="0"/>
              </a:spcBef>
              <a:spcAft>
                <a:spcPts val="0"/>
              </a:spcAft>
              <a:buClr>
                <a:srgbClr val="595959"/>
              </a:buClr>
              <a:buSzPts val="2400"/>
              <a:buFont typeface="Arial"/>
              <a:buNone/>
            </a:pPr>
            <a:r>
              <a:rPr b="0" i="1" lang="en-US" sz="2400" u="none" cap="none" strike="noStrike">
                <a:solidFill>
                  <a:srgbClr val="9900CC"/>
                </a:solidFill>
                <a:latin typeface="Calibri"/>
                <a:ea typeface="Calibri"/>
                <a:cs typeface="Calibri"/>
                <a:sym typeface="Calibri"/>
              </a:rPr>
              <a:t>        highly.</a:t>
            </a:r>
            <a:r>
              <a:rPr b="0" i="0" lang="en-US" sz="2400" u="none" cap="none" strike="noStrike">
                <a:solidFill>
                  <a:srgbClr val="595959"/>
                </a:solidFill>
                <a:latin typeface="Calibri"/>
                <a:ea typeface="Calibri"/>
                <a:cs typeface="Calibri"/>
                <a:sym typeface="Calibri"/>
              </a:rPr>
              <a:t> Ask questions like:</a:t>
            </a:r>
            <a:endParaRPr b="0" i="0" sz="2400" u="none" cap="none" strike="noStrike">
              <a:solidFill>
                <a:srgbClr val="000000"/>
              </a:solidFill>
              <a:latin typeface="Calibri"/>
              <a:ea typeface="Calibri"/>
              <a:cs typeface="Calibri"/>
              <a:sym typeface="Calibri"/>
            </a:endParaRPr>
          </a:p>
          <a:p>
            <a:pPr indent="0" lvl="0" marL="0" marR="0" rtl="0" algn="just">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179387" lvl="0" marL="720725"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Is it better? (For customers)</a:t>
            </a:r>
            <a:endParaRPr b="0" i="0" sz="2400" u="none" cap="none" strike="noStrike">
              <a:solidFill>
                <a:srgbClr val="000000"/>
              </a:solidFill>
              <a:latin typeface="Calibri"/>
              <a:ea typeface="Calibri"/>
              <a:cs typeface="Calibri"/>
              <a:sym typeface="Calibri"/>
            </a:endParaRPr>
          </a:p>
          <a:p>
            <a:pPr indent="-179387" lvl="0" marL="720725"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Is it simpler? (For staff)</a:t>
            </a:r>
            <a:endParaRPr b="0" i="0" sz="2400" u="none" cap="none" strike="noStrike">
              <a:solidFill>
                <a:srgbClr val="000000"/>
              </a:solidFill>
              <a:latin typeface="Calibri"/>
              <a:ea typeface="Calibri"/>
              <a:cs typeface="Calibri"/>
              <a:sym typeface="Calibri"/>
            </a:endParaRPr>
          </a:p>
          <a:p>
            <a:pPr indent="-179387" lvl="0" marL="720725"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Is it cheaper? (For company)</a:t>
            </a:r>
            <a:endParaRPr b="0" i="0" sz="2400" u="none" cap="none" strike="noStrike">
              <a:solidFill>
                <a:srgbClr val="000000"/>
              </a:solidFill>
              <a:latin typeface="Calibri"/>
              <a:ea typeface="Calibri"/>
              <a:cs typeface="Calibri"/>
              <a:sym typeface="Calibri"/>
            </a:endParaRPr>
          </a:p>
          <a:p>
            <a:pPr indent="-228600" lvl="0" marL="2286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p:txBody>
      </p:sp>
      <p:cxnSp>
        <p:nvCxnSpPr>
          <p:cNvPr id="322" name="Google Shape;322;p81"/>
          <p:cNvCxnSpPr/>
          <p:nvPr/>
        </p:nvCxnSpPr>
        <p:spPr>
          <a:xfrm>
            <a:off x="7124131" y="1587434"/>
            <a:ext cx="0" cy="3874252"/>
          </a:xfrm>
          <a:prstGeom prst="straightConnector1">
            <a:avLst/>
          </a:prstGeom>
          <a:noFill/>
          <a:ln cap="flat" cmpd="sng" w="9525">
            <a:solidFill>
              <a:srgbClr val="046C6D"/>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82"/>
          <p:cNvSpPr/>
          <p:nvPr/>
        </p:nvSpPr>
        <p:spPr>
          <a:xfrm>
            <a:off x="9244264" y="2268067"/>
            <a:ext cx="530699" cy="530699"/>
          </a:xfrm>
          <a:custGeom>
            <a:rect b="b" l="l" r="r" t="t"/>
            <a:pathLst>
              <a:path extrusionOk="0" h="21600" w="2160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2"/>
              </a:solidFill>
              <a:latin typeface="Calibri"/>
              <a:ea typeface="Calibri"/>
              <a:cs typeface="Calibri"/>
              <a:sym typeface="Calibri"/>
            </a:endParaRPr>
          </a:p>
        </p:txBody>
      </p:sp>
      <p:sp>
        <p:nvSpPr>
          <p:cNvPr id="328" name="Google Shape;328;p82"/>
          <p:cNvSpPr/>
          <p:nvPr/>
        </p:nvSpPr>
        <p:spPr>
          <a:xfrm>
            <a:off x="5814553" y="2258548"/>
            <a:ext cx="584121" cy="477970"/>
          </a:xfrm>
          <a:custGeom>
            <a:rect b="b" l="l" r="r" t="t"/>
            <a:pathLst>
              <a:path extrusionOk="0" h="21600" w="2160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2"/>
              </a:solidFill>
              <a:latin typeface="Calibri"/>
              <a:ea typeface="Calibri"/>
              <a:cs typeface="Calibri"/>
              <a:sym typeface="Calibri"/>
            </a:endParaRPr>
          </a:p>
        </p:txBody>
      </p:sp>
      <p:sp>
        <p:nvSpPr>
          <p:cNvPr id="329" name="Google Shape;329;p82"/>
          <p:cNvSpPr/>
          <p:nvPr/>
        </p:nvSpPr>
        <p:spPr>
          <a:xfrm>
            <a:off x="2733105" y="2265599"/>
            <a:ext cx="532771" cy="532768"/>
          </a:xfrm>
          <a:custGeom>
            <a:rect b="b" l="l" r="r" t="t"/>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a:noFill/>
          </a:ln>
        </p:spPr>
        <p:txBody>
          <a:bodyPr anchorCtr="0" anchor="ctr" bIns="38075" lIns="38075" spcFirstLastPara="1" rIns="38075" wrap="square" tIns="38075">
            <a:noAutofit/>
          </a:bodyPr>
          <a:lstStyle/>
          <a:p>
            <a:pPr indent="0" lvl="0" marL="0" marR="0" rtl="0" algn="ctr">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30" name="Google Shape;330;p82"/>
          <p:cNvSpPr txBox="1"/>
          <p:nvPr>
            <p:ph idx="1" type="body"/>
          </p:nvPr>
        </p:nvSpPr>
        <p:spPr>
          <a:xfrm>
            <a:off x="1363762" y="4407437"/>
            <a:ext cx="3149600" cy="678927"/>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279BD3"/>
              </a:buClr>
              <a:buSzPts val="2000"/>
              <a:buNone/>
            </a:pPr>
            <a:r>
              <a:rPr lang="en-US"/>
              <a:t>1. Sustainability</a:t>
            </a:r>
            <a:endParaRPr/>
          </a:p>
        </p:txBody>
      </p:sp>
      <p:sp>
        <p:nvSpPr>
          <p:cNvPr id="331" name="Google Shape;331;p82"/>
          <p:cNvSpPr txBox="1"/>
          <p:nvPr>
            <p:ph idx="2" type="body"/>
          </p:nvPr>
        </p:nvSpPr>
        <p:spPr>
          <a:xfrm>
            <a:off x="4632779" y="4363693"/>
            <a:ext cx="2947667" cy="678925"/>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279BD3"/>
              </a:buClr>
              <a:buSzPts val="2000"/>
              <a:buNone/>
            </a:pPr>
            <a:r>
              <a:rPr lang="en-US"/>
              <a:t>2. Innovating Thinking</a:t>
            </a:r>
            <a:endParaRPr/>
          </a:p>
          <a:p>
            <a:pPr indent="-228600" lvl="0" marL="228600" rtl="0" algn="ctr">
              <a:lnSpc>
                <a:spcPct val="90000"/>
              </a:lnSpc>
              <a:spcBef>
                <a:spcPts val="0"/>
              </a:spcBef>
              <a:spcAft>
                <a:spcPts val="0"/>
              </a:spcAft>
              <a:buClr>
                <a:srgbClr val="279BD3"/>
              </a:buClr>
              <a:buSzPts val="2000"/>
              <a:buNone/>
            </a:pPr>
            <a:r>
              <a:t/>
            </a:r>
            <a:endParaRPr/>
          </a:p>
        </p:txBody>
      </p:sp>
      <p:sp>
        <p:nvSpPr>
          <p:cNvPr id="332" name="Google Shape;332;p82"/>
          <p:cNvSpPr txBox="1"/>
          <p:nvPr>
            <p:ph idx="3" type="body"/>
          </p:nvPr>
        </p:nvSpPr>
        <p:spPr>
          <a:xfrm>
            <a:off x="8231899" y="4356635"/>
            <a:ext cx="2740901" cy="67892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SzPts val="2000"/>
              <a:buNone/>
            </a:pPr>
            <a:r>
              <a:rPr lang="en-US"/>
              <a:t>3. Tourism in Mountain areas</a:t>
            </a:r>
            <a:endParaRPr/>
          </a:p>
          <a:p>
            <a:pPr indent="-228600" lvl="0" marL="228600" rtl="0" algn="ctr">
              <a:lnSpc>
                <a:spcPct val="90000"/>
              </a:lnSpc>
              <a:spcBef>
                <a:spcPts val="0"/>
              </a:spcBef>
              <a:spcAft>
                <a:spcPts val="0"/>
              </a:spcAft>
              <a:buClr>
                <a:srgbClr val="7F59A1"/>
              </a:buClr>
              <a:buSzPts val="2000"/>
              <a:buNone/>
            </a:pPr>
            <a:r>
              <a:t/>
            </a:r>
            <a:endParaRPr/>
          </a:p>
        </p:txBody>
      </p:sp>
      <p:sp>
        <p:nvSpPr>
          <p:cNvPr id="333" name="Google Shape;333;p82"/>
          <p:cNvSpPr txBox="1"/>
          <p:nvPr>
            <p:ph idx="4" type="body"/>
          </p:nvPr>
        </p:nvSpPr>
        <p:spPr>
          <a:xfrm>
            <a:off x="778933" y="213822"/>
            <a:ext cx="10634133" cy="117722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SzPct val="129729"/>
              <a:buNone/>
            </a:pPr>
            <a:r>
              <a:rPr lang="en-US" sz="3000">
                <a:solidFill>
                  <a:srgbClr val="333399"/>
                </a:solidFill>
              </a:rPr>
              <a:t>Connect Sustainable approaches and Innovative Thinking to your Mountain Tourism business dreams/ideas and </a:t>
            </a:r>
            <a:endParaRPr/>
          </a:p>
          <a:p>
            <a:pPr indent="0" lvl="0" marL="0" rtl="0" algn="ctr">
              <a:lnSpc>
                <a:spcPct val="90000"/>
              </a:lnSpc>
              <a:spcBef>
                <a:spcPts val="0"/>
              </a:spcBef>
              <a:spcAft>
                <a:spcPts val="0"/>
              </a:spcAft>
              <a:buSzPct val="129729"/>
              <a:buNone/>
            </a:pPr>
            <a:r>
              <a:rPr lang="en-US" sz="3000">
                <a:solidFill>
                  <a:srgbClr val="333399"/>
                </a:solidFill>
              </a:rPr>
              <a:t>continue to resource pack 3b</a:t>
            </a:r>
            <a:endParaRPr sz="3000">
              <a:solidFill>
                <a:srgbClr val="3333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65"/>
          <p:cNvPicPr preferRelativeResize="0"/>
          <p:nvPr>
            <p:ph idx="2" type="pic"/>
          </p:nvPr>
        </p:nvPicPr>
        <p:blipFill rotWithShape="1">
          <a:blip r:embed="rId3">
            <a:alphaModFix/>
          </a:blip>
          <a:srcRect b="0" l="12482" r="12480" t="0"/>
          <a:stretch/>
        </p:blipFill>
        <p:spPr>
          <a:xfrm flipH="1">
            <a:off x="-6" y="476544"/>
            <a:ext cx="4577609" cy="6258626"/>
          </a:xfrm>
          <a:prstGeom prst="rect">
            <a:avLst/>
          </a:prstGeom>
          <a:noFill/>
          <a:ln>
            <a:noFill/>
          </a:ln>
        </p:spPr>
      </p:pic>
      <p:sp>
        <p:nvSpPr>
          <p:cNvPr id="171" name="Google Shape;171;p65"/>
          <p:cNvSpPr txBox="1"/>
          <p:nvPr>
            <p:ph idx="3" type="body"/>
          </p:nvPr>
        </p:nvSpPr>
        <p:spPr>
          <a:xfrm>
            <a:off x="4942470" y="693772"/>
            <a:ext cx="4924863" cy="7540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4400">
                <a:solidFill>
                  <a:srgbClr val="0070C0"/>
                </a:solidFill>
              </a:rPr>
              <a:t>Introduction </a:t>
            </a:r>
            <a:endParaRPr sz="4400">
              <a:solidFill>
                <a:srgbClr val="0070C0"/>
              </a:solidFill>
            </a:endParaRPr>
          </a:p>
        </p:txBody>
      </p:sp>
      <p:sp>
        <p:nvSpPr>
          <p:cNvPr id="172" name="Google Shape;172;p65"/>
          <p:cNvSpPr txBox="1"/>
          <p:nvPr/>
        </p:nvSpPr>
        <p:spPr>
          <a:xfrm>
            <a:off x="4942470" y="1624954"/>
            <a:ext cx="6685422" cy="2646792"/>
          </a:xfrm>
          <a:prstGeom prst="rect">
            <a:avLst/>
          </a:prstGeom>
          <a:noFill/>
          <a:ln>
            <a:noFill/>
          </a:ln>
        </p:spPr>
        <p:txBody>
          <a:bodyPr anchorCtr="0" anchor="t" bIns="45700" lIns="91425" spcFirstLastPara="1" rIns="91425" wrap="square" tIns="45700">
            <a:normAutofit/>
          </a:bodyPr>
          <a:lstStyle/>
          <a:p>
            <a:pPr indent="-11113" lvl="0" marL="11113" marR="0" rtl="0" algn="just">
              <a:lnSpc>
                <a:spcPct val="90000"/>
              </a:lnSpc>
              <a:spcBef>
                <a:spcPts val="0"/>
              </a:spcBef>
              <a:spcAft>
                <a:spcPts val="0"/>
              </a:spcAft>
              <a:buClr>
                <a:srgbClr val="595959"/>
              </a:buClr>
              <a:buSzPts val="2400"/>
              <a:buFont typeface="Arial"/>
              <a:buNone/>
            </a:pPr>
            <a:r>
              <a:rPr b="0" i="0" lang="en-US" sz="2400" u="none" cap="none" strike="noStrike">
                <a:solidFill>
                  <a:srgbClr val="595959"/>
                </a:solidFill>
                <a:latin typeface="Calibri"/>
                <a:ea typeface="Calibri"/>
                <a:cs typeface="Calibri"/>
                <a:sym typeface="Calibri"/>
              </a:rPr>
              <a:t>This third module (3a) of the six-part PEAK course offers tools and analysis to: </a:t>
            </a:r>
            <a:endParaRPr/>
          </a:p>
          <a:p>
            <a:pPr indent="-11113" lvl="0" marL="11113" marR="0" rtl="0" algn="just">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11113" lvl="0" marL="11113" marR="0" rtl="0" algn="just">
              <a:lnSpc>
                <a:spcPct val="90000"/>
              </a:lnSpc>
              <a:spcBef>
                <a:spcPts val="0"/>
              </a:spcBef>
              <a:spcAft>
                <a:spcPts val="0"/>
              </a:spcAft>
              <a:buClr>
                <a:srgbClr val="595959"/>
              </a:buClr>
              <a:buSzPts val="2400"/>
              <a:buFont typeface="Arial"/>
              <a:buNone/>
            </a:pPr>
            <a:r>
              <a:t/>
            </a:r>
            <a:endParaRPr b="0" i="0" sz="2400" u="none" cap="none" strike="noStrike">
              <a:solidFill>
                <a:srgbClr val="424242"/>
              </a:solidFill>
              <a:latin typeface="Calibri"/>
              <a:ea typeface="Calibri"/>
              <a:cs typeface="Calibri"/>
              <a:sym typeface="Calibri"/>
            </a:endParaRPr>
          </a:p>
          <a:p>
            <a:pPr indent="-342900" lvl="0" marL="342900"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5E5E5E"/>
                </a:solidFill>
                <a:latin typeface="Calibri"/>
                <a:ea typeface="Calibri"/>
                <a:cs typeface="Calibri"/>
                <a:sym typeface="Calibri"/>
              </a:rPr>
              <a:t>discuss sustainability approaches and innovation methods to create and/or strengthen tourism companies in mountainous and rural areas.</a:t>
            </a:r>
            <a:endParaRPr b="0" i="0" sz="2400" u="none" cap="none" strike="noStrike">
              <a:solidFill>
                <a:srgbClr val="5E5E5E"/>
              </a:solidFill>
              <a:latin typeface="Calibri"/>
              <a:ea typeface="Calibri"/>
              <a:cs typeface="Calibri"/>
              <a:sym typeface="Calibri"/>
            </a:endParaRPr>
          </a:p>
          <a:p>
            <a:pPr indent="0" lvl="0" marL="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190500" lvl="0" marL="3429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0" lvl="0" marL="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
          <p:cNvSpPr txBox="1"/>
          <p:nvPr>
            <p:ph idx="1" type="body"/>
          </p:nvPr>
        </p:nvSpPr>
        <p:spPr>
          <a:xfrm>
            <a:off x="504268" y="882452"/>
            <a:ext cx="4535691" cy="65268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None/>
            </a:pPr>
            <a:r>
              <a:rPr lang="en-US" sz="3600">
                <a:solidFill>
                  <a:srgbClr val="33CCFF"/>
                </a:solidFill>
              </a:rPr>
              <a:t>LEARNING OBJECTIVES  </a:t>
            </a:r>
            <a:endParaRPr/>
          </a:p>
        </p:txBody>
      </p:sp>
      <p:sp>
        <p:nvSpPr>
          <p:cNvPr id="178" name="Google Shape;178;p1"/>
          <p:cNvSpPr txBox="1"/>
          <p:nvPr>
            <p:ph idx="3" type="body"/>
          </p:nvPr>
        </p:nvSpPr>
        <p:spPr>
          <a:xfrm>
            <a:off x="6414889" y="1101960"/>
            <a:ext cx="4858164"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959"/>
              </a:buClr>
              <a:buSzPts val="2200"/>
              <a:buNone/>
            </a:pPr>
            <a:r>
              <a:rPr lang="en-US" sz="2800">
                <a:solidFill>
                  <a:srgbClr val="0070C0"/>
                </a:solidFill>
              </a:rPr>
              <a:t>At the end of this module, </a:t>
            </a:r>
            <a:endParaRPr/>
          </a:p>
          <a:p>
            <a:pPr indent="0" lvl="0" marL="0" rtl="0" algn="l">
              <a:lnSpc>
                <a:spcPct val="90000"/>
              </a:lnSpc>
              <a:spcBef>
                <a:spcPts val="0"/>
              </a:spcBef>
              <a:spcAft>
                <a:spcPts val="0"/>
              </a:spcAft>
              <a:buClr>
                <a:srgbClr val="595959"/>
              </a:buClr>
              <a:buSzPts val="2200"/>
              <a:buNone/>
            </a:pPr>
            <a:r>
              <a:rPr lang="en-US" sz="2800">
                <a:solidFill>
                  <a:srgbClr val="0070C0"/>
                </a:solidFill>
              </a:rPr>
              <a:t>you should be able to:</a:t>
            </a:r>
            <a:endParaRPr sz="2800">
              <a:solidFill>
                <a:srgbClr val="0070C0"/>
              </a:solidFill>
            </a:endParaRPr>
          </a:p>
        </p:txBody>
      </p:sp>
      <p:sp>
        <p:nvSpPr>
          <p:cNvPr id="179" name="Google Shape;179;p1"/>
          <p:cNvSpPr/>
          <p:nvPr/>
        </p:nvSpPr>
        <p:spPr>
          <a:xfrm>
            <a:off x="6442185" y="2161102"/>
            <a:ext cx="5185708" cy="2751522"/>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333333"/>
                </a:solidFill>
                <a:latin typeface="Calibri"/>
                <a:ea typeface="Calibri"/>
                <a:cs typeface="Calibri"/>
                <a:sym typeface="Calibri"/>
              </a:rPr>
              <a:t>Have a deeper understanding of sustainability and different ways of innovative thinking that can be applied in mountainous areas.</a:t>
            </a:r>
            <a:endParaRPr/>
          </a:p>
          <a:p>
            <a:pPr indent="-190500" lvl="0" marL="342900" marR="0" rtl="0" algn="just">
              <a:lnSpc>
                <a:spcPct val="90000"/>
              </a:lnSpc>
              <a:spcBef>
                <a:spcPts val="0"/>
              </a:spcBef>
              <a:spcAft>
                <a:spcPts val="0"/>
              </a:spcAft>
              <a:buClr>
                <a:srgbClr val="595959"/>
              </a:buClr>
              <a:buSzPts val="2400"/>
              <a:buFont typeface="Arial"/>
              <a:buNone/>
            </a:pPr>
            <a:r>
              <a:t/>
            </a:r>
            <a:endParaRPr b="0" i="0" sz="2400" u="none" cap="none" strike="noStrike">
              <a:solidFill>
                <a:srgbClr val="333333"/>
              </a:solidFill>
              <a:latin typeface="Calibri"/>
              <a:ea typeface="Calibri"/>
              <a:cs typeface="Calibri"/>
              <a:sym typeface="Calibri"/>
            </a:endParaRPr>
          </a:p>
          <a:p>
            <a:pPr indent="-342900" lvl="0" marL="342900" marR="0" rtl="0" algn="just">
              <a:lnSpc>
                <a:spcPct val="90000"/>
              </a:lnSpc>
              <a:spcBef>
                <a:spcPts val="0"/>
              </a:spcBef>
              <a:spcAft>
                <a:spcPts val="0"/>
              </a:spcAft>
              <a:buClr>
                <a:srgbClr val="595959"/>
              </a:buClr>
              <a:buSzPts val="2400"/>
              <a:buFont typeface="Arial"/>
              <a:buChar char="•"/>
            </a:pPr>
            <a:r>
              <a:rPr b="0" i="0" lang="en-US" sz="2400" u="none" cap="none" strike="noStrike">
                <a:solidFill>
                  <a:srgbClr val="333333"/>
                </a:solidFill>
                <a:latin typeface="Calibri"/>
                <a:ea typeface="Calibri"/>
                <a:cs typeface="Calibri"/>
                <a:sym typeface="Calibri"/>
              </a:rPr>
              <a:t>Applying your business dreams/ideas into working methods of creative thinking and sustainability.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67"/>
          <p:cNvSpPr txBox="1"/>
          <p:nvPr>
            <p:ph idx="1" type="body"/>
          </p:nvPr>
        </p:nvSpPr>
        <p:spPr>
          <a:xfrm>
            <a:off x="4942471" y="1616739"/>
            <a:ext cx="6685423" cy="386770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595959"/>
              </a:buClr>
              <a:buSzPts val="2400"/>
              <a:buNone/>
            </a:pPr>
            <a:r>
              <a:rPr lang="en-US"/>
              <a:t>In 1987, the </a:t>
            </a:r>
            <a:r>
              <a:rPr lang="en-US" u="sng">
                <a:solidFill>
                  <a:srgbClr val="0070C0"/>
                </a:solidFill>
                <a:hlinkClick r:id="rId3">
                  <a:extLst>
                    <a:ext uri="{A12FA001-AC4F-418D-AE19-62706E023703}">
                      <ahyp:hlinkClr val="tx"/>
                    </a:ext>
                  </a:extLst>
                </a:hlinkClick>
              </a:rPr>
              <a:t>United Nations Brundtland Commission </a:t>
            </a:r>
            <a:r>
              <a:rPr lang="en-US"/>
              <a:t>defined sustainability as </a:t>
            </a:r>
            <a:r>
              <a:rPr lang="en-US">
                <a:solidFill>
                  <a:srgbClr val="0070C0"/>
                </a:solidFill>
              </a:rPr>
              <a:t>“</a:t>
            </a:r>
            <a:r>
              <a:rPr b="1" lang="en-US">
                <a:solidFill>
                  <a:srgbClr val="0070C0"/>
                </a:solidFill>
              </a:rPr>
              <a:t>meeting the needs of the present without compromising the ability of future generations to meet their own needs</a:t>
            </a:r>
            <a:r>
              <a:rPr lang="en-US">
                <a:solidFill>
                  <a:srgbClr val="0070C0"/>
                </a:solidFill>
              </a:rPr>
              <a:t>”.</a:t>
            </a:r>
            <a:endParaRPr>
              <a:solidFill>
                <a:srgbClr val="0070C0"/>
              </a:solidFill>
            </a:endParaRPr>
          </a:p>
          <a:p>
            <a:pPr indent="-228600" lvl="0" marL="228600" rtl="0" algn="just">
              <a:lnSpc>
                <a:spcPct val="90000"/>
              </a:lnSpc>
              <a:spcBef>
                <a:spcPts val="0"/>
              </a:spcBef>
              <a:spcAft>
                <a:spcPts val="0"/>
              </a:spcAft>
              <a:buClr>
                <a:srgbClr val="595959"/>
              </a:buClr>
              <a:buSzPts val="2400"/>
              <a:buNone/>
            </a:pPr>
            <a:r>
              <a:t/>
            </a:r>
            <a:endParaRPr/>
          </a:p>
          <a:p>
            <a:pPr indent="-228600" lvl="0" marL="228600" rtl="0" algn="just">
              <a:lnSpc>
                <a:spcPct val="90000"/>
              </a:lnSpc>
              <a:spcBef>
                <a:spcPts val="0"/>
              </a:spcBef>
              <a:spcAft>
                <a:spcPts val="0"/>
              </a:spcAft>
              <a:buClr>
                <a:srgbClr val="595959"/>
              </a:buClr>
              <a:buSzPts val="2400"/>
              <a:buNone/>
            </a:pPr>
            <a:r>
              <a:t/>
            </a:r>
            <a:endParaRPr/>
          </a:p>
          <a:p>
            <a:pPr indent="-228600" lvl="0" marL="228600" rtl="0" algn="just">
              <a:lnSpc>
                <a:spcPct val="90000"/>
              </a:lnSpc>
              <a:spcBef>
                <a:spcPts val="0"/>
              </a:spcBef>
              <a:spcAft>
                <a:spcPts val="0"/>
              </a:spcAft>
              <a:buClr>
                <a:srgbClr val="595959"/>
              </a:buClr>
              <a:buSzPts val="2400"/>
              <a:buNone/>
            </a:pPr>
            <a:r>
              <a:rPr lang="en-US"/>
              <a:t>Sustainability is built up by three pillars that provide a framework for applying a solutions-oriented approach to complicated sustainability issues.</a:t>
            </a:r>
            <a:endParaRPr/>
          </a:p>
        </p:txBody>
      </p:sp>
      <p:sp>
        <p:nvSpPr>
          <p:cNvPr id="185" name="Google Shape;185;p67"/>
          <p:cNvSpPr txBox="1"/>
          <p:nvPr>
            <p:ph idx="3" type="body"/>
          </p:nvPr>
        </p:nvSpPr>
        <p:spPr>
          <a:xfrm>
            <a:off x="4874230" y="830252"/>
            <a:ext cx="6971707"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3600"/>
              <a:buNone/>
            </a:pPr>
            <a:r>
              <a:rPr lang="en-US">
                <a:solidFill>
                  <a:srgbClr val="0070C0"/>
                </a:solidFill>
              </a:rPr>
              <a:t>What is Sustainability?</a:t>
            </a:r>
            <a:endParaRPr>
              <a:solidFill>
                <a:srgbClr val="0070C0"/>
              </a:solidFill>
            </a:endParaRPr>
          </a:p>
          <a:p>
            <a:pPr indent="0" lvl="0" marL="0" rtl="0" algn="l">
              <a:lnSpc>
                <a:spcPct val="90000"/>
              </a:lnSpc>
              <a:spcBef>
                <a:spcPts val="0"/>
              </a:spcBef>
              <a:spcAft>
                <a:spcPts val="0"/>
              </a:spcAft>
              <a:buClr>
                <a:srgbClr val="595959"/>
              </a:buClr>
              <a:buSzPts val="3600"/>
              <a:buNone/>
            </a:pPr>
            <a:r>
              <a:t/>
            </a:r>
            <a:endParaRPr/>
          </a:p>
        </p:txBody>
      </p:sp>
      <p:pic>
        <p:nvPicPr>
          <p:cNvPr descr="Mynd sem inniheldur vatn, utandyra, himinn, n�tt�ra&#10;&#10;Lýsing sjálfkrafa búin til" id="186" name="Google Shape;186;p67"/>
          <p:cNvPicPr preferRelativeResize="0"/>
          <p:nvPr>
            <p:ph idx="2" type="pic"/>
          </p:nvPr>
        </p:nvPicPr>
        <p:blipFill rotWithShape="1">
          <a:blip r:embed="rId4">
            <a:alphaModFix/>
          </a:blip>
          <a:srcRect b="0" l="2705" r="2705" t="0"/>
          <a:stretch/>
        </p:blipFill>
        <p:spPr>
          <a:xfrm flipH="1">
            <a:off x="-1" y="68238"/>
            <a:ext cx="4786966" cy="67488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8"/>
          <p:cNvSpPr/>
          <p:nvPr/>
        </p:nvSpPr>
        <p:spPr>
          <a:xfrm>
            <a:off x="9217553" y="2259621"/>
            <a:ext cx="584121" cy="477970"/>
          </a:xfrm>
          <a:custGeom>
            <a:rect b="b" l="l" r="r" t="t"/>
            <a:pathLst>
              <a:path extrusionOk="0" h="21600" w="2160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2"/>
              </a:solidFill>
              <a:latin typeface="Calibri"/>
              <a:ea typeface="Calibri"/>
              <a:cs typeface="Calibri"/>
              <a:sym typeface="Calibri"/>
            </a:endParaRPr>
          </a:p>
        </p:txBody>
      </p:sp>
      <p:sp>
        <p:nvSpPr>
          <p:cNvPr id="192" name="Google Shape;192;p68"/>
          <p:cNvSpPr/>
          <p:nvPr/>
        </p:nvSpPr>
        <p:spPr>
          <a:xfrm>
            <a:off x="2733105" y="2265599"/>
            <a:ext cx="532771" cy="532768"/>
          </a:xfrm>
          <a:custGeom>
            <a:rect b="b" l="l" r="r" t="t"/>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a:noFill/>
          </a:ln>
        </p:spPr>
        <p:txBody>
          <a:bodyPr anchorCtr="0" anchor="ctr" bIns="38075" lIns="38075" spcFirstLastPara="1" rIns="38075" wrap="square" tIns="38075">
            <a:noAutofit/>
          </a:bodyPr>
          <a:lstStyle/>
          <a:p>
            <a:pPr indent="0" lvl="0" marL="0" marR="0" rtl="0" algn="ctr">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193" name="Google Shape;193;p68"/>
          <p:cNvSpPr txBox="1"/>
          <p:nvPr>
            <p:ph idx="1" type="body"/>
          </p:nvPr>
        </p:nvSpPr>
        <p:spPr>
          <a:xfrm>
            <a:off x="1968967" y="1315650"/>
            <a:ext cx="206104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1B728D"/>
              </a:buClr>
              <a:buSzPct val="100000"/>
              <a:buNone/>
            </a:pPr>
            <a:r>
              <a:rPr b="1" lang="en-US"/>
              <a:t>Economy</a:t>
            </a:r>
            <a:endParaRPr b="1"/>
          </a:p>
        </p:txBody>
      </p:sp>
      <p:sp>
        <p:nvSpPr>
          <p:cNvPr id="194" name="Google Shape;194;p68"/>
          <p:cNvSpPr txBox="1"/>
          <p:nvPr>
            <p:ph idx="2" type="body"/>
          </p:nvPr>
        </p:nvSpPr>
        <p:spPr>
          <a:xfrm>
            <a:off x="5065477" y="1351206"/>
            <a:ext cx="206104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279BD3"/>
              </a:buClr>
              <a:buSzPct val="100000"/>
              <a:buNone/>
            </a:pPr>
            <a:r>
              <a:rPr b="1" lang="en-US"/>
              <a:t>Environment</a:t>
            </a:r>
            <a:endParaRPr b="1"/>
          </a:p>
        </p:txBody>
      </p:sp>
      <p:sp>
        <p:nvSpPr>
          <p:cNvPr id="195" name="Google Shape;195;p68"/>
          <p:cNvSpPr txBox="1"/>
          <p:nvPr>
            <p:ph idx="3" type="body"/>
          </p:nvPr>
        </p:nvSpPr>
        <p:spPr>
          <a:xfrm>
            <a:off x="8479090" y="1315650"/>
            <a:ext cx="206104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7F59A1"/>
              </a:buClr>
              <a:buSzPct val="100000"/>
              <a:buNone/>
            </a:pPr>
            <a:r>
              <a:rPr b="1" lang="en-US"/>
              <a:t>Social</a:t>
            </a:r>
            <a:endParaRPr/>
          </a:p>
          <a:p>
            <a:pPr indent="-228600" lvl="0" marL="228600" rtl="0" algn="ctr">
              <a:lnSpc>
                <a:spcPct val="90000"/>
              </a:lnSpc>
              <a:spcBef>
                <a:spcPts val="0"/>
              </a:spcBef>
              <a:spcAft>
                <a:spcPts val="0"/>
              </a:spcAft>
              <a:buClr>
                <a:srgbClr val="7F59A1"/>
              </a:buClr>
              <a:buSzPct val="100000"/>
              <a:buNone/>
            </a:pPr>
            <a:r>
              <a:t/>
            </a:r>
            <a:endParaRPr b="1"/>
          </a:p>
        </p:txBody>
      </p:sp>
      <p:sp>
        <p:nvSpPr>
          <p:cNvPr id="196" name="Google Shape;196;p68"/>
          <p:cNvSpPr txBox="1"/>
          <p:nvPr>
            <p:ph idx="4" type="body"/>
          </p:nvPr>
        </p:nvSpPr>
        <p:spPr>
          <a:xfrm>
            <a:off x="10764" y="446202"/>
            <a:ext cx="12181236"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595959"/>
              </a:buClr>
              <a:buSzPts val="3600"/>
              <a:buNone/>
            </a:pPr>
            <a:r>
              <a:rPr lang="en-US"/>
              <a:t>The Three Pillars of Sustainability</a:t>
            </a:r>
            <a:endParaRPr/>
          </a:p>
        </p:txBody>
      </p:sp>
      <p:sp>
        <p:nvSpPr>
          <p:cNvPr id="197" name="Google Shape;197;p68"/>
          <p:cNvSpPr txBox="1"/>
          <p:nvPr/>
        </p:nvSpPr>
        <p:spPr>
          <a:xfrm>
            <a:off x="1441391" y="5477513"/>
            <a:ext cx="926812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three pillars are meant to work in connection to one another</a:t>
            </a:r>
            <a:r>
              <a:rPr b="0" i="0" lang="en-US" sz="3200" u="none" cap="none" strike="noStrike">
                <a:solidFill>
                  <a:srgbClr val="0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and, when balanced, sustainability should occur.</a:t>
            </a:r>
            <a:endParaRPr b="0" i="0" sz="1400" u="none" cap="none" strike="noStrike">
              <a:solidFill>
                <a:srgbClr val="000000"/>
              </a:solidFill>
              <a:latin typeface="Arial"/>
              <a:ea typeface="Arial"/>
              <a:cs typeface="Arial"/>
              <a:sym typeface="Arial"/>
            </a:endParaRPr>
          </a:p>
        </p:txBody>
      </p:sp>
      <p:grpSp>
        <p:nvGrpSpPr>
          <p:cNvPr id="198" name="Google Shape;198;p68"/>
          <p:cNvGrpSpPr/>
          <p:nvPr/>
        </p:nvGrpSpPr>
        <p:grpSpPr>
          <a:xfrm>
            <a:off x="5850309" y="2232350"/>
            <a:ext cx="584121" cy="599266"/>
            <a:chOff x="5941025" y="3634400"/>
            <a:chExt cx="467650" cy="467650"/>
          </a:xfrm>
        </p:grpSpPr>
        <p:sp>
          <p:nvSpPr>
            <p:cNvPr id="199" name="Google Shape;199;p68"/>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 name="Google Shape;200;p68"/>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 name="Google Shape;201;p68"/>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 name="Google Shape;202;p68"/>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 name="Google Shape;203;p68"/>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 name="Google Shape;204;p68"/>
            <p:cNvSpPr/>
            <p:nvPr/>
          </p:nvSpPr>
          <p:spPr>
            <a:xfrm>
              <a:off x="6202849" y="3720874"/>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68"/>
          <p:cNvSpPr txBox="1"/>
          <p:nvPr/>
        </p:nvSpPr>
        <p:spPr>
          <a:xfrm>
            <a:off x="8263054" y="4235468"/>
            <a:ext cx="3646448" cy="1534433"/>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marR="0" rtl="0" algn="l">
              <a:lnSpc>
                <a:spcPct val="90000"/>
              </a:lnSpc>
              <a:spcBef>
                <a:spcPts val="0"/>
              </a:spcBef>
              <a:spcAft>
                <a:spcPts val="0"/>
              </a:spcAft>
              <a:buClr>
                <a:srgbClr val="7F59A1"/>
              </a:buClr>
              <a:buSzPct val="100000"/>
              <a:buFont typeface="Arial"/>
              <a:buNone/>
            </a:pPr>
            <a:r>
              <a:rPr b="1" i="0" lang="en-US" sz="5200" u="none" cap="none" strike="noStrike">
                <a:solidFill>
                  <a:srgbClr val="7F59A1"/>
                </a:solidFill>
                <a:latin typeface="Montserrat"/>
                <a:ea typeface="Montserrat"/>
                <a:cs typeface="Montserrat"/>
                <a:sym typeface="Montserrat"/>
              </a:rPr>
              <a:t>Social sustainability </a:t>
            </a:r>
            <a:r>
              <a:rPr b="0" i="0" lang="en-US" sz="5200" u="none" cap="none" strike="noStrike">
                <a:solidFill>
                  <a:srgbClr val="7F59A1"/>
                </a:solidFill>
                <a:latin typeface="Montserrat"/>
                <a:ea typeface="Montserrat"/>
                <a:cs typeface="Montserrat"/>
                <a:sym typeface="Montserrat"/>
              </a:rPr>
              <a:t>is defined as a measure of  human’s welfare that include justice, human health, resource security, and education, among other important social elements of society one needs to be able to flourish. </a:t>
            </a:r>
            <a:endParaRPr b="0" i="0" sz="1400" u="none" cap="none" strike="noStrike">
              <a:solidFill>
                <a:srgbClr val="000000"/>
              </a:solidFill>
              <a:latin typeface="Arial"/>
              <a:ea typeface="Arial"/>
              <a:cs typeface="Arial"/>
              <a:sym typeface="Arial"/>
            </a:endParaRPr>
          </a:p>
          <a:p>
            <a:pPr indent="-228600" lvl="0" marL="228600" marR="0" rtl="0" algn="ctr">
              <a:lnSpc>
                <a:spcPct val="90000"/>
              </a:lnSpc>
              <a:spcBef>
                <a:spcPts val="0"/>
              </a:spcBef>
              <a:spcAft>
                <a:spcPts val="0"/>
              </a:spcAft>
              <a:buClr>
                <a:srgbClr val="7F59A1"/>
              </a:buClr>
              <a:buSzPct val="100000"/>
              <a:buFont typeface="Arial"/>
              <a:buNone/>
            </a:pPr>
            <a:r>
              <a:t/>
            </a:r>
            <a:endParaRPr b="1" i="0" sz="2000" u="none" cap="none" strike="noStrike">
              <a:solidFill>
                <a:srgbClr val="7F59A1"/>
              </a:solidFill>
              <a:latin typeface="Montserrat"/>
              <a:ea typeface="Montserrat"/>
              <a:cs typeface="Montserrat"/>
              <a:sym typeface="Montserrat"/>
            </a:endParaRPr>
          </a:p>
        </p:txBody>
      </p:sp>
      <p:sp>
        <p:nvSpPr>
          <p:cNvPr id="206" name="Google Shape;206;p68"/>
          <p:cNvSpPr txBox="1"/>
          <p:nvPr/>
        </p:nvSpPr>
        <p:spPr>
          <a:xfrm>
            <a:off x="4591890" y="4235468"/>
            <a:ext cx="3557239" cy="161277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279BD3"/>
              </a:buClr>
              <a:buSzPts val="1300"/>
              <a:buFont typeface="Arial"/>
              <a:buNone/>
            </a:pPr>
            <a:r>
              <a:rPr b="1" i="0" lang="en-US" sz="1300" u="none" cap="none" strike="noStrike">
                <a:solidFill>
                  <a:srgbClr val="279BD3"/>
                </a:solidFill>
                <a:latin typeface="Montserrat"/>
                <a:ea typeface="Montserrat"/>
                <a:cs typeface="Montserrat"/>
                <a:sym typeface="Montserrat"/>
              </a:rPr>
              <a:t>Environmental sustainability </a:t>
            </a:r>
            <a:r>
              <a:rPr b="0" i="0" lang="en-US" sz="1300" u="none" cap="none" strike="noStrike">
                <a:solidFill>
                  <a:srgbClr val="279BD3"/>
                </a:solidFill>
                <a:latin typeface="Montserrat"/>
                <a:ea typeface="Montserrat"/>
                <a:cs typeface="Montserrat"/>
                <a:sym typeface="Montserrat"/>
              </a:rPr>
              <a:t>is the responsibility to conserve natural resources and protect global ecosystems to support health and wellbeing, now and in the future.</a:t>
            </a:r>
            <a:endParaRPr b="0" i="0" sz="1400" u="none" cap="none" strike="noStrike">
              <a:solidFill>
                <a:srgbClr val="000000"/>
              </a:solidFill>
              <a:latin typeface="Arial"/>
              <a:ea typeface="Arial"/>
              <a:cs typeface="Arial"/>
              <a:sym typeface="Arial"/>
            </a:endParaRPr>
          </a:p>
        </p:txBody>
      </p:sp>
      <p:sp>
        <p:nvSpPr>
          <p:cNvPr id="207" name="Google Shape;207;p68"/>
          <p:cNvSpPr txBox="1"/>
          <p:nvPr/>
        </p:nvSpPr>
        <p:spPr>
          <a:xfrm>
            <a:off x="440706" y="4235468"/>
            <a:ext cx="3839859" cy="144571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1B728D"/>
              </a:buClr>
              <a:buSzPts val="1300"/>
              <a:buFont typeface="Arial"/>
              <a:buNone/>
            </a:pPr>
            <a:r>
              <a:rPr b="1" i="0" lang="en-US" sz="1300" u="none" cap="none" strike="noStrike">
                <a:solidFill>
                  <a:srgbClr val="1B728D"/>
                </a:solidFill>
                <a:latin typeface="Montserrat"/>
                <a:ea typeface="Montserrat"/>
                <a:cs typeface="Montserrat"/>
                <a:sym typeface="Montserrat"/>
              </a:rPr>
              <a:t>Economic sustainability </a:t>
            </a:r>
            <a:r>
              <a:rPr b="0" i="0" lang="en-US" sz="1300" u="none" cap="none" strike="noStrike">
                <a:solidFill>
                  <a:srgbClr val="1B728D"/>
                </a:solidFill>
                <a:latin typeface="Montserrat"/>
                <a:ea typeface="Montserrat"/>
                <a:cs typeface="Montserrat"/>
                <a:sym typeface="Montserrat"/>
              </a:rPr>
              <a:t>refers to practices that support long-term economic growth without negatively impacting social, environmental, and cultural aspects of the community.</a:t>
            </a:r>
            <a:endParaRPr b="0" i="0" sz="1300" u="none" cap="none" strike="noStrike">
              <a:solidFill>
                <a:srgbClr val="1B728D"/>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9"/>
          <p:cNvSpPr txBox="1"/>
          <p:nvPr>
            <p:ph idx="1" type="body"/>
          </p:nvPr>
        </p:nvSpPr>
        <p:spPr>
          <a:xfrm>
            <a:off x="666475" y="3512213"/>
            <a:ext cx="6894384" cy="203061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400"/>
              <a:buNone/>
            </a:pPr>
            <a:r>
              <a:rPr lang="en-US"/>
              <a:t>Both the definition of sustainability and the three pillars have been questioned, but here you can familiarize yourself with the most common approach.</a:t>
            </a:r>
            <a:endParaRPr/>
          </a:p>
        </p:txBody>
      </p:sp>
      <p:sp>
        <p:nvSpPr>
          <p:cNvPr id="213" name="Google Shape;213;p69"/>
          <p:cNvSpPr txBox="1"/>
          <p:nvPr>
            <p:ph idx="3" type="body"/>
          </p:nvPr>
        </p:nvSpPr>
        <p:spPr>
          <a:xfrm>
            <a:off x="734714" y="738508"/>
            <a:ext cx="6280235"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129"/>
              <a:buNone/>
            </a:pPr>
            <a:r>
              <a:rPr lang="en-US" sz="3200">
                <a:solidFill>
                  <a:srgbClr val="20EEF1"/>
                </a:solidFill>
              </a:rPr>
              <a:t>Sustainability and its three pillars</a:t>
            </a:r>
            <a:endParaRPr sz="3200">
              <a:solidFill>
                <a:srgbClr val="20EEF1"/>
              </a:solidFill>
            </a:endParaRPr>
          </a:p>
        </p:txBody>
      </p:sp>
      <p:pic>
        <p:nvPicPr>
          <p:cNvPr id="214" name="Google Shape;214;p69">
            <a:hlinkClick r:id="rId3"/>
          </p:cNvPr>
          <p:cNvPicPr preferRelativeResize="0"/>
          <p:nvPr>
            <p:ph idx="2" type="pic"/>
          </p:nvPr>
        </p:nvPicPr>
        <p:blipFill rotWithShape="1">
          <a:blip r:embed="rId4">
            <a:alphaModFix/>
          </a:blip>
          <a:srcRect b="-21487" l="8618" r="8450" t="-3862"/>
          <a:stretch/>
        </p:blipFill>
        <p:spPr>
          <a:xfrm>
            <a:off x="8514042" y="1225193"/>
            <a:ext cx="2342643" cy="4091745"/>
          </a:xfrm>
          <a:prstGeom prst="rect">
            <a:avLst/>
          </a:prstGeom>
          <a:solidFill>
            <a:schemeClr val="lt1"/>
          </a:solidFill>
          <a:ln>
            <a:noFill/>
          </a:ln>
        </p:spPr>
      </p:pic>
      <p:sp>
        <p:nvSpPr>
          <p:cNvPr id="215" name="Google Shape;215;p69"/>
          <p:cNvSpPr/>
          <p:nvPr/>
        </p:nvSpPr>
        <p:spPr>
          <a:xfrm rot="1699289">
            <a:off x="5933306" y="1545706"/>
            <a:ext cx="2597933" cy="1133678"/>
          </a:xfrm>
          <a:prstGeom prst="rightArrow">
            <a:avLst>
              <a:gd fmla="val 50000" name="adj1"/>
              <a:gd fmla="val 50000" name="adj2"/>
            </a:avLst>
          </a:prstGeom>
          <a:solidFill>
            <a:schemeClr val="lt1"/>
          </a:solidFill>
          <a:ln cap="flat" cmpd="sng" w="25400">
            <a:solidFill>
              <a:srgbClr val="3F88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Arial"/>
                <a:ea typeface="Arial"/>
                <a:cs typeface="Arial"/>
                <a:sym typeface="Arial"/>
              </a:rPr>
              <a:t>Want to learn more? Click on the screen</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70">
            <a:hlinkClick r:id="rId3"/>
          </p:cNvPr>
          <p:cNvPicPr preferRelativeResize="0"/>
          <p:nvPr>
            <p:ph idx="2" type="pic"/>
          </p:nvPr>
        </p:nvPicPr>
        <p:blipFill rotWithShape="1">
          <a:blip r:embed="rId4">
            <a:alphaModFix/>
          </a:blip>
          <a:srcRect b="0" l="3652" r="3651" t="0"/>
          <a:stretch/>
        </p:blipFill>
        <p:spPr>
          <a:xfrm>
            <a:off x="7061200" y="1203325"/>
            <a:ext cx="5130800" cy="3913188"/>
          </a:xfrm>
          <a:prstGeom prst="rect">
            <a:avLst/>
          </a:prstGeom>
          <a:solidFill>
            <a:schemeClr val="lt1"/>
          </a:solidFill>
          <a:ln>
            <a:noFill/>
          </a:ln>
        </p:spPr>
      </p:pic>
      <p:sp>
        <p:nvSpPr>
          <p:cNvPr id="221" name="Google Shape;221;p70"/>
          <p:cNvSpPr txBox="1"/>
          <p:nvPr>
            <p:ph idx="1" type="body"/>
          </p:nvPr>
        </p:nvSpPr>
        <p:spPr>
          <a:xfrm>
            <a:off x="627798" y="3374897"/>
            <a:ext cx="5638042" cy="3106057"/>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595959"/>
              </a:buClr>
              <a:buSzPts val="2400"/>
              <a:buNone/>
            </a:pPr>
            <a:r>
              <a:rPr lang="en-US" sz="2000"/>
              <a:t>The </a:t>
            </a:r>
            <a:r>
              <a:rPr lang="en-US" sz="2000">
                <a:solidFill>
                  <a:srgbClr val="0070C0"/>
                </a:solidFill>
              </a:rPr>
              <a:t>Sustainable Development Goals of the United Nations </a:t>
            </a:r>
            <a:r>
              <a:rPr lang="en-US" sz="2000"/>
              <a:t>(the SDGs), are a blueprint, or a to-do list for people and planet, to achieve a better and more sustainable future for all. </a:t>
            </a:r>
            <a:endParaRPr sz="2000"/>
          </a:p>
          <a:p>
            <a:pPr indent="-228600" lvl="0" marL="228600" rtl="0" algn="just">
              <a:lnSpc>
                <a:spcPct val="90000"/>
              </a:lnSpc>
              <a:spcBef>
                <a:spcPts val="0"/>
              </a:spcBef>
              <a:spcAft>
                <a:spcPts val="0"/>
              </a:spcAft>
              <a:buClr>
                <a:srgbClr val="595959"/>
              </a:buClr>
              <a:buSzPts val="2400"/>
              <a:buNone/>
            </a:pPr>
            <a:r>
              <a:t/>
            </a:r>
            <a:endParaRPr sz="2000"/>
          </a:p>
          <a:p>
            <a:pPr indent="-228600" lvl="0" marL="228600" rtl="0" algn="just">
              <a:lnSpc>
                <a:spcPct val="90000"/>
              </a:lnSpc>
              <a:spcBef>
                <a:spcPts val="0"/>
              </a:spcBef>
              <a:spcAft>
                <a:spcPts val="0"/>
              </a:spcAft>
              <a:buClr>
                <a:srgbClr val="595959"/>
              </a:buClr>
              <a:buSzPts val="2400"/>
              <a:buNone/>
            </a:pPr>
            <a:r>
              <a:rPr lang="en-US" sz="2000"/>
              <a:t>2015 – 2030 is the time frame that the UN is calling on countries of the world to start their efforts to achieve the 17 SDGs.</a:t>
            </a:r>
            <a:endParaRPr sz="2000"/>
          </a:p>
          <a:p>
            <a:pPr indent="-228600" lvl="0" marL="228600" rtl="0" algn="l">
              <a:lnSpc>
                <a:spcPct val="90000"/>
              </a:lnSpc>
              <a:spcBef>
                <a:spcPts val="0"/>
              </a:spcBef>
              <a:spcAft>
                <a:spcPts val="0"/>
              </a:spcAft>
              <a:buClr>
                <a:srgbClr val="595959"/>
              </a:buClr>
              <a:buSzPts val="2400"/>
              <a:buNone/>
            </a:pPr>
            <a:r>
              <a:t/>
            </a:r>
            <a:endParaRPr sz="2000"/>
          </a:p>
        </p:txBody>
      </p:sp>
      <p:sp>
        <p:nvSpPr>
          <p:cNvPr id="222" name="Google Shape;222;p70"/>
          <p:cNvSpPr txBox="1"/>
          <p:nvPr>
            <p:ph idx="3" type="body"/>
          </p:nvPr>
        </p:nvSpPr>
        <p:spPr>
          <a:xfrm>
            <a:off x="762009" y="820396"/>
            <a:ext cx="5782201" cy="560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600"/>
              <a:buNone/>
            </a:pPr>
            <a:r>
              <a:rPr lang="en-US" sz="3200">
                <a:solidFill>
                  <a:srgbClr val="20EEF1"/>
                </a:solidFill>
              </a:rPr>
              <a:t>Action towards Sustainability</a:t>
            </a:r>
            <a:endParaRPr sz="3200">
              <a:solidFill>
                <a:srgbClr val="20EEF1"/>
              </a:solidFill>
            </a:endParaRPr>
          </a:p>
        </p:txBody>
      </p:sp>
      <p:sp>
        <p:nvSpPr>
          <p:cNvPr id="223" name="Google Shape;223;p70"/>
          <p:cNvSpPr/>
          <p:nvPr/>
        </p:nvSpPr>
        <p:spPr>
          <a:xfrm rot="1555822">
            <a:off x="4483304" y="1861992"/>
            <a:ext cx="2457807" cy="1115112"/>
          </a:xfrm>
          <a:prstGeom prst="rightArrow">
            <a:avLst>
              <a:gd fmla="val 50000" name="adj1"/>
              <a:gd fmla="val 50000" name="adj2"/>
            </a:avLst>
          </a:prstGeom>
          <a:solidFill>
            <a:schemeClr val="lt1"/>
          </a:solidFill>
          <a:ln cap="flat" cmpd="sng" w="25400">
            <a:solidFill>
              <a:srgbClr val="3F88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Arial"/>
                <a:ea typeface="Arial"/>
                <a:cs typeface="Arial"/>
                <a:sym typeface="Arial"/>
              </a:rPr>
              <a:t>Want to learn more? Click on the screen</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72"/>
          <p:cNvSpPr txBox="1"/>
          <p:nvPr>
            <p:ph idx="1" type="body"/>
          </p:nvPr>
        </p:nvSpPr>
        <p:spPr>
          <a:xfrm>
            <a:off x="5001231" y="1533488"/>
            <a:ext cx="6804081" cy="4717039"/>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595959"/>
              </a:buClr>
              <a:buSzPts val="2400"/>
              <a:buNone/>
            </a:pPr>
            <a:r>
              <a:rPr lang="en-US"/>
              <a:t>Many definitions are used for innovation, somewhat depending on the context it is being used in. </a:t>
            </a:r>
            <a:endParaRPr/>
          </a:p>
          <a:p>
            <a:pPr indent="-228600" lvl="0" marL="228600" rtl="0" algn="just">
              <a:lnSpc>
                <a:spcPct val="90000"/>
              </a:lnSpc>
              <a:spcBef>
                <a:spcPts val="0"/>
              </a:spcBef>
              <a:spcAft>
                <a:spcPts val="0"/>
              </a:spcAft>
              <a:buClr>
                <a:srgbClr val="595959"/>
              </a:buClr>
              <a:buSzPts val="2400"/>
              <a:buNone/>
            </a:pPr>
            <a:r>
              <a:t/>
            </a:r>
            <a:endParaRPr/>
          </a:p>
          <a:p>
            <a:pPr indent="-228600" lvl="0" marL="228600" rtl="0" algn="just">
              <a:lnSpc>
                <a:spcPct val="90000"/>
              </a:lnSpc>
              <a:spcBef>
                <a:spcPts val="0"/>
              </a:spcBef>
              <a:spcAft>
                <a:spcPts val="0"/>
              </a:spcAft>
              <a:buSzPts val="2400"/>
              <a:buNone/>
            </a:pPr>
            <a:r>
              <a:rPr lang="en-US"/>
              <a:t>In the OECD/Eurostat Oslo Manual from 2018, the most recent international reference guide for collecting and using data on innovation, it is defined as:</a:t>
            </a:r>
            <a:endParaRPr/>
          </a:p>
          <a:p>
            <a:pPr indent="-228600" lvl="0" marL="228600" rtl="0" algn="just">
              <a:lnSpc>
                <a:spcPct val="90000"/>
              </a:lnSpc>
              <a:spcBef>
                <a:spcPts val="0"/>
              </a:spcBef>
              <a:spcAft>
                <a:spcPts val="0"/>
              </a:spcAft>
              <a:buClr>
                <a:srgbClr val="595959"/>
              </a:buClr>
              <a:buSzPts val="2400"/>
              <a:buNone/>
            </a:pPr>
            <a:r>
              <a:t/>
            </a:r>
            <a:endParaRPr/>
          </a:p>
          <a:p>
            <a:pPr indent="-228600" lvl="0" marL="228600" rtl="0" algn="just">
              <a:lnSpc>
                <a:spcPct val="90000"/>
              </a:lnSpc>
              <a:spcBef>
                <a:spcPts val="0"/>
              </a:spcBef>
              <a:spcAft>
                <a:spcPts val="0"/>
              </a:spcAft>
              <a:buClr>
                <a:srgbClr val="595959"/>
              </a:buClr>
              <a:buSzPts val="2400"/>
              <a:buNone/>
            </a:pPr>
            <a:r>
              <a:rPr lang="en-US">
                <a:solidFill>
                  <a:srgbClr val="0070C0"/>
                </a:solidFill>
              </a:rPr>
              <a:t>	“A new or improved product or process (or combination thereof) that differs significantly from the unit’s previous products or processes and that has been made available to potential users (product) or brought into use by the unit (process)”</a:t>
            </a:r>
            <a:endParaRPr>
              <a:solidFill>
                <a:srgbClr val="0070C0"/>
              </a:solidFill>
            </a:endParaRPr>
          </a:p>
        </p:txBody>
      </p:sp>
      <p:sp>
        <p:nvSpPr>
          <p:cNvPr id="229" name="Google Shape;229;p72"/>
          <p:cNvSpPr txBox="1"/>
          <p:nvPr>
            <p:ph idx="3" type="body"/>
          </p:nvPr>
        </p:nvSpPr>
        <p:spPr>
          <a:xfrm>
            <a:off x="4963235" y="730300"/>
            <a:ext cx="4494663"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0070C0"/>
                </a:solidFill>
              </a:rPr>
              <a:t>What is Innovation?</a:t>
            </a:r>
            <a:endParaRPr>
              <a:solidFill>
                <a:srgbClr val="0070C0"/>
              </a:solidFill>
            </a:endParaRPr>
          </a:p>
          <a:p>
            <a:pPr indent="0" lvl="0" marL="0" rtl="0" algn="l">
              <a:lnSpc>
                <a:spcPct val="90000"/>
              </a:lnSpc>
              <a:spcBef>
                <a:spcPts val="0"/>
              </a:spcBef>
              <a:spcAft>
                <a:spcPts val="0"/>
              </a:spcAft>
              <a:buClr>
                <a:srgbClr val="595959"/>
              </a:buClr>
              <a:buSzPts val="3600"/>
              <a:buNone/>
            </a:pPr>
            <a:r>
              <a:t/>
            </a:r>
            <a:endParaRPr/>
          </a:p>
        </p:txBody>
      </p:sp>
      <p:pic>
        <p:nvPicPr>
          <p:cNvPr id="230" name="Google Shape;230;p72"/>
          <p:cNvPicPr preferRelativeResize="0"/>
          <p:nvPr/>
        </p:nvPicPr>
        <p:blipFill rotWithShape="1">
          <a:blip r:embed="rId3">
            <a:alphaModFix/>
          </a:blip>
          <a:srcRect b="0" l="31439" r="31439" t="0"/>
          <a:stretch/>
        </p:blipFill>
        <p:spPr>
          <a:xfrm flipH="1">
            <a:off x="59962" y="163772"/>
            <a:ext cx="4747651" cy="6652236"/>
          </a:xfrm>
          <a:prstGeom prst="rect">
            <a:avLst/>
          </a:prstGeom>
          <a:noFill/>
          <a:ln>
            <a:noFill/>
          </a:ln>
        </p:spPr>
      </p:pic>
      <p:sp>
        <p:nvSpPr>
          <p:cNvPr id="231" name="Google Shape;231;p72"/>
          <p:cNvSpPr txBox="1"/>
          <p:nvPr/>
        </p:nvSpPr>
        <p:spPr>
          <a:xfrm>
            <a:off x="-21925" y="6884248"/>
            <a:ext cx="486243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Þessi ljósmynd</a:t>
            </a:r>
            <a:r>
              <a:rPr b="0" i="0" lang="en-US" sz="900" u="none" cap="none" strike="noStrike">
                <a:solidFill>
                  <a:srgbClr val="000000"/>
                </a:solidFill>
                <a:latin typeface="Arial"/>
                <a:ea typeface="Arial"/>
                <a:cs typeface="Arial"/>
                <a:sym typeface="Arial"/>
              </a:rPr>
              <a:t> sem Óþekktur höfundur tók er með leyfi samkvæmt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BY-ND</a:t>
            </a:r>
            <a:endParaRPr b="0" i="0" sz="900" u="none" cap="none" strike="noStrike">
              <a:solidFill>
                <a:srgbClr val="000000"/>
              </a:solidFill>
              <a:latin typeface="Arial"/>
              <a:ea typeface="Arial"/>
              <a:cs typeface="Arial"/>
              <a:sym typeface="Arial"/>
            </a:endParaRPr>
          </a:p>
        </p:txBody>
      </p:sp>
      <p:sp>
        <p:nvSpPr>
          <p:cNvPr id="232" name="Google Shape;232;p72"/>
          <p:cNvSpPr txBox="1"/>
          <p:nvPr/>
        </p:nvSpPr>
        <p:spPr>
          <a:xfrm>
            <a:off x="0" y="5562334"/>
            <a:ext cx="4840512" cy="1292886"/>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rgbClr val="595959"/>
              </a:buClr>
              <a:buSzPts val="2400"/>
              <a:buFont typeface="Arial"/>
              <a:buNone/>
            </a:pPr>
            <a:r>
              <a:rPr b="0" i="0" lang="en-US" sz="2000" u="none" cap="none" strike="noStrike">
                <a:solidFill>
                  <a:schemeClr val="lt1"/>
                </a:solidFill>
                <a:latin typeface="Calibri"/>
                <a:ea typeface="Calibri"/>
                <a:cs typeface="Calibri"/>
                <a:sym typeface="Calibri"/>
              </a:rPr>
              <a:t>"Creativity does not wait for the perfect moment. It takes a normal moment and creates its own perfect moment.“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rgbClr val="595959"/>
              </a:buClr>
              <a:buSzPts val="2400"/>
              <a:buFont typeface="Arial"/>
              <a:buNone/>
            </a:pPr>
            <a:r>
              <a:t/>
            </a:r>
            <a:endParaRPr b="0" i="0" sz="2000" u="none" cap="none" strike="noStrike">
              <a:solidFill>
                <a:schemeClr val="lt1"/>
              </a:solidFill>
              <a:latin typeface="Calibri"/>
              <a:ea typeface="Calibri"/>
              <a:cs typeface="Calibri"/>
              <a:sym typeface="Calibri"/>
            </a:endParaRPr>
          </a:p>
          <a:p>
            <a:pPr indent="-228600" lvl="0" marL="228600" marR="0" rtl="0" algn="r">
              <a:lnSpc>
                <a:spcPct val="90000"/>
              </a:lnSpc>
              <a:spcBef>
                <a:spcPts val="0"/>
              </a:spcBef>
              <a:spcAft>
                <a:spcPts val="0"/>
              </a:spcAft>
              <a:buClr>
                <a:srgbClr val="595959"/>
              </a:buClr>
              <a:buSzPts val="2400"/>
              <a:buFont typeface="Arial"/>
              <a:buNone/>
            </a:pPr>
            <a:r>
              <a:rPr b="0" i="0" lang="en-US" sz="1200" u="none" cap="none" strike="noStrike">
                <a:solidFill>
                  <a:schemeClr val="lt1"/>
                </a:solidFill>
                <a:latin typeface="Calibri"/>
                <a:ea typeface="Calibri"/>
                <a:cs typeface="Calibri"/>
                <a:sym typeface="Calibri"/>
              </a:rPr>
              <a:t>Bruce Garrabrandt</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73"/>
          <p:cNvSpPr/>
          <p:nvPr/>
        </p:nvSpPr>
        <p:spPr>
          <a:xfrm>
            <a:off x="3781790" y="1272591"/>
            <a:ext cx="482220" cy="394587"/>
          </a:xfrm>
          <a:custGeom>
            <a:rect b="b" l="l" r="r" t="t"/>
            <a:pathLst>
              <a:path extrusionOk="0" h="21600" w="2160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238" name="Google Shape;238;p73"/>
          <p:cNvSpPr txBox="1"/>
          <p:nvPr>
            <p:ph idx="1" type="body"/>
          </p:nvPr>
        </p:nvSpPr>
        <p:spPr>
          <a:xfrm>
            <a:off x="2415272" y="3019227"/>
            <a:ext cx="3074796" cy="1132643"/>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2400"/>
              <a:buNone/>
            </a:pPr>
            <a:r>
              <a:rPr lang="en-US" sz="2200"/>
              <a:t>1. Creating connections between problems or ideas across the stage</a:t>
            </a:r>
            <a:endParaRPr sz="2200"/>
          </a:p>
        </p:txBody>
      </p:sp>
      <p:sp>
        <p:nvSpPr>
          <p:cNvPr id="239" name="Google Shape;239;p73"/>
          <p:cNvSpPr txBox="1"/>
          <p:nvPr>
            <p:ph idx="2" type="body"/>
          </p:nvPr>
        </p:nvSpPr>
        <p:spPr>
          <a:xfrm>
            <a:off x="6895972" y="3019227"/>
            <a:ext cx="3117813" cy="1695971"/>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SzPts val="2400"/>
              <a:buNone/>
            </a:pPr>
            <a:r>
              <a:rPr lang="en-US" sz="2200"/>
              <a:t>3. Analyzing the behavior of customers, suppliers and competitors to identify new ways of doing things</a:t>
            </a:r>
            <a:endParaRPr sz="2200"/>
          </a:p>
        </p:txBody>
      </p:sp>
      <p:sp>
        <p:nvSpPr>
          <p:cNvPr id="240" name="Google Shape;240;p73"/>
          <p:cNvSpPr txBox="1"/>
          <p:nvPr>
            <p:ph idx="3" type="body"/>
          </p:nvPr>
        </p:nvSpPr>
        <p:spPr>
          <a:xfrm>
            <a:off x="4787025" y="810546"/>
            <a:ext cx="2803652" cy="1585563"/>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2595"/>
              <a:buNone/>
            </a:pPr>
            <a:r>
              <a:rPr lang="en-US"/>
              <a:t>2. Asking questions that challenge general knowledge</a:t>
            </a:r>
            <a:endParaRPr/>
          </a:p>
        </p:txBody>
      </p:sp>
      <p:sp>
        <p:nvSpPr>
          <p:cNvPr id="241" name="Google Shape;241;p73"/>
          <p:cNvSpPr txBox="1"/>
          <p:nvPr>
            <p:ph idx="4" type="body"/>
          </p:nvPr>
        </p:nvSpPr>
        <p:spPr>
          <a:xfrm>
            <a:off x="8753018" y="653230"/>
            <a:ext cx="3304578" cy="193625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2400"/>
              <a:buNone/>
            </a:pPr>
            <a:r>
              <a:rPr lang="en-US" sz="2200"/>
              <a:t>4. Creating new experiences and evoking unconventional</a:t>
            </a:r>
            <a:endParaRPr/>
          </a:p>
          <a:p>
            <a:pPr indent="-228600" lvl="0" marL="228600" rtl="0" algn="ctr">
              <a:lnSpc>
                <a:spcPct val="90000"/>
              </a:lnSpc>
              <a:spcBef>
                <a:spcPts val="0"/>
              </a:spcBef>
              <a:spcAft>
                <a:spcPts val="0"/>
              </a:spcAft>
              <a:buClr>
                <a:srgbClr val="595959"/>
              </a:buClr>
              <a:buSzPts val="2400"/>
              <a:buNone/>
            </a:pPr>
            <a:r>
              <a:rPr lang="en-US" sz="2200"/>
              <a:t>answers to see what insight is given</a:t>
            </a:r>
            <a:endParaRPr sz="2200"/>
          </a:p>
        </p:txBody>
      </p:sp>
      <p:grpSp>
        <p:nvGrpSpPr>
          <p:cNvPr id="242" name="Google Shape;242;p73"/>
          <p:cNvGrpSpPr/>
          <p:nvPr/>
        </p:nvGrpSpPr>
        <p:grpSpPr>
          <a:xfrm>
            <a:off x="5829903" y="3575632"/>
            <a:ext cx="517853" cy="482220"/>
            <a:chOff x="2623275" y="2333250"/>
            <a:chExt cx="381175" cy="381175"/>
          </a:xfrm>
        </p:grpSpPr>
        <p:sp>
          <p:nvSpPr>
            <p:cNvPr id="243" name="Google Shape;243;p73"/>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4" name="Google Shape;244;p73"/>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5" name="Google Shape;245;p73"/>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 name="Google Shape;246;p73"/>
            <p:cNvSpPr/>
            <p:nvPr/>
          </p:nvSpPr>
          <p:spPr>
            <a:xfrm>
              <a:off x="2810200" y="2595675"/>
              <a:ext cx="99875" cy="31075"/>
            </a:xfrm>
            <a:custGeom>
              <a:rect b="b" l="l" r="r" t="t"/>
              <a:pathLst>
                <a:path extrusionOk="0" fill="none" h="1243" w="3995">
                  <a:moveTo>
                    <a:pt x="1" y="1242"/>
                  </a:moveTo>
                  <a:lnTo>
                    <a:pt x="3995"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73"/>
          <p:cNvGrpSpPr/>
          <p:nvPr/>
        </p:nvGrpSpPr>
        <p:grpSpPr>
          <a:xfrm>
            <a:off x="8113690" y="1330031"/>
            <a:ext cx="575346" cy="394587"/>
            <a:chOff x="3269900" y="3064500"/>
            <a:chExt cx="432325" cy="263075"/>
          </a:xfrm>
        </p:grpSpPr>
        <p:sp>
          <p:nvSpPr>
            <p:cNvPr id="248" name="Google Shape;248;p73"/>
            <p:cNvSpPr/>
            <p:nvPr/>
          </p:nvSpPr>
          <p:spPr>
            <a:xfrm>
              <a:off x="3269900" y="3064500"/>
              <a:ext cx="432325" cy="263075"/>
            </a:xfrm>
            <a:custGeom>
              <a:rect b="b" l="l" r="r" t="t"/>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9" name="Google Shape;249;p73"/>
            <p:cNvSpPr/>
            <p:nvPr/>
          </p:nvSpPr>
          <p:spPr>
            <a:xfrm>
              <a:off x="3445875" y="3155825"/>
              <a:ext cx="80400" cy="80400"/>
            </a:xfrm>
            <a:custGeom>
              <a:rect b="b" l="l" r="r" t="t"/>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0" name="Google Shape;250;p73"/>
            <p:cNvSpPr/>
            <p:nvPr/>
          </p:nvSpPr>
          <p:spPr>
            <a:xfrm>
              <a:off x="3381925" y="3091900"/>
              <a:ext cx="208275" cy="208275"/>
            </a:xfrm>
            <a:custGeom>
              <a:rect b="b" l="l" r="r" t="t"/>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51" name="Google Shape;251;p73"/>
          <p:cNvSpPr/>
          <p:nvPr/>
        </p:nvSpPr>
        <p:spPr>
          <a:xfrm>
            <a:off x="6347756" y="3266517"/>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2" name="Google Shape;252;p73"/>
          <p:cNvSpPr/>
          <p:nvPr/>
        </p:nvSpPr>
        <p:spPr>
          <a:xfrm>
            <a:off x="10323257" y="3513895"/>
            <a:ext cx="517853" cy="482220"/>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3" name="Google Shape;253;p73"/>
          <p:cNvSpPr txBox="1"/>
          <p:nvPr/>
        </p:nvSpPr>
        <p:spPr>
          <a:xfrm>
            <a:off x="6799838" y="2404592"/>
            <a:ext cx="1377076" cy="394588"/>
          </a:xfrm>
          <a:prstGeom prst="rect">
            <a:avLst/>
          </a:prstGeom>
          <a:noFill/>
          <a:ln>
            <a:noFill/>
          </a:ln>
        </p:spPr>
        <p:txBody>
          <a:bodyPr anchorCtr="0" anchor="t" bIns="45700" lIns="91425" spcFirstLastPara="1" rIns="91425" wrap="square" tIns="45700">
            <a:normAutofit fontScale="92500"/>
          </a:bodyPr>
          <a:lstStyle/>
          <a:p>
            <a:pPr indent="-228600" lvl="0" marL="228600" marR="0" rtl="0" algn="ctr">
              <a:lnSpc>
                <a:spcPct val="90000"/>
              </a:lnSpc>
              <a:spcBef>
                <a:spcPts val="0"/>
              </a:spcBef>
              <a:spcAft>
                <a:spcPts val="0"/>
              </a:spcAft>
              <a:buClr>
                <a:srgbClr val="595959"/>
              </a:buClr>
              <a:buSzPct val="117936"/>
              <a:buFont typeface="Arial"/>
              <a:buNone/>
            </a:pPr>
            <a:r>
              <a:rPr b="1" i="0" lang="en-US" sz="2200" u="none" cap="none" strike="noStrike">
                <a:solidFill>
                  <a:schemeClr val="lt1"/>
                </a:solidFill>
                <a:latin typeface="Calibri"/>
                <a:ea typeface="Calibri"/>
                <a:cs typeface="Calibri"/>
                <a:sym typeface="Calibri"/>
              </a:rPr>
              <a:t>3. Observe</a:t>
            </a:r>
            <a:endParaRPr b="0" i="0" sz="1400" u="none" cap="none" strike="noStrike">
              <a:solidFill>
                <a:srgbClr val="000000"/>
              </a:solidFill>
              <a:latin typeface="Arial"/>
              <a:ea typeface="Arial"/>
              <a:cs typeface="Arial"/>
              <a:sym typeface="Arial"/>
            </a:endParaRPr>
          </a:p>
        </p:txBody>
      </p:sp>
      <p:sp>
        <p:nvSpPr>
          <p:cNvPr id="254" name="Google Shape;254;p73"/>
          <p:cNvSpPr txBox="1"/>
          <p:nvPr/>
        </p:nvSpPr>
        <p:spPr>
          <a:xfrm>
            <a:off x="8689036" y="2404592"/>
            <a:ext cx="1783306" cy="394588"/>
          </a:xfrm>
          <a:prstGeom prst="rect">
            <a:avLst/>
          </a:prstGeom>
          <a:noFill/>
          <a:ln>
            <a:noFill/>
          </a:ln>
        </p:spPr>
        <p:txBody>
          <a:bodyPr anchorCtr="0" anchor="t" bIns="45700" lIns="91425" spcFirstLastPara="1" rIns="91425" wrap="square" tIns="45700">
            <a:normAutofit fontScale="92500"/>
          </a:bodyPr>
          <a:lstStyle/>
          <a:p>
            <a:pPr indent="-228600" lvl="0" marL="228600" marR="0" rtl="0" algn="ctr">
              <a:lnSpc>
                <a:spcPct val="90000"/>
              </a:lnSpc>
              <a:spcBef>
                <a:spcPts val="0"/>
              </a:spcBef>
              <a:spcAft>
                <a:spcPts val="0"/>
              </a:spcAft>
              <a:buClr>
                <a:srgbClr val="595959"/>
              </a:buClr>
              <a:buSzPct val="117936"/>
              <a:buFont typeface="Arial"/>
              <a:buNone/>
            </a:pPr>
            <a:r>
              <a:rPr b="1" i="0" lang="en-US" sz="2200" u="none" cap="none" strike="noStrike">
                <a:solidFill>
                  <a:schemeClr val="lt1"/>
                </a:solidFill>
                <a:latin typeface="Calibri"/>
                <a:ea typeface="Calibri"/>
                <a:cs typeface="Calibri"/>
                <a:sym typeface="Calibri"/>
              </a:rPr>
              <a:t>4. Experiment</a:t>
            </a:r>
            <a:endParaRPr b="0" i="0" sz="1400" u="none" cap="none" strike="noStrike">
              <a:solidFill>
                <a:srgbClr val="000000"/>
              </a:solidFill>
              <a:latin typeface="Arial"/>
              <a:ea typeface="Arial"/>
              <a:cs typeface="Arial"/>
              <a:sym typeface="Arial"/>
            </a:endParaRPr>
          </a:p>
        </p:txBody>
      </p:sp>
      <p:sp>
        <p:nvSpPr>
          <p:cNvPr id="255" name="Google Shape;255;p73"/>
          <p:cNvSpPr txBox="1"/>
          <p:nvPr/>
        </p:nvSpPr>
        <p:spPr>
          <a:xfrm>
            <a:off x="2195495" y="2407080"/>
            <a:ext cx="1586295" cy="394588"/>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200" u="none" cap="none" strike="noStrike">
                <a:solidFill>
                  <a:schemeClr val="lt1"/>
                </a:solidFill>
                <a:latin typeface="Calibri"/>
                <a:ea typeface="Calibri"/>
                <a:cs typeface="Calibri"/>
                <a:sym typeface="Calibri"/>
              </a:rPr>
              <a:t>1. Connect</a:t>
            </a:r>
            <a:endParaRPr b="0" i="0" sz="1400" u="none" cap="none" strike="noStrike">
              <a:solidFill>
                <a:srgbClr val="000000"/>
              </a:solidFill>
              <a:latin typeface="Arial"/>
              <a:ea typeface="Arial"/>
              <a:cs typeface="Arial"/>
              <a:sym typeface="Arial"/>
            </a:endParaRPr>
          </a:p>
        </p:txBody>
      </p:sp>
      <p:sp>
        <p:nvSpPr>
          <p:cNvPr id="256" name="Google Shape;256;p73"/>
          <p:cNvSpPr txBox="1"/>
          <p:nvPr/>
        </p:nvSpPr>
        <p:spPr>
          <a:xfrm>
            <a:off x="4963621" y="2392186"/>
            <a:ext cx="1045537" cy="394588"/>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200" u="none" cap="none" strike="noStrike">
                <a:solidFill>
                  <a:schemeClr val="lt1"/>
                </a:solidFill>
                <a:latin typeface="Calibri"/>
                <a:ea typeface="Calibri"/>
                <a:cs typeface="Calibri"/>
                <a:sym typeface="Calibri"/>
              </a:rPr>
              <a:t>2. Ask</a:t>
            </a:r>
            <a:endParaRPr b="0" i="0" sz="1400" u="none" cap="none" strike="noStrike">
              <a:solidFill>
                <a:srgbClr val="000000"/>
              </a:solidFill>
              <a:latin typeface="Arial"/>
              <a:ea typeface="Arial"/>
              <a:cs typeface="Arial"/>
              <a:sym typeface="Arial"/>
            </a:endParaRPr>
          </a:p>
        </p:txBody>
      </p:sp>
      <p:sp>
        <p:nvSpPr>
          <p:cNvPr id="257" name="Google Shape;257;p73"/>
          <p:cNvSpPr txBox="1"/>
          <p:nvPr/>
        </p:nvSpPr>
        <p:spPr>
          <a:xfrm>
            <a:off x="84426" y="157699"/>
            <a:ext cx="3457995" cy="161207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595959"/>
              </a:buClr>
              <a:buSzPts val="2400"/>
              <a:buFont typeface="Arial"/>
              <a:buNone/>
            </a:pPr>
            <a:r>
              <a:rPr b="0" i="0" lang="en-US" sz="4000" u="none" cap="none" strike="noStrike">
                <a:solidFill>
                  <a:srgbClr val="0070C0"/>
                </a:solidFill>
                <a:latin typeface="Calibri"/>
                <a:ea typeface="Calibri"/>
                <a:cs typeface="Calibri"/>
                <a:sym typeface="Calibri"/>
              </a:rPr>
              <a:t>The innovative </a:t>
            </a:r>
            <a:endParaRPr b="0" i="0" sz="4000" u="none" cap="none" strike="noStrike">
              <a:solidFill>
                <a:srgbClr val="0070C0"/>
              </a:solidFill>
              <a:latin typeface="Calibri"/>
              <a:ea typeface="Calibri"/>
              <a:cs typeface="Calibri"/>
              <a:sym typeface="Calibri"/>
            </a:endParaRPr>
          </a:p>
          <a:p>
            <a:pPr indent="-228600" lvl="0" marL="228600" marR="0" rtl="0" algn="l">
              <a:lnSpc>
                <a:spcPct val="90000"/>
              </a:lnSpc>
              <a:spcBef>
                <a:spcPts val="0"/>
              </a:spcBef>
              <a:spcAft>
                <a:spcPts val="0"/>
              </a:spcAft>
              <a:buClr>
                <a:srgbClr val="595959"/>
              </a:buClr>
              <a:buSzPts val="2400"/>
              <a:buFont typeface="Arial"/>
              <a:buNone/>
            </a:pPr>
            <a:r>
              <a:rPr b="0" i="0" lang="en-US" sz="4000" u="none" cap="none" strike="noStrike">
                <a:solidFill>
                  <a:srgbClr val="0070C0"/>
                </a:solidFill>
                <a:latin typeface="Calibri"/>
                <a:ea typeface="Calibri"/>
                <a:cs typeface="Calibri"/>
                <a:sym typeface="Calibri"/>
              </a:rPr>
              <a:t>mind at work:</a:t>
            </a:r>
            <a:endParaRPr b="0" i="0" sz="4000" u="none" cap="none" strike="noStrike">
              <a:solidFill>
                <a:srgbClr val="0070C0"/>
              </a:solidFill>
              <a:latin typeface="Calibri"/>
              <a:ea typeface="Calibri"/>
              <a:cs typeface="Calibri"/>
              <a:sym typeface="Calibri"/>
            </a:endParaRPr>
          </a:p>
        </p:txBody>
      </p:sp>
      <p:pic>
        <p:nvPicPr>
          <p:cNvPr descr="Paper head with arrow" id="258" name="Google Shape;258;p73"/>
          <p:cNvPicPr preferRelativeResize="0"/>
          <p:nvPr/>
        </p:nvPicPr>
        <p:blipFill rotWithShape="1">
          <a:blip r:embed="rId3">
            <a:alphaModFix/>
          </a:blip>
          <a:srcRect b="0" l="0" r="0" t="0"/>
          <a:stretch/>
        </p:blipFill>
        <p:spPr>
          <a:xfrm>
            <a:off x="211697" y="2801668"/>
            <a:ext cx="2051415" cy="30771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0x0101000C1B7B18D511E2499AA0C0E9245F7BDE</vt:lpwstr>
  </property>
</Properties>
</file>