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858000" cy="9144000"/>
  <p:embeddedFontLst>
    <p:embeddedFont>
      <p:font typeface="Montserrat"/>
      <p:regular r:id="rId26"/>
      <p:bold r:id="rId27"/>
      <p:italic r:id="rId28"/>
      <p:boldItalic r:id="rId29"/>
    </p:embeddedFont>
    <p:embeddedFont>
      <p:font typeface="Lato"/>
      <p:regular r:id="rId30"/>
      <p:bold r:id="rId31"/>
      <p:italic r:id="rId32"/>
      <p:boldItalic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4" roundtripDataSignature="AMtx7mgn4fUsgjtxm4ZyDlvFPAx8S8ZSk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Montserrat-regular.fntdata"/><Relationship Id="rId25" Type="http://schemas.openxmlformats.org/officeDocument/2006/relationships/slide" Target="slides/slide21.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Montserrat-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fntdata"/><Relationship Id="rId30" Type="http://schemas.openxmlformats.org/officeDocument/2006/relationships/font" Target="fonts/Lato-regular.fntdata"/><Relationship Id="rId11" Type="http://schemas.openxmlformats.org/officeDocument/2006/relationships/slide" Target="slides/slide7.xml"/><Relationship Id="rId33" Type="http://schemas.openxmlformats.org/officeDocument/2006/relationships/font" Target="fonts/Lato-boldItalic.fntdata"/><Relationship Id="rId10" Type="http://schemas.openxmlformats.org/officeDocument/2006/relationships/slide" Target="slides/slide6.xml"/><Relationship Id="rId32" Type="http://schemas.openxmlformats.org/officeDocument/2006/relationships/font" Target="fonts/Lato-italic.fntdata"/><Relationship Id="rId13" Type="http://schemas.openxmlformats.org/officeDocument/2006/relationships/slide" Target="slides/slide9.xml"/><Relationship Id="rId12" Type="http://schemas.openxmlformats.org/officeDocument/2006/relationships/slide" Target="slides/slide8.xml"/><Relationship Id="rId34"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urism4sdgs.org/" TargetMode="External"/><Relationship Id="rId3" Type="http://schemas.openxmlformats.org/officeDocument/2006/relationships/hyperlink" Target="https://f.hubspotusercontent40.net/hubfs/449646/Skift-Megatrends-2022.pdf?utm_campaign=Megatrends%202022&amp;utm_medium=email&amp;_hsenc=p2ANqtz-_MAdTEkssISE7nM89S1TNg-dzgsxUQv82l3UzyiP_5qAyxMwwIiwM5CZ38KtJrkhAryvFEO1BYmqbbpUbZXiB2k6KGCw&amp;_hsmi=201278654&amp;utm_content=201278654&amp;utm_source=hs_automation&amp;hsCtaTracking=0536aa5b-32d7-4059-846b-d6b124592722%7C0c9a37f2-5499-4b1a-ada1-8e0f7b5077d4"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stcouncil.org/gstc-criteria/" TargetMode="External"/><Relationship Id="rId3" Type="http://schemas.openxmlformats.org/officeDocument/2006/relationships/hyperlink" Target="https://www.gstcouncil.org/gstc-criteria/"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aRxymTETvXk"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sXmBA-u3kyg"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nwto.org/glossary-tourism-term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rp.org/reference/referencespapers.aspx?referenceid=2411105"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rrons.com/articles/travel-trends-for-2022-01646339508" TargetMode="External"/><Relationship Id="rId3" Type="http://schemas.openxmlformats.org/officeDocument/2006/relationships/hyperlink" Target="https://www.forbes.com/sites/angelinavillaclarke/2021/11/17/the-travel-trend-report-2022-the-experts-have-their-say-part-two/?sh=5799a4343b48"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youtube.com/watch?v=dpLFuToprqg" TargetMode="External"/><Relationship Id="rId3" Type="http://schemas.openxmlformats.org/officeDocument/2006/relationships/hyperlink" Target="https://www.youtube.com/watch?v=dpLFuToprqg" TargetMode="External"/><Relationship Id="rId4" Type="http://schemas.openxmlformats.org/officeDocument/2006/relationships/hyperlink" Target="https://www.youtube.com/watch?v=dpLFuToprqg" TargetMode="External"/><Relationship Id="rId5" Type="http://schemas.openxmlformats.org/officeDocument/2006/relationships/hyperlink" Target="https://www.youtube.com/watch?v=dpLFuToprqg" TargetMode="External"/><Relationship Id="rId6" Type="http://schemas.openxmlformats.org/officeDocument/2006/relationships/hyperlink" Target="https://www.youtube.com/watch?v=dpLFuToprqg" TargetMode="External"/><Relationship Id="rId7" Type="http://schemas.openxmlformats.org/officeDocument/2006/relationships/hyperlink" Target="https://www.youtube.com/watch?v=dpLFuToprqg"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SDG</a:t>
            </a:r>
            <a:endParaRPr/>
          </a:p>
          <a:p>
            <a:pPr indent="0" lvl="0" marL="0" rtl="0" algn="l">
              <a:lnSpc>
                <a:spcPct val="100000"/>
              </a:lnSpc>
              <a:spcBef>
                <a:spcPts val="0"/>
              </a:spcBef>
              <a:spcAft>
                <a:spcPts val="0"/>
              </a:spcAft>
              <a:buSzPts val="1100"/>
              <a:buNone/>
            </a:pPr>
            <a:r>
              <a:rPr lang="en-US" u="sng">
                <a:solidFill>
                  <a:schemeClr val="hlink"/>
                </a:solidFill>
                <a:hlinkClick r:id="rId2"/>
              </a:rPr>
              <a:t>Tourism for SDGs – Welcome To The Tourism For SDGs Platform! (tourism4sdgs.org)</a:t>
            </a:r>
            <a:endParaRPr u="sng">
              <a:solidFill>
                <a:schemeClr val="hlink"/>
              </a:solidFill>
            </a:endParaRPr>
          </a:p>
          <a:p>
            <a:pPr indent="0" lvl="0" marL="0" rtl="0" algn="l">
              <a:lnSpc>
                <a:spcPct val="100000"/>
              </a:lnSpc>
              <a:spcBef>
                <a:spcPts val="0"/>
              </a:spcBef>
              <a:spcAft>
                <a:spcPts val="0"/>
              </a:spcAft>
              <a:buSzPts val="1100"/>
              <a:buNone/>
            </a:pPr>
            <a:r>
              <a:rPr lang="en-US"/>
              <a:t>https://tourism4sdgs.org</a:t>
            </a:r>
            <a:endParaRPr/>
          </a:p>
          <a:p>
            <a:pPr indent="0" lvl="0" marL="0" rtl="0" algn="l">
              <a:lnSpc>
                <a:spcPct val="100000"/>
              </a:lnSpc>
              <a:spcBef>
                <a:spcPts val="0"/>
              </a:spcBef>
              <a:spcAft>
                <a:spcPts val="0"/>
              </a:spcAft>
              <a:buSzPts val="1100"/>
              <a:buNone/>
            </a:pPr>
            <a:r>
              <a:t/>
            </a:r>
            <a:endParaRPr/>
          </a:p>
          <a:p>
            <a:pPr indent="0" lvl="0" marL="0" marR="0" rtl="0" algn="l">
              <a:lnSpc>
                <a:spcPct val="100000"/>
              </a:lnSpc>
              <a:spcBef>
                <a:spcPts val="0"/>
              </a:spcBef>
              <a:spcAft>
                <a:spcPts val="0"/>
              </a:spcAft>
              <a:buClr>
                <a:srgbClr val="000000"/>
              </a:buClr>
              <a:buSzPts val="1100"/>
              <a:buFont typeface="Arial"/>
              <a:buNone/>
            </a:pPr>
            <a:r>
              <a:rPr lang="en-US"/>
              <a:t>Skift</a:t>
            </a:r>
            <a:endParaRPr/>
          </a:p>
          <a:p>
            <a:pPr indent="0" lvl="0" marL="0" rtl="0" algn="l">
              <a:lnSpc>
                <a:spcPct val="100000"/>
              </a:lnSpc>
              <a:spcBef>
                <a:spcPts val="0"/>
              </a:spcBef>
              <a:spcAft>
                <a:spcPts val="0"/>
              </a:spcAft>
              <a:buSzPts val="1100"/>
              <a:buNone/>
            </a:pPr>
            <a:r>
              <a:rPr lang="en-US" u="sng">
                <a:solidFill>
                  <a:schemeClr val="hlink"/>
                </a:solidFill>
                <a:hlinkClick r:id="rId3"/>
              </a:rPr>
              <a:t>Skift-Megatrends-2022.pdf (hubspotusercontent40.net)</a:t>
            </a:r>
            <a:endParaRPr u="sng">
              <a:solidFill>
                <a:schemeClr val="hlink"/>
              </a:solidFill>
            </a:endParaRPr>
          </a:p>
          <a:p>
            <a:pPr indent="0" lvl="0" marL="0" rtl="0" algn="l">
              <a:lnSpc>
                <a:spcPct val="100000"/>
              </a:lnSpc>
              <a:spcBef>
                <a:spcPts val="0"/>
              </a:spcBef>
              <a:spcAft>
                <a:spcPts val="0"/>
              </a:spcAft>
              <a:buSzPts val="1100"/>
              <a:buNone/>
            </a:pPr>
            <a:r>
              <a:rPr lang="en-US"/>
              <a:t>https://skift.com/megatrends-2022/ </a:t>
            </a:r>
            <a:endParaRPr/>
          </a:p>
        </p:txBody>
      </p:sp>
      <p:sp>
        <p:nvSpPr>
          <p:cNvPr id="242" name="Google Shape;24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a:t>GSTC</a:t>
            </a:r>
            <a:endParaRPr u="sng">
              <a:solidFill>
                <a:schemeClr val="hlink"/>
              </a:solidFill>
              <a:hlinkClick r:id="rId2"/>
            </a:endParaRPr>
          </a:p>
          <a:p>
            <a:pPr indent="0" lvl="0" marL="0" rtl="0" algn="l">
              <a:lnSpc>
                <a:spcPct val="100000"/>
              </a:lnSpc>
              <a:spcBef>
                <a:spcPts val="0"/>
              </a:spcBef>
              <a:spcAft>
                <a:spcPts val="0"/>
              </a:spcAft>
              <a:buSzPts val="1100"/>
              <a:buNone/>
            </a:pPr>
            <a:r>
              <a:rPr lang="en-US" u="sng">
                <a:solidFill>
                  <a:schemeClr val="hlink"/>
                </a:solidFill>
                <a:hlinkClick r:id="rId3"/>
              </a:rPr>
              <a:t>GSTC Criteria | GSTC (gstcouncil.org)</a:t>
            </a:r>
            <a:endParaRPr u="sng">
              <a:solidFill>
                <a:schemeClr val="hlink"/>
              </a:solidFill>
            </a:endParaRPr>
          </a:p>
          <a:p>
            <a:pPr indent="0" lvl="0" marL="0" rtl="0" algn="l">
              <a:lnSpc>
                <a:spcPct val="100000"/>
              </a:lnSpc>
              <a:spcBef>
                <a:spcPts val="0"/>
              </a:spcBef>
              <a:spcAft>
                <a:spcPts val="0"/>
              </a:spcAft>
              <a:buSzPts val="1100"/>
              <a:buNone/>
            </a:pPr>
            <a:r>
              <a:rPr lang="en-US"/>
              <a:t>https://www.gstcouncil.org/gstc-criteria/</a:t>
            </a:r>
            <a:endParaRPr/>
          </a:p>
        </p:txBody>
      </p:sp>
      <p:sp>
        <p:nvSpPr>
          <p:cNvPr id="250" name="Google Shape;250;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800">
                <a:latin typeface="Calibri"/>
                <a:ea typeface="Calibri"/>
                <a:cs typeface="Calibri"/>
                <a:sym typeface="Calibri"/>
              </a:rPr>
              <a:t>https://masschallenge.org/articles/agriculture-innovation/</a:t>
            </a:r>
            <a:endParaRPr/>
          </a:p>
          <a:p>
            <a:pPr indent="0" lvl="0" marL="0" marR="0" rtl="0" algn="l">
              <a:lnSpc>
                <a:spcPct val="100000"/>
              </a:lnSpc>
              <a:spcBef>
                <a:spcPts val="0"/>
              </a:spcBef>
              <a:spcAft>
                <a:spcPts val="0"/>
              </a:spcAft>
              <a:buClr>
                <a:srgbClr val="000000"/>
              </a:buClr>
              <a:buSzPts val="1100"/>
              <a:buFont typeface="Arial"/>
              <a:buNone/>
            </a:pPr>
            <a:r>
              <a:t/>
            </a:r>
            <a:endParaRPr sz="18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259" name="Google Shape;259;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u="sng">
                <a:solidFill>
                  <a:schemeClr val="hlink"/>
                </a:solidFill>
                <a:hlinkClick r:id="rId2"/>
              </a:rPr>
              <a:t>BREATHTAKING Farm Pioneering Organics in Croatia! - YouTube</a:t>
            </a:r>
            <a:endParaRPr/>
          </a:p>
          <a:p>
            <a:pPr indent="0" lvl="0" marL="0" rtl="0" algn="l">
              <a:lnSpc>
                <a:spcPct val="100000"/>
              </a:lnSpc>
              <a:spcBef>
                <a:spcPts val="0"/>
              </a:spcBef>
              <a:spcAft>
                <a:spcPts val="0"/>
              </a:spcAft>
              <a:buSzPts val="1100"/>
              <a:buNone/>
            </a:pPr>
            <a:r>
              <a:rPr lang="en-US"/>
              <a:t>https://www.youtube.com/watch?v=aRxymTETvXk</a:t>
            </a:r>
            <a:endParaRPr/>
          </a:p>
        </p:txBody>
      </p:sp>
      <p:sp>
        <p:nvSpPr>
          <p:cNvPr id="272" name="Google Shape;272;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Vallanes</a:t>
            </a:r>
            <a:endParaRPr/>
          </a:p>
          <a:p>
            <a:pPr indent="0" lvl="0" marL="0" rtl="0" algn="l">
              <a:lnSpc>
                <a:spcPct val="100000"/>
              </a:lnSpc>
              <a:spcBef>
                <a:spcPts val="0"/>
              </a:spcBef>
              <a:spcAft>
                <a:spcPts val="0"/>
              </a:spcAft>
              <a:buSzPts val="1100"/>
              <a:buNone/>
            </a:pPr>
            <a:r>
              <a:rPr lang="en-US"/>
              <a:t>https://modirjord.is/en/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Kmetia-Urska:</a:t>
            </a:r>
            <a:endParaRPr/>
          </a:p>
          <a:p>
            <a:pPr indent="0" lvl="0" marL="0" rtl="0" algn="l">
              <a:lnSpc>
                <a:spcPct val="100000"/>
              </a:lnSpc>
              <a:spcBef>
                <a:spcPts val="0"/>
              </a:spcBef>
              <a:spcAft>
                <a:spcPts val="0"/>
              </a:spcAft>
              <a:buSzPts val="1100"/>
              <a:buNone/>
            </a:pPr>
            <a:r>
              <a:rPr lang="en-US"/>
              <a:t>https://firbas.com/en/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Friðheimar</a:t>
            </a:r>
            <a:endParaRPr/>
          </a:p>
          <a:p>
            <a:pPr indent="0" lvl="0" marL="0" rtl="0" algn="l">
              <a:lnSpc>
                <a:spcPct val="100000"/>
              </a:lnSpc>
              <a:spcBef>
                <a:spcPts val="0"/>
              </a:spcBef>
              <a:spcAft>
                <a:spcPts val="0"/>
              </a:spcAft>
              <a:buSzPts val="1100"/>
              <a:buNone/>
            </a:pPr>
            <a:r>
              <a:rPr lang="en-US"/>
              <a:t>https://www.fridheimar.is/en</a:t>
            </a:r>
            <a:endParaRPr/>
          </a:p>
        </p:txBody>
      </p:sp>
      <p:sp>
        <p:nvSpPr>
          <p:cNvPr id="280" name="Google Shape;280;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100" u="sng">
                <a:solidFill>
                  <a:srgbClr val="0563C1"/>
                </a:solidFill>
                <a:latin typeface="Calibri"/>
                <a:ea typeface="Calibri"/>
                <a:cs typeface="Calibri"/>
                <a:sym typeface="Calibri"/>
                <a:hlinkClick r:id="rId2">
                  <a:extLst>
                    <a:ext uri="{A12FA001-AC4F-418D-AE19-62706E023703}">
                      <ahyp:hlinkClr val="tx"/>
                    </a:ext>
                  </a:extLst>
                </a:hlinkClick>
              </a:rPr>
              <a:t>Why The Future Of Cooking Is Going To Be Zero Waste</a:t>
            </a:r>
            <a:endParaRPr sz="1100" u="sng">
              <a:solidFill>
                <a:srgbClr val="0563C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https://www.youtube.com/watch?v=sXmBA-u3kyg</a:t>
            </a:r>
            <a:endParaRPr/>
          </a:p>
          <a:p>
            <a:pPr indent="0" lvl="0" marL="0" marR="0" rtl="0" algn="l">
              <a:lnSpc>
                <a:spcPct val="100000"/>
              </a:lnSpc>
              <a:spcBef>
                <a:spcPts val="0"/>
              </a:spcBef>
              <a:spcAft>
                <a:spcPts val="0"/>
              </a:spcAft>
              <a:buClr>
                <a:srgbClr val="000000"/>
              </a:buClr>
              <a:buSzPts val="1100"/>
              <a:buFont typeface="Arial"/>
              <a:buNone/>
            </a:pPr>
            <a:r>
              <a:t/>
            </a:r>
            <a:endParaRPr sz="1100">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
        <p:nvSpPr>
          <p:cNvPr id="318" name="Google Shape;318;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https://www.youtube.com/channel/UCTViMLo7TqGSW7-uhEPdDjA</a:t>
            </a:r>
            <a:endParaRPr/>
          </a:p>
        </p:txBody>
      </p:sp>
      <p:sp>
        <p:nvSpPr>
          <p:cNvPr id="327" name="Google Shape;327;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6" name="Google Shape;336;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5" name="Google Shape;35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0" name="Google Shape;170;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6" name="Google Shape;36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7" name="Google Shape;377;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7" name="Google Shape;17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Glossary of tourism terms | UNWTO</a:t>
            </a:r>
            <a:endParaRPr/>
          </a:p>
        </p:txBody>
      </p:sp>
      <p:sp>
        <p:nvSpPr>
          <p:cNvPr id="184" name="Google Shape;184;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Hjalager, A.M. (2010) A Review of Innovation Research in Tourism. Tourism Management, 31, 1-12. - References - Scientific Research Publishing (scirp.org)</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https://www.scirp.org/(S(lz5mqp453ed%20snp55rrgjct55))/reference/referencespapers.aspx?referenceid=2411105</a:t>
            </a:r>
            <a:endParaRPr/>
          </a:p>
        </p:txBody>
      </p:sp>
      <p:sp>
        <p:nvSpPr>
          <p:cNvPr id="194" name="Google Shape;194;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u="sng">
                <a:solidFill>
                  <a:schemeClr val="hlink"/>
                </a:solidFill>
                <a:hlinkClick r:id="rId2"/>
              </a:rPr>
              <a:t>Travel Trends for 2022 | Barron's (barrons.com)</a:t>
            </a:r>
            <a:endParaRPr u="sng">
              <a:solidFill>
                <a:schemeClr val="hlink"/>
              </a:solidFill>
            </a:endParaRPr>
          </a:p>
          <a:p>
            <a:pPr indent="0" lvl="0" marL="0" rtl="0" algn="l">
              <a:lnSpc>
                <a:spcPct val="100000"/>
              </a:lnSpc>
              <a:spcBef>
                <a:spcPts val="0"/>
              </a:spcBef>
              <a:spcAft>
                <a:spcPts val="0"/>
              </a:spcAft>
              <a:buSzPts val="1100"/>
              <a:buNone/>
            </a:pPr>
            <a:r>
              <a:rPr lang="en-US"/>
              <a:t>https://www.barrons.com/articles/travel-trends-for-2022-01646339508</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u="sng">
                <a:solidFill>
                  <a:schemeClr val="hlink"/>
                </a:solidFill>
                <a:hlinkClick r:id="rId3"/>
              </a:rPr>
              <a:t>The Travel Trend Report 2022: The Experts Have Their Say, Part Two (forbes.com)</a:t>
            </a:r>
            <a:endParaRPr u="sng">
              <a:solidFill>
                <a:schemeClr val="hlink"/>
              </a:solidFill>
            </a:endParaRPr>
          </a:p>
          <a:p>
            <a:pPr indent="0" lvl="0" marL="0" rtl="0" algn="l">
              <a:lnSpc>
                <a:spcPct val="100000"/>
              </a:lnSpc>
              <a:spcBef>
                <a:spcPts val="0"/>
              </a:spcBef>
              <a:spcAft>
                <a:spcPts val="0"/>
              </a:spcAft>
              <a:buSzPts val="1100"/>
              <a:buNone/>
            </a:pPr>
            <a:r>
              <a:rPr lang="en-US"/>
              <a:t>https://www.forbes.com/sites/angelinavillaclarke/2021/11/17/the-travel-trend-report-2022-the-experts-have-their-say-part-two/?sh=22582a953b48</a:t>
            </a:r>
            <a:endParaRPr/>
          </a:p>
          <a:p>
            <a:pPr indent="0" lvl="0" marL="0" rtl="0" algn="l">
              <a:lnSpc>
                <a:spcPct val="100000"/>
              </a:lnSpc>
              <a:spcBef>
                <a:spcPts val="0"/>
              </a:spcBef>
              <a:spcAft>
                <a:spcPts val="0"/>
              </a:spcAft>
              <a:buSzPts val="1100"/>
              <a:buNone/>
            </a:pPr>
            <a:r>
              <a:t/>
            </a:r>
            <a:endParaRPr/>
          </a:p>
        </p:txBody>
      </p:sp>
      <p:sp>
        <p:nvSpPr>
          <p:cNvPr id="201" name="Google Shape;201;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a:p>
          <a:p>
            <a:pPr indent="0" lvl="0" marL="0" rtl="0" algn="l">
              <a:lnSpc>
                <a:spcPct val="100000"/>
              </a:lnSpc>
              <a:spcBef>
                <a:spcPts val="0"/>
              </a:spcBef>
              <a:spcAft>
                <a:spcPts val="0"/>
              </a:spcAft>
              <a:buSzPts val="1100"/>
              <a:buNone/>
            </a:pPr>
            <a:r>
              <a:t/>
            </a:r>
            <a:endParaRPr/>
          </a:p>
        </p:txBody>
      </p:sp>
      <p:sp>
        <p:nvSpPr>
          <p:cNvPr id="211" name="Google Shape;211;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https://www.unwto.org/global-code-of-ethics-for-tourism </a:t>
            </a:r>
            <a:endParaRPr/>
          </a:p>
          <a:p>
            <a:pPr indent="0" lvl="0" marL="0" rtl="0" algn="l">
              <a:lnSpc>
                <a:spcPct val="100000"/>
              </a:lnSpc>
              <a:spcBef>
                <a:spcPts val="0"/>
              </a:spcBef>
              <a:spcAft>
                <a:spcPts val="0"/>
              </a:spcAft>
              <a:buSzPts val="1100"/>
              <a:buNone/>
            </a:pPr>
            <a:r>
              <a:t/>
            </a:r>
            <a:endParaRPr/>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Tourism’s </a:t>
            </a:r>
            <a:r>
              <a:rPr lang="en-US" sz="1100"/>
              <a:t>contribution</a:t>
            </a:r>
            <a:r>
              <a:rPr lang="en-US" sz="1100">
                <a:latin typeface="Calibri"/>
                <a:ea typeface="Calibri"/>
                <a:cs typeface="Calibri"/>
                <a:sym typeface="Calibri"/>
              </a:rPr>
              <a:t> to mutual understanding and respect between peoples and societies.</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as a vehicle for individual and collective fulfilment.</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 factor of sustainable development</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 user of the cultural heritage of mankind and contributor to its enhancement.</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Tourism, a beneficial activity for host countries and communities.</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Obligations of stakeholders in tourism development.</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Right to tourism.</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Liberty of tourist movements.</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Rights of the workers and entrepreneurs in the tourism industry.</a:t>
            </a:r>
            <a:endParaRPr sz="1400"/>
          </a:p>
          <a:p>
            <a:pPr indent="-432000" lvl="0" marL="432000" rtl="0" algn="just">
              <a:lnSpc>
                <a:spcPct val="227272"/>
              </a:lnSpc>
              <a:spcBef>
                <a:spcPts val="0"/>
              </a:spcBef>
              <a:spcAft>
                <a:spcPts val="0"/>
              </a:spcAft>
              <a:buSzPts val="1100"/>
              <a:buFont typeface="Arial"/>
              <a:buAutoNum type="arabicPeriod"/>
            </a:pPr>
            <a:r>
              <a:rPr lang="en-US" sz="1100">
                <a:latin typeface="Calibri"/>
                <a:ea typeface="Calibri"/>
                <a:cs typeface="Calibri"/>
                <a:sym typeface="Calibri"/>
              </a:rPr>
              <a:t> Implementation of the principles of the Global Code of Ethics for Tourism.</a:t>
            </a:r>
            <a:endParaRPr/>
          </a:p>
          <a:p>
            <a:pPr indent="0" lvl="0" marL="0" rtl="0" algn="l">
              <a:lnSpc>
                <a:spcPct val="100000"/>
              </a:lnSpc>
              <a:spcBef>
                <a:spcPts val="0"/>
              </a:spcBef>
              <a:spcAft>
                <a:spcPts val="0"/>
              </a:spcAft>
              <a:buSzPts val="1100"/>
              <a:buNone/>
            </a:pPr>
            <a:r>
              <a:t/>
            </a:r>
            <a:endParaRPr/>
          </a:p>
        </p:txBody>
      </p:sp>
      <p:sp>
        <p:nvSpPr>
          <p:cNvPr id="222" name="Google Shape;222;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US" sz="1300"/>
              <a:t>GSTC:</a:t>
            </a:r>
            <a:endParaRPr sz="1300" u="sng">
              <a:solidFill>
                <a:schemeClr val="hlink"/>
              </a:solidFill>
              <a:hlinkClick r:id="rId2"/>
            </a:endParaRPr>
          </a:p>
          <a:p>
            <a:pPr indent="0" lvl="0" marL="0" marR="0" rtl="0" algn="l">
              <a:lnSpc>
                <a:spcPct val="100000"/>
              </a:lnSpc>
              <a:spcBef>
                <a:spcPts val="0"/>
              </a:spcBef>
              <a:spcAft>
                <a:spcPts val="0"/>
              </a:spcAft>
              <a:buClr>
                <a:srgbClr val="000000"/>
              </a:buClr>
              <a:buSzPts val="1100"/>
              <a:buFont typeface="Arial"/>
              <a:buNone/>
            </a:pPr>
            <a:r>
              <a:rPr lang="en-US" sz="1300" u="sng">
                <a:solidFill>
                  <a:schemeClr val="hlink"/>
                </a:solidFill>
                <a:hlinkClick r:id="rId3"/>
              </a:rPr>
              <a:t>https://www.gstcouncil.org/about/</a:t>
            </a:r>
            <a:endParaRPr/>
          </a:p>
          <a:p>
            <a:pPr indent="0" lvl="0" marL="0" marR="0" rtl="0" algn="l">
              <a:lnSpc>
                <a:spcPct val="100000"/>
              </a:lnSpc>
              <a:spcBef>
                <a:spcPts val="0"/>
              </a:spcBef>
              <a:spcAft>
                <a:spcPts val="0"/>
              </a:spcAft>
              <a:buClr>
                <a:srgbClr val="000000"/>
              </a:buClr>
              <a:buSzPts val="1100"/>
              <a:buFont typeface="Arial"/>
              <a:buNone/>
            </a:pPr>
            <a:r>
              <a:t/>
            </a:r>
            <a:endParaRPr sz="1300" u="sng">
              <a:solidFill>
                <a:schemeClr val="hlink"/>
              </a:solidFill>
              <a:hlinkClick r:id="rId4"/>
            </a:endParaRPr>
          </a:p>
          <a:p>
            <a:pPr indent="0" lvl="0" marL="0" marR="0" rtl="0" algn="l">
              <a:lnSpc>
                <a:spcPct val="100000"/>
              </a:lnSpc>
              <a:spcBef>
                <a:spcPts val="0"/>
              </a:spcBef>
              <a:spcAft>
                <a:spcPts val="0"/>
              </a:spcAft>
              <a:buClr>
                <a:srgbClr val="000000"/>
              </a:buClr>
              <a:buSzPts val="1100"/>
              <a:buFont typeface="Arial"/>
              <a:buNone/>
            </a:pPr>
            <a:r>
              <a:t/>
            </a:r>
            <a:endParaRPr sz="1300" u="sng">
              <a:solidFill>
                <a:schemeClr val="hlink"/>
              </a:solidFill>
              <a:hlinkClick r:id="rId5"/>
            </a:endParaRPr>
          </a:p>
          <a:p>
            <a:pPr indent="0" lvl="0" marL="0" marR="0" rtl="0" algn="l">
              <a:lnSpc>
                <a:spcPct val="100000"/>
              </a:lnSpc>
              <a:spcBef>
                <a:spcPts val="0"/>
              </a:spcBef>
              <a:spcAft>
                <a:spcPts val="0"/>
              </a:spcAft>
              <a:buClr>
                <a:srgbClr val="000000"/>
              </a:buClr>
              <a:buSzPts val="1100"/>
              <a:buFont typeface="Arial"/>
              <a:buNone/>
            </a:pPr>
            <a:r>
              <a:rPr lang="en-US" sz="1300"/>
              <a:t>TEDx:</a:t>
            </a:r>
            <a:endParaRPr sz="1300" u="sng">
              <a:solidFill>
                <a:schemeClr val="hlink"/>
              </a:solidFill>
              <a:hlinkClick r:id="rId6"/>
            </a:endParaRPr>
          </a:p>
          <a:p>
            <a:pPr indent="0" lvl="0" marL="0" marR="0" rtl="0" algn="l">
              <a:lnSpc>
                <a:spcPct val="100000"/>
              </a:lnSpc>
              <a:spcBef>
                <a:spcPts val="0"/>
              </a:spcBef>
              <a:spcAft>
                <a:spcPts val="0"/>
              </a:spcAft>
              <a:buClr>
                <a:srgbClr val="000000"/>
              </a:buClr>
              <a:buSzPts val="1100"/>
              <a:buFont typeface="Arial"/>
              <a:buNone/>
            </a:pPr>
            <a:r>
              <a:rPr lang="en-US" sz="1300" u="sng">
                <a:solidFill>
                  <a:schemeClr val="hlink"/>
                </a:solidFill>
                <a:hlinkClick r:id="rId7"/>
              </a:rPr>
              <a:t>Turn tourism into a force for the global good | Mikkel Aarø-Hansen | TEDxCopenhagen – YouTube</a:t>
            </a:r>
            <a:endParaRPr sz="1300" u="sng">
              <a:solidFill>
                <a:schemeClr val="hlink"/>
              </a:solidFill>
            </a:endParaRPr>
          </a:p>
          <a:p>
            <a:pPr indent="0" lvl="0" marL="0" marR="0" rtl="0" algn="l">
              <a:lnSpc>
                <a:spcPct val="100000"/>
              </a:lnSpc>
              <a:spcBef>
                <a:spcPts val="0"/>
              </a:spcBef>
              <a:spcAft>
                <a:spcPts val="0"/>
              </a:spcAft>
              <a:buClr>
                <a:srgbClr val="000000"/>
              </a:buClr>
              <a:buSzPts val="1100"/>
              <a:buFont typeface="Arial"/>
              <a:buNone/>
            </a:pPr>
            <a:r>
              <a:rPr lang="en-US" sz="1300"/>
              <a:t>https://tedxcopenhagen.dk/talks/turn-tourism-force-global-good</a:t>
            </a:r>
            <a:endParaRPr/>
          </a:p>
          <a:p>
            <a:pPr indent="0" lvl="0" marL="0" marR="0" rtl="0" algn="l">
              <a:lnSpc>
                <a:spcPct val="100000"/>
              </a:lnSpc>
              <a:spcBef>
                <a:spcPts val="0"/>
              </a:spcBef>
              <a:spcAft>
                <a:spcPts val="0"/>
              </a:spcAft>
              <a:buClr>
                <a:srgbClr val="000000"/>
              </a:buClr>
              <a:buSzPts val="1100"/>
              <a:buFont typeface="Arial"/>
              <a:buNone/>
            </a:pPr>
            <a:r>
              <a:t/>
            </a:r>
            <a:endParaRPr sz="1300"/>
          </a:p>
        </p:txBody>
      </p:sp>
      <p:sp>
        <p:nvSpPr>
          <p:cNvPr id="231" name="Google Shape;231;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p:cSld name="Cover Slide ">
    <p:spTree>
      <p:nvGrpSpPr>
        <p:cNvPr id="11" name="Shape 11"/>
        <p:cNvGrpSpPr/>
        <p:nvPr/>
      </p:nvGrpSpPr>
      <p:grpSpPr>
        <a:xfrm>
          <a:off x="0" y="0"/>
          <a:ext cx="0" cy="0"/>
          <a:chOff x="0" y="0"/>
          <a:chExt cx="0" cy="0"/>
        </a:xfrm>
      </p:grpSpPr>
      <p:sp>
        <p:nvSpPr>
          <p:cNvPr id="12" name="Google Shape;12;p36"/>
          <p:cNvSpPr/>
          <p:nvPr/>
        </p:nvSpPr>
        <p:spPr>
          <a:xfrm>
            <a:off x="1948762" y="1722815"/>
            <a:ext cx="10243238" cy="5171791"/>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3" name="Google Shape;13;p36"/>
          <p:cNvPicPr preferRelativeResize="0"/>
          <p:nvPr/>
        </p:nvPicPr>
        <p:blipFill rotWithShape="1">
          <a:blip r:embed="rId2">
            <a:alphaModFix/>
          </a:blip>
          <a:srcRect b="0" l="0" r="0" t="0"/>
          <a:stretch/>
        </p:blipFill>
        <p:spPr>
          <a:xfrm>
            <a:off x="5317933" y="707727"/>
            <a:ext cx="4104904" cy="941876"/>
          </a:xfrm>
          <a:prstGeom prst="rect">
            <a:avLst/>
          </a:prstGeom>
          <a:noFill/>
          <a:ln>
            <a:noFill/>
          </a:ln>
        </p:spPr>
      </p:pic>
      <p:sp>
        <p:nvSpPr>
          <p:cNvPr id="14" name="Google Shape;14;p36"/>
          <p:cNvSpPr/>
          <p:nvPr>
            <p:ph idx="2" type="pic"/>
          </p:nvPr>
        </p:nvSpPr>
        <p:spPr>
          <a:xfrm>
            <a:off x="-14513" y="923489"/>
            <a:ext cx="4390612" cy="5971126"/>
          </a:xfrm>
          <a:prstGeom prst="rect">
            <a:avLst/>
          </a:prstGeom>
          <a:noFill/>
          <a:ln>
            <a:noFill/>
          </a:ln>
        </p:spPr>
      </p:sp>
      <p:sp>
        <p:nvSpPr>
          <p:cNvPr id="15" name="Google Shape;15;p36"/>
          <p:cNvSpPr/>
          <p:nvPr/>
        </p:nvSpPr>
        <p:spPr>
          <a:xfrm>
            <a:off x="1948762" y="1686209"/>
            <a:ext cx="10243238" cy="5171791"/>
          </a:xfrm>
          <a:custGeom>
            <a:rect b="b" l="l" r="r" t="t"/>
            <a:pathLst>
              <a:path extrusionOk="0" h="577708" w="1144207">
                <a:moveTo>
                  <a:pt x="0" y="577709"/>
                </a:moveTo>
                <a:lnTo>
                  <a:pt x="267674" y="129289"/>
                </a:lnTo>
                <a:lnTo>
                  <a:pt x="1144207" y="0"/>
                </a:lnTo>
                <a:lnTo>
                  <a:pt x="1142961" y="577085"/>
                </a:lnTo>
                <a:close/>
              </a:path>
            </a:pathLst>
          </a:custGeom>
          <a:blipFill rotWithShape="1">
            <a:blip r:embed="rId3">
              <a:alphaModFix/>
            </a:blip>
            <a:stretch>
              <a:fillRect b="-65421" l="-32103" r="32102" t="-7931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 name="Google Shape;16;p36"/>
          <p:cNvSpPr txBox="1"/>
          <p:nvPr>
            <p:ph idx="1" type="body"/>
          </p:nvPr>
        </p:nvSpPr>
        <p:spPr>
          <a:xfrm>
            <a:off x="5317932" y="4349593"/>
            <a:ext cx="5435885" cy="115826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6"/>
          <p:cNvSpPr txBox="1"/>
          <p:nvPr>
            <p:ph idx="3" type="body"/>
          </p:nvPr>
        </p:nvSpPr>
        <p:spPr>
          <a:xfrm>
            <a:off x="5317932" y="37509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8" name="Google Shape;18;p36"/>
          <p:cNvGrpSpPr/>
          <p:nvPr/>
        </p:nvGrpSpPr>
        <p:grpSpPr>
          <a:xfrm>
            <a:off x="9427616" y="5733416"/>
            <a:ext cx="2735993" cy="679345"/>
            <a:chOff x="0" y="0"/>
            <a:chExt cx="2301694" cy="571500"/>
          </a:xfrm>
        </p:grpSpPr>
        <p:sp>
          <p:nvSpPr>
            <p:cNvPr id="19" name="Google Shape;19;p36"/>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 name="Google Shape;20;p36"/>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 name="Google Shape;21;p36"/>
          <p:cNvSpPr/>
          <p:nvPr/>
        </p:nvSpPr>
        <p:spPr>
          <a:xfrm flipH="1">
            <a:off x="5077932" y="4323426"/>
            <a:ext cx="6336000" cy="3600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121" name="Shape 121"/>
        <p:cNvGrpSpPr/>
        <p:nvPr/>
      </p:nvGrpSpPr>
      <p:grpSpPr>
        <a:xfrm>
          <a:off x="0" y="0"/>
          <a:ext cx="0" cy="0"/>
          <a:chOff x="0" y="0"/>
          <a:chExt cx="0" cy="0"/>
        </a:xfrm>
      </p:grpSpPr>
      <p:sp>
        <p:nvSpPr>
          <p:cNvPr id="122" name="Google Shape;122;p44"/>
          <p:cNvSpPr/>
          <p:nvPr/>
        </p:nvSpPr>
        <p:spPr>
          <a:xfrm>
            <a:off x="2225374" y="17274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3" name="Google Shape;123;p44"/>
          <p:cNvSpPr/>
          <p:nvPr/>
        </p:nvSpPr>
        <p:spPr>
          <a:xfrm>
            <a:off x="2268473" y="1768904"/>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1B728D"/>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4" name="Google Shape;124;p44"/>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5" name="Google Shape;125;p44"/>
          <p:cNvSpPr/>
          <p:nvPr/>
        </p:nvSpPr>
        <p:spPr>
          <a:xfrm>
            <a:off x="5389834" y="1815204"/>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279BD3"/>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6" name="Google Shape;126;p44"/>
          <p:cNvSpPr/>
          <p:nvPr/>
        </p:nvSpPr>
        <p:spPr>
          <a:xfrm>
            <a:off x="8745392" y="178001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7" name="Google Shape;127;p44"/>
          <p:cNvSpPr/>
          <p:nvPr/>
        </p:nvSpPr>
        <p:spPr>
          <a:xfrm>
            <a:off x="8792510" y="1821454"/>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7F59A1"/>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128" name="Google Shape;128;p44"/>
          <p:cNvSpPr txBox="1"/>
          <p:nvPr>
            <p:ph idx="1" type="body"/>
          </p:nvPr>
        </p:nvSpPr>
        <p:spPr>
          <a:xfrm>
            <a:off x="1956271" y="4333339"/>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1B728D"/>
              </a:buClr>
              <a:buSzPts val="2000"/>
              <a:buNone/>
              <a:defRPr b="0" i="0" sz="2000">
                <a:solidFill>
                  <a:srgbClr val="1B728D"/>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44"/>
          <p:cNvSpPr txBox="1"/>
          <p:nvPr>
            <p:ph idx="2" type="body"/>
          </p:nvPr>
        </p:nvSpPr>
        <p:spPr>
          <a:xfrm>
            <a:off x="5078733"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279BD3"/>
              </a:buClr>
              <a:buSzPts val="2000"/>
              <a:buNone/>
              <a:defRPr b="0" i="0" sz="2000">
                <a:solidFill>
                  <a:srgbClr val="279BD3"/>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0" name="Google Shape;130;p44"/>
          <p:cNvSpPr txBox="1"/>
          <p:nvPr>
            <p:ph idx="3" type="body"/>
          </p:nvPr>
        </p:nvSpPr>
        <p:spPr>
          <a:xfrm>
            <a:off x="8479091" y="4371185"/>
            <a:ext cx="206104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F59A1"/>
              </a:buClr>
              <a:buSzPts val="2000"/>
              <a:buNone/>
              <a:defRPr b="0" i="0" sz="2000">
                <a:solidFill>
                  <a:srgbClr val="7F59A1"/>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44"/>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32" name="Google Shape;132;p44"/>
          <p:cNvGrpSpPr/>
          <p:nvPr/>
        </p:nvGrpSpPr>
        <p:grpSpPr>
          <a:xfrm>
            <a:off x="4571670" y="6135034"/>
            <a:ext cx="3059425" cy="407404"/>
            <a:chOff x="4345239" y="6324600"/>
            <a:chExt cx="3059425" cy="407404"/>
          </a:xfrm>
        </p:grpSpPr>
        <p:sp>
          <p:nvSpPr>
            <p:cNvPr id="133" name="Google Shape;133;p44"/>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34" name="Google Shape;134;p44"/>
            <p:cNvPicPr preferRelativeResize="0"/>
            <p:nvPr/>
          </p:nvPicPr>
          <p:blipFill rotWithShape="1">
            <a:blip r:embed="rId2">
              <a:alphaModFix/>
            </a:blip>
            <a:srcRect b="-7349" l="28689" r="49707" t="328"/>
            <a:stretch/>
          </p:blipFill>
          <p:spPr>
            <a:xfrm>
              <a:off x="4345239" y="6324600"/>
              <a:ext cx="358362" cy="407404"/>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35" name="Shape 135"/>
        <p:cNvGrpSpPr/>
        <p:nvPr/>
      </p:nvGrpSpPr>
      <p:grpSpPr>
        <a:xfrm>
          <a:off x="0" y="0"/>
          <a:ext cx="0" cy="0"/>
          <a:chOff x="0" y="0"/>
          <a:chExt cx="0" cy="0"/>
        </a:xfrm>
      </p:grpSpPr>
      <p:sp>
        <p:nvSpPr>
          <p:cNvPr id="136" name="Google Shape;136;p63"/>
          <p:cNvSpPr/>
          <p:nvPr/>
        </p:nvSpPr>
        <p:spPr>
          <a:xfrm flipH="1" rot="-5400000">
            <a:off x="5604725" y="270725"/>
            <a:ext cx="6553432" cy="6621118"/>
          </a:xfrm>
          <a:custGeom>
            <a:rect b="b" l="l" r="r" t="t"/>
            <a:pathLst>
              <a:path extrusionOk="0" h="577708" w="1144207">
                <a:moveTo>
                  <a:pt x="0" y="577709"/>
                </a:moveTo>
                <a:lnTo>
                  <a:pt x="267674" y="129289"/>
                </a:lnTo>
                <a:lnTo>
                  <a:pt x="1144207" y="0"/>
                </a:lnTo>
                <a:lnTo>
                  <a:pt x="1142961" y="577085"/>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7" name="Google Shape;137;p63"/>
          <p:cNvSpPr/>
          <p:nvPr/>
        </p:nvSpPr>
        <p:spPr>
          <a:xfrm flipH="1" rot="-5400000">
            <a:off x="5557861" y="270725"/>
            <a:ext cx="6553432" cy="6621118"/>
          </a:xfrm>
          <a:custGeom>
            <a:rect b="b" l="l" r="r" t="t"/>
            <a:pathLst>
              <a:path extrusionOk="0" h="577708" w="1144207">
                <a:moveTo>
                  <a:pt x="0" y="577709"/>
                </a:moveTo>
                <a:lnTo>
                  <a:pt x="267674" y="129289"/>
                </a:lnTo>
                <a:lnTo>
                  <a:pt x="1144207" y="0"/>
                </a:lnTo>
                <a:lnTo>
                  <a:pt x="1142961" y="577085"/>
                </a:lnTo>
                <a:close/>
              </a:path>
            </a:pathLst>
          </a:custGeom>
          <a:blipFill rotWithShape="1">
            <a:blip r:embed="rId2">
              <a:alphaModFix/>
            </a:blip>
            <a:stretch>
              <a:fillRect b="-30962" l="-24307" r="24307" t="8632"/>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8" name="Google Shape;138;p63"/>
          <p:cNvSpPr txBox="1"/>
          <p:nvPr>
            <p:ph idx="1" type="body"/>
          </p:nvPr>
        </p:nvSpPr>
        <p:spPr>
          <a:xfrm>
            <a:off x="1009870" y="3322266"/>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63"/>
          <p:cNvSpPr txBox="1"/>
          <p:nvPr>
            <p:ph idx="2" type="body"/>
          </p:nvPr>
        </p:nvSpPr>
        <p:spPr>
          <a:xfrm>
            <a:off x="1009870" y="3945225"/>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0" name="Google Shape;140;p63"/>
          <p:cNvSpPr txBox="1"/>
          <p:nvPr>
            <p:ph idx="3" type="body"/>
          </p:nvPr>
        </p:nvSpPr>
        <p:spPr>
          <a:xfrm>
            <a:off x="1018034" y="4588788"/>
            <a:ext cx="2880000" cy="361924"/>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1400"/>
              <a:buNone/>
              <a:defRPr b="0" i="0" sz="1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p63"/>
          <p:cNvSpPr/>
          <p:nvPr/>
        </p:nvSpPr>
        <p:spPr>
          <a:xfrm flipH="1" rot="10800000">
            <a:off x="46864" y="5695906"/>
            <a:ext cx="5128570" cy="777330"/>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42" name="Google Shape;142;p63"/>
          <p:cNvSpPr txBox="1"/>
          <p:nvPr>
            <p:ph idx="4" type="body"/>
          </p:nvPr>
        </p:nvSpPr>
        <p:spPr>
          <a:xfrm>
            <a:off x="918627" y="5726524"/>
            <a:ext cx="3898089"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63"/>
          <p:cNvSpPr txBox="1"/>
          <p:nvPr>
            <p:ph idx="5" type="body"/>
          </p:nvPr>
        </p:nvSpPr>
        <p:spPr>
          <a:xfrm>
            <a:off x="7986644" y="310924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63"/>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b="1" sz="5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45" name="Google Shape;145;p63"/>
          <p:cNvGrpSpPr/>
          <p:nvPr/>
        </p:nvGrpSpPr>
        <p:grpSpPr>
          <a:xfrm>
            <a:off x="9432575" y="5721840"/>
            <a:ext cx="2735993" cy="679345"/>
            <a:chOff x="0" y="0"/>
            <a:chExt cx="2301694" cy="571500"/>
          </a:xfrm>
        </p:grpSpPr>
        <p:sp>
          <p:nvSpPr>
            <p:cNvPr id="146" name="Google Shape;146;p6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7" name="Google Shape;147;p63"/>
            <p:cNvPicPr preferRelativeResize="0"/>
            <p:nvPr/>
          </p:nvPicPr>
          <p:blipFill rotWithShape="1">
            <a:blip r:embed="rId3">
              <a:alphaModFix/>
            </a:blip>
            <a:srcRect b="0" l="0" r="44449" t="0"/>
            <a:stretch/>
          </p:blipFill>
          <p:spPr>
            <a:xfrm>
              <a:off x="312965" y="96237"/>
              <a:ext cx="1675765" cy="384810"/>
            </a:xfrm>
            <a:prstGeom prst="rect">
              <a:avLst/>
            </a:prstGeom>
            <a:noFill/>
            <a:ln>
              <a:noFill/>
            </a:ln>
          </p:spPr>
        </p:pic>
      </p:grpSp>
      <p:pic>
        <p:nvPicPr>
          <p:cNvPr descr="A picture containing text, clock, sign, gauge&#10;&#10;Description automatically generated" id="148" name="Google Shape;148;p63"/>
          <p:cNvPicPr preferRelativeResize="0"/>
          <p:nvPr/>
        </p:nvPicPr>
        <p:blipFill rotWithShape="1">
          <a:blip r:embed="rId4">
            <a:alphaModFix/>
          </a:blip>
          <a:srcRect b="0" l="0" r="0" t="0"/>
          <a:stretch/>
        </p:blipFill>
        <p:spPr>
          <a:xfrm>
            <a:off x="711812" y="990700"/>
            <a:ext cx="4104904" cy="941876"/>
          </a:xfrm>
          <a:prstGeom prst="rect">
            <a:avLst/>
          </a:prstGeom>
          <a:noFill/>
          <a:ln>
            <a:noFill/>
          </a:ln>
        </p:spPr>
      </p:pic>
      <p:sp>
        <p:nvSpPr>
          <p:cNvPr id="149" name="Google Shape;149;p63"/>
          <p:cNvSpPr/>
          <p:nvPr/>
        </p:nvSpPr>
        <p:spPr>
          <a:xfrm rot="10800000">
            <a:off x="7639382" y="3074841"/>
            <a:ext cx="3890008" cy="45719"/>
          </a:xfrm>
          <a:prstGeom prst="rect">
            <a:avLst/>
          </a:prstGeom>
          <a:solidFill>
            <a:srgbClr val="279BD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150" name="Shape 150"/>
        <p:cNvGrpSpPr/>
        <p:nvPr/>
      </p:nvGrpSpPr>
      <p:grpSpPr>
        <a:xfrm>
          <a:off x="0" y="0"/>
          <a:ext cx="0" cy="0"/>
          <a:chOff x="0" y="0"/>
          <a:chExt cx="0" cy="0"/>
        </a:xfrm>
      </p:grpSpPr>
      <p:sp>
        <p:nvSpPr>
          <p:cNvPr id="151" name="Google Shape;151;p64"/>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52" name="Google Shape;152;p64"/>
          <p:cNvSpPr txBox="1"/>
          <p:nvPr>
            <p:ph idx="1" type="body"/>
          </p:nvPr>
        </p:nvSpPr>
        <p:spPr>
          <a:xfrm>
            <a:off x="529759" y="1757011"/>
            <a:ext cx="1107366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64"/>
          <p:cNvSpPr txBox="1"/>
          <p:nvPr>
            <p:ph idx="2" type="body"/>
          </p:nvPr>
        </p:nvSpPr>
        <p:spPr>
          <a:xfrm>
            <a:off x="529758" y="642972"/>
            <a:ext cx="11073661"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54" name="Google Shape;154;p64"/>
          <p:cNvGrpSpPr/>
          <p:nvPr/>
        </p:nvGrpSpPr>
        <p:grpSpPr>
          <a:xfrm>
            <a:off x="408953" y="6110271"/>
            <a:ext cx="11323912" cy="541807"/>
            <a:chOff x="430699" y="6069857"/>
            <a:chExt cx="11323912" cy="541807"/>
          </a:xfrm>
        </p:grpSpPr>
        <p:sp>
          <p:nvSpPr>
            <p:cNvPr id="155" name="Google Shape;155;p64"/>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6" name="Google Shape;156;p64"/>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57" name="Google Shape;157;p64"/>
            <p:cNvPicPr preferRelativeResize="0"/>
            <p:nvPr/>
          </p:nvPicPr>
          <p:blipFill rotWithShape="1">
            <a:blip r:embed="rId2">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1">
  <p:cSld name="Text Slide with Photo 1">
    <p:spTree>
      <p:nvGrpSpPr>
        <p:cNvPr id="22" name="Shape 22"/>
        <p:cNvGrpSpPr/>
        <p:nvPr/>
      </p:nvGrpSpPr>
      <p:grpSpPr>
        <a:xfrm>
          <a:off x="0" y="0"/>
          <a:ext cx="0" cy="0"/>
          <a:chOff x="0" y="0"/>
          <a:chExt cx="0" cy="0"/>
        </a:xfrm>
      </p:grpSpPr>
      <p:sp>
        <p:nvSpPr>
          <p:cNvPr id="23" name="Google Shape;23;p38"/>
          <p:cNvSpPr/>
          <p:nvPr/>
        </p:nvSpPr>
        <p:spPr>
          <a:xfrm flipH="1">
            <a:off x="1868123" y="4568506"/>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 name="Google Shape;24;p38"/>
          <p:cNvSpPr/>
          <p:nvPr>
            <p:ph idx="2" type="pic"/>
          </p:nvPr>
        </p:nvSpPr>
        <p:spPr>
          <a:xfrm flipH="1">
            <a:off x="-1" y="2780"/>
            <a:ext cx="4862437" cy="6855220"/>
          </a:xfrm>
          <a:prstGeom prst="rect">
            <a:avLst/>
          </a:prstGeom>
          <a:noFill/>
          <a:ln>
            <a:noFill/>
          </a:ln>
        </p:spPr>
      </p:sp>
      <p:sp>
        <p:nvSpPr>
          <p:cNvPr id="25" name="Google Shape;25;p38"/>
          <p:cNvSpPr/>
          <p:nvPr/>
        </p:nvSpPr>
        <p:spPr>
          <a:xfrm flipH="1">
            <a:off x="1838805" y="4567427"/>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2">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 name="Google Shape;26;p38"/>
          <p:cNvSpPr/>
          <p:nvPr/>
        </p:nvSpPr>
        <p:spPr>
          <a:xfrm>
            <a:off x="4753425" y="13911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27" name="Google Shape;27;p38"/>
          <p:cNvSpPr txBox="1"/>
          <p:nvPr>
            <p:ph idx="1" type="body"/>
          </p:nvPr>
        </p:nvSpPr>
        <p:spPr>
          <a:xfrm>
            <a:off x="4874231" y="18078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8"/>
          <p:cNvSpPr txBox="1"/>
          <p:nvPr>
            <p:ph idx="3" type="body"/>
          </p:nvPr>
        </p:nvSpPr>
        <p:spPr>
          <a:xfrm>
            <a:off x="4874230" y="6937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 name="Google Shape;29;p38"/>
          <p:cNvGrpSpPr/>
          <p:nvPr/>
        </p:nvGrpSpPr>
        <p:grpSpPr>
          <a:xfrm>
            <a:off x="4950389" y="6203959"/>
            <a:ext cx="6804222" cy="407705"/>
            <a:chOff x="4950389" y="6203959"/>
            <a:chExt cx="6804222" cy="407705"/>
          </a:xfrm>
        </p:grpSpPr>
        <p:sp>
          <p:nvSpPr>
            <p:cNvPr id="30" name="Google Shape;30;p38"/>
            <p:cNvSpPr/>
            <p:nvPr/>
          </p:nvSpPr>
          <p:spPr>
            <a:xfrm>
              <a:off x="4950389" y="6203959"/>
              <a:ext cx="6653029"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1" name="Google Shape;31;p38"/>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2" name="Shape 32"/>
        <p:cNvGrpSpPr/>
        <p:nvPr/>
      </p:nvGrpSpPr>
      <p:grpSpPr>
        <a:xfrm>
          <a:off x="0" y="0"/>
          <a:ext cx="0" cy="0"/>
          <a:chOff x="0" y="0"/>
          <a:chExt cx="0" cy="0"/>
        </a:xfrm>
      </p:grpSpPr>
      <p:sp>
        <p:nvSpPr>
          <p:cNvPr id="33" name="Google Shape;33;p37"/>
          <p:cNvSpPr/>
          <p:nvPr/>
        </p:nvSpPr>
        <p:spPr>
          <a:xfrm>
            <a:off x="0" y="610"/>
            <a:ext cx="6525203" cy="6882859"/>
          </a:xfrm>
          <a:custGeom>
            <a:rect b="b" l="l" r="r" t="t"/>
            <a:pathLst>
              <a:path extrusionOk="0" h="767745" w="731963">
                <a:moveTo>
                  <a:pt x="731964" y="0"/>
                </a:moveTo>
                <a:lnTo>
                  <a:pt x="560553" y="591191"/>
                </a:lnTo>
                <a:lnTo>
                  <a:pt x="1402" y="767745"/>
                </a:lnTo>
                <a:lnTo>
                  <a:pt x="0" y="779"/>
                </a:lnTo>
                <a:close/>
              </a:path>
            </a:pathLst>
          </a:custGeom>
          <a:gradFill>
            <a:gsLst>
              <a:gs pos="0">
                <a:srgbClr val="3D3D7D"/>
              </a:gs>
              <a:gs pos="32000">
                <a:srgbClr val="7F59A1"/>
              </a:gs>
              <a:gs pos="64000">
                <a:srgbClr val="279BD3"/>
              </a:gs>
              <a:gs pos="100000">
                <a:srgbClr val="1B728D"/>
              </a:gs>
            </a:gsLst>
            <a:lin ang="5400000"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 name="Google Shape;34;p37"/>
          <p:cNvSpPr/>
          <p:nvPr/>
        </p:nvSpPr>
        <p:spPr>
          <a:xfrm>
            <a:off x="34468" y="610"/>
            <a:ext cx="6525203" cy="6882859"/>
          </a:xfrm>
          <a:custGeom>
            <a:rect b="b" l="l" r="r" t="t"/>
            <a:pathLst>
              <a:path extrusionOk="0" h="767745" w="731963">
                <a:moveTo>
                  <a:pt x="731964" y="0"/>
                </a:moveTo>
                <a:lnTo>
                  <a:pt x="560553" y="591191"/>
                </a:lnTo>
                <a:lnTo>
                  <a:pt x="1402" y="767745"/>
                </a:lnTo>
                <a:lnTo>
                  <a:pt x="0" y="779"/>
                </a:lnTo>
                <a:close/>
              </a:path>
            </a:pathLst>
          </a:custGeom>
          <a:blipFill rotWithShape="1">
            <a:blip r:embed="rId2">
              <a:alphaModFix amt="60027"/>
            </a:blip>
            <a:stretch>
              <a:fillRect b="-52754" l="-41096" r="10747" t="24"/>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5" name="Google Shape;35;p37"/>
          <p:cNvSpPr/>
          <p:nvPr/>
        </p:nvSpPr>
        <p:spPr>
          <a:xfrm>
            <a:off x="613829" y="1557895"/>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36" name="Google Shape;36;p37"/>
          <p:cNvSpPr txBox="1"/>
          <p:nvPr>
            <p:ph idx="1" type="body"/>
          </p:nvPr>
        </p:nvSpPr>
        <p:spPr>
          <a:xfrm>
            <a:off x="651678" y="1929781"/>
            <a:ext cx="4306395" cy="32806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7"/>
          <p:cNvSpPr txBox="1"/>
          <p:nvPr>
            <p:ph idx="2" type="body"/>
          </p:nvPr>
        </p:nvSpPr>
        <p:spPr>
          <a:xfrm>
            <a:off x="613829" y="658730"/>
            <a:ext cx="4378451"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7"/>
          <p:cNvSpPr txBox="1"/>
          <p:nvPr>
            <p:ph idx="3" type="body"/>
          </p:nvPr>
        </p:nvSpPr>
        <p:spPr>
          <a:xfrm>
            <a:off x="7431607" y="68547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7"/>
          <p:cNvSpPr txBox="1"/>
          <p:nvPr>
            <p:ph idx="4" type="body"/>
          </p:nvPr>
        </p:nvSpPr>
        <p:spPr>
          <a:xfrm>
            <a:off x="7431607" y="176009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7"/>
          <p:cNvSpPr txBox="1"/>
          <p:nvPr>
            <p:ph idx="5" type="body"/>
          </p:nvPr>
        </p:nvSpPr>
        <p:spPr>
          <a:xfrm>
            <a:off x="7431607" y="2819860"/>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7"/>
          <p:cNvSpPr txBox="1"/>
          <p:nvPr>
            <p:ph idx="6" type="body"/>
          </p:nvPr>
        </p:nvSpPr>
        <p:spPr>
          <a:xfrm>
            <a:off x="7417752" y="3878046"/>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7"/>
          <p:cNvSpPr txBox="1"/>
          <p:nvPr>
            <p:ph idx="7" type="body"/>
          </p:nvPr>
        </p:nvSpPr>
        <p:spPr>
          <a:xfrm>
            <a:off x="7431607" y="4955348"/>
            <a:ext cx="4351866"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959"/>
              </a:buClr>
              <a:buSzPts val="2200"/>
              <a:buNone/>
              <a:defRPr sz="2200">
                <a:solidFill>
                  <a:srgbClr val="5959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37"/>
          <p:cNvSpPr txBox="1"/>
          <p:nvPr>
            <p:ph idx="8" type="body"/>
          </p:nvPr>
        </p:nvSpPr>
        <p:spPr>
          <a:xfrm>
            <a:off x="6701697" y="74266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7"/>
          <p:cNvSpPr txBox="1"/>
          <p:nvPr>
            <p:ph idx="9" type="body"/>
          </p:nvPr>
        </p:nvSpPr>
        <p:spPr>
          <a:xfrm>
            <a:off x="6701697" y="181729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37"/>
          <p:cNvSpPr txBox="1"/>
          <p:nvPr>
            <p:ph idx="13" type="body"/>
          </p:nvPr>
        </p:nvSpPr>
        <p:spPr>
          <a:xfrm>
            <a:off x="6701697" y="287705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7"/>
          <p:cNvSpPr txBox="1"/>
          <p:nvPr>
            <p:ph idx="14" type="body"/>
          </p:nvPr>
        </p:nvSpPr>
        <p:spPr>
          <a:xfrm>
            <a:off x="6687842" y="3935241"/>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37"/>
          <p:cNvSpPr txBox="1"/>
          <p:nvPr>
            <p:ph idx="15" type="body"/>
          </p:nvPr>
        </p:nvSpPr>
        <p:spPr>
          <a:xfrm>
            <a:off x="6701697" y="5012543"/>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rgbClr val="279BD3"/>
              </a:buClr>
              <a:buSzPts val="2800"/>
              <a:buNone/>
              <a:defRPr b="0" sz="2800">
                <a:solidFill>
                  <a:srgbClr val="279BD3"/>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7"/>
          <p:cNvSpPr/>
          <p:nvPr/>
        </p:nvSpPr>
        <p:spPr>
          <a:xfrm>
            <a:off x="7285064" y="6089907"/>
            <a:ext cx="4498409" cy="46166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800"/>
              <a:buFont typeface="Arial"/>
              <a:buNone/>
            </a:pPr>
            <a:r>
              <a:rPr b="0" i="0" lang="en-US" sz="800" u="none" cap="none" strike="noStrike">
                <a:solidFill>
                  <a:srgbClr val="595959"/>
                </a:solidFill>
                <a:latin typeface="Calibri"/>
                <a:ea typeface="Calibri"/>
                <a:cs typeface="Calibri"/>
                <a:sym typeface="Calibri"/>
              </a:rPr>
              <a:t>This programme  as been funded with support from the European Commission. The author is solely responsible for this publication (communication) and the Commission accepts no responsibility for any  use that may be made of the information contained therein 2020-3-UK01-KA205-094357</a:t>
            </a:r>
            <a:endParaRPr b="0" i="0" sz="1400" u="none" cap="none" strike="noStrike">
              <a:solidFill>
                <a:srgbClr val="000000"/>
              </a:solidFill>
              <a:latin typeface="Arial"/>
              <a:ea typeface="Arial"/>
              <a:cs typeface="Arial"/>
              <a:sym typeface="Arial"/>
            </a:endParaRPr>
          </a:p>
        </p:txBody>
      </p:sp>
      <p:sp>
        <p:nvSpPr>
          <p:cNvPr id="49" name="Google Shape;49;p37"/>
          <p:cNvSpPr/>
          <p:nvPr/>
        </p:nvSpPr>
        <p:spPr>
          <a:xfrm>
            <a:off x="15865" y="5296347"/>
            <a:ext cx="6178609" cy="1587122"/>
          </a:xfrm>
          <a:custGeom>
            <a:rect b="b" l="l" r="r" t="t"/>
            <a:pathLst>
              <a:path extrusionOk="0" h="178035" w="693084">
                <a:moveTo>
                  <a:pt x="693085" y="178035"/>
                </a:moveTo>
                <a:lnTo>
                  <a:pt x="559150" y="0"/>
                </a:lnTo>
                <a:lnTo>
                  <a:pt x="0" y="176555"/>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0" name="Google Shape;50;p37"/>
          <p:cNvSpPr/>
          <p:nvPr/>
        </p:nvSpPr>
        <p:spPr>
          <a:xfrm>
            <a:off x="152400" y="153010"/>
            <a:ext cx="6525203" cy="6882859"/>
          </a:xfrm>
          <a:custGeom>
            <a:rect b="b" l="l" r="r" t="t"/>
            <a:pathLst>
              <a:path extrusionOk="0" h="767745" w="731963">
                <a:moveTo>
                  <a:pt x="731964" y="0"/>
                </a:moveTo>
                <a:lnTo>
                  <a:pt x="560553" y="591191"/>
                </a:lnTo>
                <a:lnTo>
                  <a:pt x="1402" y="767745"/>
                </a:lnTo>
                <a:lnTo>
                  <a:pt x="0" y="779"/>
                </a:lnTo>
                <a:close/>
              </a:path>
            </a:pathLst>
          </a:cu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with quote">
  <p:cSld name="Photo Slide with quote">
    <p:spTree>
      <p:nvGrpSpPr>
        <p:cNvPr id="51" name="Shape 51"/>
        <p:cNvGrpSpPr/>
        <p:nvPr/>
      </p:nvGrpSpPr>
      <p:grpSpPr>
        <a:xfrm>
          <a:off x="0" y="0"/>
          <a:ext cx="0" cy="0"/>
          <a:chOff x="0" y="0"/>
          <a:chExt cx="0" cy="0"/>
        </a:xfrm>
      </p:grpSpPr>
      <p:sp>
        <p:nvSpPr>
          <p:cNvPr id="52" name="Google Shape;52;p41"/>
          <p:cNvSpPr/>
          <p:nvPr/>
        </p:nvSpPr>
        <p:spPr>
          <a:xfrm>
            <a:off x="4559917"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3" name="Google Shape;53;p41"/>
          <p:cNvSpPr/>
          <p:nvPr/>
        </p:nvSpPr>
        <p:spPr>
          <a:xfrm>
            <a:off x="4559918" y="0"/>
            <a:ext cx="7632082" cy="6858000"/>
          </a:xfrm>
          <a:custGeom>
            <a:rect b="b" l="l" r="r" t="t"/>
            <a:pathLst>
              <a:path extrusionOk="0" h="760575" w="857755">
                <a:moveTo>
                  <a:pt x="201018" y="169930"/>
                </a:moveTo>
                <a:lnTo>
                  <a:pt x="0" y="760575"/>
                </a:lnTo>
                <a:lnTo>
                  <a:pt x="586226" y="760575"/>
                </a:lnTo>
                <a:lnTo>
                  <a:pt x="857756" y="760342"/>
                </a:lnTo>
                <a:lnTo>
                  <a:pt x="857756" y="0"/>
                </a:lnTo>
                <a:close/>
              </a:path>
            </a:pathLst>
          </a:custGeom>
          <a:blipFill rotWithShape="1">
            <a:blip r:embed="rId2">
              <a:alphaModFix/>
            </a:blip>
            <a:stretch>
              <a:fillRect b="-65421" l="-32103" r="32102" t="-7931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41"/>
          <p:cNvSpPr/>
          <p:nvPr>
            <p:ph idx="2" type="pic"/>
          </p:nvPr>
        </p:nvSpPr>
        <p:spPr>
          <a:xfrm>
            <a:off x="1" y="-22478"/>
            <a:ext cx="12187574" cy="6880476"/>
          </a:xfrm>
          <a:prstGeom prst="rect">
            <a:avLst/>
          </a:prstGeom>
          <a:noFill/>
          <a:ln>
            <a:noFill/>
          </a:ln>
        </p:spPr>
      </p:sp>
      <p:sp>
        <p:nvSpPr>
          <p:cNvPr id="55" name="Google Shape;55;p41"/>
          <p:cNvSpPr txBox="1"/>
          <p:nvPr>
            <p:ph idx="1" type="body"/>
          </p:nvPr>
        </p:nvSpPr>
        <p:spPr>
          <a:xfrm>
            <a:off x="10605172" y="4778869"/>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41"/>
          <p:cNvSpPr txBox="1"/>
          <p:nvPr>
            <p:ph idx="3" type="body"/>
          </p:nvPr>
        </p:nvSpPr>
        <p:spPr>
          <a:xfrm>
            <a:off x="7021108" y="1671991"/>
            <a:ext cx="4369392" cy="3923448"/>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000"/>
              <a:buNone/>
              <a:defRPr i="1" sz="30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41"/>
          <p:cNvSpPr txBox="1"/>
          <p:nvPr>
            <p:ph idx="4" type="body"/>
          </p:nvPr>
        </p:nvSpPr>
        <p:spPr>
          <a:xfrm>
            <a:off x="6900182" y="1639353"/>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41"/>
          <p:cNvSpPr/>
          <p:nvPr/>
        </p:nvSpPr>
        <p:spPr>
          <a:xfrm>
            <a:off x="5084618" y="6203859"/>
            <a:ext cx="6625332" cy="45719"/>
          </a:xfrm>
          <a:custGeom>
            <a:rect b="b" l="l" r="r" t="t"/>
            <a:pathLst>
              <a:path extrusionOk="0" h="8144" w="2568842">
                <a:moveTo>
                  <a:pt x="0" y="0"/>
                </a:moveTo>
                <a:lnTo>
                  <a:pt x="2568843" y="0"/>
                </a:lnTo>
              </a:path>
            </a:pathLst>
          </a:custGeom>
          <a:noFill/>
          <a:ln cap="flat" cmpd="sng" w="9525">
            <a:solidFill>
              <a:schemeClr val="l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9" name="Google Shape;59;p41"/>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chemeClr val="lt1"/>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3">
  <p:cSld name="Text Slide with Photo 3">
    <p:spTree>
      <p:nvGrpSpPr>
        <p:cNvPr id="60" name="Shape 60"/>
        <p:cNvGrpSpPr/>
        <p:nvPr/>
      </p:nvGrpSpPr>
      <p:grpSpPr>
        <a:xfrm>
          <a:off x="0" y="0"/>
          <a:ext cx="0" cy="0"/>
          <a:chOff x="0" y="0"/>
          <a:chExt cx="0" cy="0"/>
        </a:xfrm>
      </p:grpSpPr>
      <p:sp>
        <p:nvSpPr>
          <p:cNvPr id="61" name="Google Shape;61;p47"/>
          <p:cNvSpPr/>
          <p:nvPr>
            <p:ph idx="2" type="pic"/>
          </p:nvPr>
        </p:nvSpPr>
        <p:spPr>
          <a:xfrm>
            <a:off x="16300" y="-732"/>
            <a:ext cx="12175708" cy="3635823"/>
          </a:xfrm>
          <a:prstGeom prst="rect">
            <a:avLst/>
          </a:prstGeom>
          <a:noFill/>
          <a:ln>
            <a:noFill/>
          </a:ln>
        </p:spPr>
      </p:sp>
      <p:sp>
        <p:nvSpPr>
          <p:cNvPr id="62" name="Google Shape;62;p47"/>
          <p:cNvSpPr/>
          <p:nvPr/>
        </p:nvSpPr>
        <p:spPr>
          <a:xfrm>
            <a:off x="16300" y="-732"/>
            <a:ext cx="2746956" cy="3664678"/>
          </a:xfrm>
          <a:custGeom>
            <a:rect b="b" l="l" r="r" t="t"/>
            <a:pathLst>
              <a:path extrusionOk="0" h="408635" w="308734">
                <a:moveTo>
                  <a:pt x="0" y="408635"/>
                </a:moveTo>
                <a:lnTo>
                  <a:pt x="308735" y="368072"/>
                </a:lnTo>
                <a:lnTo>
                  <a:pt x="3428"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3" name="Google Shape;63;p47"/>
          <p:cNvSpPr/>
          <p:nvPr/>
        </p:nvSpPr>
        <p:spPr>
          <a:xfrm>
            <a:off x="0" y="-29587"/>
            <a:ext cx="2746956" cy="3664678"/>
          </a:xfrm>
          <a:custGeom>
            <a:rect b="b" l="l" r="r" t="t"/>
            <a:pathLst>
              <a:path extrusionOk="0" h="408635" w="308734">
                <a:moveTo>
                  <a:pt x="0" y="408635"/>
                </a:moveTo>
                <a:lnTo>
                  <a:pt x="308735" y="368072"/>
                </a:lnTo>
                <a:lnTo>
                  <a:pt x="3428" y="0"/>
                </a:lnTo>
                <a:close/>
              </a:path>
            </a:pathLst>
          </a:custGeom>
          <a:blipFill rotWithShape="1">
            <a:blip r:embed="rId2">
              <a:alphaModFix/>
            </a:blip>
            <a:stretch>
              <a:fillRect b="-17750" l="-13483" r="5543" t="1775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4" name="Google Shape;64;p47"/>
          <p:cNvSpPr/>
          <p:nvPr/>
        </p:nvSpPr>
        <p:spPr>
          <a:xfrm rot="-5400000">
            <a:off x="4603789" y="4842414"/>
            <a:ext cx="2160000" cy="45719"/>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65" name="Google Shape;65;p47"/>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47"/>
          <p:cNvSpPr txBox="1"/>
          <p:nvPr>
            <p:ph idx="3" type="body"/>
          </p:nvPr>
        </p:nvSpPr>
        <p:spPr>
          <a:xfrm>
            <a:off x="787112" y="3956644"/>
            <a:ext cx="4668890" cy="175937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7" name="Google Shape;67;p47"/>
          <p:cNvGrpSpPr/>
          <p:nvPr/>
        </p:nvGrpSpPr>
        <p:grpSpPr>
          <a:xfrm>
            <a:off x="408953" y="6110271"/>
            <a:ext cx="11323912" cy="541807"/>
            <a:chOff x="430699" y="6069857"/>
            <a:chExt cx="11323912" cy="541807"/>
          </a:xfrm>
        </p:grpSpPr>
        <p:sp>
          <p:nvSpPr>
            <p:cNvPr id="68" name="Google Shape;68;p47"/>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9" name="Google Shape;69;p47"/>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70" name="Google Shape;70;p47"/>
            <p:cNvPicPr preferRelativeResize="0"/>
            <p:nvPr/>
          </p:nvPicPr>
          <p:blipFill rotWithShape="1">
            <a:blip r:embed="rId3">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71" name="Shape 71"/>
        <p:cNvGrpSpPr/>
        <p:nvPr/>
      </p:nvGrpSpPr>
      <p:grpSpPr>
        <a:xfrm>
          <a:off x="0" y="0"/>
          <a:ext cx="0" cy="0"/>
          <a:chOff x="0" y="0"/>
          <a:chExt cx="0" cy="0"/>
        </a:xfrm>
      </p:grpSpPr>
      <p:sp>
        <p:nvSpPr>
          <p:cNvPr id="72" name="Google Shape;72;p42"/>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73" name="Google Shape;73;p42"/>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74" name="Google Shape;74;p42"/>
          <p:cNvSpPr/>
          <p:nvPr>
            <p:ph idx="2" type="pic"/>
          </p:nvPr>
        </p:nvSpPr>
        <p:spPr>
          <a:xfrm>
            <a:off x="7061200" y="1203325"/>
            <a:ext cx="5130800" cy="3913188"/>
          </a:xfrm>
          <a:prstGeom prst="rect">
            <a:avLst/>
          </a:prstGeom>
          <a:solidFill>
            <a:schemeClr val="lt1"/>
          </a:solidFill>
          <a:ln>
            <a:noFill/>
          </a:ln>
        </p:spPr>
      </p:sp>
      <p:sp>
        <p:nvSpPr>
          <p:cNvPr id="75" name="Google Shape;75;p42"/>
          <p:cNvSpPr txBox="1"/>
          <p:nvPr>
            <p:ph idx="1" type="body"/>
          </p:nvPr>
        </p:nvSpPr>
        <p:spPr>
          <a:xfrm>
            <a:off x="831350" y="3594101"/>
            <a:ext cx="5029134" cy="22335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2"/>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77" name="Google Shape;77;p42"/>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78" name="Google Shape;78;p42"/>
          <p:cNvGrpSpPr/>
          <p:nvPr/>
        </p:nvGrpSpPr>
        <p:grpSpPr>
          <a:xfrm>
            <a:off x="408953" y="6110271"/>
            <a:ext cx="11323912" cy="541807"/>
            <a:chOff x="430699" y="6069857"/>
            <a:chExt cx="11323912" cy="541807"/>
          </a:xfrm>
        </p:grpSpPr>
        <p:sp>
          <p:nvSpPr>
            <p:cNvPr id="79" name="Google Shape;79;p42"/>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 name="Google Shape;80;p42"/>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81" name="Google Shape;81;p42"/>
            <p:cNvPicPr preferRelativeResize="0"/>
            <p:nvPr/>
          </p:nvPicPr>
          <p:blipFill rotWithShape="1">
            <a:blip r:embed="rId3">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82" name="Shape 82"/>
        <p:cNvGrpSpPr/>
        <p:nvPr/>
      </p:nvGrpSpPr>
      <p:grpSpPr>
        <a:xfrm>
          <a:off x="0" y="0"/>
          <a:ext cx="0" cy="0"/>
          <a:chOff x="0" y="0"/>
          <a:chExt cx="0" cy="0"/>
        </a:xfrm>
      </p:grpSpPr>
      <p:sp>
        <p:nvSpPr>
          <p:cNvPr id="83" name="Google Shape;83;p40"/>
          <p:cNvSpPr/>
          <p:nvPr/>
        </p:nvSpPr>
        <p:spPr>
          <a:xfrm>
            <a:off x="241300" y="228600"/>
            <a:ext cx="11696700" cy="3035300"/>
          </a:xfrm>
          <a:prstGeom prst="rect">
            <a:avLst/>
          </a:pr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p40"/>
          <p:cNvSpPr/>
          <p:nvPr/>
        </p:nvSpPr>
        <p:spPr>
          <a:xfrm>
            <a:off x="831350" y="1502804"/>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grpSp>
        <p:nvGrpSpPr>
          <p:cNvPr id="85" name="Google Shape;85;p40"/>
          <p:cNvGrpSpPr/>
          <p:nvPr/>
        </p:nvGrpSpPr>
        <p:grpSpPr>
          <a:xfrm>
            <a:off x="2530564" y="336687"/>
            <a:ext cx="9078210" cy="5854425"/>
            <a:chOff x="3152299" y="635855"/>
            <a:chExt cx="19296834" cy="12444290"/>
          </a:xfrm>
        </p:grpSpPr>
        <p:pic>
          <p:nvPicPr>
            <p:cNvPr descr="iPhone6_mockup_front_white.png" id="86" name="Google Shape;86;p40"/>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87" name="Google Shape;87;p40"/>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88" name="Google Shape;88;p40"/>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89" name="Google Shape;89;p40"/>
          <p:cNvSpPr/>
          <p:nvPr>
            <p:ph idx="2" type="pic"/>
          </p:nvPr>
        </p:nvSpPr>
        <p:spPr>
          <a:xfrm>
            <a:off x="8602116" y="1265033"/>
            <a:ext cx="2266512" cy="3978298"/>
          </a:xfrm>
          <a:prstGeom prst="rect">
            <a:avLst/>
          </a:prstGeom>
          <a:solidFill>
            <a:schemeClr val="lt1"/>
          </a:solidFill>
          <a:ln>
            <a:noFill/>
          </a:ln>
        </p:spPr>
      </p:sp>
      <p:sp>
        <p:nvSpPr>
          <p:cNvPr id="90" name="Google Shape;90;p40"/>
          <p:cNvSpPr txBox="1"/>
          <p:nvPr>
            <p:ph idx="1" type="body"/>
          </p:nvPr>
        </p:nvSpPr>
        <p:spPr>
          <a:xfrm>
            <a:off x="734715" y="3594101"/>
            <a:ext cx="4983180" cy="203061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40"/>
          <p:cNvSpPr txBox="1"/>
          <p:nvPr>
            <p:ph idx="3" type="body"/>
          </p:nvPr>
        </p:nvSpPr>
        <p:spPr>
          <a:xfrm>
            <a:off x="734714" y="642972"/>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92" name="Google Shape;92;p40"/>
          <p:cNvGrpSpPr/>
          <p:nvPr/>
        </p:nvGrpSpPr>
        <p:grpSpPr>
          <a:xfrm>
            <a:off x="408953" y="6110271"/>
            <a:ext cx="11323912" cy="541807"/>
            <a:chOff x="430699" y="6069857"/>
            <a:chExt cx="11323912" cy="541807"/>
          </a:xfrm>
        </p:grpSpPr>
        <p:sp>
          <p:nvSpPr>
            <p:cNvPr id="93" name="Google Shape;93;p40"/>
            <p:cNvSpPr/>
            <p:nvPr/>
          </p:nvSpPr>
          <p:spPr>
            <a:xfrm>
              <a:off x="825500" y="6203959"/>
              <a:ext cx="10896450" cy="45719"/>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 name="Google Shape;94;p40"/>
            <p:cNvSpPr txBox="1"/>
            <p:nvPr/>
          </p:nvSpPr>
          <p:spPr>
            <a:xfrm>
              <a:off x="9009950" y="6380832"/>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95" name="Google Shape;95;p40"/>
            <p:cNvPicPr preferRelativeResize="0"/>
            <p:nvPr/>
          </p:nvPicPr>
          <p:blipFill rotWithShape="1">
            <a:blip r:embed="rId3">
              <a:alphaModFix/>
            </a:blip>
            <a:srcRect b="-7349" l="28689" r="49707" t="328"/>
            <a:stretch/>
          </p:blipFill>
          <p:spPr>
            <a:xfrm>
              <a:off x="430699" y="6069857"/>
              <a:ext cx="394801" cy="448830"/>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2">
  <p:cSld name="Text Slide with Photo 2">
    <p:spTree>
      <p:nvGrpSpPr>
        <p:cNvPr id="96" name="Shape 96"/>
        <p:cNvGrpSpPr/>
        <p:nvPr/>
      </p:nvGrpSpPr>
      <p:grpSpPr>
        <a:xfrm>
          <a:off x="0" y="0"/>
          <a:ext cx="0" cy="0"/>
          <a:chOff x="0" y="0"/>
          <a:chExt cx="0" cy="0"/>
        </a:xfrm>
      </p:grpSpPr>
      <p:sp>
        <p:nvSpPr>
          <p:cNvPr id="97" name="Google Shape;97;p45"/>
          <p:cNvSpPr/>
          <p:nvPr/>
        </p:nvSpPr>
        <p:spPr>
          <a:xfrm>
            <a:off x="7329608" y="4573043"/>
            <a:ext cx="3052949" cy="2282034"/>
          </a:xfrm>
          <a:custGeom>
            <a:rect b="b" l="l" r="r" t="t"/>
            <a:pathLst>
              <a:path extrusionOk="0" h="2282034" w="3052949">
                <a:moveTo>
                  <a:pt x="711661" y="0"/>
                </a:moveTo>
                <a:lnTo>
                  <a:pt x="3052949" y="2264969"/>
                </a:lnTo>
                <a:lnTo>
                  <a:pt x="0" y="2282034"/>
                </a:lnTo>
                <a:lnTo>
                  <a:pt x="711661" y="0"/>
                </a:lnTo>
                <a:close/>
              </a:path>
            </a:pathLst>
          </a:custGeom>
          <a:gradFill>
            <a:gsLst>
              <a:gs pos="0">
                <a:srgbClr val="3D3D7D"/>
              </a:gs>
              <a:gs pos="32000">
                <a:srgbClr val="7F59A1"/>
              </a:gs>
              <a:gs pos="64000">
                <a:srgbClr val="279BD3"/>
              </a:gs>
              <a:gs pos="100000">
                <a:srgbClr val="1B728D"/>
              </a:gs>
            </a:gsLst>
            <a:lin ang="19199999" scaled="0"/>
          </a:gra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8" name="Google Shape;98;p45"/>
          <p:cNvSpPr/>
          <p:nvPr>
            <p:ph idx="2" type="pic"/>
          </p:nvPr>
        </p:nvSpPr>
        <p:spPr>
          <a:xfrm>
            <a:off x="7329563" y="-1"/>
            <a:ext cx="4862437" cy="6855220"/>
          </a:xfrm>
          <a:prstGeom prst="rect">
            <a:avLst/>
          </a:prstGeom>
          <a:noFill/>
          <a:ln>
            <a:noFill/>
          </a:ln>
        </p:spPr>
      </p:sp>
      <p:sp>
        <p:nvSpPr>
          <p:cNvPr id="99" name="Google Shape;99;p45"/>
          <p:cNvSpPr/>
          <p:nvPr/>
        </p:nvSpPr>
        <p:spPr>
          <a:xfrm>
            <a:off x="831689" y="6203959"/>
            <a:ext cx="6297244" cy="176873"/>
          </a:xfrm>
          <a:custGeom>
            <a:rect b="b" l="l" r="r" t="t"/>
            <a:pathLst>
              <a:path extrusionOk="0" h="8144" w="2568842">
                <a:moveTo>
                  <a:pt x="0" y="0"/>
                </a:moveTo>
                <a:lnTo>
                  <a:pt x="2568843" y="0"/>
                </a:lnTo>
              </a:path>
            </a:pathLst>
          </a:custGeom>
          <a:noFill/>
          <a:ln cap="flat" cmpd="sng" w="12700">
            <a:solidFill>
              <a:srgbClr val="279BD3"/>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picture containing text, clock, sign, gauge&#10;&#10;Description automatically generated" id="100" name="Google Shape;100;p45"/>
          <p:cNvPicPr preferRelativeResize="0"/>
          <p:nvPr/>
        </p:nvPicPr>
        <p:blipFill rotWithShape="1">
          <a:blip r:embed="rId2">
            <a:alphaModFix/>
          </a:blip>
          <a:srcRect b="-7349" l="28689" r="49707" t="328"/>
          <a:stretch/>
        </p:blipFill>
        <p:spPr>
          <a:xfrm>
            <a:off x="430699" y="6062820"/>
            <a:ext cx="400991" cy="455867"/>
          </a:xfrm>
          <a:prstGeom prst="rect">
            <a:avLst/>
          </a:prstGeom>
          <a:noFill/>
          <a:ln>
            <a:noFill/>
          </a:ln>
        </p:spPr>
      </p:pic>
      <p:sp>
        <p:nvSpPr>
          <p:cNvPr id="101" name="Google Shape;101;p45"/>
          <p:cNvSpPr/>
          <p:nvPr/>
        </p:nvSpPr>
        <p:spPr>
          <a:xfrm>
            <a:off x="7329563" y="4572901"/>
            <a:ext cx="3052949" cy="2282034"/>
          </a:xfrm>
          <a:custGeom>
            <a:rect b="b" l="l" r="r" t="t"/>
            <a:pathLst>
              <a:path extrusionOk="0" h="2282034" w="3052949">
                <a:moveTo>
                  <a:pt x="711661" y="0"/>
                </a:moveTo>
                <a:lnTo>
                  <a:pt x="3052949" y="2264969"/>
                </a:lnTo>
                <a:lnTo>
                  <a:pt x="0" y="2282034"/>
                </a:lnTo>
                <a:lnTo>
                  <a:pt x="711661" y="0"/>
                </a:lnTo>
                <a:close/>
              </a:path>
            </a:pathLst>
          </a:custGeom>
          <a:blipFill rotWithShape="1">
            <a:blip r:embed="rId3">
              <a:alphaModFix/>
            </a:blip>
            <a:stretch>
              <a:fillRect b="-51256" l="-18855" r="18854" t="-14071"/>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2" name="Google Shape;102;p45"/>
          <p:cNvSpPr/>
          <p:nvPr/>
        </p:nvSpPr>
        <p:spPr>
          <a:xfrm>
            <a:off x="408953" y="1340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03" name="Google Shape;103;p45"/>
          <p:cNvSpPr txBox="1"/>
          <p:nvPr>
            <p:ph idx="1" type="body"/>
          </p:nvPr>
        </p:nvSpPr>
        <p:spPr>
          <a:xfrm>
            <a:off x="529759" y="1757011"/>
            <a:ext cx="6971708"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2400"/>
              <a:buNone/>
              <a:defRPr b="0" i="0" sz="2400">
                <a:solidFill>
                  <a:srgbClr val="5959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45"/>
          <p:cNvSpPr txBox="1"/>
          <p:nvPr>
            <p:ph idx="3" type="body"/>
          </p:nvPr>
        </p:nvSpPr>
        <p:spPr>
          <a:xfrm>
            <a:off x="529758" y="642972"/>
            <a:ext cx="697170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105" name="Shape 105"/>
        <p:cNvGrpSpPr/>
        <p:nvPr/>
      </p:nvGrpSpPr>
      <p:grpSpPr>
        <a:xfrm>
          <a:off x="0" y="0"/>
          <a:ext cx="0" cy="0"/>
          <a:chOff x="0" y="0"/>
          <a:chExt cx="0" cy="0"/>
        </a:xfrm>
      </p:grpSpPr>
      <p:sp>
        <p:nvSpPr>
          <p:cNvPr id="106" name="Google Shape;106;p49"/>
          <p:cNvSpPr/>
          <p:nvPr/>
        </p:nvSpPr>
        <p:spPr>
          <a:xfrm>
            <a:off x="832077" y="3024269"/>
            <a:ext cx="1921262" cy="208178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1B728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7" name="Google Shape;107;p49"/>
          <p:cNvSpPr/>
          <p:nvPr/>
        </p:nvSpPr>
        <p:spPr>
          <a:xfrm>
            <a:off x="2970654" y="3024269"/>
            <a:ext cx="1916323" cy="208178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8" name="Google Shape;108;p49"/>
          <p:cNvSpPr/>
          <p:nvPr/>
        </p:nvSpPr>
        <p:spPr>
          <a:xfrm>
            <a:off x="5104293" y="3024269"/>
            <a:ext cx="1918793" cy="208178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F59A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9" name="Google Shape;109;p49"/>
          <p:cNvSpPr/>
          <p:nvPr/>
        </p:nvSpPr>
        <p:spPr>
          <a:xfrm>
            <a:off x="7242870" y="3024269"/>
            <a:ext cx="1916323" cy="2081780"/>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3D3D7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 name="Google Shape;110;p49"/>
          <p:cNvSpPr/>
          <p:nvPr/>
        </p:nvSpPr>
        <p:spPr>
          <a:xfrm>
            <a:off x="9376508" y="3024269"/>
            <a:ext cx="1921262" cy="2081780"/>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 name="Google Shape;111;p49"/>
          <p:cNvSpPr/>
          <p:nvPr/>
        </p:nvSpPr>
        <p:spPr>
          <a:xfrm>
            <a:off x="5650339" y="1213326"/>
            <a:ext cx="792000" cy="21410"/>
          </a:xfrm>
          <a:prstGeom prst="rect">
            <a:avLst/>
          </a:prstGeom>
          <a:solidFill>
            <a:srgbClr val="279BD3"/>
          </a:solidFill>
          <a:ln cap="flat" cmpd="sng" w="12700">
            <a:solidFill>
              <a:srgbClr val="279BD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a:ea typeface="Montserrat"/>
              <a:cs typeface="Montserrat"/>
              <a:sym typeface="Montserrat"/>
            </a:endParaRPr>
          </a:p>
        </p:txBody>
      </p:sp>
      <p:sp>
        <p:nvSpPr>
          <p:cNvPr id="112" name="Google Shape;112;p49"/>
          <p:cNvSpPr txBox="1"/>
          <p:nvPr>
            <p:ph idx="1" type="body"/>
          </p:nvPr>
        </p:nvSpPr>
        <p:spPr>
          <a:xfrm>
            <a:off x="10764" y="430704"/>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959"/>
              </a:buClr>
              <a:buSzPts val="3600"/>
              <a:buNone/>
              <a:defRPr b="0" i="0" sz="3600">
                <a:solidFill>
                  <a:srgbClr val="595959"/>
                </a:solidFill>
                <a:latin typeface="Calibri"/>
                <a:ea typeface="Calibri"/>
                <a:cs typeface="Calibri"/>
                <a:sym typeface="Calibri"/>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49"/>
          <p:cNvSpPr txBox="1"/>
          <p:nvPr>
            <p:ph idx="2" type="body"/>
          </p:nvPr>
        </p:nvSpPr>
        <p:spPr>
          <a:xfrm>
            <a:off x="846019" y="377243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49"/>
          <p:cNvSpPr txBox="1"/>
          <p:nvPr>
            <p:ph idx="3" type="body"/>
          </p:nvPr>
        </p:nvSpPr>
        <p:spPr>
          <a:xfrm>
            <a:off x="2973021" y="376618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p49"/>
          <p:cNvSpPr txBox="1"/>
          <p:nvPr>
            <p:ph idx="4" type="body"/>
          </p:nvPr>
        </p:nvSpPr>
        <p:spPr>
          <a:xfrm>
            <a:off x="5116948" y="375772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6" name="Google Shape;116;p49"/>
          <p:cNvSpPr txBox="1"/>
          <p:nvPr>
            <p:ph idx="5" type="body"/>
          </p:nvPr>
        </p:nvSpPr>
        <p:spPr>
          <a:xfrm>
            <a:off x="7271386" y="375147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7" name="Google Shape;117;p49"/>
          <p:cNvSpPr txBox="1"/>
          <p:nvPr>
            <p:ph idx="6" type="body"/>
          </p:nvPr>
        </p:nvSpPr>
        <p:spPr>
          <a:xfrm>
            <a:off x="9391239" y="3739902"/>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a:ea typeface="Montserrat"/>
                <a:cs typeface="Montserrat"/>
                <a:sym typeface="Montserra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8" name="Google Shape;118;p49"/>
          <p:cNvGrpSpPr/>
          <p:nvPr/>
        </p:nvGrpSpPr>
        <p:grpSpPr>
          <a:xfrm>
            <a:off x="4571670" y="6135034"/>
            <a:ext cx="3059425" cy="407404"/>
            <a:chOff x="4345239" y="6324600"/>
            <a:chExt cx="3059425" cy="407404"/>
          </a:xfrm>
        </p:grpSpPr>
        <p:sp>
          <p:nvSpPr>
            <p:cNvPr id="119" name="Google Shape;119;p49"/>
            <p:cNvSpPr txBox="1"/>
            <p:nvPr/>
          </p:nvSpPr>
          <p:spPr>
            <a:xfrm>
              <a:off x="4660003" y="6362700"/>
              <a:ext cx="2744661" cy="23083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900"/>
                <a:buFont typeface="Arial"/>
                <a:buNone/>
              </a:pPr>
              <a:r>
                <a:rPr b="0" i="0" lang="en-US" sz="900" u="none" cap="none" strike="noStrike">
                  <a:solidFill>
                    <a:srgbClr val="2D5592"/>
                  </a:solidFill>
                  <a:latin typeface="Arial"/>
                  <a:ea typeface="Arial"/>
                  <a:cs typeface="Arial"/>
                  <a:sym typeface="Arial"/>
                </a:rPr>
                <a:t>Empowering Young Mountain Entrepreneurs</a:t>
              </a:r>
              <a:endParaRPr b="0" i="0" sz="1400" u="none" cap="none" strike="noStrike">
                <a:solidFill>
                  <a:srgbClr val="000000"/>
                </a:solidFill>
                <a:latin typeface="Arial"/>
                <a:ea typeface="Arial"/>
                <a:cs typeface="Arial"/>
                <a:sym typeface="Arial"/>
              </a:endParaRPr>
            </a:p>
          </p:txBody>
        </p:sp>
        <p:pic>
          <p:nvPicPr>
            <p:cNvPr descr="A picture containing text, clock, sign, gauge&#10;&#10;Description automatically generated" id="120" name="Google Shape;120;p49"/>
            <p:cNvPicPr preferRelativeResize="0"/>
            <p:nvPr/>
          </p:nvPicPr>
          <p:blipFill rotWithShape="1">
            <a:blip r:embed="rId2">
              <a:alphaModFix/>
            </a:blip>
            <a:srcRect b="-7349" l="28689" r="49707" t="328"/>
            <a:stretch/>
          </p:blipFill>
          <p:spPr>
            <a:xfrm>
              <a:off x="4345239" y="6324600"/>
              <a:ext cx="358362" cy="40740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hyperlink" Target="https://tourism4sdgs.org/"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hyperlink" Target="https://www.gstcouncil.org/gstc-criteria/" TargetMode="External"/><Relationship Id="rId4" Type="http://schemas.openxmlformats.org/officeDocument/2006/relationships/image" Target="../media/image20.png"/><Relationship Id="rId5" Type="http://schemas.openxmlformats.org/officeDocument/2006/relationships/hyperlink" Target="https://www.gstcouncil.org/gstc-criteria/" TargetMode="External"/><Relationship Id="rId6"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masschallenge.org/article/agriculture-innovation" TargetMode="External"/><Relationship Id="rId4" Type="http://schemas.openxmlformats.org/officeDocument/2006/relationships/image" Target="../media/image12.jpg"/><Relationship Id="rId5"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hyperlink" Target="https://youtu.be/aRxymTETvXk" TargetMode="Externa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modirjord.is/en/" TargetMode="External"/><Relationship Id="rId4" Type="http://schemas.openxmlformats.org/officeDocument/2006/relationships/hyperlink" Target="https://firbas.com/en/" TargetMode="External"/><Relationship Id="rId9" Type="http://schemas.openxmlformats.org/officeDocument/2006/relationships/hyperlink" Target="https://www.fridheimar.is/en" TargetMode="External"/><Relationship Id="rId5" Type="http://schemas.openxmlformats.org/officeDocument/2006/relationships/hyperlink" Target="https://firbas.com/en/" TargetMode="External"/><Relationship Id="rId6" Type="http://schemas.openxmlformats.org/officeDocument/2006/relationships/hyperlink" Target="https://firbas.com/en/" TargetMode="External"/><Relationship Id="rId7" Type="http://schemas.openxmlformats.org/officeDocument/2006/relationships/hyperlink" Target="https://www.fridheimar.is/en" TargetMode="External"/><Relationship Id="rId8" Type="http://schemas.openxmlformats.org/officeDocument/2006/relationships/hyperlink" Target="https://www.fridheimar.is/en"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hyperlink" Target="https://www.youtube.com/watch?v=sXmBA-u3kyg" TargetMode="External"/><Relationship Id="rId4" Type="http://schemas.openxmlformats.org/officeDocument/2006/relationships/image" Target="../media/image19.jpg"/><Relationship Id="rId5" Type="http://schemas.openxmlformats.org/officeDocument/2006/relationships/hyperlink" Target="https://www.fao.org/3/i3347e/i3347e.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hyperlink" Target="https://www.youtube.com/channel/UCTViMLo7TqGSW7-uhEPdDjA" TargetMode="External"/><Relationship Id="rId4" Type="http://schemas.openxmlformats.org/officeDocument/2006/relationships/image" Target="../media/image32.jpg"/><Relationship Id="rId5" Type="http://schemas.openxmlformats.org/officeDocument/2006/relationships/hyperlink" Target="https://www.youtube.com/channel/UCTViMLo7TqGSW7-uhEPdDjA%C2%B0"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s://www.youtube.com/@peakentrepreneurs2892/videos" TargetMode="External"/><Relationship Id="rId4" Type="http://schemas.openxmlformats.org/officeDocument/2006/relationships/hyperlink" Target="https://www.tiktok.com/@peakentrepreneurs" TargetMode="External"/><Relationship Id="rId9" Type="http://schemas.openxmlformats.org/officeDocument/2006/relationships/image" Target="../media/image27.png"/><Relationship Id="rId5" Type="http://schemas.openxmlformats.org/officeDocument/2006/relationships/hyperlink" Target="https://www.instagram.com/peak.entrepreneurs/" TargetMode="External"/><Relationship Id="rId6" Type="http://schemas.openxmlformats.org/officeDocument/2006/relationships/hyperlink" Target="https://www.facebook.com/PeakEntrepreneurs" TargetMode="External"/><Relationship Id="rId7" Type="http://schemas.openxmlformats.org/officeDocument/2006/relationships/image" Target="../media/image29.png"/><Relationship Id="rId8"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24.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unwto.org/global-code-of-ethics-for-tourism"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hyperlink" Target="https://www.youtube.com/watch?v=dpLFuToprqg" TargetMode="External"/><Relationship Id="rId4" Type="http://schemas.openxmlformats.org/officeDocument/2006/relationships/image" Target="../media/image26.jpg"/><Relationship Id="rId5" Type="http://schemas.openxmlformats.org/officeDocument/2006/relationships/hyperlink" Target="https://www.gstcouncil.org/about/" TargetMode="External"/><Relationship Id="rId6" Type="http://schemas.openxmlformats.org/officeDocument/2006/relationships/image" Target="../media/image17.png"/><Relationship Id="rId7" Type="http://schemas.openxmlformats.org/officeDocument/2006/relationships/hyperlink" Target="https://www.youtube.com/watch?v=dpLFuToprq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3"/>
          <p:cNvSpPr txBox="1"/>
          <p:nvPr>
            <p:ph idx="1" type="body"/>
          </p:nvPr>
        </p:nvSpPr>
        <p:spPr>
          <a:xfrm>
            <a:off x="5030999" y="4306100"/>
            <a:ext cx="4944233" cy="160702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0"/>
              </a:spcBef>
              <a:spcAft>
                <a:spcPts val="0"/>
              </a:spcAft>
              <a:buSzPts val="5000"/>
              <a:buNone/>
            </a:pPr>
            <a:r>
              <a:rPr lang="en-US" sz="3600"/>
              <a:t>Sustainable Mountain</a:t>
            </a:r>
            <a:endParaRPr/>
          </a:p>
          <a:p>
            <a:pPr indent="-228600" lvl="0" marL="457200" rtl="0" algn="l">
              <a:lnSpc>
                <a:spcPct val="90000"/>
              </a:lnSpc>
              <a:spcBef>
                <a:spcPts val="0"/>
              </a:spcBef>
              <a:spcAft>
                <a:spcPts val="0"/>
              </a:spcAft>
              <a:buSzPts val="5000"/>
              <a:buNone/>
            </a:pPr>
            <a:r>
              <a:rPr lang="en-US" sz="3600"/>
              <a:t>Tourism, Food and </a:t>
            </a:r>
            <a:endParaRPr/>
          </a:p>
          <a:p>
            <a:pPr indent="-228600" lvl="0" marL="457200" rtl="0" algn="l">
              <a:lnSpc>
                <a:spcPct val="90000"/>
              </a:lnSpc>
              <a:spcBef>
                <a:spcPts val="0"/>
              </a:spcBef>
              <a:spcAft>
                <a:spcPts val="0"/>
              </a:spcAft>
              <a:buSzPts val="5000"/>
              <a:buNone/>
            </a:pPr>
            <a:r>
              <a:rPr lang="en-US" sz="3600"/>
              <a:t>Agriculture/Farming</a:t>
            </a:r>
            <a:endParaRPr/>
          </a:p>
          <a:p>
            <a:pPr indent="-228600" lvl="0" marL="457200" rtl="0" algn="l">
              <a:lnSpc>
                <a:spcPct val="90000"/>
              </a:lnSpc>
              <a:spcBef>
                <a:spcPts val="0"/>
              </a:spcBef>
              <a:spcAft>
                <a:spcPts val="0"/>
              </a:spcAft>
              <a:buSzPts val="5000"/>
              <a:buNone/>
            </a:pPr>
            <a:r>
              <a:rPr lang="en-US" sz="3600"/>
              <a:t>Innovation  </a:t>
            </a:r>
            <a:endParaRPr/>
          </a:p>
          <a:p>
            <a:pPr indent="0" lvl="0" marL="0" rtl="0" algn="l">
              <a:lnSpc>
                <a:spcPct val="90000"/>
              </a:lnSpc>
              <a:spcBef>
                <a:spcPts val="0"/>
              </a:spcBef>
              <a:spcAft>
                <a:spcPts val="0"/>
              </a:spcAft>
              <a:buSzPts val="5000"/>
              <a:buNone/>
            </a:pPr>
            <a:r>
              <a:t/>
            </a:r>
            <a:endParaRPr/>
          </a:p>
        </p:txBody>
      </p:sp>
      <p:sp>
        <p:nvSpPr>
          <p:cNvPr id="163" name="Google Shape;163;p3"/>
          <p:cNvSpPr txBox="1"/>
          <p:nvPr>
            <p:ph idx="3" type="body"/>
          </p:nvPr>
        </p:nvSpPr>
        <p:spPr>
          <a:xfrm>
            <a:off x="5259598" y="3464550"/>
            <a:ext cx="3427202"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600"/>
              <a:buNone/>
            </a:pPr>
            <a:r>
              <a:rPr lang="en-US" sz="4800">
                <a:solidFill>
                  <a:srgbClr val="20EEF1"/>
                </a:solidFill>
              </a:rPr>
              <a:t>Module 3b</a:t>
            </a:r>
            <a:endParaRPr sz="4800">
              <a:solidFill>
                <a:srgbClr val="20EEF1"/>
              </a:solidFill>
            </a:endParaRPr>
          </a:p>
        </p:txBody>
      </p:sp>
      <p:grpSp>
        <p:nvGrpSpPr>
          <p:cNvPr id="164" name="Google Shape;164;p3"/>
          <p:cNvGrpSpPr/>
          <p:nvPr/>
        </p:nvGrpSpPr>
        <p:grpSpPr>
          <a:xfrm>
            <a:off x="2088627" y="3786905"/>
            <a:ext cx="2082443" cy="2861107"/>
            <a:chOff x="5875548" y="3125276"/>
            <a:chExt cx="438214" cy="602070"/>
          </a:xfrm>
        </p:grpSpPr>
        <p:sp>
          <p:nvSpPr>
            <p:cNvPr id="165" name="Google Shape;165;p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6" name="Google Shape;166;p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id="167" name="Google Shape;167;p3"/>
          <p:cNvPicPr preferRelativeResize="0"/>
          <p:nvPr>
            <p:ph idx="2" type="pic"/>
          </p:nvPr>
        </p:nvPicPr>
        <p:blipFill rotWithShape="1">
          <a:blip r:embed="rId3">
            <a:alphaModFix/>
          </a:blip>
          <a:srcRect b="0" l="0" r="0" t="0"/>
          <a:stretch/>
        </p:blipFill>
        <p:spPr>
          <a:xfrm rot="5400000">
            <a:off x="-1249018" y="1249017"/>
            <a:ext cx="6858000" cy="43599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pic>
        <p:nvPicPr>
          <p:cNvPr id="244" name="Google Shape;244;p7">
            <a:hlinkClick r:id="rId3"/>
          </p:cNvPr>
          <p:cNvPicPr preferRelativeResize="0"/>
          <p:nvPr>
            <p:ph idx="2" type="pic"/>
          </p:nvPr>
        </p:nvPicPr>
        <p:blipFill rotWithShape="1">
          <a:blip r:embed="rId4">
            <a:alphaModFix/>
          </a:blip>
          <a:srcRect b="-58207" l="-2372" r="-1097" t="-37515"/>
          <a:stretch/>
        </p:blipFill>
        <p:spPr>
          <a:xfrm>
            <a:off x="8602663" y="1265238"/>
            <a:ext cx="2265362" cy="3978275"/>
          </a:xfrm>
          <a:prstGeom prst="rect">
            <a:avLst/>
          </a:prstGeom>
          <a:solidFill>
            <a:schemeClr val="lt1"/>
          </a:solidFill>
          <a:ln>
            <a:noFill/>
          </a:ln>
        </p:spPr>
      </p:pic>
      <p:sp>
        <p:nvSpPr>
          <p:cNvPr id="245" name="Google Shape;245;p7"/>
          <p:cNvSpPr txBox="1"/>
          <p:nvPr>
            <p:ph idx="1" type="body"/>
          </p:nvPr>
        </p:nvSpPr>
        <p:spPr>
          <a:xfrm>
            <a:off x="734713" y="3080207"/>
            <a:ext cx="7103001" cy="296065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595"/>
              <a:buNone/>
            </a:pPr>
            <a:r>
              <a:t/>
            </a:r>
            <a:endParaRPr/>
          </a:p>
          <a:p>
            <a:pPr indent="-228600" lvl="0" marL="228600" rtl="0" algn="l">
              <a:lnSpc>
                <a:spcPct val="90000"/>
              </a:lnSpc>
              <a:spcBef>
                <a:spcPts val="0"/>
              </a:spcBef>
              <a:spcAft>
                <a:spcPts val="0"/>
              </a:spcAft>
              <a:buClr>
                <a:srgbClr val="595959"/>
              </a:buClr>
              <a:buSzPts val="2595"/>
              <a:buNone/>
            </a:pPr>
            <a:r>
              <a:rPr b="1" lang="en-US" sz="2400"/>
              <a:t>Climate resilience</a:t>
            </a:r>
            <a:r>
              <a:rPr lang="en-US" sz="2400"/>
              <a:t>:</a:t>
            </a:r>
            <a:endParaRPr/>
          </a:p>
          <a:p>
            <a:pPr indent="-228600" lvl="0" marL="228600" rtl="0" algn="l">
              <a:lnSpc>
                <a:spcPct val="90000"/>
              </a:lnSpc>
              <a:spcBef>
                <a:spcPts val="0"/>
              </a:spcBef>
              <a:spcAft>
                <a:spcPts val="0"/>
              </a:spcAft>
              <a:buClr>
                <a:srgbClr val="595959"/>
              </a:buClr>
              <a:buSzPts val="2595"/>
              <a:buNone/>
            </a:pPr>
            <a:r>
              <a:t/>
            </a:r>
            <a:endParaRPr sz="2400"/>
          </a:p>
          <a:p>
            <a:pPr indent="-228600" lvl="0" marL="228600" rtl="0" algn="just">
              <a:lnSpc>
                <a:spcPct val="90000"/>
              </a:lnSpc>
              <a:spcBef>
                <a:spcPts val="0"/>
              </a:spcBef>
              <a:spcAft>
                <a:spcPts val="0"/>
              </a:spcAft>
              <a:buClr>
                <a:srgbClr val="595959"/>
              </a:buClr>
              <a:buSzPts val="2595"/>
              <a:buNone/>
            </a:pPr>
            <a:r>
              <a:rPr lang="en-US"/>
              <a:t>“Among all this action, the challenge for the travel industry will be proving it’s not all greenwashing. Tourists, alongside investors, will hold companies to account over their progress, so there’s work being done on standards, regulations and reporting.”</a:t>
            </a:r>
            <a:endParaRPr/>
          </a:p>
          <a:p>
            <a:pPr indent="-228600" lvl="0" marL="228600" rtl="0" algn="r">
              <a:lnSpc>
                <a:spcPct val="90000"/>
              </a:lnSpc>
              <a:spcBef>
                <a:spcPts val="0"/>
              </a:spcBef>
              <a:spcAft>
                <a:spcPts val="0"/>
              </a:spcAft>
              <a:buClr>
                <a:srgbClr val="595959"/>
              </a:buClr>
              <a:buSzPts val="2595"/>
              <a:buNone/>
            </a:pPr>
            <a:r>
              <a:rPr lang="en-US" sz="1700"/>
              <a:t>Skift 2022</a:t>
            </a:r>
            <a:endParaRPr sz="1700"/>
          </a:p>
        </p:txBody>
      </p:sp>
      <p:sp>
        <p:nvSpPr>
          <p:cNvPr id="246" name="Google Shape;246;p7"/>
          <p:cNvSpPr txBox="1"/>
          <p:nvPr>
            <p:ph idx="3" type="body"/>
          </p:nvPr>
        </p:nvSpPr>
        <p:spPr>
          <a:xfrm>
            <a:off x="624908" y="592184"/>
            <a:ext cx="7322609" cy="94330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sz="3200">
                <a:solidFill>
                  <a:srgbClr val="20EEF1"/>
                </a:solidFill>
              </a:rPr>
              <a:t>Connecting Innovative Mountain Tourism       </a:t>
            </a:r>
            <a:endParaRPr/>
          </a:p>
          <a:p>
            <a:pPr indent="0" lvl="0" marL="0" rtl="0" algn="l">
              <a:lnSpc>
                <a:spcPct val="90000"/>
              </a:lnSpc>
              <a:spcBef>
                <a:spcPts val="0"/>
              </a:spcBef>
              <a:spcAft>
                <a:spcPts val="0"/>
              </a:spcAft>
              <a:buClr>
                <a:schemeClr val="lt1"/>
              </a:buClr>
              <a:buSzPts val="3600"/>
              <a:buNone/>
            </a:pPr>
            <a:r>
              <a:rPr lang="en-US" sz="3200">
                <a:solidFill>
                  <a:srgbClr val="20EEF1"/>
                </a:solidFill>
              </a:rPr>
              <a:t>   and the </a:t>
            </a:r>
            <a:r>
              <a:rPr b="1" lang="en-US" sz="3200">
                <a:solidFill>
                  <a:srgbClr val="20EEF1"/>
                </a:solidFill>
              </a:rPr>
              <a:t>SDGs</a:t>
            </a:r>
            <a:endParaRPr b="1" sz="3200">
              <a:solidFill>
                <a:srgbClr val="20EEF1"/>
              </a:solidFill>
            </a:endParaRPr>
          </a:p>
        </p:txBody>
      </p:sp>
      <p:sp>
        <p:nvSpPr>
          <p:cNvPr id="247" name="Google Shape;247;p7"/>
          <p:cNvSpPr/>
          <p:nvPr/>
        </p:nvSpPr>
        <p:spPr>
          <a:xfrm rot="1699289">
            <a:off x="5839843" y="1516684"/>
            <a:ext cx="2817149" cy="1431113"/>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Arial"/>
                <a:ea typeface="Arial"/>
                <a:cs typeface="Arial"/>
                <a:sym typeface="Arial"/>
              </a:rPr>
              <a:t>Find out what you can do? Click on the screen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pic>
        <p:nvPicPr>
          <p:cNvPr id="252" name="Google Shape;252;p73">
            <a:hlinkClick r:id="rId3"/>
          </p:cNvPr>
          <p:cNvPicPr preferRelativeResize="0"/>
          <p:nvPr>
            <p:ph idx="2" type="pic"/>
          </p:nvPr>
        </p:nvPicPr>
        <p:blipFill rotWithShape="1">
          <a:blip r:embed="rId4">
            <a:alphaModFix/>
          </a:blip>
          <a:srcRect b="-59772" l="-6398" r="-6348" t="-38220"/>
          <a:stretch/>
        </p:blipFill>
        <p:spPr>
          <a:xfrm>
            <a:off x="8602663" y="1265238"/>
            <a:ext cx="2265362" cy="3978275"/>
          </a:xfrm>
          <a:prstGeom prst="rect">
            <a:avLst/>
          </a:prstGeom>
          <a:solidFill>
            <a:schemeClr val="lt1"/>
          </a:solidFill>
          <a:ln>
            <a:noFill/>
          </a:ln>
        </p:spPr>
      </p:pic>
      <p:sp>
        <p:nvSpPr>
          <p:cNvPr id="253" name="Google Shape;253;p73"/>
          <p:cNvSpPr txBox="1"/>
          <p:nvPr>
            <p:ph idx="1" type="body"/>
          </p:nvPr>
        </p:nvSpPr>
        <p:spPr>
          <a:xfrm>
            <a:off x="676583" y="3617461"/>
            <a:ext cx="7146617" cy="2123529"/>
          </a:xfrm>
          <a:prstGeom prst="rect">
            <a:avLst/>
          </a:prstGeom>
          <a:noFill/>
          <a:ln>
            <a:noFill/>
          </a:ln>
        </p:spPr>
        <p:txBody>
          <a:bodyPr anchorCtr="0" anchor="t" bIns="45700" lIns="91425" spcFirstLastPara="1" rIns="91425" wrap="square" tIns="45700">
            <a:normAutofit/>
          </a:bodyPr>
          <a:lstStyle/>
          <a:p>
            <a:pPr indent="-228600" lvl="0" marL="228600" rtl="0" algn="just">
              <a:lnSpc>
                <a:spcPct val="90000"/>
              </a:lnSpc>
              <a:spcBef>
                <a:spcPts val="0"/>
              </a:spcBef>
              <a:spcAft>
                <a:spcPts val="0"/>
              </a:spcAft>
              <a:buClr>
                <a:srgbClr val="595959"/>
              </a:buClr>
              <a:buSzPts val="2400"/>
              <a:buNone/>
            </a:pPr>
            <a:r>
              <a:rPr lang="en-US"/>
              <a:t>Check on the </a:t>
            </a:r>
            <a:r>
              <a:rPr b="1" lang="en-US" sz="2400"/>
              <a:t>GSTC</a:t>
            </a:r>
            <a:r>
              <a:rPr lang="en-US" sz="2400"/>
              <a:t> Industry Criteria with performance indicators to help you build a sustainable business in the mountains.</a:t>
            </a:r>
            <a:endParaRPr/>
          </a:p>
          <a:p>
            <a:pPr indent="-228600" lvl="0" marL="228600" rtl="0" algn="just">
              <a:lnSpc>
                <a:spcPct val="90000"/>
              </a:lnSpc>
              <a:spcBef>
                <a:spcPts val="0"/>
              </a:spcBef>
              <a:spcAft>
                <a:spcPts val="0"/>
              </a:spcAft>
              <a:buClr>
                <a:srgbClr val="595959"/>
              </a:buClr>
              <a:buSzPts val="2400"/>
              <a:buNone/>
            </a:pPr>
            <a:r>
              <a:t/>
            </a:r>
            <a:endParaRPr/>
          </a:p>
          <a:p>
            <a:pPr indent="-228600" lvl="0" marL="228600" rtl="0" algn="just">
              <a:lnSpc>
                <a:spcPct val="90000"/>
              </a:lnSpc>
              <a:spcBef>
                <a:spcPts val="0"/>
              </a:spcBef>
              <a:spcAft>
                <a:spcPts val="0"/>
              </a:spcAft>
              <a:buClr>
                <a:srgbClr val="595959"/>
              </a:buClr>
              <a:buSzPts val="2400"/>
              <a:buNone/>
            </a:pPr>
            <a:r>
              <a:rPr lang="en-US" sz="2400"/>
              <a:t>Also, familiarise with the criteria in your </a:t>
            </a:r>
            <a:r>
              <a:rPr lang="en-US"/>
              <a:t>own </a:t>
            </a:r>
            <a:r>
              <a:rPr lang="en-US" sz="2400"/>
              <a:t>country.</a:t>
            </a:r>
            <a:endParaRPr sz="1700"/>
          </a:p>
        </p:txBody>
      </p:sp>
      <p:sp>
        <p:nvSpPr>
          <p:cNvPr id="254" name="Google Shape;254;p73"/>
          <p:cNvSpPr txBox="1"/>
          <p:nvPr>
            <p:ph idx="3" type="body"/>
          </p:nvPr>
        </p:nvSpPr>
        <p:spPr>
          <a:xfrm>
            <a:off x="705801" y="541948"/>
            <a:ext cx="6837999" cy="107903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sz="3200">
                <a:solidFill>
                  <a:srgbClr val="20EEF1"/>
                </a:solidFill>
              </a:rPr>
              <a:t>Want to be a </a:t>
            </a:r>
            <a:r>
              <a:rPr b="1" lang="en-US" sz="3200">
                <a:solidFill>
                  <a:srgbClr val="20EEF1"/>
                </a:solidFill>
              </a:rPr>
              <a:t>Responsible Mountain Entrepreneur</a:t>
            </a:r>
            <a:r>
              <a:rPr lang="en-US" sz="3200">
                <a:solidFill>
                  <a:srgbClr val="20EEF1"/>
                </a:solidFill>
              </a:rPr>
              <a:t>? </a:t>
            </a:r>
            <a:endParaRPr sz="3200">
              <a:solidFill>
                <a:srgbClr val="20EEF1"/>
              </a:solidFill>
            </a:endParaRPr>
          </a:p>
        </p:txBody>
      </p:sp>
      <p:sp>
        <p:nvSpPr>
          <p:cNvPr id="255" name="Google Shape;255;p73"/>
          <p:cNvSpPr/>
          <p:nvPr/>
        </p:nvSpPr>
        <p:spPr>
          <a:xfrm rot="1984198">
            <a:off x="5911894" y="1519601"/>
            <a:ext cx="2718751" cy="1337113"/>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Arial"/>
                <a:ea typeface="Arial"/>
                <a:cs typeface="Arial"/>
                <a:sym typeface="Arial"/>
              </a:rPr>
              <a:t>Industry Criteria -        Click on the screen</a:t>
            </a:r>
            <a:endParaRPr b="0" i="0" sz="1400" u="none" cap="none" strike="noStrike">
              <a:solidFill>
                <a:srgbClr val="000000"/>
              </a:solidFill>
              <a:latin typeface="Arial"/>
              <a:ea typeface="Arial"/>
              <a:cs typeface="Arial"/>
              <a:sym typeface="Arial"/>
            </a:endParaRPr>
          </a:p>
        </p:txBody>
      </p:sp>
      <p:pic>
        <p:nvPicPr>
          <p:cNvPr id="256" name="Google Shape;256;p73">
            <a:hlinkClick r:id="rId5"/>
          </p:cNvPr>
          <p:cNvPicPr preferRelativeResize="0"/>
          <p:nvPr/>
        </p:nvPicPr>
        <p:blipFill rotWithShape="1">
          <a:blip r:embed="rId6">
            <a:alphaModFix/>
          </a:blip>
          <a:srcRect b="0" l="0" r="0" t="0"/>
          <a:stretch/>
        </p:blipFill>
        <p:spPr>
          <a:xfrm>
            <a:off x="8612650" y="4414100"/>
            <a:ext cx="2255375" cy="67773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13">
            <a:hlinkClick r:id="rId3"/>
          </p:cNvPr>
          <p:cNvPicPr preferRelativeResize="0"/>
          <p:nvPr>
            <p:ph idx="2" type="pic"/>
          </p:nvPr>
        </p:nvPicPr>
        <p:blipFill rotWithShape="1">
          <a:blip r:embed="rId4">
            <a:alphaModFix/>
          </a:blip>
          <a:srcRect b="3008" l="0" r="0" t="3009"/>
          <a:stretch/>
        </p:blipFill>
        <p:spPr>
          <a:xfrm>
            <a:off x="7329563" y="-1"/>
            <a:ext cx="4862437" cy="6855220"/>
          </a:xfrm>
          <a:prstGeom prst="rect">
            <a:avLst/>
          </a:prstGeom>
          <a:noFill/>
          <a:ln>
            <a:noFill/>
          </a:ln>
        </p:spPr>
      </p:pic>
      <p:sp>
        <p:nvSpPr>
          <p:cNvPr id="262" name="Google Shape;262;p13"/>
          <p:cNvSpPr txBox="1"/>
          <p:nvPr>
            <p:ph idx="1" type="body"/>
          </p:nvPr>
        </p:nvSpPr>
        <p:spPr>
          <a:xfrm>
            <a:off x="349012" y="993851"/>
            <a:ext cx="6971700" cy="156929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rPr lang="en-US"/>
              <a:t>Learn about 10 new tech trends in innovative agriculture by clicking on the photo  </a:t>
            </a:r>
            <a:endParaRPr/>
          </a:p>
        </p:txBody>
      </p:sp>
      <p:sp>
        <p:nvSpPr>
          <p:cNvPr id="263" name="Google Shape;263;p13"/>
          <p:cNvSpPr txBox="1"/>
          <p:nvPr>
            <p:ph idx="3" type="body"/>
          </p:nvPr>
        </p:nvSpPr>
        <p:spPr>
          <a:xfrm>
            <a:off x="364983" y="698589"/>
            <a:ext cx="6393328" cy="582221"/>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SzPct val="121621"/>
              <a:buNone/>
            </a:pPr>
            <a:r>
              <a:rPr lang="en-US" sz="3200">
                <a:solidFill>
                  <a:srgbClr val="0070C0"/>
                </a:solidFill>
              </a:rPr>
              <a:t>Is </a:t>
            </a:r>
            <a:r>
              <a:rPr b="1" lang="en-US" sz="3200">
                <a:solidFill>
                  <a:srgbClr val="0070C0"/>
                </a:solidFill>
              </a:rPr>
              <a:t>Agriculture or Farming </a:t>
            </a:r>
            <a:r>
              <a:rPr lang="en-US" sz="3200">
                <a:solidFill>
                  <a:srgbClr val="0070C0"/>
                </a:solidFill>
              </a:rPr>
              <a:t>your passion?</a:t>
            </a:r>
            <a:endParaRPr sz="3200">
              <a:solidFill>
                <a:srgbClr val="0070C0"/>
              </a:solidFill>
            </a:endParaRPr>
          </a:p>
          <a:p>
            <a:pPr indent="0" lvl="0" marL="0" rtl="0" algn="l">
              <a:lnSpc>
                <a:spcPct val="90000"/>
              </a:lnSpc>
              <a:spcBef>
                <a:spcPts val="0"/>
              </a:spcBef>
              <a:spcAft>
                <a:spcPts val="0"/>
              </a:spcAft>
              <a:buClr>
                <a:srgbClr val="595959"/>
              </a:buClr>
              <a:buSzPct val="108108"/>
              <a:buNone/>
            </a:pPr>
            <a:r>
              <a:t/>
            </a:r>
            <a:endParaRPr/>
          </a:p>
        </p:txBody>
      </p:sp>
      <p:grpSp>
        <p:nvGrpSpPr>
          <p:cNvPr id="264" name="Google Shape;264;p13"/>
          <p:cNvGrpSpPr/>
          <p:nvPr/>
        </p:nvGrpSpPr>
        <p:grpSpPr>
          <a:xfrm rot="-766166">
            <a:off x="7791905" y="721267"/>
            <a:ext cx="2082443" cy="2861107"/>
            <a:chOff x="5875548" y="3125276"/>
            <a:chExt cx="438214" cy="602070"/>
          </a:xfrm>
        </p:grpSpPr>
        <p:sp>
          <p:nvSpPr>
            <p:cNvPr id="265" name="Google Shape;265;p13"/>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6" name="Google Shape;266;p13"/>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67" name="Google Shape;267;p13"/>
          <p:cNvSpPr/>
          <p:nvPr/>
        </p:nvSpPr>
        <p:spPr>
          <a:xfrm rot="1115414">
            <a:off x="9815454" y="881973"/>
            <a:ext cx="1588264" cy="543064"/>
          </a:xfrm>
          <a:prstGeom prst="ellipse">
            <a:avLst/>
          </a:prstGeom>
          <a:solidFill>
            <a:srgbClr val="00B0F0"/>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chemeClr val="lt1"/>
                </a:solidFill>
                <a:latin typeface="Arial"/>
                <a:ea typeface="Arial"/>
                <a:cs typeface="Arial"/>
                <a:sym typeface="Arial"/>
              </a:rPr>
              <a:t>Click!</a:t>
            </a:r>
            <a:endParaRPr b="0" i="0" sz="1400" u="none" cap="none" strike="noStrike">
              <a:solidFill>
                <a:srgbClr val="000000"/>
              </a:solidFill>
              <a:latin typeface="Arial"/>
              <a:ea typeface="Arial"/>
              <a:cs typeface="Arial"/>
              <a:sym typeface="Arial"/>
            </a:endParaRPr>
          </a:p>
        </p:txBody>
      </p:sp>
      <p:sp>
        <p:nvSpPr>
          <p:cNvPr id="268" name="Google Shape;268;p13"/>
          <p:cNvSpPr/>
          <p:nvPr/>
        </p:nvSpPr>
        <p:spPr>
          <a:xfrm>
            <a:off x="6064919" y="2058823"/>
            <a:ext cx="856800" cy="257700"/>
          </a:xfrm>
          <a:prstGeom prst="rightArrow">
            <a:avLst>
              <a:gd fmla="val 50000" name="adj1"/>
              <a:gd fmla="val 50000" name="adj2"/>
            </a:avLst>
          </a:prstGeom>
          <a:solidFill>
            <a:srgbClr val="00B0F0"/>
          </a:solidFill>
          <a:ln cap="flat" cmpd="sng" w="25400">
            <a:solidFill>
              <a:srgbClr val="054F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Mynd sem inniheldur gras, gir�ing, kind, utandyra&#10;&#10;Lýsing sjálfkrafa búin til" id="269" name="Google Shape;269;p13"/>
          <p:cNvPicPr preferRelativeResize="0"/>
          <p:nvPr/>
        </p:nvPicPr>
        <p:blipFill rotWithShape="1">
          <a:blip r:embed="rId5">
            <a:alphaModFix/>
          </a:blip>
          <a:srcRect b="0" l="0" r="0" t="0"/>
          <a:stretch/>
        </p:blipFill>
        <p:spPr>
          <a:xfrm>
            <a:off x="1777313" y="2858406"/>
            <a:ext cx="4115097" cy="308632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74">
            <a:hlinkClick r:id="rId3"/>
          </p:cNvPr>
          <p:cNvPicPr preferRelativeResize="0"/>
          <p:nvPr>
            <p:ph idx="2" type="pic"/>
          </p:nvPr>
        </p:nvPicPr>
        <p:blipFill rotWithShape="1">
          <a:blip r:embed="rId4">
            <a:alphaModFix/>
          </a:blip>
          <a:srcRect b="0" l="24567" r="24566" t="0"/>
          <a:stretch/>
        </p:blipFill>
        <p:spPr>
          <a:xfrm>
            <a:off x="7003915" y="1147863"/>
            <a:ext cx="5188085" cy="4202350"/>
          </a:xfrm>
          <a:prstGeom prst="rect">
            <a:avLst/>
          </a:prstGeom>
          <a:solidFill>
            <a:schemeClr val="lt1"/>
          </a:solidFill>
          <a:ln>
            <a:noFill/>
          </a:ln>
        </p:spPr>
      </p:pic>
      <p:sp>
        <p:nvSpPr>
          <p:cNvPr id="275" name="Google Shape;275;p74"/>
          <p:cNvSpPr txBox="1"/>
          <p:nvPr>
            <p:ph idx="1" type="body"/>
          </p:nvPr>
        </p:nvSpPr>
        <p:spPr>
          <a:xfrm>
            <a:off x="331721" y="1935481"/>
            <a:ext cx="6281114" cy="117759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400"/>
              <a:buNone/>
            </a:pPr>
            <a:r>
              <a:rPr lang="en-US">
                <a:solidFill>
                  <a:schemeClr val="lt1"/>
                </a:solidFill>
              </a:rPr>
              <a:t>Do you want to combine mountain farming and tourism? Take a look at what others are doing.</a:t>
            </a:r>
            <a:endParaRPr>
              <a:solidFill>
                <a:schemeClr val="lt1"/>
              </a:solidFill>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a:p>
            <a:pPr indent="-228600" lvl="0" marL="228600" rtl="0" algn="l">
              <a:lnSpc>
                <a:spcPct val="90000"/>
              </a:lnSpc>
              <a:spcBef>
                <a:spcPts val="0"/>
              </a:spcBef>
              <a:spcAft>
                <a:spcPts val="0"/>
              </a:spcAft>
              <a:buClr>
                <a:srgbClr val="595959"/>
              </a:buClr>
              <a:buSzPts val="2400"/>
              <a:buNone/>
            </a:pPr>
            <a:r>
              <a:t/>
            </a:r>
            <a:endParaRPr/>
          </a:p>
        </p:txBody>
      </p:sp>
      <p:sp>
        <p:nvSpPr>
          <p:cNvPr id="276" name="Google Shape;276;p74"/>
          <p:cNvSpPr txBox="1"/>
          <p:nvPr>
            <p:ph idx="3" type="body"/>
          </p:nvPr>
        </p:nvSpPr>
        <p:spPr>
          <a:xfrm>
            <a:off x="765643" y="933256"/>
            <a:ext cx="3603823" cy="816177"/>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3600"/>
              <a:buNone/>
            </a:pPr>
            <a:r>
              <a:rPr b="1" lang="en-US" sz="3200">
                <a:solidFill>
                  <a:srgbClr val="20EEF1"/>
                </a:solidFill>
              </a:rPr>
              <a:t>Agritourism</a:t>
            </a:r>
            <a:endParaRPr b="1" sz="3200">
              <a:solidFill>
                <a:srgbClr val="20EEF1"/>
              </a:solidFill>
            </a:endParaRPr>
          </a:p>
          <a:p>
            <a:pPr indent="0" lvl="0" marL="0" rtl="0" algn="l">
              <a:lnSpc>
                <a:spcPct val="90000"/>
              </a:lnSpc>
              <a:spcBef>
                <a:spcPts val="0"/>
              </a:spcBef>
              <a:spcAft>
                <a:spcPts val="0"/>
              </a:spcAft>
              <a:buClr>
                <a:schemeClr val="lt1"/>
              </a:buClr>
              <a:buSzPts val="3600"/>
              <a:buNone/>
            </a:pPr>
            <a:r>
              <a:t/>
            </a:r>
            <a:endParaRPr/>
          </a:p>
        </p:txBody>
      </p:sp>
      <p:sp>
        <p:nvSpPr>
          <p:cNvPr id="277" name="Google Shape;277;p74"/>
          <p:cNvSpPr/>
          <p:nvPr/>
        </p:nvSpPr>
        <p:spPr>
          <a:xfrm rot="677893">
            <a:off x="1334023" y="3704215"/>
            <a:ext cx="4276510" cy="1426955"/>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Arial"/>
                <a:ea typeface="Arial"/>
                <a:cs typeface="Arial"/>
                <a:sym typeface="Arial"/>
              </a:rPr>
              <a:t>An example of sustainability and agritourism, click on the screen.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75"/>
          <p:cNvSpPr txBox="1"/>
          <p:nvPr>
            <p:ph idx="1" type="body"/>
          </p:nvPr>
        </p:nvSpPr>
        <p:spPr>
          <a:xfrm>
            <a:off x="10764" y="430704"/>
            <a:ext cx="12181236" cy="76524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SzPct val="117647"/>
              <a:buNone/>
            </a:pPr>
            <a:r>
              <a:rPr lang="en-US">
                <a:solidFill>
                  <a:srgbClr val="7030A0"/>
                </a:solidFill>
              </a:rPr>
              <a:t>Want to learn more from others about agritourism?</a:t>
            </a:r>
            <a:endParaRPr/>
          </a:p>
          <a:p>
            <a:pPr indent="0" lvl="0" marL="0" rtl="0" algn="ctr">
              <a:lnSpc>
                <a:spcPct val="90000"/>
              </a:lnSpc>
              <a:spcBef>
                <a:spcPts val="0"/>
              </a:spcBef>
              <a:spcAft>
                <a:spcPts val="0"/>
              </a:spcAft>
              <a:buSzPct val="117647"/>
              <a:buNone/>
            </a:pPr>
            <a:r>
              <a:rPr lang="en-US">
                <a:solidFill>
                  <a:srgbClr val="7030A0"/>
                </a:solidFill>
              </a:rPr>
              <a:t>More examples:</a:t>
            </a:r>
            <a:endParaRPr>
              <a:solidFill>
                <a:srgbClr val="7030A0"/>
              </a:solidFill>
            </a:endParaRPr>
          </a:p>
          <a:p>
            <a:pPr indent="0" lvl="0" marL="0" rtl="0" algn="ctr">
              <a:lnSpc>
                <a:spcPct val="90000"/>
              </a:lnSpc>
              <a:spcBef>
                <a:spcPts val="0"/>
              </a:spcBef>
              <a:spcAft>
                <a:spcPts val="0"/>
              </a:spcAft>
              <a:buClr>
                <a:srgbClr val="595959"/>
              </a:buClr>
              <a:buSzPct val="117647"/>
              <a:buNone/>
            </a:pPr>
            <a:r>
              <a:t/>
            </a:r>
            <a:endParaRPr/>
          </a:p>
        </p:txBody>
      </p:sp>
      <p:sp>
        <p:nvSpPr>
          <p:cNvPr id="283" name="Google Shape;283;p75"/>
          <p:cNvSpPr txBox="1"/>
          <p:nvPr/>
        </p:nvSpPr>
        <p:spPr>
          <a:xfrm>
            <a:off x="927246" y="3848654"/>
            <a:ext cx="1734837" cy="86789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3">
                  <a:extLst>
                    <a:ext uri="{A12FA001-AC4F-418D-AE19-62706E023703}">
                      <ahyp:hlinkClr val="tx"/>
                    </a:ext>
                  </a:extLst>
                </a:hlinkClick>
              </a:rPr>
              <a:t>Vallanes Iceland</a:t>
            </a:r>
            <a:endParaRPr b="0" i="0" sz="2800" u="none" cap="none" strike="noStrike">
              <a:solidFill>
                <a:schemeClr val="lt1"/>
              </a:solidFill>
              <a:latin typeface="Arial"/>
              <a:ea typeface="Arial"/>
              <a:cs typeface="Arial"/>
              <a:sym typeface="Arial"/>
            </a:endParaRPr>
          </a:p>
        </p:txBody>
      </p:sp>
      <p:sp>
        <p:nvSpPr>
          <p:cNvPr id="284" name="Google Shape;284;p75"/>
          <p:cNvSpPr txBox="1"/>
          <p:nvPr/>
        </p:nvSpPr>
        <p:spPr>
          <a:xfrm>
            <a:off x="5225175" y="3616408"/>
            <a:ext cx="1734837" cy="1255728"/>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4">
                  <a:extLst>
                    <a:ext uri="{A12FA001-AC4F-418D-AE19-62706E023703}">
                      <ahyp:hlinkClr val="tx"/>
                    </a:ext>
                  </a:extLst>
                </a:hlinkClick>
              </a:rPr>
              <a:t>Kmetia-Urska</a:t>
            </a:r>
            <a:endParaRPr b="0" i="0" sz="2800" u="sng" cap="none" strike="noStrike">
              <a:solidFill>
                <a:schemeClr val="lt1"/>
              </a:solidFill>
              <a:latin typeface="Arial"/>
              <a:ea typeface="Arial"/>
              <a:cs typeface="Arial"/>
              <a:sym typeface="Arial"/>
              <a:hlinkClick r:id="rId5">
                <a:extLst>
                  <a:ext uri="{A12FA001-AC4F-418D-AE19-62706E023703}">
                    <ahyp:hlinkClr val="tx"/>
                  </a:ext>
                </a:extLst>
              </a:hlinkClick>
            </a:endParaRPr>
          </a:p>
          <a:p>
            <a:pPr indent="0" lvl="0" marL="0" marR="0" rtl="0" algn="ctr">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6">
                  <a:extLst>
                    <a:ext uri="{A12FA001-AC4F-418D-AE19-62706E023703}">
                      <ahyp:hlinkClr val="tx"/>
                    </a:ext>
                  </a:extLst>
                </a:hlinkClick>
              </a:rPr>
              <a:t> Slovenia</a:t>
            </a:r>
            <a:endParaRPr b="0" i="0" sz="2800" u="none" cap="none" strike="noStrike">
              <a:solidFill>
                <a:schemeClr val="lt1"/>
              </a:solidFill>
              <a:latin typeface="Arial"/>
              <a:ea typeface="Arial"/>
              <a:cs typeface="Arial"/>
              <a:sym typeface="Arial"/>
            </a:endParaRPr>
          </a:p>
        </p:txBody>
      </p:sp>
      <p:sp>
        <p:nvSpPr>
          <p:cNvPr id="285" name="Google Shape;285;p75"/>
          <p:cNvSpPr txBox="1"/>
          <p:nvPr/>
        </p:nvSpPr>
        <p:spPr>
          <a:xfrm>
            <a:off x="9321759" y="3848614"/>
            <a:ext cx="1921262" cy="86793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chemeClr val="lt1"/>
              </a:buClr>
              <a:buSzPts val="2400"/>
              <a:buFont typeface="Arial"/>
              <a:buNone/>
            </a:pPr>
            <a:r>
              <a:rPr b="0" i="0" lang="en-US" sz="2800" u="sng" cap="none" strike="noStrike">
                <a:solidFill>
                  <a:schemeClr val="lt1"/>
                </a:solidFill>
                <a:latin typeface="Arial"/>
                <a:ea typeface="Arial"/>
                <a:cs typeface="Arial"/>
                <a:sym typeface="Arial"/>
                <a:hlinkClick r:id="rId7">
                  <a:extLst>
                    <a:ext uri="{A12FA001-AC4F-418D-AE19-62706E023703}">
                      <ahyp:hlinkClr val="tx"/>
                    </a:ext>
                  </a:extLst>
                </a:hlinkClick>
              </a:rPr>
              <a:t>Friðheimar</a:t>
            </a:r>
            <a:r>
              <a:rPr b="0" i="0" lang="en-US" sz="2800" u="sng" cap="none" strike="noStrike">
                <a:solidFill>
                  <a:srgbClr val="87A66E"/>
                </a:solidFill>
                <a:latin typeface="Arial"/>
                <a:ea typeface="Arial"/>
                <a:cs typeface="Arial"/>
                <a:sym typeface="Arial"/>
                <a:hlinkClick r:id="rId8">
                  <a:extLst>
                    <a:ext uri="{A12FA001-AC4F-418D-AE19-62706E023703}">
                      <ahyp:hlinkClr val="tx"/>
                    </a:ext>
                  </a:extLst>
                </a:hlinkClick>
              </a:rPr>
              <a:t> </a:t>
            </a:r>
            <a:r>
              <a:rPr b="0" i="0" lang="en-US" sz="2800" u="sng" cap="none" strike="noStrike">
                <a:solidFill>
                  <a:schemeClr val="lt1"/>
                </a:solidFill>
                <a:latin typeface="Arial"/>
                <a:ea typeface="Arial"/>
                <a:cs typeface="Arial"/>
                <a:sym typeface="Arial"/>
                <a:hlinkClick r:id="rId9">
                  <a:extLst>
                    <a:ext uri="{A12FA001-AC4F-418D-AE19-62706E023703}">
                      <ahyp:hlinkClr val="tx"/>
                    </a:ext>
                  </a:extLst>
                </a:hlinkClick>
              </a:rPr>
              <a:t>Iceland</a:t>
            </a:r>
            <a:endParaRPr b="0" i="0" sz="2800" u="none" cap="none" strike="noStrike">
              <a:solidFill>
                <a:schemeClr val="lt1"/>
              </a:solidFill>
              <a:latin typeface="Arial"/>
              <a:ea typeface="Arial"/>
              <a:cs typeface="Arial"/>
              <a:sym typeface="Arial"/>
            </a:endParaRPr>
          </a:p>
        </p:txBody>
      </p:sp>
      <p:grpSp>
        <p:nvGrpSpPr>
          <p:cNvPr id="286" name="Google Shape;286;p75"/>
          <p:cNvGrpSpPr/>
          <p:nvPr/>
        </p:nvGrpSpPr>
        <p:grpSpPr>
          <a:xfrm>
            <a:off x="5552540" y="2125182"/>
            <a:ext cx="786437" cy="606871"/>
            <a:chOff x="5937975" y="5081700"/>
            <a:chExt cx="481050" cy="261850"/>
          </a:xfrm>
        </p:grpSpPr>
        <p:sp>
          <p:nvSpPr>
            <p:cNvPr id="287" name="Google Shape;287;p75"/>
            <p:cNvSpPr/>
            <p:nvPr/>
          </p:nvSpPr>
          <p:spPr>
            <a:xfrm>
              <a:off x="6104200" y="5081700"/>
              <a:ext cx="314825" cy="215575"/>
            </a:xfrm>
            <a:custGeom>
              <a:rect b="b" l="l" r="r" t="t"/>
              <a:pathLst>
                <a:path extrusionOk="0" fill="none" h="8623" w="12593">
                  <a:moveTo>
                    <a:pt x="5481" y="8622"/>
                  </a:moveTo>
                  <a:lnTo>
                    <a:pt x="5481" y="8622"/>
                  </a:lnTo>
                  <a:lnTo>
                    <a:pt x="6017" y="8574"/>
                  </a:lnTo>
                  <a:lnTo>
                    <a:pt x="6382" y="8525"/>
                  </a:lnTo>
                  <a:lnTo>
                    <a:pt x="6796" y="8452"/>
                  </a:lnTo>
                  <a:lnTo>
                    <a:pt x="7234" y="8354"/>
                  </a:lnTo>
                  <a:lnTo>
                    <a:pt x="7697" y="8257"/>
                  </a:lnTo>
                  <a:lnTo>
                    <a:pt x="8184" y="8086"/>
                  </a:lnTo>
                  <a:lnTo>
                    <a:pt x="8671" y="7892"/>
                  </a:lnTo>
                  <a:lnTo>
                    <a:pt x="9134" y="7648"/>
                  </a:lnTo>
                  <a:lnTo>
                    <a:pt x="9353" y="7526"/>
                  </a:lnTo>
                  <a:lnTo>
                    <a:pt x="9597" y="7356"/>
                  </a:lnTo>
                  <a:lnTo>
                    <a:pt x="9792" y="7185"/>
                  </a:lnTo>
                  <a:lnTo>
                    <a:pt x="9986" y="7015"/>
                  </a:lnTo>
                  <a:lnTo>
                    <a:pt x="10181" y="6820"/>
                  </a:lnTo>
                  <a:lnTo>
                    <a:pt x="10376" y="6601"/>
                  </a:lnTo>
                  <a:lnTo>
                    <a:pt x="10522" y="6357"/>
                  </a:lnTo>
                  <a:lnTo>
                    <a:pt x="10668" y="6114"/>
                  </a:lnTo>
                  <a:lnTo>
                    <a:pt x="10814" y="5846"/>
                  </a:lnTo>
                  <a:lnTo>
                    <a:pt x="10912" y="5554"/>
                  </a:lnTo>
                  <a:lnTo>
                    <a:pt x="11009" y="5261"/>
                  </a:lnTo>
                  <a:lnTo>
                    <a:pt x="11082" y="4945"/>
                  </a:lnTo>
                  <a:lnTo>
                    <a:pt x="11131" y="4579"/>
                  </a:lnTo>
                  <a:lnTo>
                    <a:pt x="11155" y="4214"/>
                  </a:lnTo>
                  <a:lnTo>
                    <a:pt x="11155" y="4214"/>
                  </a:lnTo>
                  <a:lnTo>
                    <a:pt x="11155" y="3873"/>
                  </a:lnTo>
                  <a:lnTo>
                    <a:pt x="11131" y="3435"/>
                  </a:lnTo>
                  <a:lnTo>
                    <a:pt x="11131" y="2972"/>
                  </a:lnTo>
                  <a:lnTo>
                    <a:pt x="11131" y="2753"/>
                  </a:lnTo>
                  <a:lnTo>
                    <a:pt x="11180" y="2582"/>
                  </a:lnTo>
                  <a:lnTo>
                    <a:pt x="12032" y="2607"/>
                  </a:lnTo>
                  <a:lnTo>
                    <a:pt x="11594" y="2120"/>
                  </a:lnTo>
                  <a:lnTo>
                    <a:pt x="11594" y="2120"/>
                  </a:lnTo>
                  <a:lnTo>
                    <a:pt x="11764" y="2046"/>
                  </a:lnTo>
                  <a:lnTo>
                    <a:pt x="11935" y="1973"/>
                  </a:lnTo>
                  <a:lnTo>
                    <a:pt x="12300" y="1827"/>
                  </a:lnTo>
                  <a:lnTo>
                    <a:pt x="12568" y="1730"/>
                  </a:lnTo>
                  <a:lnTo>
                    <a:pt x="12592" y="1681"/>
                  </a:lnTo>
                  <a:lnTo>
                    <a:pt x="12592" y="1657"/>
                  </a:lnTo>
                  <a:lnTo>
                    <a:pt x="12568" y="1632"/>
                  </a:lnTo>
                  <a:lnTo>
                    <a:pt x="12568" y="1632"/>
                  </a:lnTo>
                  <a:lnTo>
                    <a:pt x="12203" y="1511"/>
                  </a:lnTo>
                  <a:lnTo>
                    <a:pt x="11789" y="1389"/>
                  </a:lnTo>
                  <a:lnTo>
                    <a:pt x="11302" y="1267"/>
                  </a:lnTo>
                  <a:lnTo>
                    <a:pt x="11302" y="1267"/>
                  </a:lnTo>
                  <a:lnTo>
                    <a:pt x="11082" y="1024"/>
                  </a:lnTo>
                  <a:lnTo>
                    <a:pt x="10863" y="780"/>
                  </a:lnTo>
                  <a:lnTo>
                    <a:pt x="10547" y="512"/>
                  </a:lnTo>
                  <a:lnTo>
                    <a:pt x="10352" y="390"/>
                  </a:lnTo>
                  <a:lnTo>
                    <a:pt x="10157" y="269"/>
                  </a:lnTo>
                  <a:lnTo>
                    <a:pt x="9938" y="171"/>
                  </a:lnTo>
                  <a:lnTo>
                    <a:pt x="9719" y="98"/>
                  </a:lnTo>
                  <a:lnTo>
                    <a:pt x="9475" y="25"/>
                  </a:lnTo>
                  <a:lnTo>
                    <a:pt x="9231" y="1"/>
                  </a:lnTo>
                  <a:lnTo>
                    <a:pt x="8964" y="25"/>
                  </a:lnTo>
                  <a:lnTo>
                    <a:pt x="8696" y="74"/>
                  </a:lnTo>
                  <a:lnTo>
                    <a:pt x="8696" y="74"/>
                  </a:lnTo>
                  <a:lnTo>
                    <a:pt x="8501" y="122"/>
                  </a:lnTo>
                  <a:lnTo>
                    <a:pt x="8306" y="171"/>
                  </a:lnTo>
                  <a:lnTo>
                    <a:pt x="8111" y="269"/>
                  </a:lnTo>
                  <a:lnTo>
                    <a:pt x="7916" y="366"/>
                  </a:lnTo>
                  <a:lnTo>
                    <a:pt x="7746" y="488"/>
                  </a:lnTo>
                  <a:lnTo>
                    <a:pt x="7575" y="610"/>
                  </a:lnTo>
                  <a:lnTo>
                    <a:pt x="7405" y="756"/>
                  </a:lnTo>
                  <a:lnTo>
                    <a:pt x="7283" y="926"/>
                  </a:lnTo>
                  <a:lnTo>
                    <a:pt x="7137" y="1097"/>
                  </a:lnTo>
                  <a:lnTo>
                    <a:pt x="7039" y="1267"/>
                  </a:lnTo>
                  <a:lnTo>
                    <a:pt x="6942" y="1462"/>
                  </a:lnTo>
                  <a:lnTo>
                    <a:pt x="6845" y="1657"/>
                  </a:lnTo>
                  <a:lnTo>
                    <a:pt x="6796" y="1876"/>
                  </a:lnTo>
                  <a:lnTo>
                    <a:pt x="6747" y="2095"/>
                  </a:lnTo>
                  <a:lnTo>
                    <a:pt x="6723" y="2339"/>
                  </a:lnTo>
                  <a:lnTo>
                    <a:pt x="6723" y="2558"/>
                  </a:lnTo>
                  <a:lnTo>
                    <a:pt x="1" y="4360"/>
                  </a:lnTo>
                  <a:lnTo>
                    <a:pt x="1" y="4360"/>
                  </a:lnTo>
                  <a:lnTo>
                    <a:pt x="318" y="4579"/>
                  </a:lnTo>
                  <a:lnTo>
                    <a:pt x="634" y="4799"/>
                  </a:lnTo>
                  <a:lnTo>
                    <a:pt x="951" y="5018"/>
                  </a:lnTo>
                  <a:lnTo>
                    <a:pt x="1267" y="5188"/>
                  </a:lnTo>
                  <a:lnTo>
                    <a:pt x="1608" y="5359"/>
                  </a:lnTo>
                  <a:lnTo>
                    <a:pt x="1925" y="5481"/>
                  </a:lnTo>
                  <a:lnTo>
                    <a:pt x="2266" y="5602"/>
                  </a:lnTo>
                  <a:lnTo>
                    <a:pt x="2583" y="5724"/>
                  </a:lnTo>
                  <a:lnTo>
                    <a:pt x="2923" y="5797"/>
                  </a:lnTo>
                  <a:lnTo>
                    <a:pt x="3264" y="5846"/>
                  </a:lnTo>
                  <a:lnTo>
                    <a:pt x="3581" y="5895"/>
                  </a:lnTo>
                  <a:lnTo>
                    <a:pt x="3922" y="5919"/>
                  </a:lnTo>
                  <a:lnTo>
                    <a:pt x="4263" y="5919"/>
                  </a:lnTo>
                  <a:lnTo>
                    <a:pt x="4604" y="5895"/>
                  </a:lnTo>
                  <a:lnTo>
                    <a:pt x="4945" y="5846"/>
                  </a:lnTo>
                  <a:lnTo>
                    <a:pt x="5286" y="5797"/>
                  </a:lnTo>
                  <a:lnTo>
                    <a:pt x="5286" y="5797"/>
                  </a:lnTo>
                  <a:lnTo>
                    <a:pt x="5603" y="5700"/>
                  </a:lnTo>
                  <a:lnTo>
                    <a:pt x="5919" y="5627"/>
                  </a:lnTo>
                  <a:lnTo>
                    <a:pt x="6455" y="5407"/>
                  </a:lnTo>
                  <a:lnTo>
                    <a:pt x="6942" y="5188"/>
                  </a:lnTo>
                  <a:lnTo>
                    <a:pt x="7356" y="4969"/>
                  </a:lnTo>
                  <a:lnTo>
                    <a:pt x="7697" y="4750"/>
                  </a:lnTo>
                  <a:lnTo>
                    <a:pt x="7941" y="4579"/>
                  </a:lnTo>
                  <a:lnTo>
                    <a:pt x="8160" y="4409"/>
                  </a:lnTo>
                  <a:lnTo>
                    <a:pt x="8160" y="4409"/>
                  </a:lnTo>
                  <a:lnTo>
                    <a:pt x="8233" y="4360"/>
                  </a:lnTo>
                  <a:lnTo>
                    <a:pt x="8330" y="4336"/>
                  </a:lnTo>
                  <a:lnTo>
                    <a:pt x="8428" y="4360"/>
                  </a:lnTo>
                  <a:lnTo>
                    <a:pt x="8501" y="4409"/>
                  </a:lnTo>
                </a:path>
              </a:pathLst>
            </a:custGeom>
            <a:noFill/>
            <a:ln cap="rnd" cmpd="sng" w="2857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88" name="Google Shape;288;p75"/>
            <p:cNvSpPr/>
            <p:nvPr/>
          </p:nvSpPr>
          <p:spPr>
            <a:xfrm>
              <a:off x="5937975" y="5210175"/>
              <a:ext cx="333700" cy="133375"/>
            </a:xfrm>
            <a:custGeom>
              <a:rect b="b" l="l" r="r" t="t"/>
              <a:pathLst>
                <a:path extrusionOk="0" fill="none" h="5335" w="13348">
                  <a:moveTo>
                    <a:pt x="7819" y="1"/>
                  </a:moveTo>
                  <a:lnTo>
                    <a:pt x="318" y="2533"/>
                  </a:lnTo>
                  <a:lnTo>
                    <a:pt x="318" y="2533"/>
                  </a:lnTo>
                  <a:lnTo>
                    <a:pt x="245" y="2582"/>
                  </a:lnTo>
                  <a:lnTo>
                    <a:pt x="147" y="2631"/>
                  </a:lnTo>
                  <a:lnTo>
                    <a:pt x="98" y="2704"/>
                  </a:lnTo>
                  <a:lnTo>
                    <a:pt x="50" y="2777"/>
                  </a:lnTo>
                  <a:lnTo>
                    <a:pt x="1" y="2874"/>
                  </a:lnTo>
                  <a:lnTo>
                    <a:pt x="1" y="2972"/>
                  </a:lnTo>
                  <a:lnTo>
                    <a:pt x="1" y="3045"/>
                  </a:lnTo>
                  <a:lnTo>
                    <a:pt x="25" y="3142"/>
                  </a:lnTo>
                  <a:lnTo>
                    <a:pt x="25" y="3142"/>
                  </a:lnTo>
                  <a:lnTo>
                    <a:pt x="98" y="3288"/>
                  </a:lnTo>
                  <a:lnTo>
                    <a:pt x="196" y="3386"/>
                  </a:lnTo>
                  <a:lnTo>
                    <a:pt x="318" y="3459"/>
                  </a:lnTo>
                  <a:lnTo>
                    <a:pt x="488" y="3483"/>
                  </a:lnTo>
                  <a:lnTo>
                    <a:pt x="488" y="3483"/>
                  </a:lnTo>
                  <a:lnTo>
                    <a:pt x="610" y="3459"/>
                  </a:lnTo>
                  <a:lnTo>
                    <a:pt x="269" y="3629"/>
                  </a:lnTo>
                  <a:lnTo>
                    <a:pt x="269" y="3629"/>
                  </a:lnTo>
                  <a:lnTo>
                    <a:pt x="171" y="3678"/>
                  </a:lnTo>
                  <a:lnTo>
                    <a:pt x="123" y="3751"/>
                  </a:lnTo>
                  <a:lnTo>
                    <a:pt x="50" y="3824"/>
                  </a:lnTo>
                  <a:lnTo>
                    <a:pt x="25" y="3922"/>
                  </a:lnTo>
                  <a:lnTo>
                    <a:pt x="1" y="3995"/>
                  </a:lnTo>
                  <a:lnTo>
                    <a:pt x="1" y="4092"/>
                  </a:lnTo>
                  <a:lnTo>
                    <a:pt x="1" y="4190"/>
                  </a:lnTo>
                  <a:lnTo>
                    <a:pt x="50" y="4287"/>
                  </a:lnTo>
                  <a:lnTo>
                    <a:pt x="50" y="4287"/>
                  </a:lnTo>
                  <a:lnTo>
                    <a:pt x="123" y="4409"/>
                  </a:lnTo>
                  <a:lnTo>
                    <a:pt x="220" y="4482"/>
                  </a:lnTo>
                  <a:lnTo>
                    <a:pt x="342" y="4531"/>
                  </a:lnTo>
                  <a:lnTo>
                    <a:pt x="488" y="4555"/>
                  </a:lnTo>
                  <a:lnTo>
                    <a:pt x="488" y="4555"/>
                  </a:lnTo>
                  <a:lnTo>
                    <a:pt x="586" y="4555"/>
                  </a:lnTo>
                  <a:lnTo>
                    <a:pt x="683" y="4506"/>
                  </a:lnTo>
                  <a:lnTo>
                    <a:pt x="853" y="4433"/>
                  </a:lnTo>
                  <a:lnTo>
                    <a:pt x="853" y="4433"/>
                  </a:lnTo>
                  <a:lnTo>
                    <a:pt x="780" y="4555"/>
                  </a:lnTo>
                  <a:lnTo>
                    <a:pt x="756" y="4701"/>
                  </a:lnTo>
                  <a:lnTo>
                    <a:pt x="780" y="4847"/>
                  </a:lnTo>
                  <a:lnTo>
                    <a:pt x="829" y="4993"/>
                  </a:lnTo>
                  <a:lnTo>
                    <a:pt x="829" y="4993"/>
                  </a:lnTo>
                  <a:lnTo>
                    <a:pt x="926" y="5091"/>
                  </a:lnTo>
                  <a:lnTo>
                    <a:pt x="1024" y="5139"/>
                  </a:lnTo>
                  <a:lnTo>
                    <a:pt x="1121" y="5188"/>
                  </a:lnTo>
                  <a:lnTo>
                    <a:pt x="1243" y="5212"/>
                  </a:lnTo>
                  <a:lnTo>
                    <a:pt x="1243" y="5212"/>
                  </a:lnTo>
                  <a:lnTo>
                    <a:pt x="1389" y="5188"/>
                  </a:lnTo>
                  <a:lnTo>
                    <a:pt x="1511" y="5115"/>
                  </a:lnTo>
                  <a:lnTo>
                    <a:pt x="6065" y="2144"/>
                  </a:lnTo>
                  <a:lnTo>
                    <a:pt x="6065" y="2144"/>
                  </a:lnTo>
                  <a:lnTo>
                    <a:pt x="6528" y="2363"/>
                  </a:lnTo>
                  <a:lnTo>
                    <a:pt x="7088" y="2582"/>
                  </a:lnTo>
                  <a:lnTo>
                    <a:pt x="7770" y="2826"/>
                  </a:lnTo>
                  <a:lnTo>
                    <a:pt x="8501" y="3045"/>
                  </a:lnTo>
                  <a:lnTo>
                    <a:pt x="9280" y="3240"/>
                  </a:lnTo>
                  <a:lnTo>
                    <a:pt x="10060" y="3386"/>
                  </a:lnTo>
                  <a:lnTo>
                    <a:pt x="10425" y="3435"/>
                  </a:lnTo>
                  <a:lnTo>
                    <a:pt x="10790" y="3483"/>
                  </a:lnTo>
                  <a:lnTo>
                    <a:pt x="11156" y="3483"/>
                  </a:lnTo>
                  <a:lnTo>
                    <a:pt x="11497" y="3483"/>
                  </a:lnTo>
                  <a:lnTo>
                    <a:pt x="12178" y="5188"/>
                  </a:lnTo>
                  <a:lnTo>
                    <a:pt x="12178" y="5188"/>
                  </a:lnTo>
                  <a:lnTo>
                    <a:pt x="12227" y="5237"/>
                  </a:lnTo>
                  <a:lnTo>
                    <a:pt x="12276" y="5286"/>
                  </a:lnTo>
                  <a:lnTo>
                    <a:pt x="12349" y="5310"/>
                  </a:lnTo>
                  <a:lnTo>
                    <a:pt x="12422" y="5334"/>
                  </a:lnTo>
                  <a:lnTo>
                    <a:pt x="13347" y="5334"/>
                  </a:lnTo>
                </a:path>
              </a:pathLst>
            </a:custGeom>
            <a:noFill/>
            <a:ln cap="rnd" cmpd="sng" w="2857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89" name="Google Shape;289;p75"/>
            <p:cNvSpPr/>
            <p:nvPr/>
          </p:nvSpPr>
          <p:spPr>
            <a:xfrm>
              <a:off x="6352025" y="5109100"/>
              <a:ext cx="19500" cy="18900"/>
            </a:xfrm>
            <a:custGeom>
              <a:rect b="b" l="l" r="r" t="t"/>
              <a:pathLst>
                <a:path extrusionOk="0" h="756" w="780">
                  <a:moveTo>
                    <a:pt x="317" y="1"/>
                  </a:moveTo>
                  <a:lnTo>
                    <a:pt x="244" y="25"/>
                  </a:lnTo>
                  <a:lnTo>
                    <a:pt x="122" y="98"/>
                  </a:lnTo>
                  <a:lnTo>
                    <a:pt x="49" y="220"/>
                  </a:lnTo>
                  <a:lnTo>
                    <a:pt x="25" y="293"/>
                  </a:lnTo>
                  <a:lnTo>
                    <a:pt x="0" y="390"/>
                  </a:lnTo>
                  <a:lnTo>
                    <a:pt x="25" y="463"/>
                  </a:lnTo>
                  <a:lnTo>
                    <a:pt x="49" y="536"/>
                  </a:lnTo>
                  <a:lnTo>
                    <a:pt x="122" y="658"/>
                  </a:lnTo>
                  <a:lnTo>
                    <a:pt x="244" y="731"/>
                  </a:lnTo>
                  <a:lnTo>
                    <a:pt x="317" y="756"/>
                  </a:lnTo>
                  <a:lnTo>
                    <a:pt x="463" y="756"/>
                  </a:lnTo>
                  <a:lnTo>
                    <a:pt x="536" y="731"/>
                  </a:lnTo>
                  <a:lnTo>
                    <a:pt x="658" y="658"/>
                  </a:lnTo>
                  <a:lnTo>
                    <a:pt x="755" y="536"/>
                  </a:lnTo>
                  <a:lnTo>
                    <a:pt x="780" y="463"/>
                  </a:lnTo>
                  <a:lnTo>
                    <a:pt x="780" y="390"/>
                  </a:lnTo>
                  <a:lnTo>
                    <a:pt x="780" y="293"/>
                  </a:lnTo>
                  <a:lnTo>
                    <a:pt x="755" y="220"/>
                  </a:lnTo>
                  <a:lnTo>
                    <a:pt x="658" y="98"/>
                  </a:lnTo>
                  <a:lnTo>
                    <a:pt x="536" y="25"/>
                  </a:lnTo>
                  <a:lnTo>
                    <a:pt x="463" y="1"/>
                  </a:lnTo>
                  <a:close/>
                </a:path>
              </a:pathLst>
            </a:custGeom>
            <a:noFill/>
            <a:ln cap="flat" cmpd="sng" w="28575">
              <a:solidFill>
                <a:srgbClr val="7030A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290" name="Google Shape;290;p75"/>
          <p:cNvGrpSpPr/>
          <p:nvPr/>
        </p:nvGrpSpPr>
        <p:grpSpPr>
          <a:xfrm>
            <a:off x="10114816" y="2125183"/>
            <a:ext cx="544572" cy="582221"/>
            <a:chOff x="3968275" y="4980625"/>
            <a:chExt cx="379975" cy="452425"/>
          </a:xfrm>
        </p:grpSpPr>
        <p:sp>
          <p:nvSpPr>
            <p:cNvPr id="291" name="Google Shape;291;p75"/>
            <p:cNvSpPr/>
            <p:nvPr/>
          </p:nvSpPr>
          <p:spPr>
            <a:xfrm>
              <a:off x="4168000" y="4980625"/>
              <a:ext cx="85875" cy="102325"/>
            </a:xfrm>
            <a:custGeom>
              <a:rect b="b" l="l" r="r" t="t"/>
              <a:pathLst>
                <a:path extrusionOk="0" fill="none" h="4093" w="3435">
                  <a:moveTo>
                    <a:pt x="317" y="1486"/>
                  </a:moveTo>
                  <a:lnTo>
                    <a:pt x="317" y="1486"/>
                  </a:lnTo>
                  <a:lnTo>
                    <a:pt x="487" y="1292"/>
                  </a:lnTo>
                  <a:lnTo>
                    <a:pt x="682" y="1097"/>
                  </a:lnTo>
                  <a:lnTo>
                    <a:pt x="901" y="951"/>
                  </a:lnTo>
                  <a:lnTo>
                    <a:pt x="1145" y="780"/>
                  </a:lnTo>
                  <a:lnTo>
                    <a:pt x="1388" y="658"/>
                  </a:lnTo>
                  <a:lnTo>
                    <a:pt x="1632" y="537"/>
                  </a:lnTo>
                  <a:lnTo>
                    <a:pt x="2143" y="317"/>
                  </a:lnTo>
                  <a:lnTo>
                    <a:pt x="2631" y="171"/>
                  </a:lnTo>
                  <a:lnTo>
                    <a:pt x="3020" y="74"/>
                  </a:lnTo>
                  <a:lnTo>
                    <a:pt x="3386" y="1"/>
                  </a:lnTo>
                  <a:lnTo>
                    <a:pt x="3386" y="1"/>
                  </a:lnTo>
                  <a:lnTo>
                    <a:pt x="3410" y="366"/>
                  </a:lnTo>
                  <a:lnTo>
                    <a:pt x="3434" y="780"/>
                  </a:lnTo>
                  <a:lnTo>
                    <a:pt x="3434" y="1267"/>
                  </a:lnTo>
                  <a:lnTo>
                    <a:pt x="3410" y="1827"/>
                  </a:lnTo>
                  <a:lnTo>
                    <a:pt x="3386" y="2095"/>
                  </a:lnTo>
                  <a:lnTo>
                    <a:pt x="3312" y="2363"/>
                  </a:lnTo>
                  <a:lnTo>
                    <a:pt x="3264" y="2655"/>
                  </a:lnTo>
                  <a:lnTo>
                    <a:pt x="3166" y="2899"/>
                  </a:lnTo>
                  <a:lnTo>
                    <a:pt x="3045" y="3143"/>
                  </a:lnTo>
                  <a:lnTo>
                    <a:pt x="2923" y="3362"/>
                  </a:lnTo>
                  <a:lnTo>
                    <a:pt x="2923" y="3362"/>
                  </a:lnTo>
                  <a:lnTo>
                    <a:pt x="2752" y="3557"/>
                  </a:lnTo>
                  <a:lnTo>
                    <a:pt x="2582" y="3703"/>
                  </a:lnTo>
                  <a:lnTo>
                    <a:pt x="2387" y="3824"/>
                  </a:lnTo>
                  <a:lnTo>
                    <a:pt x="2192" y="3922"/>
                  </a:lnTo>
                  <a:lnTo>
                    <a:pt x="1997" y="3995"/>
                  </a:lnTo>
                  <a:lnTo>
                    <a:pt x="1778" y="4044"/>
                  </a:lnTo>
                  <a:lnTo>
                    <a:pt x="1583" y="4092"/>
                  </a:lnTo>
                  <a:lnTo>
                    <a:pt x="1388" y="4092"/>
                  </a:lnTo>
                  <a:lnTo>
                    <a:pt x="1047" y="4092"/>
                  </a:lnTo>
                  <a:lnTo>
                    <a:pt x="755" y="4044"/>
                  </a:lnTo>
                  <a:lnTo>
                    <a:pt x="487" y="3995"/>
                  </a:lnTo>
                  <a:lnTo>
                    <a:pt x="487" y="3995"/>
                  </a:lnTo>
                  <a:lnTo>
                    <a:pt x="341" y="3751"/>
                  </a:lnTo>
                  <a:lnTo>
                    <a:pt x="219" y="3483"/>
                  </a:lnTo>
                  <a:lnTo>
                    <a:pt x="98" y="3143"/>
                  </a:lnTo>
                  <a:lnTo>
                    <a:pt x="49" y="2972"/>
                  </a:lnTo>
                  <a:lnTo>
                    <a:pt x="25" y="2753"/>
                  </a:lnTo>
                  <a:lnTo>
                    <a:pt x="0" y="2558"/>
                  </a:lnTo>
                  <a:lnTo>
                    <a:pt x="0" y="2339"/>
                  </a:lnTo>
                  <a:lnTo>
                    <a:pt x="25" y="2120"/>
                  </a:lnTo>
                  <a:lnTo>
                    <a:pt x="98" y="1900"/>
                  </a:lnTo>
                  <a:lnTo>
                    <a:pt x="195" y="1706"/>
                  </a:lnTo>
                  <a:lnTo>
                    <a:pt x="317" y="1486"/>
                  </a:lnTo>
                  <a:lnTo>
                    <a:pt x="317" y="1486"/>
                  </a:lnTo>
                  <a:close/>
                </a:path>
              </a:pathLst>
            </a:custGeom>
            <a:noFill/>
            <a:ln cap="rnd" cmpd="sng" w="28575">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2" name="Google Shape;292;p75"/>
            <p:cNvSpPr/>
            <p:nvPr/>
          </p:nvSpPr>
          <p:spPr>
            <a:xfrm>
              <a:off x="3968275" y="5043350"/>
              <a:ext cx="379975" cy="389700"/>
            </a:xfrm>
            <a:custGeom>
              <a:rect b="b" l="l" r="r" t="t"/>
              <a:pathLst>
                <a:path extrusionOk="0" fill="none" h="15588" w="15199">
                  <a:moveTo>
                    <a:pt x="7965" y="2679"/>
                  </a:moveTo>
                  <a:lnTo>
                    <a:pt x="7965" y="2679"/>
                  </a:lnTo>
                  <a:lnTo>
                    <a:pt x="7478" y="2655"/>
                  </a:lnTo>
                  <a:lnTo>
                    <a:pt x="6942" y="2606"/>
                  </a:lnTo>
                  <a:lnTo>
                    <a:pt x="5822" y="2509"/>
                  </a:lnTo>
                  <a:lnTo>
                    <a:pt x="5261" y="2484"/>
                  </a:lnTo>
                  <a:lnTo>
                    <a:pt x="4726" y="2509"/>
                  </a:lnTo>
                  <a:lnTo>
                    <a:pt x="4482" y="2533"/>
                  </a:lnTo>
                  <a:lnTo>
                    <a:pt x="4239" y="2582"/>
                  </a:lnTo>
                  <a:lnTo>
                    <a:pt x="4019" y="2655"/>
                  </a:lnTo>
                  <a:lnTo>
                    <a:pt x="3825" y="2728"/>
                  </a:lnTo>
                  <a:lnTo>
                    <a:pt x="3825" y="2728"/>
                  </a:lnTo>
                  <a:lnTo>
                    <a:pt x="3410" y="2947"/>
                  </a:lnTo>
                  <a:lnTo>
                    <a:pt x="2996" y="3166"/>
                  </a:lnTo>
                  <a:lnTo>
                    <a:pt x="2631" y="3434"/>
                  </a:lnTo>
                  <a:lnTo>
                    <a:pt x="2266" y="3702"/>
                  </a:lnTo>
                  <a:lnTo>
                    <a:pt x="1925" y="4019"/>
                  </a:lnTo>
                  <a:lnTo>
                    <a:pt x="1608" y="4335"/>
                  </a:lnTo>
                  <a:lnTo>
                    <a:pt x="1316" y="4676"/>
                  </a:lnTo>
                  <a:lnTo>
                    <a:pt x="1072" y="5042"/>
                  </a:lnTo>
                  <a:lnTo>
                    <a:pt x="829" y="5431"/>
                  </a:lnTo>
                  <a:lnTo>
                    <a:pt x="610" y="5845"/>
                  </a:lnTo>
                  <a:lnTo>
                    <a:pt x="439" y="6284"/>
                  </a:lnTo>
                  <a:lnTo>
                    <a:pt x="293" y="6722"/>
                  </a:lnTo>
                  <a:lnTo>
                    <a:pt x="171" y="7185"/>
                  </a:lnTo>
                  <a:lnTo>
                    <a:pt x="74" y="7672"/>
                  </a:lnTo>
                  <a:lnTo>
                    <a:pt x="25" y="8184"/>
                  </a:lnTo>
                  <a:lnTo>
                    <a:pt x="1" y="8695"/>
                  </a:lnTo>
                  <a:lnTo>
                    <a:pt x="1" y="8695"/>
                  </a:lnTo>
                  <a:lnTo>
                    <a:pt x="25" y="9231"/>
                  </a:lnTo>
                  <a:lnTo>
                    <a:pt x="74" y="9767"/>
                  </a:lnTo>
                  <a:lnTo>
                    <a:pt x="171" y="10278"/>
                  </a:lnTo>
                  <a:lnTo>
                    <a:pt x="293" y="10765"/>
                  </a:lnTo>
                  <a:lnTo>
                    <a:pt x="464" y="11277"/>
                  </a:lnTo>
                  <a:lnTo>
                    <a:pt x="658" y="11739"/>
                  </a:lnTo>
                  <a:lnTo>
                    <a:pt x="878" y="12202"/>
                  </a:lnTo>
                  <a:lnTo>
                    <a:pt x="1121" y="12641"/>
                  </a:lnTo>
                  <a:lnTo>
                    <a:pt x="1389" y="13055"/>
                  </a:lnTo>
                  <a:lnTo>
                    <a:pt x="1706" y="13469"/>
                  </a:lnTo>
                  <a:lnTo>
                    <a:pt x="2022" y="13834"/>
                  </a:lnTo>
                  <a:lnTo>
                    <a:pt x="2388" y="14199"/>
                  </a:lnTo>
                  <a:lnTo>
                    <a:pt x="2753" y="14540"/>
                  </a:lnTo>
                  <a:lnTo>
                    <a:pt x="3143" y="14832"/>
                  </a:lnTo>
                  <a:lnTo>
                    <a:pt x="3581" y="15125"/>
                  </a:lnTo>
                  <a:lnTo>
                    <a:pt x="4019" y="15368"/>
                  </a:lnTo>
                  <a:lnTo>
                    <a:pt x="4019" y="15368"/>
                  </a:lnTo>
                  <a:lnTo>
                    <a:pt x="4214" y="15466"/>
                  </a:lnTo>
                  <a:lnTo>
                    <a:pt x="4409" y="15539"/>
                  </a:lnTo>
                  <a:lnTo>
                    <a:pt x="4628" y="15587"/>
                  </a:lnTo>
                  <a:lnTo>
                    <a:pt x="4847" y="15587"/>
                  </a:lnTo>
                  <a:lnTo>
                    <a:pt x="5042" y="15587"/>
                  </a:lnTo>
                  <a:lnTo>
                    <a:pt x="5261" y="15587"/>
                  </a:lnTo>
                  <a:lnTo>
                    <a:pt x="5724" y="15514"/>
                  </a:lnTo>
                  <a:lnTo>
                    <a:pt x="6650" y="15320"/>
                  </a:lnTo>
                  <a:lnTo>
                    <a:pt x="7112" y="15246"/>
                  </a:lnTo>
                  <a:lnTo>
                    <a:pt x="7356" y="15222"/>
                  </a:lnTo>
                  <a:lnTo>
                    <a:pt x="7600" y="15222"/>
                  </a:lnTo>
                  <a:lnTo>
                    <a:pt x="7600" y="15222"/>
                  </a:lnTo>
                  <a:lnTo>
                    <a:pt x="7843" y="15222"/>
                  </a:lnTo>
                  <a:lnTo>
                    <a:pt x="8087" y="15246"/>
                  </a:lnTo>
                  <a:lnTo>
                    <a:pt x="8574" y="15320"/>
                  </a:lnTo>
                  <a:lnTo>
                    <a:pt x="9524" y="15514"/>
                  </a:lnTo>
                  <a:lnTo>
                    <a:pt x="9962" y="15563"/>
                  </a:lnTo>
                  <a:lnTo>
                    <a:pt x="10181" y="15587"/>
                  </a:lnTo>
                  <a:lnTo>
                    <a:pt x="10400" y="15587"/>
                  </a:lnTo>
                  <a:lnTo>
                    <a:pt x="10620" y="15563"/>
                  </a:lnTo>
                  <a:lnTo>
                    <a:pt x="10839" y="15514"/>
                  </a:lnTo>
                  <a:lnTo>
                    <a:pt x="11034" y="15441"/>
                  </a:lnTo>
                  <a:lnTo>
                    <a:pt x="11253" y="15344"/>
                  </a:lnTo>
                  <a:lnTo>
                    <a:pt x="11253" y="15344"/>
                  </a:lnTo>
                  <a:lnTo>
                    <a:pt x="11691" y="15100"/>
                  </a:lnTo>
                  <a:lnTo>
                    <a:pt x="12081" y="14808"/>
                  </a:lnTo>
                  <a:lnTo>
                    <a:pt x="12495" y="14491"/>
                  </a:lnTo>
                  <a:lnTo>
                    <a:pt x="12860" y="14175"/>
                  </a:lnTo>
                  <a:lnTo>
                    <a:pt x="13201" y="13810"/>
                  </a:lnTo>
                  <a:lnTo>
                    <a:pt x="13518" y="13420"/>
                  </a:lnTo>
                  <a:lnTo>
                    <a:pt x="13834" y="13030"/>
                  </a:lnTo>
                  <a:lnTo>
                    <a:pt x="14102" y="12616"/>
                  </a:lnTo>
                  <a:lnTo>
                    <a:pt x="14346" y="12178"/>
                  </a:lnTo>
                  <a:lnTo>
                    <a:pt x="14565" y="11715"/>
                  </a:lnTo>
                  <a:lnTo>
                    <a:pt x="14760" y="11252"/>
                  </a:lnTo>
                  <a:lnTo>
                    <a:pt x="14906" y="10765"/>
                  </a:lnTo>
                  <a:lnTo>
                    <a:pt x="15028" y="10254"/>
                  </a:lnTo>
                  <a:lnTo>
                    <a:pt x="15125" y="9742"/>
                  </a:lnTo>
                  <a:lnTo>
                    <a:pt x="15174" y="9231"/>
                  </a:lnTo>
                  <a:lnTo>
                    <a:pt x="15198" y="8695"/>
                  </a:lnTo>
                  <a:lnTo>
                    <a:pt x="15198" y="8695"/>
                  </a:lnTo>
                  <a:lnTo>
                    <a:pt x="15174" y="8159"/>
                  </a:lnTo>
                  <a:lnTo>
                    <a:pt x="15125" y="7648"/>
                  </a:lnTo>
                  <a:lnTo>
                    <a:pt x="15028" y="7161"/>
                  </a:lnTo>
                  <a:lnTo>
                    <a:pt x="14906" y="6674"/>
                  </a:lnTo>
                  <a:lnTo>
                    <a:pt x="14736" y="6235"/>
                  </a:lnTo>
                  <a:lnTo>
                    <a:pt x="14565" y="5797"/>
                  </a:lnTo>
                  <a:lnTo>
                    <a:pt x="14346" y="5383"/>
                  </a:lnTo>
                  <a:lnTo>
                    <a:pt x="14102" y="4993"/>
                  </a:lnTo>
                  <a:lnTo>
                    <a:pt x="13810" y="4603"/>
                  </a:lnTo>
                  <a:lnTo>
                    <a:pt x="13518" y="4262"/>
                  </a:lnTo>
                  <a:lnTo>
                    <a:pt x="13177" y="3946"/>
                  </a:lnTo>
                  <a:lnTo>
                    <a:pt x="12836" y="3629"/>
                  </a:lnTo>
                  <a:lnTo>
                    <a:pt x="12471" y="3361"/>
                  </a:lnTo>
                  <a:lnTo>
                    <a:pt x="12056" y="3093"/>
                  </a:lnTo>
                  <a:lnTo>
                    <a:pt x="11642" y="2850"/>
                  </a:lnTo>
                  <a:lnTo>
                    <a:pt x="11228" y="2655"/>
                  </a:lnTo>
                  <a:lnTo>
                    <a:pt x="11228" y="2655"/>
                  </a:lnTo>
                  <a:lnTo>
                    <a:pt x="11034" y="2582"/>
                  </a:lnTo>
                  <a:lnTo>
                    <a:pt x="10863" y="2533"/>
                  </a:lnTo>
                  <a:lnTo>
                    <a:pt x="10668" y="2509"/>
                  </a:lnTo>
                  <a:lnTo>
                    <a:pt x="10498" y="2484"/>
                  </a:lnTo>
                  <a:lnTo>
                    <a:pt x="10084" y="2484"/>
                  </a:lnTo>
                  <a:lnTo>
                    <a:pt x="9670" y="2509"/>
                  </a:lnTo>
                  <a:lnTo>
                    <a:pt x="8817" y="2606"/>
                  </a:lnTo>
                  <a:lnTo>
                    <a:pt x="8403" y="2655"/>
                  </a:lnTo>
                  <a:lnTo>
                    <a:pt x="7965" y="2679"/>
                  </a:lnTo>
                  <a:lnTo>
                    <a:pt x="7965" y="2679"/>
                  </a:lnTo>
                  <a:lnTo>
                    <a:pt x="6357" y="0"/>
                  </a:lnTo>
                </a:path>
              </a:pathLst>
            </a:custGeom>
            <a:noFill/>
            <a:ln cap="rnd" cmpd="sng" w="28575">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3" name="Google Shape;293;p75"/>
            <p:cNvSpPr/>
            <p:nvPr/>
          </p:nvSpPr>
          <p:spPr>
            <a:xfrm>
              <a:off x="4031000" y="5150500"/>
              <a:ext cx="54200" cy="61525"/>
            </a:xfrm>
            <a:custGeom>
              <a:rect b="b" l="l" r="r" t="t"/>
              <a:pathLst>
                <a:path extrusionOk="0" fill="none" h="2461" w="2168">
                  <a:moveTo>
                    <a:pt x="2168" y="1"/>
                  </a:moveTo>
                  <a:lnTo>
                    <a:pt x="2168" y="1"/>
                  </a:lnTo>
                  <a:lnTo>
                    <a:pt x="1900" y="49"/>
                  </a:lnTo>
                  <a:lnTo>
                    <a:pt x="1656" y="123"/>
                  </a:lnTo>
                  <a:lnTo>
                    <a:pt x="1437" y="220"/>
                  </a:lnTo>
                  <a:lnTo>
                    <a:pt x="1218" y="342"/>
                  </a:lnTo>
                  <a:lnTo>
                    <a:pt x="1048" y="488"/>
                  </a:lnTo>
                  <a:lnTo>
                    <a:pt x="877" y="634"/>
                  </a:lnTo>
                  <a:lnTo>
                    <a:pt x="731" y="780"/>
                  </a:lnTo>
                  <a:lnTo>
                    <a:pt x="585" y="951"/>
                  </a:lnTo>
                  <a:lnTo>
                    <a:pt x="487" y="1121"/>
                  </a:lnTo>
                  <a:lnTo>
                    <a:pt x="366" y="1316"/>
                  </a:lnTo>
                  <a:lnTo>
                    <a:pt x="220" y="1681"/>
                  </a:lnTo>
                  <a:lnTo>
                    <a:pt x="98" y="2071"/>
                  </a:lnTo>
                  <a:lnTo>
                    <a:pt x="0" y="2461"/>
                  </a:lnTo>
                </a:path>
              </a:pathLst>
            </a:custGeom>
            <a:noFill/>
            <a:ln cap="rnd" cmpd="sng" w="28575">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75"/>
          <p:cNvGrpSpPr/>
          <p:nvPr/>
        </p:nvGrpSpPr>
        <p:grpSpPr>
          <a:xfrm>
            <a:off x="7868599" y="3818755"/>
            <a:ext cx="544572" cy="627229"/>
            <a:chOff x="1988225" y="4286525"/>
            <a:chExt cx="305075" cy="493200"/>
          </a:xfrm>
        </p:grpSpPr>
        <p:sp>
          <p:nvSpPr>
            <p:cNvPr id="295" name="Google Shape;295;p75"/>
            <p:cNvSpPr/>
            <p:nvPr/>
          </p:nvSpPr>
          <p:spPr>
            <a:xfrm>
              <a:off x="2178800" y="4519725"/>
              <a:ext cx="114500" cy="114475"/>
            </a:xfrm>
            <a:custGeom>
              <a:rect b="b" l="l" r="r" t="t"/>
              <a:pathLst>
                <a:path extrusionOk="0" fill="none" h="4579" w="4580">
                  <a:moveTo>
                    <a:pt x="731" y="4189"/>
                  </a:moveTo>
                  <a:lnTo>
                    <a:pt x="731" y="4189"/>
                  </a:lnTo>
                  <a:lnTo>
                    <a:pt x="853" y="4286"/>
                  </a:lnTo>
                  <a:lnTo>
                    <a:pt x="999" y="4384"/>
                  </a:lnTo>
                  <a:lnTo>
                    <a:pt x="1170" y="4457"/>
                  </a:lnTo>
                  <a:lnTo>
                    <a:pt x="1316" y="4506"/>
                  </a:lnTo>
                  <a:lnTo>
                    <a:pt x="1486" y="4554"/>
                  </a:lnTo>
                  <a:lnTo>
                    <a:pt x="1657" y="4579"/>
                  </a:lnTo>
                  <a:lnTo>
                    <a:pt x="1827" y="4579"/>
                  </a:lnTo>
                  <a:lnTo>
                    <a:pt x="1973" y="4579"/>
                  </a:lnTo>
                  <a:lnTo>
                    <a:pt x="2144" y="4579"/>
                  </a:lnTo>
                  <a:lnTo>
                    <a:pt x="2314" y="4530"/>
                  </a:lnTo>
                  <a:lnTo>
                    <a:pt x="2485" y="4481"/>
                  </a:lnTo>
                  <a:lnTo>
                    <a:pt x="2631" y="4433"/>
                  </a:lnTo>
                  <a:lnTo>
                    <a:pt x="2777" y="4360"/>
                  </a:lnTo>
                  <a:lnTo>
                    <a:pt x="2923" y="4262"/>
                  </a:lnTo>
                  <a:lnTo>
                    <a:pt x="3069" y="4165"/>
                  </a:lnTo>
                  <a:lnTo>
                    <a:pt x="3191" y="4043"/>
                  </a:lnTo>
                  <a:lnTo>
                    <a:pt x="3191" y="4043"/>
                  </a:lnTo>
                  <a:lnTo>
                    <a:pt x="3337" y="3872"/>
                  </a:lnTo>
                  <a:lnTo>
                    <a:pt x="3483" y="3653"/>
                  </a:lnTo>
                  <a:lnTo>
                    <a:pt x="3605" y="3410"/>
                  </a:lnTo>
                  <a:lnTo>
                    <a:pt x="3751" y="3117"/>
                  </a:lnTo>
                  <a:lnTo>
                    <a:pt x="3995" y="2484"/>
                  </a:lnTo>
                  <a:lnTo>
                    <a:pt x="4214" y="1827"/>
                  </a:lnTo>
                  <a:lnTo>
                    <a:pt x="4409" y="1169"/>
                  </a:lnTo>
                  <a:lnTo>
                    <a:pt x="4531" y="609"/>
                  </a:lnTo>
                  <a:lnTo>
                    <a:pt x="4579" y="219"/>
                  </a:lnTo>
                  <a:lnTo>
                    <a:pt x="4579" y="97"/>
                  </a:lnTo>
                  <a:lnTo>
                    <a:pt x="4579" y="24"/>
                  </a:lnTo>
                  <a:lnTo>
                    <a:pt x="4579" y="24"/>
                  </a:lnTo>
                  <a:lnTo>
                    <a:pt x="4506" y="0"/>
                  </a:lnTo>
                  <a:lnTo>
                    <a:pt x="4385" y="0"/>
                  </a:lnTo>
                  <a:lnTo>
                    <a:pt x="3970" y="73"/>
                  </a:lnTo>
                  <a:lnTo>
                    <a:pt x="3410" y="195"/>
                  </a:lnTo>
                  <a:lnTo>
                    <a:pt x="2777" y="365"/>
                  </a:lnTo>
                  <a:lnTo>
                    <a:pt x="2095" y="609"/>
                  </a:lnTo>
                  <a:lnTo>
                    <a:pt x="1462" y="852"/>
                  </a:lnTo>
                  <a:lnTo>
                    <a:pt x="1194" y="974"/>
                  </a:lnTo>
                  <a:lnTo>
                    <a:pt x="926" y="1120"/>
                  </a:lnTo>
                  <a:lnTo>
                    <a:pt x="707" y="1266"/>
                  </a:lnTo>
                  <a:lnTo>
                    <a:pt x="561" y="1388"/>
                  </a:lnTo>
                  <a:lnTo>
                    <a:pt x="561" y="1388"/>
                  </a:lnTo>
                  <a:lnTo>
                    <a:pt x="439" y="1534"/>
                  </a:lnTo>
                  <a:lnTo>
                    <a:pt x="342" y="1656"/>
                  </a:lnTo>
                  <a:lnTo>
                    <a:pt x="244" y="1802"/>
                  </a:lnTo>
                  <a:lnTo>
                    <a:pt x="171" y="1973"/>
                  </a:lnTo>
                  <a:lnTo>
                    <a:pt x="98" y="2119"/>
                  </a:lnTo>
                  <a:lnTo>
                    <a:pt x="49" y="2289"/>
                  </a:lnTo>
                  <a:lnTo>
                    <a:pt x="25" y="2436"/>
                  </a:lnTo>
                  <a:lnTo>
                    <a:pt x="1" y="2606"/>
                  </a:lnTo>
                  <a:lnTo>
                    <a:pt x="1" y="2776"/>
                  </a:lnTo>
                  <a:lnTo>
                    <a:pt x="25" y="2947"/>
                  </a:lnTo>
                  <a:lnTo>
                    <a:pt x="49" y="3117"/>
                  </a:lnTo>
                  <a:lnTo>
                    <a:pt x="98" y="3264"/>
                  </a:lnTo>
                  <a:lnTo>
                    <a:pt x="147" y="3434"/>
                  </a:lnTo>
                  <a:lnTo>
                    <a:pt x="220" y="3580"/>
                  </a:lnTo>
                  <a:lnTo>
                    <a:pt x="317" y="3726"/>
                  </a:lnTo>
                  <a:lnTo>
                    <a:pt x="415" y="3872"/>
                  </a:lnTo>
                  <a:lnTo>
                    <a:pt x="731" y="4189"/>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6" name="Google Shape;296;p75"/>
            <p:cNvSpPr/>
            <p:nvPr/>
          </p:nvSpPr>
          <p:spPr>
            <a:xfrm>
              <a:off x="1988225" y="4539200"/>
              <a:ext cx="156500" cy="156500"/>
            </a:xfrm>
            <a:custGeom>
              <a:rect b="b" l="l" r="r" t="t"/>
              <a:pathLst>
                <a:path extrusionOk="0" fill="none" h="6260" w="6260">
                  <a:moveTo>
                    <a:pt x="5675" y="5334"/>
                  </a:moveTo>
                  <a:lnTo>
                    <a:pt x="5675" y="5334"/>
                  </a:lnTo>
                  <a:lnTo>
                    <a:pt x="5821" y="5139"/>
                  </a:lnTo>
                  <a:lnTo>
                    <a:pt x="5943" y="4944"/>
                  </a:lnTo>
                  <a:lnTo>
                    <a:pt x="6041" y="4725"/>
                  </a:lnTo>
                  <a:lnTo>
                    <a:pt x="6138" y="4506"/>
                  </a:lnTo>
                  <a:lnTo>
                    <a:pt x="6187" y="4287"/>
                  </a:lnTo>
                  <a:lnTo>
                    <a:pt x="6235" y="4043"/>
                  </a:lnTo>
                  <a:lnTo>
                    <a:pt x="6260" y="3824"/>
                  </a:lnTo>
                  <a:lnTo>
                    <a:pt x="6260" y="3581"/>
                  </a:lnTo>
                  <a:lnTo>
                    <a:pt x="6235" y="3361"/>
                  </a:lnTo>
                  <a:lnTo>
                    <a:pt x="6187" y="3118"/>
                  </a:lnTo>
                  <a:lnTo>
                    <a:pt x="6138" y="2899"/>
                  </a:lnTo>
                  <a:lnTo>
                    <a:pt x="6041" y="2679"/>
                  </a:lnTo>
                  <a:lnTo>
                    <a:pt x="5943" y="2460"/>
                  </a:lnTo>
                  <a:lnTo>
                    <a:pt x="5821" y="2265"/>
                  </a:lnTo>
                  <a:lnTo>
                    <a:pt x="5675" y="2071"/>
                  </a:lnTo>
                  <a:lnTo>
                    <a:pt x="5505" y="1900"/>
                  </a:lnTo>
                  <a:lnTo>
                    <a:pt x="5505" y="1900"/>
                  </a:lnTo>
                  <a:lnTo>
                    <a:pt x="5286" y="1705"/>
                  </a:lnTo>
                  <a:lnTo>
                    <a:pt x="4993" y="1510"/>
                  </a:lnTo>
                  <a:lnTo>
                    <a:pt x="4652" y="1316"/>
                  </a:lnTo>
                  <a:lnTo>
                    <a:pt x="4263" y="1145"/>
                  </a:lnTo>
                  <a:lnTo>
                    <a:pt x="3849" y="975"/>
                  </a:lnTo>
                  <a:lnTo>
                    <a:pt x="3410" y="804"/>
                  </a:lnTo>
                  <a:lnTo>
                    <a:pt x="2485" y="487"/>
                  </a:lnTo>
                  <a:lnTo>
                    <a:pt x="1608" y="244"/>
                  </a:lnTo>
                  <a:lnTo>
                    <a:pt x="853" y="73"/>
                  </a:lnTo>
                  <a:lnTo>
                    <a:pt x="536" y="25"/>
                  </a:lnTo>
                  <a:lnTo>
                    <a:pt x="293" y="0"/>
                  </a:lnTo>
                  <a:lnTo>
                    <a:pt x="122" y="0"/>
                  </a:lnTo>
                  <a:lnTo>
                    <a:pt x="25" y="25"/>
                  </a:lnTo>
                  <a:lnTo>
                    <a:pt x="25" y="25"/>
                  </a:lnTo>
                  <a:lnTo>
                    <a:pt x="1" y="122"/>
                  </a:lnTo>
                  <a:lnTo>
                    <a:pt x="1" y="293"/>
                  </a:lnTo>
                  <a:lnTo>
                    <a:pt x="25" y="536"/>
                  </a:lnTo>
                  <a:lnTo>
                    <a:pt x="74" y="853"/>
                  </a:lnTo>
                  <a:lnTo>
                    <a:pt x="244" y="1608"/>
                  </a:lnTo>
                  <a:lnTo>
                    <a:pt x="488" y="2485"/>
                  </a:lnTo>
                  <a:lnTo>
                    <a:pt x="804" y="3410"/>
                  </a:lnTo>
                  <a:lnTo>
                    <a:pt x="975" y="3848"/>
                  </a:lnTo>
                  <a:lnTo>
                    <a:pt x="1145" y="4262"/>
                  </a:lnTo>
                  <a:lnTo>
                    <a:pt x="1316" y="4652"/>
                  </a:lnTo>
                  <a:lnTo>
                    <a:pt x="1511" y="4993"/>
                  </a:lnTo>
                  <a:lnTo>
                    <a:pt x="1705" y="5285"/>
                  </a:lnTo>
                  <a:lnTo>
                    <a:pt x="1900" y="5505"/>
                  </a:lnTo>
                  <a:lnTo>
                    <a:pt x="1900" y="5505"/>
                  </a:lnTo>
                  <a:lnTo>
                    <a:pt x="2071" y="5675"/>
                  </a:lnTo>
                  <a:lnTo>
                    <a:pt x="2266" y="5821"/>
                  </a:lnTo>
                  <a:lnTo>
                    <a:pt x="2460" y="5943"/>
                  </a:lnTo>
                  <a:lnTo>
                    <a:pt x="2680" y="6040"/>
                  </a:lnTo>
                  <a:lnTo>
                    <a:pt x="2899" y="6138"/>
                  </a:lnTo>
                  <a:lnTo>
                    <a:pt x="3118" y="6187"/>
                  </a:lnTo>
                  <a:lnTo>
                    <a:pt x="3362" y="6235"/>
                  </a:lnTo>
                  <a:lnTo>
                    <a:pt x="3581" y="6260"/>
                  </a:lnTo>
                  <a:lnTo>
                    <a:pt x="3824" y="6260"/>
                  </a:lnTo>
                  <a:lnTo>
                    <a:pt x="4043" y="6235"/>
                  </a:lnTo>
                  <a:lnTo>
                    <a:pt x="4287" y="6187"/>
                  </a:lnTo>
                  <a:lnTo>
                    <a:pt x="4506" y="6138"/>
                  </a:lnTo>
                  <a:lnTo>
                    <a:pt x="4725" y="6040"/>
                  </a:lnTo>
                  <a:lnTo>
                    <a:pt x="4945" y="5943"/>
                  </a:lnTo>
                  <a:lnTo>
                    <a:pt x="5139" y="5821"/>
                  </a:lnTo>
                  <a:lnTo>
                    <a:pt x="5334" y="5675"/>
                  </a:lnTo>
                  <a:lnTo>
                    <a:pt x="5675" y="5334"/>
                  </a:lnTo>
                  <a:close/>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7" name="Google Shape;297;p75"/>
            <p:cNvSpPr/>
            <p:nvPr/>
          </p:nvSpPr>
          <p:spPr>
            <a:xfrm>
              <a:off x="2042425" y="4286525"/>
              <a:ext cx="239300" cy="236250"/>
            </a:xfrm>
            <a:custGeom>
              <a:rect b="b" l="l" r="r" t="t"/>
              <a:pathLst>
                <a:path extrusionOk="0" fill="none" h="9450" w="9572">
                  <a:moveTo>
                    <a:pt x="5358" y="9450"/>
                  </a:moveTo>
                  <a:lnTo>
                    <a:pt x="5358" y="9450"/>
                  </a:lnTo>
                  <a:lnTo>
                    <a:pt x="5650" y="9328"/>
                  </a:lnTo>
                  <a:lnTo>
                    <a:pt x="5918" y="9133"/>
                  </a:lnTo>
                  <a:lnTo>
                    <a:pt x="6162" y="8914"/>
                  </a:lnTo>
                  <a:lnTo>
                    <a:pt x="6381" y="8646"/>
                  </a:lnTo>
                  <a:lnTo>
                    <a:pt x="6381" y="8646"/>
                  </a:lnTo>
                  <a:lnTo>
                    <a:pt x="6649" y="8670"/>
                  </a:lnTo>
                  <a:lnTo>
                    <a:pt x="6917" y="8670"/>
                  </a:lnTo>
                  <a:lnTo>
                    <a:pt x="7160" y="8646"/>
                  </a:lnTo>
                  <a:lnTo>
                    <a:pt x="7404" y="8597"/>
                  </a:lnTo>
                  <a:lnTo>
                    <a:pt x="7623" y="8524"/>
                  </a:lnTo>
                  <a:lnTo>
                    <a:pt x="7818" y="8427"/>
                  </a:lnTo>
                  <a:lnTo>
                    <a:pt x="7989" y="8305"/>
                  </a:lnTo>
                  <a:lnTo>
                    <a:pt x="8159" y="8159"/>
                  </a:lnTo>
                  <a:lnTo>
                    <a:pt x="8305" y="7989"/>
                  </a:lnTo>
                  <a:lnTo>
                    <a:pt x="8427" y="7794"/>
                  </a:lnTo>
                  <a:lnTo>
                    <a:pt x="8524" y="7599"/>
                  </a:lnTo>
                  <a:lnTo>
                    <a:pt x="8597" y="7380"/>
                  </a:lnTo>
                  <a:lnTo>
                    <a:pt x="8670" y="7160"/>
                  </a:lnTo>
                  <a:lnTo>
                    <a:pt x="8695" y="6917"/>
                  </a:lnTo>
                  <a:lnTo>
                    <a:pt x="8695" y="6649"/>
                  </a:lnTo>
                  <a:lnTo>
                    <a:pt x="8670" y="6381"/>
                  </a:lnTo>
                  <a:lnTo>
                    <a:pt x="8670" y="6381"/>
                  </a:lnTo>
                  <a:lnTo>
                    <a:pt x="8865" y="6211"/>
                  </a:lnTo>
                  <a:lnTo>
                    <a:pt x="9060" y="6016"/>
                  </a:lnTo>
                  <a:lnTo>
                    <a:pt x="9206" y="5821"/>
                  </a:lnTo>
                  <a:lnTo>
                    <a:pt x="9328" y="5626"/>
                  </a:lnTo>
                  <a:lnTo>
                    <a:pt x="9425" y="5407"/>
                  </a:lnTo>
                  <a:lnTo>
                    <a:pt x="9499" y="5212"/>
                  </a:lnTo>
                  <a:lnTo>
                    <a:pt x="9547" y="4993"/>
                  </a:lnTo>
                  <a:lnTo>
                    <a:pt x="9572" y="4774"/>
                  </a:lnTo>
                  <a:lnTo>
                    <a:pt x="9547" y="4554"/>
                  </a:lnTo>
                  <a:lnTo>
                    <a:pt x="9499" y="4335"/>
                  </a:lnTo>
                  <a:lnTo>
                    <a:pt x="9425" y="4116"/>
                  </a:lnTo>
                  <a:lnTo>
                    <a:pt x="9328" y="3921"/>
                  </a:lnTo>
                  <a:lnTo>
                    <a:pt x="9206" y="3702"/>
                  </a:lnTo>
                  <a:lnTo>
                    <a:pt x="9060" y="3507"/>
                  </a:lnTo>
                  <a:lnTo>
                    <a:pt x="8865" y="3337"/>
                  </a:lnTo>
                  <a:lnTo>
                    <a:pt x="8670" y="3166"/>
                  </a:lnTo>
                  <a:lnTo>
                    <a:pt x="8670" y="3166"/>
                  </a:lnTo>
                  <a:lnTo>
                    <a:pt x="8695" y="2898"/>
                  </a:lnTo>
                  <a:lnTo>
                    <a:pt x="8695" y="2630"/>
                  </a:lnTo>
                  <a:lnTo>
                    <a:pt x="8670" y="2387"/>
                  </a:lnTo>
                  <a:lnTo>
                    <a:pt x="8597" y="2143"/>
                  </a:lnTo>
                  <a:lnTo>
                    <a:pt x="8524" y="1924"/>
                  </a:lnTo>
                  <a:lnTo>
                    <a:pt x="8427" y="1729"/>
                  </a:lnTo>
                  <a:lnTo>
                    <a:pt x="8305" y="1559"/>
                  </a:lnTo>
                  <a:lnTo>
                    <a:pt x="8159" y="1388"/>
                  </a:lnTo>
                  <a:lnTo>
                    <a:pt x="7989" y="1242"/>
                  </a:lnTo>
                  <a:lnTo>
                    <a:pt x="7818" y="1120"/>
                  </a:lnTo>
                  <a:lnTo>
                    <a:pt x="7623" y="1023"/>
                  </a:lnTo>
                  <a:lnTo>
                    <a:pt x="7404" y="950"/>
                  </a:lnTo>
                  <a:lnTo>
                    <a:pt x="7160" y="901"/>
                  </a:lnTo>
                  <a:lnTo>
                    <a:pt x="6917" y="853"/>
                  </a:lnTo>
                  <a:lnTo>
                    <a:pt x="6649" y="853"/>
                  </a:lnTo>
                  <a:lnTo>
                    <a:pt x="6381" y="901"/>
                  </a:lnTo>
                  <a:lnTo>
                    <a:pt x="6381" y="901"/>
                  </a:lnTo>
                  <a:lnTo>
                    <a:pt x="6211" y="682"/>
                  </a:lnTo>
                  <a:lnTo>
                    <a:pt x="6040" y="487"/>
                  </a:lnTo>
                  <a:lnTo>
                    <a:pt x="5845" y="341"/>
                  </a:lnTo>
                  <a:lnTo>
                    <a:pt x="5626" y="219"/>
                  </a:lnTo>
                  <a:lnTo>
                    <a:pt x="5431" y="122"/>
                  </a:lnTo>
                  <a:lnTo>
                    <a:pt x="5212" y="49"/>
                  </a:lnTo>
                  <a:lnTo>
                    <a:pt x="4993" y="0"/>
                  </a:lnTo>
                  <a:lnTo>
                    <a:pt x="4774" y="0"/>
                  </a:lnTo>
                  <a:lnTo>
                    <a:pt x="4555" y="0"/>
                  </a:lnTo>
                  <a:lnTo>
                    <a:pt x="4335" y="49"/>
                  </a:lnTo>
                  <a:lnTo>
                    <a:pt x="4140" y="122"/>
                  </a:lnTo>
                  <a:lnTo>
                    <a:pt x="3921" y="219"/>
                  </a:lnTo>
                  <a:lnTo>
                    <a:pt x="3726" y="341"/>
                  </a:lnTo>
                  <a:lnTo>
                    <a:pt x="3532" y="487"/>
                  </a:lnTo>
                  <a:lnTo>
                    <a:pt x="3337" y="682"/>
                  </a:lnTo>
                  <a:lnTo>
                    <a:pt x="3166" y="901"/>
                  </a:lnTo>
                  <a:lnTo>
                    <a:pt x="3166" y="901"/>
                  </a:lnTo>
                  <a:lnTo>
                    <a:pt x="2898" y="853"/>
                  </a:lnTo>
                  <a:lnTo>
                    <a:pt x="2655" y="853"/>
                  </a:lnTo>
                  <a:lnTo>
                    <a:pt x="2387" y="901"/>
                  </a:lnTo>
                  <a:lnTo>
                    <a:pt x="2168" y="950"/>
                  </a:lnTo>
                  <a:lnTo>
                    <a:pt x="1949" y="1023"/>
                  </a:lnTo>
                  <a:lnTo>
                    <a:pt x="1754" y="1120"/>
                  </a:lnTo>
                  <a:lnTo>
                    <a:pt x="1559" y="1242"/>
                  </a:lnTo>
                  <a:lnTo>
                    <a:pt x="1388" y="1388"/>
                  </a:lnTo>
                  <a:lnTo>
                    <a:pt x="1267" y="1559"/>
                  </a:lnTo>
                  <a:lnTo>
                    <a:pt x="1120" y="1729"/>
                  </a:lnTo>
                  <a:lnTo>
                    <a:pt x="1023" y="1924"/>
                  </a:lnTo>
                  <a:lnTo>
                    <a:pt x="950" y="2143"/>
                  </a:lnTo>
                  <a:lnTo>
                    <a:pt x="901" y="2387"/>
                  </a:lnTo>
                  <a:lnTo>
                    <a:pt x="877" y="2630"/>
                  </a:lnTo>
                  <a:lnTo>
                    <a:pt x="877" y="2898"/>
                  </a:lnTo>
                  <a:lnTo>
                    <a:pt x="901" y="3166"/>
                  </a:lnTo>
                  <a:lnTo>
                    <a:pt x="901" y="3166"/>
                  </a:lnTo>
                  <a:lnTo>
                    <a:pt x="682" y="3337"/>
                  </a:lnTo>
                  <a:lnTo>
                    <a:pt x="512" y="3507"/>
                  </a:lnTo>
                  <a:lnTo>
                    <a:pt x="341" y="3702"/>
                  </a:lnTo>
                  <a:lnTo>
                    <a:pt x="219" y="3921"/>
                  </a:lnTo>
                  <a:lnTo>
                    <a:pt x="122" y="4116"/>
                  </a:lnTo>
                  <a:lnTo>
                    <a:pt x="49" y="4335"/>
                  </a:lnTo>
                  <a:lnTo>
                    <a:pt x="24" y="4554"/>
                  </a:lnTo>
                  <a:lnTo>
                    <a:pt x="0" y="4774"/>
                  </a:lnTo>
                  <a:lnTo>
                    <a:pt x="24" y="4993"/>
                  </a:lnTo>
                  <a:lnTo>
                    <a:pt x="49" y="5212"/>
                  </a:lnTo>
                  <a:lnTo>
                    <a:pt x="122" y="5407"/>
                  </a:lnTo>
                  <a:lnTo>
                    <a:pt x="219" y="5626"/>
                  </a:lnTo>
                  <a:lnTo>
                    <a:pt x="341" y="5821"/>
                  </a:lnTo>
                  <a:lnTo>
                    <a:pt x="512" y="6016"/>
                  </a:lnTo>
                  <a:lnTo>
                    <a:pt x="682" y="6211"/>
                  </a:lnTo>
                  <a:lnTo>
                    <a:pt x="901" y="6381"/>
                  </a:lnTo>
                  <a:lnTo>
                    <a:pt x="901" y="6381"/>
                  </a:lnTo>
                  <a:lnTo>
                    <a:pt x="877" y="6649"/>
                  </a:lnTo>
                  <a:lnTo>
                    <a:pt x="877" y="6917"/>
                  </a:lnTo>
                  <a:lnTo>
                    <a:pt x="901" y="7160"/>
                  </a:lnTo>
                  <a:lnTo>
                    <a:pt x="950" y="7380"/>
                  </a:lnTo>
                  <a:lnTo>
                    <a:pt x="1023" y="7599"/>
                  </a:lnTo>
                  <a:lnTo>
                    <a:pt x="1120" y="7794"/>
                  </a:lnTo>
                  <a:lnTo>
                    <a:pt x="1267" y="7989"/>
                  </a:lnTo>
                  <a:lnTo>
                    <a:pt x="1388" y="8159"/>
                  </a:lnTo>
                  <a:lnTo>
                    <a:pt x="1559" y="8305"/>
                  </a:lnTo>
                  <a:lnTo>
                    <a:pt x="1754" y="8427"/>
                  </a:lnTo>
                  <a:lnTo>
                    <a:pt x="1949" y="8524"/>
                  </a:lnTo>
                  <a:lnTo>
                    <a:pt x="2168" y="8597"/>
                  </a:lnTo>
                  <a:lnTo>
                    <a:pt x="2387" y="8646"/>
                  </a:lnTo>
                  <a:lnTo>
                    <a:pt x="2655" y="8670"/>
                  </a:lnTo>
                  <a:lnTo>
                    <a:pt x="2898" y="8670"/>
                  </a:lnTo>
                  <a:lnTo>
                    <a:pt x="3166" y="8646"/>
                  </a:lnTo>
                  <a:lnTo>
                    <a:pt x="3166" y="8646"/>
                  </a:lnTo>
                  <a:lnTo>
                    <a:pt x="3410" y="8914"/>
                  </a:lnTo>
                  <a:lnTo>
                    <a:pt x="3653" y="9133"/>
                  </a:lnTo>
                  <a:lnTo>
                    <a:pt x="3921" y="9328"/>
                  </a:lnTo>
                  <a:lnTo>
                    <a:pt x="4189" y="9450"/>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8" name="Google Shape;298;p75"/>
            <p:cNvSpPr/>
            <p:nvPr/>
          </p:nvSpPr>
          <p:spPr>
            <a:xfrm>
              <a:off x="2161750" y="4522750"/>
              <a:ext cx="25" cy="256975"/>
            </a:xfrm>
            <a:custGeom>
              <a:rect b="b" l="l" r="r" t="t"/>
              <a:pathLst>
                <a:path extrusionOk="0" fill="none" h="10279" w="1">
                  <a:moveTo>
                    <a:pt x="1" y="10279"/>
                  </a:moveTo>
                  <a:lnTo>
                    <a:pt x="1" y="1"/>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299" name="Google Shape;299;p75"/>
            <p:cNvSpPr/>
            <p:nvPr/>
          </p:nvSpPr>
          <p:spPr>
            <a:xfrm>
              <a:off x="2133750" y="4377850"/>
              <a:ext cx="56050" cy="56025"/>
            </a:xfrm>
            <a:custGeom>
              <a:rect b="b" l="l" r="r" t="t"/>
              <a:pathLst>
                <a:path extrusionOk="0" fill="none" h="2241" w="2242">
                  <a:moveTo>
                    <a:pt x="1121" y="2241"/>
                  </a:moveTo>
                  <a:lnTo>
                    <a:pt x="1121" y="2241"/>
                  </a:lnTo>
                  <a:lnTo>
                    <a:pt x="902" y="2217"/>
                  </a:lnTo>
                  <a:lnTo>
                    <a:pt x="682" y="2144"/>
                  </a:lnTo>
                  <a:lnTo>
                    <a:pt x="512" y="2046"/>
                  </a:lnTo>
                  <a:lnTo>
                    <a:pt x="341" y="1900"/>
                  </a:lnTo>
                  <a:lnTo>
                    <a:pt x="195" y="1754"/>
                  </a:lnTo>
                  <a:lnTo>
                    <a:pt x="98" y="1559"/>
                  </a:lnTo>
                  <a:lnTo>
                    <a:pt x="25" y="1340"/>
                  </a:lnTo>
                  <a:lnTo>
                    <a:pt x="0" y="1121"/>
                  </a:lnTo>
                  <a:lnTo>
                    <a:pt x="0" y="1121"/>
                  </a:lnTo>
                  <a:lnTo>
                    <a:pt x="25" y="901"/>
                  </a:lnTo>
                  <a:lnTo>
                    <a:pt x="98" y="682"/>
                  </a:lnTo>
                  <a:lnTo>
                    <a:pt x="195" y="487"/>
                  </a:lnTo>
                  <a:lnTo>
                    <a:pt x="341" y="317"/>
                  </a:lnTo>
                  <a:lnTo>
                    <a:pt x="512" y="195"/>
                  </a:lnTo>
                  <a:lnTo>
                    <a:pt x="682" y="98"/>
                  </a:lnTo>
                  <a:lnTo>
                    <a:pt x="902" y="25"/>
                  </a:lnTo>
                  <a:lnTo>
                    <a:pt x="1121" y="0"/>
                  </a:lnTo>
                  <a:lnTo>
                    <a:pt x="1121" y="0"/>
                  </a:lnTo>
                  <a:lnTo>
                    <a:pt x="1364" y="25"/>
                  </a:lnTo>
                  <a:lnTo>
                    <a:pt x="1559" y="98"/>
                  </a:lnTo>
                  <a:lnTo>
                    <a:pt x="1754" y="195"/>
                  </a:lnTo>
                  <a:lnTo>
                    <a:pt x="1924" y="317"/>
                  </a:lnTo>
                  <a:lnTo>
                    <a:pt x="2046" y="487"/>
                  </a:lnTo>
                  <a:lnTo>
                    <a:pt x="2168" y="682"/>
                  </a:lnTo>
                  <a:lnTo>
                    <a:pt x="2217" y="901"/>
                  </a:lnTo>
                  <a:lnTo>
                    <a:pt x="2241" y="1121"/>
                  </a:lnTo>
                  <a:lnTo>
                    <a:pt x="2241" y="1121"/>
                  </a:lnTo>
                  <a:lnTo>
                    <a:pt x="2217" y="1340"/>
                  </a:lnTo>
                  <a:lnTo>
                    <a:pt x="2168" y="1559"/>
                  </a:lnTo>
                  <a:lnTo>
                    <a:pt x="2046" y="1754"/>
                  </a:lnTo>
                  <a:lnTo>
                    <a:pt x="1924" y="1900"/>
                  </a:lnTo>
                  <a:lnTo>
                    <a:pt x="1754" y="2046"/>
                  </a:lnTo>
                  <a:lnTo>
                    <a:pt x="1559" y="2144"/>
                  </a:lnTo>
                  <a:lnTo>
                    <a:pt x="1364" y="2217"/>
                  </a:lnTo>
                  <a:lnTo>
                    <a:pt x="1121" y="2241"/>
                  </a:lnTo>
                  <a:lnTo>
                    <a:pt x="1121" y="2241"/>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0" name="Google Shape;300;p75"/>
            <p:cNvSpPr/>
            <p:nvPr/>
          </p:nvSpPr>
          <p:spPr>
            <a:xfrm>
              <a:off x="2038150" y="4589125"/>
              <a:ext cx="87100" cy="87100"/>
            </a:xfrm>
            <a:custGeom>
              <a:rect b="b" l="l" r="r" t="t"/>
              <a:pathLst>
                <a:path extrusionOk="0" fill="none" h="3484" w="3484">
                  <a:moveTo>
                    <a:pt x="1" y="0"/>
                  </a:moveTo>
                  <a:lnTo>
                    <a:pt x="3483" y="3483"/>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1" name="Google Shape;301;p75"/>
            <p:cNvSpPr/>
            <p:nvPr/>
          </p:nvSpPr>
          <p:spPr>
            <a:xfrm>
              <a:off x="2194025" y="4564150"/>
              <a:ext cx="54825" cy="54825"/>
            </a:xfrm>
            <a:custGeom>
              <a:rect b="b" l="l" r="r" t="t"/>
              <a:pathLst>
                <a:path extrusionOk="0" fill="none" h="2193" w="2193">
                  <a:moveTo>
                    <a:pt x="2192" y="1"/>
                  </a:moveTo>
                  <a:lnTo>
                    <a:pt x="1" y="2193"/>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302" name="Google Shape;302;p75"/>
          <p:cNvGrpSpPr/>
          <p:nvPr/>
        </p:nvGrpSpPr>
        <p:grpSpPr>
          <a:xfrm>
            <a:off x="1388509" y="2109471"/>
            <a:ext cx="804166" cy="622582"/>
            <a:chOff x="2635450" y="4321225"/>
            <a:chExt cx="368400" cy="466425"/>
          </a:xfrm>
        </p:grpSpPr>
        <p:sp>
          <p:nvSpPr>
            <p:cNvPr id="303" name="Google Shape;303;p75"/>
            <p:cNvSpPr/>
            <p:nvPr/>
          </p:nvSpPr>
          <p:spPr>
            <a:xfrm>
              <a:off x="2635450" y="4653050"/>
              <a:ext cx="368400" cy="134600"/>
            </a:xfrm>
            <a:custGeom>
              <a:rect b="b" l="l" r="r" t="t"/>
              <a:pathLst>
                <a:path extrusionOk="0" fill="none" h="5384" w="14736">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4" name="Google Shape;304;p75"/>
            <p:cNvSpPr/>
            <p:nvPr/>
          </p:nvSpPr>
          <p:spPr>
            <a:xfrm>
              <a:off x="2819350" y="4321225"/>
              <a:ext cx="25" cy="347075"/>
            </a:xfrm>
            <a:custGeom>
              <a:rect b="b" l="l" r="r" t="t"/>
              <a:pathLst>
                <a:path extrusionOk="0" fill="none" h="13883" w="1">
                  <a:moveTo>
                    <a:pt x="0" y="13883"/>
                  </a:moveTo>
                  <a:lnTo>
                    <a:pt x="0" y="0"/>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5" name="Google Shape;305;p75"/>
            <p:cNvSpPr/>
            <p:nvPr/>
          </p:nvSpPr>
          <p:spPr>
            <a:xfrm>
              <a:off x="2835175" y="4328525"/>
              <a:ext cx="114475" cy="114500"/>
            </a:xfrm>
            <a:custGeom>
              <a:rect b="b" l="l" r="r" t="t"/>
              <a:pathLst>
                <a:path extrusionOk="0" fill="none" h="4580" w="4579">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6" name="Google Shape;306;p75"/>
            <p:cNvSpPr/>
            <p:nvPr/>
          </p:nvSpPr>
          <p:spPr>
            <a:xfrm>
              <a:off x="2850400" y="4372975"/>
              <a:ext cx="54825" cy="54825"/>
            </a:xfrm>
            <a:custGeom>
              <a:rect b="b" l="l" r="r" t="t"/>
              <a:pathLst>
                <a:path extrusionOk="0" fill="none" h="2193" w="2193">
                  <a:moveTo>
                    <a:pt x="2192" y="0"/>
                  </a:moveTo>
                  <a:lnTo>
                    <a:pt x="0" y="2192"/>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7" name="Google Shape;307;p75"/>
            <p:cNvSpPr/>
            <p:nvPr/>
          </p:nvSpPr>
          <p:spPr>
            <a:xfrm>
              <a:off x="2646425" y="4429600"/>
              <a:ext cx="156500" cy="156500"/>
            </a:xfrm>
            <a:custGeom>
              <a:rect b="b" l="l" r="r" t="t"/>
              <a:pathLst>
                <a:path extrusionOk="0" fill="none" h="6260" w="626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08" name="Google Shape;308;p75"/>
            <p:cNvSpPr/>
            <p:nvPr/>
          </p:nvSpPr>
          <p:spPr>
            <a:xfrm>
              <a:off x="2696350" y="4479525"/>
              <a:ext cx="87100" cy="87100"/>
            </a:xfrm>
            <a:custGeom>
              <a:rect b="b" l="l" r="r" t="t"/>
              <a:pathLst>
                <a:path extrusionOk="0" fill="none" h="3484" w="3484">
                  <a:moveTo>
                    <a:pt x="0" y="1"/>
                  </a:moveTo>
                  <a:lnTo>
                    <a:pt x="3483" y="3483"/>
                  </a:lnTo>
                </a:path>
              </a:pathLst>
            </a:custGeom>
            <a:noFill/>
            <a:ln cap="rnd" cmpd="sng" w="28575">
              <a:solidFill>
                <a:srgbClr val="5F5F5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309" name="Google Shape;309;p75"/>
          <p:cNvGrpSpPr/>
          <p:nvPr/>
        </p:nvGrpSpPr>
        <p:grpSpPr>
          <a:xfrm>
            <a:off x="3534683" y="3854886"/>
            <a:ext cx="804166" cy="679679"/>
            <a:chOff x="3236425" y="5001950"/>
            <a:chExt cx="499300" cy="415875"/>
          </a:xfrm>
        </p:grpSpPr>
        <p:sp>
          <p:nvSpPr>
            <p:cNvPr id="310" name="Google Shape;310;p75"/>
            <p:cNvSpPr/>
            <p:nvPr/>
          </p:nvSpPr>
          <p:spPr>
            <a:xfrm>
              <a:off x="3236425" y="5309425"/>
              <a:ext cx="499300" cy="108400"/>
            </a:xfrm>
            <a:custGeom>
              <a:rect b="b" l="l" r="r" t="t"/>
              <a:pathLst>
                <a:path extrusionOk="0" fill="none" h="4336" w="19972">
                  <a:moveTo>
                    <a:pt x="19533" y="0"/>
                  </a:moveTo>
                  <a:lnTo>
                    <a:pt x="439" y="0"/>
                  </a:lnTo>
                  <a:lnTo>
                    <a:pt x="439" y="0"/>
                  </a:lnTo>
                  <a:lnTo>
                    <a:pt x="365" y="0"/>
                  </a:lnTo>
                  <a:lnTo>
                    <a:pt x="268" y="25"/>
                  </a:lnTo>
                  <a:lnTo>
                    <a:pt x="195" y="73"/>
                  </a:lnTo>
                  <a:lnTo>
                    <a:pt x="122" y="122"/>
                  </a:lnTo>
                  <a:lnTo>
                    <a:pt x="73" y="195"/>
                  </a:lnTo>
                  <a:lnTo>
                    <a:pt x="49" y="268"/>
                  </a:lnTo>
                  <a:lnTo>
                    <a:pt x="25" y="341"/>
                  </a:lnTo>
                  <a:lnTo>
                    <a:pt x="0" y="439"/>
                  </a:lnTo>
                  <a:lnTo>
                    <a:pt x="0" y="439"/>
                  </a:lnTo>
                  <a:lnTo>
                    <a:pt x="25" y="512"/>
                  </a:lnTo>
                  <a:lnTo>
                    <a:pt x="49" y="585"/>
                  </a:lnTo>
                  <a:lnTo>
                    <a:pt x="73" y="658"/>
                  </a:lnTo>
                  <a:lnTo>
                    <a:pt x="122" y="731"/>
                  </a:lnTo>
                  <a:lnTo>
                    <a:pt x="195" y="780"/>
                  </a:lnTo>
                  <a:lnTo>
                    <a:pt x="268" y="828"/>
                  </a:lnTo>
                  <a:lnTo>
                    <a:pt x="365" y="853"/>
                  </a:lnTo>
                  <a:lnTo>
                    <a:pt x="439" y="853"/>
                  </a:lnTo>
                  <a:lnTo>
                    <a:pt x="439" y="853"/>
                  </a:lnTo>
                  <a:lnTo>
                    <a:pt x="487" y="877"/>
                  </a:lnTo>
                  <a:lnTo>
                    <a:pt x="560" y="902"/>
                  </a:lnTo>
                  <a:lnTo>
                    <a:pt x="706" y="1048"/>
                  </a:lnTo>
                  <a:lnTo>
                    <a:pt x="853" y="1242"/>
                  </a:lnTo>
                  <a:lnTo>
                    <a:pt x="1023" y="1486"/>
                  </a:lnTo>
                  <a:lnTo>
                    <a:pt x="1340" y="2022"/>
                  </a:lnTo>
                  <a:lnTo>
                    <a:pt x="1632" y="2509"/>
                  </a:lnTo>
                  <a:lnTo>
                    <a:pt x="1632" y="2509"/>
                  </a:lnTo>
                  <a:lnTo>
                    <a:pt x="1900" y="2996"/>
                  </a:lnTo>
                  <a:lnTo>
                    <a:pt x="2168" y="3459"/>
                  </a:lnTo>
                  <a:lnTo>
                    <a:pt x="2460" y="3873"/>
                  </a:lnTo>
                  <a:lnTo>
                    <a:pt x="2582" y="4043"/>
                  </a:lnTo>
                  <a:lnTo>
                    <a:pt x="2728" y="4214"/>
                  </a:lnTo>
                  <a:lnTo>
                    <a:pt x="2728" y="4214"/>
                  </a:lnTo>
                  <a:lnTo>
                    <a:pt x="2801" y="4263"/>
                  </a:lnTo>
                  <a:lnTo>
                    <a:pt x="2874" y="4287"/>
                  </a:lnTo>
                  <a:lnTo>
                    <a:pt x="2971" y="4311"/>
                  </a:lnTo>
                  <a:lnTo>
                    <a:pt x="3045" y="4336"/>
                  </a:lnTo>
                  <a:lnTo>
                    <a:pt x="16927" y="4336"/>
                  </a:lnTo>
                  <a:lnTo>
                    <a:pt x="16927" y="4336"/>
                  </a:lnTo>
                  <a:lnTo>
                    <a:pt x="17000" y="4311"/>
                  </a:lnTo>
                  <a:lnTo>
                    <a:pt x="17097" y="4287"/>
                  </a:lnTo>
                  <a:lnTo>
                    <a:pt x="17170" y="4263"/>
                  </a:lnTo>
                  <a:lnTo>
                    <a:pt x="17243" y="4214"/>
                  </a:lnTo>
                  <a:lnTo>
                    <a:pt x="17243" y="4214"/>
                  </a:lnTo>
                  <a:lnTo>
                    <a:pt x="17390" y="4043"/>
                  </a:lnTo>
                  <a:lnTo>
                    <a:pt x="17511" y="3873"/>
                  </a:lnTo>
                  <a:lnTo>
                    <a:pt x="17804" y="3459"/>
                  </a:lnTo>
                  <a:lnTo>
                    <a:pt x="18072" y="2996"/>
                  </a:lnTo>
                  <a:lnTo>
                    <a:pt x="18339" y="2509"/>
                  </a:lnTo>
                  <a:lnTo>
                    <a:pt x="18339" y="2509"/>
                  </a:lnTo>
                  <a:lnTo>
                    <a:pt x="18632" y="2022"/>
                  </a:lnTo>
                  <a:lnTo>
                    <a:pt x="18948" y="1486"/>
                  </a:lnTo>
                  <a:lnTo>
                    <a:pt x="19119" y="1242"/>
                  </a:lnTo>
                  <a:lnTo>
                    <a:pt x="19265" y="1048"/>
                  </a:lnTo>
                  <a:lnTo>
                    <a:pt x="19411" y="902"/>
                  </a:lnTo>
                  <a:lnTo>
                    <a:pt x="19484" y="877"/>
                  </a:lnTo>
                  <a:lnTo>
                    <a:pt x="19533" y="853"/>
                  </a:lnTo>
                  <a:lnTo>
                    <a:pt x="19533" y="853"/>
                  </a:lnTo>
                  <a:lnTo>
                    <a:pt x="19606" y="853"/>
                  </a:lnTo>
                  <a:lnTo>
                    <a:pt x="19703" y="828"/>
                  </a:lnTo>
                  <a:lnTo>
                    <a:pt x="19776" y="780"/>
                  </a:lnTo>
                  <a:lnTo>
                    <a:pt x="19849" y="731"/>
                  </a:lnTo>
                  <a:lnTo>
                    <a:pt x="19898" y="658"/>
                  </a:lnTo>
                  <a:lnTo>
                    <a:pt x="19922" y="585"/>
                  </a:lnTo>
                  <a:lnTo>
                    <a:pt x="19947" y="512"/>
                  </a:lnTo>
                  <a:lnTo>
                    <a:pt x="19971" y="439"/>
                  </a:lnTo>
                  <a:lnTo>
                    <a:pt x="19971" y="439"/>
                  </a:lnTo>
                  <a:lnTo>
                    <a:pt x="19947" y="341"/>
                  </a:lnTo>
                  <a:lnTo>
                    <a:pt x="19922" y="268"/>
                  </a:lnTo>
                  <a:lnTo>
                    <a:pt x="19898" y="195"/>
                  </a:lnTo>
                  <a:lnTo>
                    <a:pt x="19825" y="122"/>
                  </a:lnTo>
                  <a:lnTo>
                    <a:pt x="19776" y="73"/>
                  </a:lnTo>
                  <a:lnTo>
                    <a:pt x="19703" y="25"/>
                  </a:lnTo>
                  <a:lnTo>
                    <a:pt x="19606" y="0"/>
                  </a:lnTo>
                  <a:lnTo>
                    <a:pt x="19533" y="0"/>
                  </a:lnTo>
                  <a:lnTo>
                    <a:pt x="19533" y="0"/>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1" name="Google Shape;311;p75"/>
            <p:cNvSpPr/>
            <p:nvPr/>
          </p:nvSpPr>
          <p:spPr>
            <a:xfrm>
              <a:off x="3294875" y="5330725"/>
              <a:ext cx="382400" cy="25"/>
            </a:xfrm>
            <a:custGeom>
              <a:rect b="b" l="l" r="r" t="t"/>
              <a:pathLst>
                <a:path extrusionOk="0" fill="none" h="1" w="15296">
                  <a:moveTo>
                    <a:pt x="0" y="1"/>
                  </a:moveTo>
                  <a:lnTo>
                    <a:pt x="15295" y="1"/>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2" name="Google Shape;312;p75"/>
            <p:cNvSpPr/>
            <p:nvPr/>
          </p:nvSpPr>
          <p:spPr>
            <a:xfrm>
              <a:off x="3280250" y="5162675"/>
              <a:ext cx="411625" cy="140075"/>
            </a:xfrm>
            <a:custGeom>
              <a:rect b="b" l="l" r="r" t="t"/>
              <a:pathLst>
                <a:path extrusionOk="0" fill="none" h="5603" w="16465">
                  <a:moveTo>
                    <a:pt x="16465" y="5602"/>
                  </a:moveTo>
                  <a:lnTo>
                    <a:pt x="16465" y="5602"/>
                  </a:lnTo>
                  <a:lnTo>
                    <a:pt x="16392" y="5408"/>
                  </a:lnTo>
                  <a:lnTo>
                    <a:pt x="16294" y="5237"/>
                  </a:lnTo>
                  <a:lnTo>
                    <a:pt x="16075" y="4921"/>
                  </a:lnTo>
                  <a:lnTo>
                    <a:pt x="15807" y="4628"/>
                  </a:lnTo>
                  <a:lnTo>
                    <a:pt x="15490" y="4385"/>
                  </a:lnTo>
                  <a:lnTo>
                    <a:pt x="15320" y="4287"/>
                  </a:lnTo>
                  <a:lnTo>
                    <a:pt x="15149" y="4190"/>
                  </a:lnTo>
                  <a:lnTo>
                    <a:pt x="14979" y="4092"/>
                  </a:lnTo>
                  <a:lnTo>
                    <a:pt x="14784" y="4044"/>
                  </a:lnTo>
                  <a:lnTo>
                    <a:pt x="14589" y="3971"/>
                  </a:lnTo>
                  <a:lnTo>
                    <a:pt x="14394" y="3946"/>
                  </a:lnTo>
                  <a:lnTo>
                    <a:pt x="14175" y="3922"/>
                  </a:lnTo>
                  <a:lnTo>
                    <a:pt x="13980" y="3898"/>
                  </a:lnTo>
                  <a:lnTo>
                    <a:pt x="13980" y="3898"/>
                  </a:lnTo>
                  <a:lnTo>
                    <a:pt x="13737" y="3922"/>
                  </a:lnTo>
                  <a:lnTo>
                    <a:pt x="13518" y="3946"/>
                  </a:lnTo>
                  <a:lnTo>
                    <a:pt x="13518" y="3946"/>
                  </a:lnTo>
                  <a:lnTo>
                    <a:pt x="13420" y="3532"/>
                  </a:lnTo>
                  <a:lnTo>
                    <a:pt x="13299" y="3143"/>
                  </a:lnTo>
                  <a:lnTo>
                    <a:pt x="13128" y="2753"/>
                  </a:lnTo>
                  <a:lnTo>
                    <a:pt x="12933" y="2388"/>
                  </a:lnTo>
                  <a:lnTo>
                    <a:pt x="12714" y="2047"/>
                  </a:lnTo>
                  <a:lnTo>
                    <a:pt x="12470" y="1706"/>
                  </a:lnTo>
                  <a:lnTo>
                    <a:pt x="12178" y="1413"/>
                  </a:lnTo>
                  <a:lnTo>
                    <a:pt x="11886" y="1121"/>
                  </a:lnTo>
                  <a:lnTo>
                    <a:pt x="11545" y="878"/>
                  </a:lnTo>
                  <a:lnTo>
                    <a:pt x="11204" y="658"/>
                  </a:lnTo>
                  <a:lnTo>
                    <a:pt x="10839" y="464"/>
                  </a:lnTo>
                  <a:lnTo>
                    <a:pt x="10449" y="293"/>
                  </a:lnTo>
                  <a:lnTo>
                    <a:pt x="10059" y="171"/>
                  </a:lnTo>
                  <a:lnTo>
                    <a:pt x="9645" y="74"/>
                  </a:lnTo>
                  <a:lnTo>
                    <a:pt x="9207" y="25"/>
                  </a:lnTo>
                  <a:lnTo>
                    <a:pt x="8768" y="1"/>
                  </a:lnTo>
                  <a:lnTo>
                    <a:pt x="8768" y="1"/>
                  </a:lnTo>
                  <a:lnTo>
                    <a:pt x="8452" y="1"/>
                  </a:lnTo>
                  <a:lnTo>
                    <a:pt x="8135" y="50"/>
                  </a:lnTo>
                  <a:lnTo>
                    <a:pt x="7819" y="98"/>
                  </a:lnTo>
                  <a:lnTo>
                    <a:pt x="7502" y="171"/>
                  </a:lnTo>
                  <a:lnTo>
                    <a:pt x="7210" y="269"/>
                  </a:lnTo>
                  <a:lnTo>
                    <a:pt x="6918" y="366"/>
                  </a:lnTo>
                  <a:lnTo>
                    <a:pt x="6625" y="512"/>
                  </a:lnTo>
                  <a:lnTo>
                    <a:pt x="6357" y="658"/>
                  </a:lnTo>
                  <a:lnTo>
                    <a:pt x="6089" y="805"/>
                  </a:lnTo>
                  <a:lnTo>
                    <a:pt x="5846" y="999"/>
                  </a:lnTo>
                  <a:lnTo>
                    <a:pt x="5602" y="1170"/>
                  </a:lnTo>
                  <a:lnTo>
                    <a:pt x="5383" y="1389"/>
                  </a:lnTo>
                  <a:lnTo>
                    <a:pt x="5188" y="1608"/>
                  </a:lnTo>
                  <a:lnTo>
                    <a:pt x="4993" y="1852"/>
                  </a:lnTo>
                  <a:lnTo>
                    <a:pt x="4799" y="2095"/>
                  </a:lnTo>
                  <a:lnTo>
                    <a:pt x="4628" y="2363"/>
                  </a:lnTo>
                  <a:lnTo>
                    <a:pt x="4628" y="2363"/>
                  </a:lnTo>
                  <a:lnTo>
                    <a:pt x="4360" y="2266"/>
                  </a:lnTo>
                  <a:lnTo>
                    <a:pt x="4092" y="2217"/>
                  </a:lnTo>
                  <a:lnTo>
                    <a:pt x="3824" y="2193"/>
                  </a:lnTo>
                  <a:lnTo>
                    <a:pt x="3532" y="2168"/>
                  </a:lnTo>
                  <a:lnTo>
                    <a:pt x="3532" y="2168"/>
                  </a:lnTo>
                  <a:lnTo>
                    <a:pt x="3191" y="2193"/>
                  </a:lnTo>
                  <a:lnTo>
                    <a:pt x="2850" y="2242"/>
                  </a:lnTo>
                  <a:lnTo>
                    <a:pt x="2509" y="2339"/>
                  </a:lnTo>
                  <a:lnTo>
                    <a:pt x="2193" y="2436"/>
                  </a:lnTo>
                  <a:lnTo>
                    <a:pt x="1876" y="2582"/>
                  </a:lnTo>
                  <a:lnTo>
                    <a:pt x="1584" y="2753"/>
                  </a:lnTo>
                  <a:lnTo>
                    <a:pt x="1316" y="2948"/>
                  </a:lnTo>
                  <a:lnTo>
                    <a:pt x="1072" y="3167"/>
                  </a:lnTo>
                  <a:lnTo>
                    <a:pt x="853" y="3411"/>
                  </a:lnTo>
                  <a:lnTo>
                    <a:pt x="634" y="3678"/>
                  </a:lnTo>
                  <a:lnTo>
                    <a:pt x="463" y="3971"/>
                  </a:lnTo>
                  <a:lnTo>
                    <a:pt x="317" y="4263"/>
                  </a:lnTo>
                  <a:lnTo>
                    <a:pt x="196" y="4580"/>
                  </a:lnTo>
                  <a:lnTo>
                    <a:pt x="98" y="4896"/>
                  </a:lnTo>
                  <a:lnTo>
                    <a:pt x="25" y="5237"/>
                  </a:lnTo>
                  <a:lnTo>
                    <a:pt x="1" y="5602"/>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3" name="Google Shape;313;p75"/>
            <p:cNvSpPr/>
            <p:nvPr/>
          </p:nvSpPr>
          <p:spPr>
            <a:xfrm>
              <a:off x="3471450" y="5001950"/>
              <a:ext cx="17075" cy="114475"/>
            </a:xfrm>
            <a:custGeom>
              <a:rect b="b" l="l" r="r" t="t"/>
              <a:pathLst>
                <a:path extrusionOk="0" fill="none" h="4579" w="683">
                  <a:moveTo>
                    <a:pt x="682" y="0"/>
                  </a:moveTo>
                  <a:lnTo>
                    <a:pt x="682" y="0"/>
                  </a:lnTo>
                  <a:lnTo>
                    <a:pt x="658" y="171"/>
                  </a:lnTo>
                  <a:lnTo>
                    <a:pt x="609" y="317"/>
                  </a:lnTo>
                  <a:lnTo>
                    <a:pt x="512" y="439"/>
                  </a:lnTo>
                  <a:lnTo>
                    <a:pt x="414" y="585"/>
                  </a:lnTo>
                  <a:lnTo>
                    <a:pt x="414" y="585"/>
                  </a:lnTo>
                  <a:lnTo>
                    <a:pt x="268" y="731"/>
                  </a:lnTo>
                  <a:lnTo>
                    <a:pt x="146" y="950"/>
                  </a:lnTo>
                  <a:lnTo>
                    <a:pt x="73" y="1072"/>
                  </a:lnTo>
                  <a:lnTo>
                    <a:pt x="49" y="1194"/>
                  </a:lnTo>
                  <a:lnTo>
                    <a:pt x="0" y="1364"/>
                  </a:lnTo>
                  <a:lnTo>
                    <a:pt x="0" y="1535"/>
                  </a:lnTo>
                  <a:lnTo>
                    <a:pt x="0" y="1535"/>
                  </a:lnTo>
                  <a:lnTo>
                    <a:pt x="0" y="1705"/>
                  </a:lnTo>
                  <a:lnTo>
                    <a:pt x="49" y="1851"/>
                  </a:lnTo>
                  <a:lnTo>
                    <a:pt x="73" y="1997"/>
                  </a:lnTo>
                  <a:lnTo>
                    <a:pt x="146" y="2095"/>
                  </a:lnTo>
                  <a:lnTo>
                    <a:pt x="268" y="2314"/>
                  </a:lnTo>
                  <a:lnTo>
                    <a:pt x="414" y="2484"/>
                  </a:lnTo>
                  <a:lnTo>
                    <a:pt x="414" y="2484"/>
                  </a:lnTo>
                  <a:lnTo>
                    <a:pt x="512" y="2606"/>
                  </a:lnTo>
                  <a:lnTo>
                    <a:pt x="609" y="2728"/>
                  </a:lnTo>
                  <a:lnTo>
                    <a:pt x="658" y="2874"/>
                  </a:lnTo>
                  <a:lnTo>
                    <a:pt x="682" y="3045"/>
                  </a:lnTo>
                  <a:lnTo>
                    <a:pt x="682" y="3045"/>
                  </a:lnTo>
                  <a:lnTo>
                    <a:pt x="658" y="3239"/>
                  </a:lnTo>
                  <a:lnTo>
                    <a:pt x="609" y="3385"/>
                  </a:lnTo>
                  <a:lnTo>
                    <a:pt x="512" y="3507"/>
                  </a:lnTo>
                  <a:lnTo>
                    <a:pt x="414" y="3629"/>
                  </a:lnTo>
                  <a:lnTo>
                    <a:pt x="414" y="3629"/>
                  </a:lnTo>
                  <a:lnTo>
                    <a:pt x="268" y="3800"/>
                  </a:lnTo>
                  <a:lnTo>
                    <a:pt x="146" y="3994"/>
                  </a:lnTo>
                  <a:lnTo>
                    <a:pt x="73" y="4116"/>
                  </a:lnTo>
                  <a:lnTo>
                    <a:pt x="49" y="4262"/>
                  </a:lnTo>
                  <a:lnTo>
                    <a:pt x="0" y="4408"/>
                  </a:lnTo>
                  <a:lnTo>
                    <a:pt x="0" y="4579"/>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4" name="Google Shape;314;p75"/>
            <p:cNvSpPr/>
            <p:nvPr/>
          </p:nvSpPr>
          <p:spPr>
            <a:xfrm>
              <a:off x="3427600" y="5001950"/>
              <a:ext cx="17075" cy="114475"/>
            </a:xfrm>
            <a:custGeom>
              <a:rect b="b" l="l" r="r" t="t"/>
              <a:pathLst>
                <a:path extrusionOk="0" fill="none" h="4579" w="683">
                  <a:moveTo>
                    <a:pt x="683" y="0"/>
                  </a:moveTo>
                  <a:lnTo>
                    <a:pt x="683" y="0"/>
                  </a:lnTo>
                  <a:lnTo>
                    <a:pt x="658" y="171"/>
                  </a:lnTo>
                  <a:lnTo>
                    <a:pt x="609" y="317"/>
                  </a:lnTo>
                  <a:lnTo>
                    <a:pt x="536" y="439"/>
                  </a:lnTo>
                  <a:lnTo>
                    <a:pt x="415" y="585"/>
                  </a:lnTo>
                  <a:lnTo>
                    <a:pt x="415" y="585"/>
                  </a:lnTo>
                  <a:lnTo>
                    <a:pt x="269" y="731"/>
                  </a:lnTo>
                  <a:lnTo>
                    <a:pt x="147" y="950"/>
                  </a:lnTo>
                  <a:lnTo>
                    <a:pt x="98" y="1072"/>
                  </a:lnTo>
                  <a:lnTo>
                    <a:pt x="49" y="1194"/>
                  </a:lnTo>
                  <a:lnTo>
                    <a:pt x="25" y="1364"/>
                  </a:lnTo>
                  <a:lnTo>
                    <a:pt x="1" y="1535"/>
                  </a:lnTo>
                  <a:lnTo>
                    <a:pt x="1" y="1535"/>
                  </a:lnTo>
                  <a:lnTo>
                    <a:pt x="25" y="1705"/>
                  </a:lnTo>
                  <a:lnTo>
                    <a:pt x="49" y="1851"/>
                  </a:lnTo>
                  <a:lnTo>
                    <a:pt x="98" y="1997"/>
                  </a:lnTo>
                  <a:lnTo>
                    <a:pt x="147" y="2095"/>
                  </a:lnTo>
                  <a:lnTo>
                    <a:pt x="269" y="2314"/>
                  </a:lnTo>
                  <a:lnTo>
                    <a:pt x="415" y="2484"/>
                  </a:lnTo>
                  <a:lnTo>
                    <a:pt x="415" y="2484"/>
                  </a:lnTo>
                  <a:lnTo>
                    <a:pt x="536" y="2606"/>
                  </a:lnTo>
                  <a:lnTo>
                    <a:pt x="609" y="2728"/>
                  </a:lnTo>
                  <a:lnTo>
                    <a:pt x="658" y="2874"/>
                  </a:lnTo>
                  <a:lnTo>
                    <a:pt x="683" y="3045"/>
                  </a:lnTo>
                  <a:lnTo>
                    <a:pt x="683" y="3045"/>
                  </a:lnTo>
                  <a:lnTo>
                    <a:pt x="658" y="3239"/>
                  </a:lnTo>
                  <a:lnTo>
                    <a:pt x="609" y="3385"/>
                  </a:lnTo>
                  <a:lnTo>
                    <a:pt x="536" y="3507"/>
                  </a:lnTo>
                  <a:lnTo>
                    <a:pt x="415" y="3629"/>
                  </a:lnTo>
                  <a:lnTo>
                    <a:pt x="415" y="3629"/>
                  </a:lnTo>
                  <a:lnTo>
                    <a:pt x="269" y="3800"/>
                  </a:lnTo>
                  <a:lnTo>
                    <a:pt x="147" y="3994"/>
                  </a:lnTo>
                  <a:lnTo>
                    <a:pt x="98" y="4116"/>
                  </a:lnTo>
                  <a:lnTo>
                    <a:pt x="49" y="4262"/>
                  </a:lnTo>
                  <a:lnTo>
                    <a:pt x="25" y="4408"/>
                  </a:lnTo>
                  <a:lnTo>
                    <a:pt x="1" y="4579"/>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sp>
          <p:nvSpPr>
            <p:cNvPr id="315" name="Google Shape;315;p75"/>
            <p:cNvSpPr/>
            <p:nvPr/>
          </p:nvSpPr>
          <p:spPr>
            <a:xfrm>
              <a:off x="3515275" y="5001950"/>
              <a:ext cx="16475" cy="114475"/>
            </a:xfrm>
            <a:custGeom>
              <a:rect b="b" l="l" r="r" t="t"/>
              <a:pathLst>
                <a:path extrusionOk="0" fill="none" h="4579" w="659">
                  <a:moveTo>
                    <a:pt x="658" y="0"/>
                  </a:moveTo>
                  <a:lnTo>
                    <a:pt x="658" y="0"/>
                  </a:lnTo>
                  <a:lnTo>
                    <a:pt x="658" y="171"/>
                  </a:lnTo>
                  <a:lnTo>
                    <a:pt x="585" y="317"/>
                  </a:lnTo>
                  <a:lnTo>
                    <a:pt x="512" y="439"/>
                  </a:lnTo>
                  <a:lnTo>
                    <a:pt x="390" y="585"/>
                  </a:lnTo>
                  <a:lnTo>
                    <a:pt x="390" y="585"/>
                  </a:lnTo>
                  <a:lnTo>
                    <a:pt x="269" y="731"/>
                  </a:lnTo>
                  <a:lnTo>
                    <a:pt x="122" y="950"/>
                  </a:lnTo>
                  <a:lnTo>
                    <a:pt x="74" y="1072"/>
                  </a:lnTo>
                  <a:lnTo>
                    <a:pt x="25" y="1194"/>
                  </a:lnTo>
                  <a:lnTo>
                    <a:pt x="1" y="1364"/>
                  </a:lnTo>
                  <a:lnTo>
                    <a:pt x="1" y="1535"/>
                  </a:lnTo>
                  <a:lnTo>
                    <a:pt x="1" y="1535"/>
                  </a:lnTo>
                  <a:lnTo>
                    <a:pt x="1" y="1705"/>
                  </a:lnTo>
                  <a:lnTo>
                    <a:pt x="25" y="1851"/>
                  </a:lnTo>
                  <a:lnTo>
                    <a:pt x="74" y="1997"/>
                  </a:lnTo>
                  <a:lnTo>
                    <a:pt x="122" y="2095"/>
                  </a:lnTo>
                  <a:lnTo>
                    <a:pt x="269"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9" y="3800"/>
                  </a:lnTo>
                  <a:lnTo>
                    <a:pt x="122" y="3994"/>
                  </a:lnTo>
                  <a:lnTo>
                    <a:pt x="74" y="4116"/>
                  </a:lnTo>
                  <a:lnTo>
                    <a:pt x="25" y="4262"/>
                  </a:lnTo>
                  <a:lnTo>
                    <a:pt x="1" y="4408"/>
                  </a:lnTo>
                  <a:lnTo>
                    <a:pt x="1" y="4579"/>
                  </a:lnTo>
                </a:path>
              </a:pathLst>
            </a:custGeom>
            <a:no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76">
            <a:hlinkClick r:id="rId3"/>
          </p:cNvPr>
          <p:cNvPicPr preferRelativeResize="0"/>
          <p:nvPr>
            <p:ph idx="2" type="pic"/>
          </p:nvPr>
        </p:nvPicPr>
        <p:blipFill rotWithShape="1">
          <a:blip r:embed="rId4">
            <a:alphaModFix/>
          </a:blip>
          <a:srcRect b="0" l="8828" r="8827" t="0"/>
          <a:stretch/>
        </p:blipFill>
        <p:spPr>
          <a:xfrm>
            <a:off x="7003915" y="1147863"/>
            <a:ext cx="5188085" cy="4202350"/>
          </a:xfrm>
          <a:prstGeom prst="rect">
            <a:avLst/>
          </a:prstGeom>
          <a:solidFill>
            <a:schemeClr val="lt1"/>
          </a:solidFill>
          <a:ln>
            <a:noFill/>
          </a:ln>
        </p:spPr>
      </p:pic>
      <p:sp>
        <p:nvSpPr>
          <p:cNvPr id="321" name="Google Shape;321;p76"/>
          <p:cNvSpPr txBox="1"/>
          <p:nvPr>
            <p:ph idx="1" type="body"/>
          </p:nvPr>
        </p:nvSpPr>
        <p:spPr>
          <a:xfrm>
            <a:off x="435427" y="3477988"/>
            <a:ext cx="5805715" cy="2620927"/>
          </a:xfrm>
          <a:prstGeom prst="rect">
            <a:avLst/>
          </a:prstGeom>
          <a:noFill/>
          <a:ln>
            <a:noFill/>
          </a:ln>
        </p:spPr>
        <p:txBody>
          <a:bodyPr anchorCtr="0" anchor="t" bIns="45700" lIns="91425" spcFirstLastPara="1" rIns="91425" wrap="square" tIns="45700">
            <a:normAutofit fontScale="92500" lnSpcReduction="20000"/>
          </a:bodyPr>
          <a:lstStyle/>
          <a:p>
            <a:pPr indent="-228600" lvl="0" marL="457200" rtl="0" algn="just">
              <a:lnSpc>
                <a:spcPct val="90000"/>
              </a:lnSpc>
              <a:spcBef>
                <a:spcPts val="1000"/>
              </a:spcBef>
              <a:spcAft>
                <a:spcPts val="0"/>
              </a:spcAft>
              <a:buSzPct val="108108"/>
              <a:buNone/>
            </a:pPr>
            <a:r>
              <a:rPr b="0" i="0" lang="en-US" u="sng">
                <a:solidFill>
                  <a:srgbClr val="0073AA"/>
                </a:solidFill>
                <a:latin typeface="Arial"/>
                <a:ea typeface="Arial"/>
                <a:cs typeface="Arial"/>
                <a:sym typeface="Arial"/>
                <a:hlinkClick r:id="rId5">
                  <a:extLst>
                    <a:ext uri="{A12FA001-AC4F-418D-AE19-62706E023703}">
                      <ahyp:hlinkClr val="tx"/>
                    </a:ext>
                  </a:extLst>
                </a:hlinkClick>
              </a:rPr>
              <a:t>According to FAO</a:t>
            </a:r>
            <a:r>
              <a:rPr b="0" i="0" lang="en-US">
                <a:latin typeface="Arial"/>
                <a:ea typeface="Arial"/>
                <a:cs typeface="Arial"/>
                <a:sym typeface="Arial"/>
              </a:rPr>
              <a:t>, approximately a third of all food produced in the world is lost or wasted every year.</a:t>
            </a:r>
            <a:endParaRPr/>
          </a:p>
          <a:p>
            <a:pPr indent="-228600" lvl="0" marL="457200" rtl="0" algn="just">
              <a:lnSpc>
                <a:spcPct val="90000"/>
              </a:lnSpc>
              <a:spcBef>
                <a:spcPts val="1000"/>
              </a:spcBef>
              <a:spcAft>
                <a:spcPts val="0"/>
              </a:spcAft>
              <a:buSzPct val="108108"/>
              <a:buNone/>
            </a:pPr>
            <a:r>
              <a:rPr b="0" i="0" lang="en-US">
                <a:latin typeface="Arial"/>
                <a:ea typeface="Arial"/>
                <a:cs typeface="Arial"/>
                <a:sym typeface="Arial"/>
              </a:rPr>
              <a:t>Zero waste restaurants focus on reducing, reusing, and recycling their collective resources. Zero waste ideas and practices also encourage a circular economy, which is sustainable and improves profits. </a:t>
            </a:r>
            <a:endParaRPr/>
          </a:p>
          <a:p>
            <a:pPr indent="-228600" lvl="0" marL="228600" rtl="0" algn="l">
              <a:lnSpc>
                <a:spcPct val="90000"/>
              </a:lnSpc>
              <a:spcBef>
                <a:spcPts val="0"/>
              </a:spcBef>
              <a:spcAft>
                <a:spcPts val="0"/>
              </a:spcAft>
              <a:buClr>
                <a:srgbClr val="595959"/>
              </a:buClr>
              <a:buSzPct val="108108"/>
              <a:buNone/>
            </a:pPr>
            <a:r>
              <a:t/>
            </a:r>
            <a:endParaRPr/>
          </a:p>
          <a:p>
            <a:pPr indent="-228600" lvl="0" marL="228600" rtl="0" algn="l">
              <a:lnSpc>
                <a:spcPct val="90000"/>
              </a:lnSpc>
              <a:spcBef>
                <a:spcPts val="0"/>
              </a:spcBef>
              <a:spcAft>
                <a:spcPts val="0"/>
              </a:spcAft>
              <a:buClr>
                <a:srgbClr val="595959"/>
              </a:buClr>
              <a:buSzPct val="108108"/>
              <a:buNone/>
            </a:pPr>
            <a:r>
              <a:t/>
            </a:r>
            <a:endParaRPr/>
          </a:p>
        </p:txBody>
      </p:sp>
      <p:sp>
        <p:nvSpPr>
          <p:cNvPr id="322" name="Google Shape;322;p76"/>
          <p:cNvSpPr txBox="1"/>
          <p:nvPr>
            <p:ph idx="3" type="body"/>
          </p:nvPr>
        </p:nvSpPr>
        <p:spPr>
          <a:xfrm>
            <a:off x="773041" y="482534"/>
            <a:ext cx="5588002" cy="81617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sz="3200">
                <a:solidFill>
                  <a:srgbClr val="20EEF1"/>
                </a:solidFill>
              </a:rPr>
              <a:t>Want to take your restaurant to a new level? </a:t>
            </a:r>
            <a:endParaRPr sz="3200">
              <a:solidFill>
                <a:srgbClr val="20EEF1"/>
              </a:solidFill>
            </a:endParaRPr>
          </a:p>
        </p:txBody>
      </p:sp>
      <p:sp>
        <p:nvSpPr>
          <p:cNvPr id="323" name="Google Shape;323;p76"/>
          <p:cNvSpPr/>
          <p:nvPr/>
        </p:nvSpPr>
        <p:spPr>
          <a:xfrm rot="1394362">
            <a:off x="4215093" y="1782371"/>
            <a:ext cx="2679149" cy="1106815"/>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rgbClr val="0070C0"/>
                </a:solidFill>
                <a:latin typeface="Arial"/>
                <a:ea typeface="Arial"/>
                <a:cs typeface="Arial"/>
                <a:sym typeface="Arial"/>
              </a:rPr>
              <a:t>Check this out!</a:t>
            </a:r>
            <a:endParaRPr b="0" i="0" sz="1400" u="none" cap="none" strike="noStrike">
              <a:solidFill>
                <a:srgbClr val="000000"/>
              </a:solidFill>
              <a:latin typeface="Arial"/>
              <a:ea typeface="Arial"/>
              <a:cs typeface="Arial"/>
              <a:sym typeface="Arial"/>
            </a:endParaRPr>
          </a:p>
        </p:txBody>
      </p:sp>
      <p:sp>
        <p:nvSpPr>
          <p:cNvPr id="324" name="Google Shape;324;p76"/>
          <p:cNvSpPr/>
          <p:nvPr/>
        </p:nvSpPr>
        <p:spPr>
          <a:xfrm>
            <a:off x="7278488" y="1298711"/>
            <a:ext cx="3057805"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000" u="none" cap="none" strike="noStrike">
                <a:solidFill>
                  <a:srgbClr val="FFC000"/>
                </a:solidFill>
                <a:latin typeface="Arial"/>
                <a:ea typeface="Arial"/>
                <a:cs typeface="Arial"/>
                <a:sym typeface="Arial"/>
              </a:rPr>
              <a:t>Zero Waste Restaurants</a:t>
            </a:r>
            <a:endParaRPr b="0" i="0" sz="2000" u="none" cap="none" strike="noStrike">
              <a:solidFill>
                <a:srgbClr val="FFC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
          <p:cNvSpPr txBox="1"/>
          <p:nvPr>
            <p:ph idx="1" type="body"/>
          </p:nvPr>
        </p:nvSpPr>
        <p:spPr>
          <a:xfrm>
            <a:off x="490874" y="3820886"/>
            <a:ext cx="6070600" cy="1447800"/>
          </a:xfrm>
          <a:prstGeom prst="rect">
            <a:avLst/>
          </a:prstGeom>
          <a:noFill/>
          <a:ln>
            <a:noFill/>
          </a:ln>
        </p:spPr>
        <p:txBody>
          <a:bodyPr anchorCtr="0" anchor="t" bIns="45700" lIns="91425" spcFirstLastPara="1" rIns="91425" wrap="square" tIns="45700">
            <a:noAutofit/>
          </a:bodyPr>
          <a:lstStyle/>
          <a:p>
            <a:pPr indent="0" lvl="0" marL="228600" rtl="0" algn="just">
              <a:lnSpc>
                <a:spcPct val="90000"/>
              </a:lnSpc>
              <a:spcBef>
                <a:spcPts val="1000"/>
              </a:spcBef>
              <a:spcAft>
                <a:spcPts val="0"/>
              </a:spcAft>
              <a:buSzPts val="2400"/>
              <a:buNone/>
            </a:pPr>
            <a:r>
              <a:rPr i="0" lang="en-US">
                <a:solidFill>
                  <a:srgbClr val="0070C0"/>
                </a:solidFill>
                <a:latin typeface="Calibri"/>
                <a:ea typeface="Calibri"/>
                <a:cs typeface="Calibri"/>
                <a:sym typeface="Calibri"/>
              </a:rPr>
              <a:t>Watch videos of young entrepreneurs who have started a business in mountainous areas of the EU and get inspired!</a:t>
            </a:r>
            <a:endParaRPr/>
          </a:p>
          <a:p>
            <a:pPr indent="0" lvl="0" marL="228600" rtl="0" algn="l">
              <a:lnSpc>
                <a:spcPct val="90000"/>
              </a:lnSpc>
              <a:spcBef>
                <a:spcPts val="1000"/>
              </a:spcBef>
              <a:spcAft>
                <a:spcPts val="0"/>
              </a:spcAft>
              <a:buSzPts val="2400"/>
              <a:buNone/>
            </a:pPr>
            <a:r>
              <a:t/>
            </a:r>
            <a:endParaRPr>
              <a:solidFill>
                <a:srgbClr val="0070C0"/>
              </a:solidFill>
              <a:latin typeface="Calibri"/>
              <a:ea typeface="Calibri"/>
              <a:cs typeface="Calibri"/>
              <a:sym typeface="Calibri"/>
            </a:endParaRPr>
          </a:p>
          <a:p>
            <a:pPr indent="0" lvl="0" marL="228600" rtl="0" algn="l">
              <a:lnSpc>
                <a:spcPct val="90000"/>
              </a:lnSpc>
              <a:spcBef>
                <a:spcPts val="1000"/>
              </a:spcBef>
              <a:spcAft>
                <a:spcPts val="0"/>
              </a:spcAft>
              <a:buSzPts val="2400"/>
              <a:buNone/>
            </a:pPr>
            <a:r>
              <a:t/>
            </a:r>
            <a:endParaRPr>
              <a:solidFill>
                <a:srgbClr val="0070C0"/>
              </a:solidFill>
              <a:latin typeface="Calibri"/>
              <a:ea typeface="Calibri"/>
              <a:cs typeface="Calibri"/>
              <a:sym typeface="Calibri"/>
            </a:endParaRPr>
          </a:p>
        </p:txBody>
      </p:sp>
      <p:sp>
        <p:nvSpPr>
          <p:cNvPr id="330" name="Google Shape;330;p5"/>
          <p:cNvSpPr txBox="1"/>
          <p:nvPr>
            <p:ph idx="3" type="body"/>
          </p:nvPr>
        </p:nvSpPr>
        <p:spPr>
          <a:xfrm>
            <a:off x="490874" y="746950"/>
            <a:ext cx="5085159" cy="582221"/>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1000"/>
              </a:spcBef>
              <a:spcAft>
                <a:spcPts val="0"/>
              </a:spcAft>
              <a:buSzPts val="3600"/>
              <a:buNone/>
            </a:pPr>
            <a:r>
              <a:rPr lang="en-US" sz="3200">
                <a:solidFill>
                  <a:srgbClr val="20EEF1"/>
                </a:solidFill>
              </a:rPr>
              <a:t>Get inspired</a:t>
            </a:r>
            <a:endParaRPr/>
          </a:p>
        </p:txBody>
      </p:sp>
      <p:sp>
        <p:nvSpPr>
          <p:cNvPr id="331" name="Google Shape;331;p5"/>
          <p:cNvSpPr txBox="1"/>
          <p:nvPr/>
        </p:nvSpPr>
        <p:spPr>
          <a:xfrm>
            <a:off x="749228" y="1622697"/>
            <a:ext cx="5615286" cy="1200329"/>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None/>
            </a:pPr>
            <a:r>
              <a:rPr b="0" i="0" lang="en-US" sz="2400" u="none" cap="none" strike="noStrike">
                <a:solidFill>
                  <a:schemeClr val="lt1"/>
                </a:solidFill>
                <a:latin typeface="Calibri"/>
                <a:ea typeface="Calibri"/>
                <a:cs typeface="Calibri"/>
                <a:sym typeface="Calibri"/>
              </a:rPr>
              <a:t>Peer learning is a powerful and direct tool that allows you to touch upon what you have learnt so far. </a:t>
            </a:r>
            <a:endParaRPr/>
          </a:p>
        </p:txBody>
      </p:sp>
      <p:pic>
        <p:nvPicPr>
          <p:cNvPr id="332" name="Google Shape;332;p5">
            <a:hlinkClick r:id="rId3"/>
          </p:cNvPr>
          <p:cNvPicPr preferRelativeResize="0"/>
          <p:nvPr>
            <p:ph idx="2" type="pic"/>
          </p:nvPr>
        </p:nvPicPr>
        <p:blipFill rotWithShape="1">
          <a:blip r:embed="rId4">
            <a:alphaModFix/>
          </a:blip>
          <a:srcRect b="0" l="21388" r="21388" t="0"/>
          <a:stretch/>
        </p:blipFill>
        <p:spPr>
          <a:xfrm rot="5400000">
            <a:off x="7669213" y="595313"/>
            <a:ext cx="3914775" cy="5130800"/>
          </a:xfrm>
          <a:prstGeom prst="rect">
            <a:avLst/>
          </a:prstGeom>
          <a:solidFill>
            <a:schemeClr val="lt1"/>
          </a:solidFill>
          <a:ln>
            <a:noFill/>
          </a:ln>
        </p:spPr>
      </p:pic>
      <p:sp>
        <p:nvSpPr>
          <p:cNvPr id="333" name="Google Shape;333;p5"/>
          <p:cNvSpPr/>
          <p:nvPr/>
        </p:nvSpPr>
        <p:spPr>
          <a:xfrm rot="-1500931">
            <a:off x="7295035" y="1538211"/>
            <a:ext cx="1588264" cy="485936"/>
          </a:xfrm>
          <a:prstGeom prst="ellipse">
            <a:avLst/>
          </a:prstGeom>
          <a:solidFill>
            <a:srgbClr val="00B0F0"/>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sng" cap="none" strike="noStrike">
                <a:solidFill>
                  <a:schemeClr val="lt1"/>
                </a:solidFill>
                <a:latin typeface="Arial"/>
                <a:ea typeface="Arial"/>
                <a:cs typeface="Arial"/>
                <a:sym typeface="Arial"/>
                <a:hlinkClick r:id="rId5">
                  <a:extLst>
                    <a:ext uri="{A12FA001-AC4F-418D-AE19-62706E023703}">
                      <ahyp:hlinkClr val="tx"/>
                    </a:ext>
                  </a:extLst>
                </a:hlinkClick>
              </a:rPr>
              <a:t>Click!</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78"/>
          <p:cNvSpPr/>
          <p:nvPr/>
        </p:nvSpPr>
        <p:spPr>
          <a:xfrm>
            <a:off x="9244264" y="2268067"/>
            <a:ext cx="530699" cy="530699"/>
          </a:xfrm>
          <a:custGeom>
            <a:rect b="b" l="l" r="r" t="t"/>
            <a:pathLst>
              <a:path extrusionOk="0" h="21600" w="21600">
                <a:moveTo>
                  <a:pt x="20618" y="2945"/>
                </a:moveTo>
                <a:lnTo>
                  <a:pt x="982" y="2945"/>
                </a:lnTo>
                <a:lnTo>
                  <a:pt x="982" y="1964"/>
                </a:lnTo>
                <a:lnTo>
                  <a:pt x="20618" y="1964"/>
                </a:lnTo>
                <a:cubicBezTo>
                  <a:pt x="20618" y="1964"/>
                  <a:pt x="20618" y="2945"/>
                  <a:pt x="20618" y="2945"/>
                </a:cubicBezTo>
                <a:close/>
                <a:moveTo>
                  <a:pt x="19636" y="15709"/>
                </a:moveTo>
                <a:lnTo>
                  <a:pt x="1964" y="15709"/>
                </a:lnTo>
                <a:lnTo>
                  <a:pt x="1964" y="3927"/>
                </a:lnTo>
                <a:lnTo>
                  <a:pt x="19636" y="3927"/>
                </a:lnTo>
                <a:cubicBezTo>
                  <a:pt x="19636" y="3927"/>
                  <a:pt x="19636" y="15709"/>
                  <a:pt x="19636" y="15709"/>
                </a:cubicBezTo>
                <a:close/>
                <a:moveTo>
                  <a:pt x="20618" y="982"/>
                </a:moveTo>
                <a:lnTo>
                  <a:pt x="11782" y="982"/>
                </a:lnTo>
                <a:cubicBezTo>
                  <a:pt x="11782" y="440"/>
                  <a:pt x="11342" y="0"/>
                  <a:pt x="10800" y="0"/>
                </a:cubicBezTo>
                <a:cubicBezTo>
                  <a:pt x="10258" y="0"/>
                  <a:pt x="9818" y="440"/>
                  <a:pt x="9818" y="982"/>
                </a:cubicBezTo>
                <a:lnTo>
                  <a:pt x="982" y="982"/>
                </a:lnTo>
                <a:cubicBezTo>
                  <a:pt x="440" y="982"/>
                  <a:pt x="0" y="1422"/>
                  <a:pt x="0" y="1964"/>
                </a:cubicBezTo>
                <a:lnTo>
                  <a:pt x="0" y="2945"/>
                </a:lnTo>
                <a:cubicBezTo>
                  <a:pt x="0" y="3488"/>
                  <a:pt x="440" y="3927"/>
                  <a:pt x="982" y="3927"/>
                </a:cubicBezTo>
                <a:lnTo>
                  <a:pt x="982" y="15709"/>
                </a:lnTo>
                <a:cubicBezTo>
                  <a:pt x="982" y="16252"/>
                  <a:pt x="1422" y="16691"/>
                  <a:pt x="1964" y="16691"/>
                </a:cubicBezTo>
                <a:lnTo>
                  <a:pt x="10309" y="16691"/>
                </a:lnTo>
                <a:lnTo>
                  <a:pt x="10309" y="17960"/>
                </a:lnTo>
                <a:lnTo>
                  <a:pt x="7507" y="20762"/>
                </a:lnTo>
                <a:cubicBezTo>
                  <a:pt x="7419" y="20851"/>
                  <a:pt x="7364" y="20974"/>
                  <a:pt x="7364" y="21109"/>
                </a:cubicBezTo>
                <a:cubicBezTo>
                  <a:pt x="7364" y="21380"/>
                  <a:pt x="7584" y="21600"/>
                  <a:pt x="7855" y="21600"/>
                </a:cubicBezTo>
                <a:cubicBezTo>
                  <a:pt x="7990" y="21600"/>
                  <a:pt x="8113" y="21545"/>
                  <a:pt x="8202" y="21456"/>
                </a:cubicBezTo>
                <a:lnTo>
                  <a:pt x="10800" y="18858"/>
                </a:lnTo>
                <a:lnTo>
                  <a:pt x="13398" y="21456"/>
                </a:lnTo>
                <a:cubicBezTo>
                  <a:pt x="13487" y="21545"/>
                  <a:pt x="13610" y="21600"/>
                  <a:pt x="13745" y="21600"/>
                </a:cubicBezTo>
                <a:cubicBezTo>
                  <a:pt x="14016" y="21600"/>
                  <a:pt x="14236" y="21380"/>
                  <a:pt x="14236" y="21109"/>
                </a:cubicBezTo>
                <a:cubicBezTo>
                  <a:pt x="14236" y="20974"/>
                  <a:pt x="14181" y="20851"/>
                  <a:pt x="14093" y="20762"/>
                </a:cubicBezTo>
                <a:lnTo>
                  <a:pt x="11291" y="17960"/>
                </a:lnTo>
                <a:lnTo>
                  <a:pt x="11291" y="16691"/>
                </a:lnTo>
                <a:lnTo>
                  <a:pt x="19636" y="16691"/>
                </a:lnTo>
                <a:cubicBezTo>
                  <a:pt x="20178" y="16691"/>
                  <a:pt x="20618" y="16252"/>
                  <a:pt x="20618" y="15709"/>
                </a:cubicBezTo>
                <a:lnTo>
                  <a:pt x="20618" y="3927"/>
                </a:lnTo>
                <a:cubicBezTo>
                  <a:pt x="21160" y="3927"/>
                  <a:pt x="21600" y="3488"/>
                  <a:pt x="21600" y="2945"/>
                </a:cubicBezTo>
                <a:lnTo>
                  <a:pt x="21600" y="1964"/>
                </a:lnTo>
                <a:cubicBezTo>
                  <a:pt x="21600" y="1422"/>
                  <a:pt x="21160" y="982"/>
                  <a:pt x="20618" y="982"/>
                </a:cubicBezTo>
                <a:moveTo>
                  <a:pt x="12273" y="12764"/>
                </a:moveTo>
                <a:lnTo>
                  <a:pt x="17182" y="12764"/>
                </a:lnTo>
                <a:cubicBezTo>
                  <a:pt x="17453" y="12764"/>
                  <a:pt x="17673" y="12544"/>
                  <a:pt x="17673" y="12273"/>
                </a:cubicBezTo>
                <a:cubicBezTo>
                  <a:pt x="17673" y="12002"/>
                  <a:pt x="17453" y="11782"/>
                  <a:pt x="17182" y="11782"/>
                </a:cubicBezTo>
                <a:lnTo>
                  <a:pt x="12273" y="11782"/>
                </a:lnTo>
                <a:cubicBezTo>
                  <a:pt x="12002" y="11782"/>
                  <a:pt x="11782" y="12002"/>
                  <a:pt x="11782" y="12273"/>
                </a:cubicBezTo>
                <a:cubicBezTo>
                  <a:pt x="11782" y="12544"/>
                  <a:pt x="12002" y="12764"/>
                  <a:pt x="12273" y="12764"/>
                </a:cubicBezTo>
                <a:moveTo>
                  <a:pt x="4909" y="6873"/>
                </a:moveTo>
                <a:lnTo>
                  <a:pt x="8836" y="6873"/>
                </a:lnTo>
                <a:lnTo>
                  <a:pt x="8836" y="11782"/>
                </a:lnTo>
                <a:lnTo>
                  <a:pt x="4909" y="11782"/>
                </a:lnTo>
                <a:cubicBezTo>
                  <a:pt x="4909" y="11782"/>
                  <a:pt x="4909" y="6873"/>
                  <a:pt x="4909" y="6873"/>
                </a:cubicBezTo>
                <a:close/>
                <a:moveTo>
                  <a:pt x="4909" y="12764"/>
                </a:moveTo>
                <a:lnTo>
                  <a:pt x="8836" y="12764"/>
                </a:lnTo>
                <a:cubicBezTo>
                  <a:pt x="9378" y="12764"/>
                  <a:pt x="9818" y="12325"/>
                  <a:pt x="9818" y="11782"/>
                </a:cubicBezTo>
                <a:lnTo>
                  <a:pt x="9818" y="6873"/>
                </a:lnTo>
                <a:cubicBezTo>
                  <a:pt x="9818" y="6331"/>
                  <a:pt x="9378" y="5891"/>
                  <a:pt x="8836" y="5891"/>
                </a:cubicBezTo>
                <a:lnTo>
                  <a:pt x="4909" y="5891"/>
                </a:lnTo>
                <a:cubicBezTo>
                  <a:pt x="4367" y="5891"/>
                  <a:pt x="3927" y="6331"/>
                  <a:pt x="3927" y="6873"/>
                </a:cubicBezTo>
                <a:lnTo>
                  <a:pt x="3927" y="11782"/>
                </a:lnTo>
                <a:cubicBezTo>
                  <a:pt x="3927" y="12325"/>
                  <a:pt x="4367" y="12764"/>
                  <a:pt x="4909" y="12764"/>
                </a:cubicBezTo>
                <a:moveTo>
                  <a:pt x="12273" y="10800"/>
                </a:moveTo>
                <a:lnTo>
                  <a:pt x="14236" y="10800"/>
                </a:lnTo>
                <a:cubicBezTo>
                  <a:pt x="14507" y="10800"/>
                  <a:pt x="14727" y="10580"/>
                  <a:pt x="14727" y="10309"/>
                </a:cubicBezTo>
                <a:cubicBezTo>
                  <a:pt x="14727" y="10038"/>
                  <a:pt x="14507" y="9818"/>
                  <a:pt x="14236" y="9818"/>
                </a:cubicBezTo>
                <a:lnTo>
                  <a:pt x="12273" y="9818"/>
                </a:lnTo>
                <a:cubicBezTo>
                  <a:pt x="12002" y="9818"/>
                  <a:pt x="11782" y="10038"/>
                  <a:pt x="11782" y="10309"/>
                </a:cubicBezTo>
                <a:cubicBezTo>
                  <a:pt x="11782" y="10580"/>
                  <a:pt x="12002" y="10800"/>
                  <a:pt x="12273" y="10800"/>
                </a:cubicBezTo>
                <a:moveTo>
                  <a:pt x="12273" y="6873"/>
                </a:moveTo>
                <a:lnTo>
                  <a:pt x="15218" y="6873"/>
                </a:lnTo>
                <a:cubicBezTo>
                  <a:pt x="15489" y="6873"/>
                  <a:pt x="15709" y="6653"/>
                  <a:pt x="15709" y="6382"/>
                </a:cubicBezTo>
                <a:cubicBezTo>
                  <a:pt x="15709" y="6111"/>
                  <a:pt x="15489" y="5891"/>
                  <a:pt x="15218" y="5891"/>
                </a:cubicBezTo>
                <a:lnTo>
                  <a:pt x="12273" y="5891"/>
                </a:lnTo>
                <a:cubicBezTo>
                  <a:pt x="12002" y="5891"/>
                  <a:pt x="11782" y="6111"/>
                  <a:pt x="11782" y="6382"/>
                </a:cubicBezTo>
                <a:cubicBezTo>
                  <a:pt x="11782" y="6653"/>
                  <a:pt x="12002" y="6873"/>
                  <a:pt x="12273" y="6873"/>
                </a:cubicBezTo>
                <a:moveTo>
                  <a:pt x="12273" y="8836"/>
                </a:moveTo>
                <a:lnTo>
                  <a:pt x="17182" y="8836"/>
                </a:lnTo>
                <a:cubicBezTo>
                  <a:pt x="17453" y="8836"/>
                  <a:pt x="17673" y="8617"/>
                  <a:pt x="17673" y="8345"/>
                </a:cubicBezTo>
                <a:cubicBezTo>
                  <a:pt x="17673" y="8075"/>
                  <a:pt x="17453" y="7855"/>
                  <a:pt x="17182" y="7855"/>
                </a:cubicBezTo>
                <a:lnTo>
                  <a:pt x="12273" y="7855"/>
                </a:lnTo>
                <a:cubicBezTo>
                  <a:pt x="12002" y="7855"/>
                  <a:pt x="11782" y="8075"/>
                  <a:pt x="11782" y="8345"/>
                </a:cubicBezTo>
                <a:cubicBezTo>
                  <a:pt x="11782" y="8617"/>
                  <a:pt x="12002" y="8836"/>
                  <a:pt x="12273" y="8836"/>
                </a:cubicBezTo>
              </a:path>
            </a:pathLst>
          </a:custGeom>
          <a:solidFill>
            <a:schemeClr val="lt1"/>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chemeClr val="dk2"/>
              </a:solidFill>
              <a:latin typeface="Calibri"/>
              <a:ea typeface="Calibri"/>
              <a:cs typeface="Calibri"/>
              <a:sym typeface="Calibri"/>
            </a:endParaRPr>
          </a:p>
        </p:txBody>
      </p:sp>
      <p:sp>
        <p:nvSpPr>
          <p:cNvPr id="339" name="Google Shape;339;p78"/>
          <p:cNvSpPr/>
          <p:nvPr/>
        </p:nvSpPr>
        <p:spPr>
          <a:xfrm>
            <a:off x="5814553" y="2258548"/>
            <a:ext cx="584121" cy="477970"/>
          </a:xfrm>
          <a:custGeom>
            <a:rect b="b" l="l" r="r" t="t"/>
            <a:pathLst>
              <a:path extrusionOk="0" h="21600" w="21600">
                <a:moveTo>
                  <a:pt x="4457" y="20400"/>
                </a:moveTo>
                <a:cubicBezTo>
                  <a:pt x="4686" y="18711"/>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2"/>
                  <a:pt x="8380" y="7241"/>
                  <a:pt x="8380" y="7241"/>
                </a:cubicBezTo>
                <a:cubicBezTo>
                  <a:pt x="8112" y="6505"/>
                  <a:pt x="7614" y="5133"/>
                  <a:pt x="7988" y="4025"/>
                </a:cubicBezTo>
                <a:cubicBezTo>
                  <a:pt x="8490" y="2492"/>
                  <a:pt x="8935" y="2190"/>
                  <a:pt x="9741" y="1747"/>
                </a:cubicBezTo>
                <a:cubicBezTo>
                  <a:pt x="9788" y="1721"/>
                  <a:pt x="9834" y="1691"/>
                  <a:pt x="9877" y="1657"/>
                </a:cubicBezTo>
                <a:cubicBezTo>
                  <a:pt x="10029" y="1535"/>
                  <a:pt x="10674" y="1200"/>
                  <a:pt x="11403" y="1200"/>
                </a:cubicBezTo>
                <a:cubicBezTo>
                  <a:pt x="11768" y="1200"/>
                  <a:pt x="12075" y="1285"/>
                  <a:pt x="12318" y="1454"/>
                </a:cubicBezTo>
                <a:cubicBezTo>
                  <a:pt x="12610" y="1655"/>
                  <a:pt x="12890" y="2039"/>
                  <a:pt x="13313" y="3271"/>
                </a:cubicBezTo>
                <a:cubicBezTo>
                  <a:pt x="14101" y="5469"/>
                  <a:pt x="13602" y="6698"/>
                  <a:pt x="13350" y="7124"/>
                </a:cubicBezTo>
                <a:cubicBezTo>
                  <a:pt x="13183" y="7407"/>
                  <a:pt x="13126" y="7764"/>
                  <a:pt x="13191" y="8102"/>
                </a:cubicBezTo>
                <a:cubicBezTo>
                  <a:pt x="13386" y="9109"/>
                  <a:pt x="13260" y="9534"/>
                  <a:pt x="13227" y="9619"/>
                </a:cubicBezTo>
                <a:cubicBezTo>
                  <a:pt x="13219" y="9631"/>
                  <a:pt x="13101" y="9814"/>
                  <a:pt x="13041" y="9902"/>
                </a:cubicBezTo>
                <a:cubicBezTo>
                  <a:pt x="12668" y="10452"/>
                  <a:pt x="11973" y="11474"/>
                  <a:pt x="11973" y="13569"/>
                </a:cubicBezTo>
                <a:cubicBezTo>
                  <a:pt x="11973" y="16039"/>
                  <a:pt x="13545" y="17190"/>
                  <a:pt x="14427" y="17477"/>
                </a:cubicBezTo>
                <a:lnTo>
                  <a:pt x="14466" y="17493"/>
                </a:lnTo>
                <a:cubicBezTo>
                  <a:pt x="15703" y="18036"/>
                  <a:pt x="16914" y="18711"/>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1"/>
                </a:cubicBezTo>
                <a:cubicBezTo>
                  <a:pt x="13957" y="10421"/>
                  <a:pt x="14531" y="9807"/>
                  <a:pt x="14146" y="7826"/>
                </a:cubicBezTo>
                <a:cubicBezTo>
                  <a:pt x="14787" y="6740"/>
                  <a:pt x="14995" y="4972"/>
                  <a:pt x="14211" y="2789"/>
                </a:cubicBezTo>
                <a:cubicBezTo>
                  <a:pt x="13774" y="1514"/>
                  <a:pt x="13389" y="815"/>
                  <a:pt x="12801" y="409"/>
                </a:cubicBezTo>
                <a:cubicBezTo>
                  <a:pt x="12370" y="110"/>
                  <a:pt x="11880" y="0"/>
                  <a:pt x="11403" y="0"/>
                </a:cubicBezTo>
                <a:cubicBezTo>
                  <a:pt x="10516" y="0"/>
                  <a:pt x="9675" y="384"/>
                  <a:pt x="9339" y="653"/>
                </a:cubicBezTo>
                <a:cubicBezTo>
                  <a:pt x="8357" y="1192"/>
                  <a:pt x="7697" y="1688"/>
                  <a:pt x="7077" y="3579"/>
                </a:cubicBezTo>
                <a:cubicBezTo>
                  <a:pt x="6540" y="5168"/>
                  <a:pt x="7179" y="6892"/>
                  <a:pt x="7494" y="7758"/>
                </a:cubicBezTo>
                <a:cubicBezTo>
                  <a:pt x="7110" y="9740"/>
                  <a:pt x="7642" y="10421"/>
                  <a:pt x="7642" y="10421"/>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6"/>
                </a:moveTo>
                <a:cubicBezTo>
                  <a:pt x="19516" y="15006"/>
                  <a:pt x="18416" y="14701"/>
                  <a:pt x="18416" y="12954"/>
                </a:cubicBezTo>
                <a:cubicBezTo>
                  <a:pt x="18416" y="11419"/>
                  <a:pt x="18794" y="10879"/>
                  <a:pt x="19017" y="10506"/>
                </a:cubicBezTo>
                <a:cubicBezTo>
                  <a:pt x="19017" y="10506"/>
                  <a:pt x="19443" y="9975"/>
                  <a:pt x="19136" y="8435"/>
                </a:cubicBezTo>
                <a:cubicBezTo>
                  <a:pt x="19388" y="7760"/>
                  <a:pt x="19900" y="6419"/>
                  <a:pt x="19470" y="5184"/>
                </a:cubicBezTo>
                <a:cubicBezTo>
                  <a:pt x="18974" y="3714"/>
                  <a:pt x="18645" y="3327"/>
                  <a:pt x="17860" y="2908"/>
                </a:cubicBezTo>
                <a:cubicBezTo>
                  <a:pt x="17591" y="2699"/>
                  <a:pt x="16918" y="2400"/>
                  <a:pt x="16208" y="2400"/>
                </a:cubicBezTo>
                <a:cubicBezTo>
                  <a:pt x="15873" y="2400"/>
                  <a:pt x="15531" y="2473"/>
                  <a:pt x="15218" y="2647"/>
                </a:cubicBezTo>
                <a:cubicBezTo>
                  <a:pt x="15343" y="3035"/>
                  <a:pt x="15449" y="3420"/>
                  <a:pt x="15525" y="3799"/>
                </a:cubicBezTo>
                <a:cubicBezTo>
                  <a:pt x="15537" y="3790"/>
                  <a:pt x="15550" y="3779"/>
                  <a:pt x="15563" y="3770"/>
                </a:cubicBezTo>
                <a:cubicBezTo>
                  <a:pt x="15730" y="3657"/>
                  <a:pt x="15948" y="3600"/>
                  <a:pt x="16208" y="3600"/>
                </a:cubicBezTo>
                <a:cubicBezTo>
                  <a:pt x="16716" y="3600"/>
                  <a:pt x="17211" y="3825"/>
                  <a:pt x="17332" y="3919"/>
                </a:cubicBezTo>
                <a:cubicBezTo>
                  <a:pt x="17375" y="3953"/>
                  <a:pt x="17421" y="3983"/>
                  <a:pt x="17467" y="4008"/>
                </a:cubicBezTo>
                <a:cubicBezTo>
                  <a:pt x="17950" y="4265"/>
                  <a:pt x="18131" y="4362"/>
                  <a:pt x="18562" y="5641"/>
                </a:cubicBezTo>
                <a:cubicBezTo>
                  <a:pt x="18822" y="6387"/>
                  <a:pt x="18452" y="7378"/>
                  <a:pt x="18253" y="7911"/>
                </a:cubicBezTo>
                <a:cubicBezTo>
                  <a:pt x="18161" y="8156"/>
                  <a:pt x="18130" y="8457"/>
                  <a:pt x="18182" y="8718"/>
                </a:cubicBezTo>
                <a:cubicBezTo>
                  <a:pt x="18316" y="9392"/>
                  <a:pt x="18254" y="9706"/>
                  <a:pt x="18232" y="9784"/>
                </a:cubicBezTo>
                <a:cubicBezTo>
                  <a:pt x="18230" y="9788"/>
                  <a:pt x="18227" y="9793"/>
                  <a:pt x="18224" y="9798"/>
                </a:cubicBezTo>
                <a:lnTo>
                  <a:pt x="18191" y="9853"/>
                </a:lnTo>
                <a:cubicBezTo>
                  <a:pt x="17926" y="10290"/>
                  <a:pt x="17434" y="11106"/>
                  <a:pt x="17434" y="12954"/>
                </a:cubicBezTo>
                <a:cubicBezTo>
                  <a:pt x="17434" y="15019"/>
                  <a:pt x="18570" y="15933"/>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8"/>
                  <a:pt x="19516" y="15006"/>
                </a:cubicBezTo>
                <a:moveTo>
                  <a:pt x="2371" y="16155"/>
                </a:moveTo>
                <a:cubicBezTo>
                  <a:pt x="3030" y="15933"/>
                  <a:pt x="4166" y="15019"/>
                  <a:pt x="4166" y="12954"/>
                </a:cubicBezTo>
                <a:cubicBezTo>
                  <a:pt x="4166" y="11106"/>
                  <a:pt x="3673" y="10290"/>
                  <a:pt x="3409" y="9853"/>
                </a:cubicBezTo>
                <a:lnTo>
                  <a:pt x="3376" y="9798"/>
                </a:lnTo>
                <a:cubicBezTo>
                  <a:pt x="3373" y="9793"/>
                  <a:pt x="3370" y="9788"/>
                  <a:pt x="3367" y="9784"/>
                </a:cubicBezTo>
                <a:cubicBezTo>
                  <a:pt x="3346" y="9706"/>
                  <a:pt x="3283" y="9392"/>
                  <a:pt x="3418" y="8718"/>
                </a:cubicBezTo>
                <a:cubicBezTo>
                  <a:pt x="3470" y="8457"/>
                  <a:pt x="3439" y="8156"/>
                  <a:pt x="3347" y="7911"/>
                </a:cubicBezTo>
                <a:cubicBezTo>
                  <a:pt x="3148" y="7378"/>
                  <a:pt x="2778" y="6387"/>
                  <a:pt x="3038" y="5641"/>
                </a:cubicBezTo>
                <a:cubicBezTo>
                  <a:pt x="3469" y="4362"/>
                  <a:pt x="3649" y="4265"/>
                  <a:pt x="4133" y="4008"/>
                </a:cubicBezTo>
                <a:cubicBezTo>
                  <a:pt x="4180" y="3983"/>
                  <a:pt x="4225" y="3953"/>
                  <a:pt x="4268" y="3919"/>
                </a:cubicBezTo>
                <a:cubicBezTo>
                  <a:pt x="4389" y="3825"/>
                  <a:pt x="4884" y="3600"/>
                  <a:pt x="5392" y="3600"/>
                </a:cubicBezTo>
                <a:cubicBezTo>
                  <a:pt x="5636" y="3600"/>
                  <a:pt x="5839" y="3655"/>
                  <a:pt x="6002" y="3755"/>
                </a:cubicBezTo>
                <a:cubicBezTo>
                  <a:pt x="6045" y="3548"/>
                  <a:pt x="6096" y="3341"/>
                  <a:pt x="6165" y="3134"/>
                </a:cubicBezTo>
                <a:cubicBezTo>
                  <a:pt x="6225" y="2950"/>
                  <a:pt x="6289" y="2793"/>
                  <a:pt x="6351" y="2630"/>
                </a:cubicBezTo>
                <a:cubicBezTo>
                  <a:pt x="6046" y="2468"/>
                  <a:pt x="5716" y="2400"/>
                  <a:pt x="5392" y="2400"/>
                </a:cubicBezTo>
                <a:cubicBezTo>
                  <a:pt x="4682" y="2400"/>
                  <a:pt x="4009" y="2699"/>
                  <a:pt x="3740" y="2908"/>
                </a:cubicBezTo>
                <a:cubicBezTo>
                  <a:pt x="2955" y="3327"/>
                  <a:pt x="2625" y="3714"/>
                  <a:pt x="2130" y="5184"/>
                </a:cubicBezTo>
                <a:cubicBezTo>
                  <a:pt x="1700" y="6419"/>
                  <a:pt x="2212" y="7760"/>
                  <a:pt x="2464" y="8435"/>
                </a:cubicBezTo>
                <a:cubicBezTo>
                  <a:pt x="2156" y="9975"/>
                  <a:pt x="2583" y="10506"/>
                  <a:pt x="2583" y="10506"/>
                </a:cubicBezTo>
                <a:cubicBezTo>
                  <a:pt x="2806" y="10879"/>
                  <a:pt x="3185" y="11419"/>
                  <a:pt x="3185" y="12954"/>
                </a:cubicBezTo>
                <a:cubicBezTo>
                  <a:pt x="3185" y="14701"/>
                  <a:pt x="2084" y="15006"/>
                  <a:pt x="2084" y="15006"/>
                </a:cubicBezTo>
                <a:cubicBezTo>
                  <a:pt x="1191" y="15388"/>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solidFill>
            <a:schemeClr val="lt1"/>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chemeClr val="dk2"/>
              </a:solidFill>
              <a:latin typeface="Calibri"/>
              <a:ea typeface="Calibri"/>
              <a:cs typeface="Calibri"/>
              <a:sym typeface="Calibri"/>
            </a:endParaRPr>
          </a:p>
        </p:txBody>
      </p:sp>
      <p:sp>
        <p:nvSpPr>
          <p:cNvPr id="340" name="Google Shape;340;p78"/>
          <p:cNvSpPr/>
          <p:nvPr/>
        </p:nvSpPr>
        <p:spPr>
          <a:xfrm>
            <a:off x="2733105" y="2265599"/>
            <a:ext cx="532771" cy="532768"/>
          </a:xfrm>
          <a:custGeom>
            <a:rect b="b" l="l" r="r" t="t"/>
            <a:pathLst>
              <a:path extrusionOk="0" h="21600" w="21600">
                <a:moveTo>
                  <a:pt x="12144" y="18334"/>
                </a:moveTo>
                <a:lnTo>
                  <a:pt x="15583" y="6873"/>
                </a:lnTo>
                <a:lnTo>
                  <a:pt x="20168" y="6873"/>
                </a:lnTo>
                <a:cubicBezTo>
                  <a:pt x="20168" y="6873"/>
                  <a:pt x="12144" y="18334"/>
                  <a:pt x="12144" y="18334"/>
                </a:cubicBezTo>
                <a:close/>
                <a:moveTo>
                  <a:pt x="10800" y="19403"/>
                </a:moveTo>
                <a:lnTo>
                  <a:pt x="7041" y="6873"/>
                </a:lnTo>
                <a:lnTo>
                  <a:pt x="14559" y="6873"/>
                </a:lnTo>
                <a:cubicBezTo>
                  <a:pt x="14559" y="6873"/>
                  <a:pt x="10800" y="19403"/>
                  <a:pt x="10800" y="19403"/>
                </a:cubicBezTo>
                <a:close/>
                <a:moveTo>
                  <a:pt x="1432" y="6873"/>
                </a:moveTo>
                <a:lnTo>
                  <a:pt x="6017" y="6873"/>
                </a:lnTo>
                <a:lnTo>
                  <a:pt x="9456" y="18334"/>
                </a:lnTo>
                <a:cubicBezTo>
                  <a:pt x="9456" y="18334"/>
                  <a:pt x="1432" y="6873"/>
                  <a:pt x="1432" y="6873"/>
                </a:cubicBezTo>
                <a:close/>
                <a:moveTo>
                  <a:pt x="6578" y="982"/>
                </a:moveTo>
                <a:lnTo>
                  <a:pt x="8536" y="982"/>
                </a:lnTo>
                <a:lnTo>
                  <a:pt x="6082" y="5891"/>
                </a:lnTo>
                <a:lnTo>
                  <a:pt x="1669" y="5891"/>
                </a:lnTo>
                <a:cubicBezTo>
                  <a:pt x="1669" y="5891"/>
                  <a:pt x="6578" y="982"/>
                  <a:pt x="6578" y="982"/>
                </a:cubicBezTo>
                <a:close/>
                <a:moveTo>
                  <a:pt x="11973" y="982"/>
                </a:moveTo>
                <a:lnTo>
                  <a:pt x="14427" y="5891"/>
                </a:lnTo>
                <a:lnTo>
                  <a:pt x="7173" y="5891"/>
                </a:lnTo>
                <a:lnTo>
                  <a:pt x="9627" y="982"/>
                </a:lnTo>
                <a:cubicBezTo>
                  <a:pt x="9627" y="982"/>
                  <a:pt x="11973" y="982"/>
                  <a:pt x="11973" y="982"/>
                </a:cubicBezTo>
                <a:close/>
                <a:moveTo>
                  <a:pt x="15022" y="982"/>
                </a:moveTo>
                <a:lnTo>
                  <a:pt x="19931" y="5891"/>
                </a:lnTo>
                <a:lnTo>
                  <a:pt x="15518" y="5891"/>
                </a:lnTo>
                <a:lnTo>
                  <a:pt x="13064" y="982"/>
                </a:lnTo>
                <a:cubicBezTo>
                  <a:pt x="13064" y="982"/>
                  <a:pt x="15022" y="982"/>
                  <a:pt x="15022" y="982"/>
                </a:cubicBezTo>
                <a:close/>
                <a:moveTo>
                  <a:pt x="21600" y="6382"/>
                </a:moveTo>
                <a:cubicBezTo>
                  <a:pt x="21600" y="6272"/>
                  <a:pt x="21557" y="6175"/>
                  <a:pt x="21495" y="6093"/>
                </a:cubicBezTo>
                <a:lnTo>
                  <a:pt x="21502" y="6088"/>
                </a:lnTo>
                <a:lnTo>
                  <a:pt x="21471" y="6057"/>
                </a:lnTo>
                <a:cubicBezTo>
                  <a:pt x="21459" y="6044"/>
                  <a:pt x="21448" y="6032"/>
                  <a:pt x="21434" y="6020"/>
                </a:cubicBezTo>
                <a:lnTo>
                  <a:pt x="15611" y="197"/>
                </a:lnTo>
                <a:lnTo>
                  <a:pt x="15604" y="201"/>
                </a:lnTo>
                <a:cubicBezTo>
                  <a:pt x="15514" y="82"/>
                  <a:pt x="15379" y="0"/>
                  <a:pt x="15218" y="0"/>
                </a:cubicBezTo>
                <a:lnTo>
                  <a:pt x="6382" y="0"/>
                </a:lnTo>
                <a:cubicBezTo>
                  <a:pt x="6221" y="0"/>
                  <a:pt x="6086" y="82"/>
                  <a:pt x="5996" y="201"/>
                </a:cubicBezTo>
                <a:lnTo>
                  <a:pt x="5989" y="197"/>
                </a:lnTo>
                <a:lnTo>
                  <a:pt x="166" y="6020"/>
                </a:lnTo>
                <a:cubicBezTo>
                  <a:pt x="152" y="6032"/>
                  <a:pt x="141" y="6044"/>
                  <a:pt x="129" y="6057"/>
                </a:cubicBezTo>
                <a:lnTo>
                  <a:pt x="98" y="6088"/>
                </a:lnTo>
                <a:lnTo>
                  <a:pt x="105" y="6093"/>
                </a:lnTo>
                <a:cubicBezTo>
                  <a:pt x="43" y="6175"/>
                  <a:pt x="0" y="6272"/>
                  <a:pt x="0" y="6382"/>
                </a:cubicBezTo>
                <a:cubicBezTo>
                  <a:pt x="0" y="6499"/>
                  <a:pt x="46" y="6602"/>
                  <a:pt x="115" y="6686"/>
                </a:cubicBezTo>
                <a:lnTo>
                  <a:pt x="109" y="6690"/>
                </a:lnTo>
                <a:lnTo>
                  <a:pt x="10418" y="21418"/>
                </a:lnTo>
                <a:lnTo>
                  <a:pt x="10424" y="21413"/>
                </a:lnTo>
                <a:cubicBezTo>
                  <a:pt x="10514" y="21525"/>
                  <a:pt x="10646" y="21600"/>
                  <a:pt x="10800" y="21600"/>
                </a:cubicBezTo>
                <a:cubicBezTo>
                  <a:pt x="10954" y="21600"/>
                  <a:pt x="11086" y="21525"/>
                  <a:pt x="11176" y="21413"/>
                </a:cubicBezTo>
                <a:lnTo>
                  <a:pt x="11182" y="21418"/>
                </a:lnTo>
                <a:lnTo>
                  <a:pt x="21491" y="6690"/>
                </a:lnTo>
                <a:lnTo>
                  <a:pt x="21485" y="6686"/>
                </a:lnTo>
                <a:cubicBezTo>
                  <a:pt x="21553" y="6602"/>
                  <a:pt x="21600" y="6499"/>
                  <a:pt x="21600" y="6382"/>
                </a:cubicBezTo>
              </a:path>
            </a:pathLst>
          </a:custGeom>
          <a:solidFill>
            <a:schemeClr val="lt1"/>
          </a:solidFill>
          <a:ln>
            <a:noFill/>
          </a:ln>
        </p:spPr>
        <p:txBody>
          <a:bodyPr anchorCtr="0" anchor="ctr" bIns="38075" lIns="38075" spcFirstLastPara="1" rIns="38075" wrap="square" tIns="38075">
            <a:noAutofit/>
          </a:bodyPr>
          <a:lstStyle/>
          <a:p>
            <a:pPr indent="0" lvl="0" marL="0" marR="0" rtl="0" algn="ctr">
              <a:lnSpc>
                <a:spcPct val="100000"/>
              </a:lnSpc>
              <a:spcBef>
                <a:spcPts val="0"/>
              </a:spcBef>
              <a:spcAft>
                <a:spcPts val="0"/>
              </a:spcAft>
              <a:buClr>
                <a:srgbClr val="000000"/>
              </a:buClr>
              <a:buSzPts val="2999"/>
              <a:buFont typeface="Arial"/>
              <a:buNone/>
            </a:pPr>
            <a:r>
              <a:t/>
            </a:r>
            <a:endParaRPr b="0" i="0" sz="2999" u="none" cap="none" strike="noStrike">
              <a:solidFill>
                <a:schemeClr val="dk1"/>
              </a:solidFill>
              <a:latin typeface="Calibri"/>
              <a:ea typeface="Calibri"/>
              <a:cs typeface="Calibri"/>
              <a:sym typeface="Calibri"/>
            </a:endParaRPr>
          </a:p>
        </p:txBody>
      </p:sp>
      <p:sp>
        <p:nvSpPr>
          <p:cNvPr id="341" name="Google Shape;341;p78"/>
          <p:cNvSpPr txBox="1"/>
          <p:nvPr>
            <p:ph idx="1" type="body"/>
          </p:nvPr>
        </p:nvSpPr>
        <p:spPr>
          <a:xfrm>
            <a:off x="1363762" y="4407437"/>
            <a:ext cx="3149600" cy="1024099"/>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279BD3"/>
              </a:buClr>
              <a:buSzPts val="2000"/>
              <a:buNone/>
            </a:pPr>
            <a:r>
              <a:rPr lang="en-US"/>
              <a:t>1. Systematic Inventive Thinking: slides 15 and 16 in module 3a</a:t>
            </a:r>
            <a:endParaRPr/>
          </a:p>
        </p:txBody>
      </p:sp>
      <p:sp>
        <p:nvSpPr>
          <p:cNvPr id="342" name="Google Shape;342;p78"/>
          <p:cNvSpPr txBox="1"/>
          <p:nvPr>
            <p:ph idx="2" type="body"/>
          </p:nvPr>
        </p:nvSpPr>
        <p:spPr>
          <a:xfrm>
            <a:off x="4651192" y="4356634"/>
            <a:ext cx="2947667" cy="1024099"/>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279BD3"/>
              </a:buClr>
              <a:buSzPts val="2000"/>
              <a:buNone/>
            </a:pPr>
            <a:r>
              <a:rPr lang="en-US"/>
              <a:t>2. Design Thinking: slide 17 and 18 in module 3a</a:t>
            </a:r>
            <a:endParaRPr/>
          </a:p>
          <a:p>
            <a:pPr indent="-228600" lvl="0" marL="228600" rtl="0" algn="ctr">
              <a:lnSpc>
                <a:spcPct val="90000"/>
              </a:lnSpc>
              <a:spcBef>
                <a:spcPts val="0"/>
              </a:spcBef>
              <a:spcAft>
                <a:spcPts val="0"/>
              </a:spcAft>
              <a:buClr>
                <a:srgbClr val="279BD3"/>
              </a:buClr>
              <a:buSzPts val="2000"/>
              <a:buNone/>
            </a:pPr>
            <a:r>
              <a:t/>
            </a:r>
            <a:endParaRPr/>
          </a:p>
        </p:txBody>
      </p:sp>
      <p:sp>
        <p:nvSpPr>
          <p:cNvPr id="343" name="Google Shape;343;p78"/>
          <p:cNvSpPr txBox="1"/>
          <p:nvPr>
            <p:ph idx="3" type="body"/>
          </p:nvPr>
        </p:nvSpPr>
        <p:spPr>
          <a:xfrm>
            <a:off x="8139162" y="4382035"/>
            <a:ext cx="2740901" cy="1074901"/>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SzPts val="2000"/>
              <a:buNone/>
            </a:pPr>
            <a:r>
              <a:rPr lang="en-US"/>
              <a:t>3. Evaluating ideas: slide 19 and 20 in module 3a</a:t>
            </a:r>
            <a:endParaRPr/>
          </a:p>
          <a:p>
            <a:pPr indent="-228600" lvl="0" marL="228600" rtl="0" algn="ctr">
              <a:lnSpc>
                <a:spcPct val="90000"/>
              </a:lnSpc>
              <a:spcBef>
                <a:spcPts val="0"/>
              </a:spcBef>
              <a:spcAft>
                <a:spcPts val="0"/>
              </a:spcAft>
              <a:buClr>
                <a:srgbClr val="7F59A1"/>
              </a:buClr>
              <a:buSzPts val="2000"/>
              <a:buNone/>
            </a:pPr>
            <a:r>
              <a:t/>
            </a:r>
            <a:endParaRPr/>
          </a:p>
        </p:txBody>
      </p:sp>
      <p:sp>
        <p:nvSpPr>
          <p:cNvPr id="344" name="Google Shape;344;p78"/>
          <p:cNvSpPr txBox="1"/>
          <p:nvPr>
            <p:ph idx="4" type="body"/>
          </p:nvPr>
        </p:nvSpPr>
        <p:spPr>
          <a:xfrm>
            <a:off x="914398" y="254764"/>
            <a:ext cx="10421257" cy="1587013"/>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595959"/>
              </a:buClr>
              <a:buSzPts val="3459"/>
              <a:buNone/>
            </a:pPr>
            <a:r>
              <a:rPr lang="en-US" sz="3200">
                <a:solidFill>
                  <a:srgbClr val="0070C0"/>
                </a:solidFill>
              </a:rPr>
              <a:t>Are you looking for an idea?</a:t>
            </a:r>
            <a:endParaRPr sz="3200"/>
          </a:p>
          <a:p>
            <a:pPr indent="0" lvl="0" marL="0" rtl="0" algn="ctr">
              <a:lnSpc>
                <a:spcPct val="90000"/>
              </a:lnSpc>
              <a:spcBef>
                <a:spcPts val="600"/>
              </a:spcBef>
              <a:spcAft>
                <a:spcPts val="0"/>
              </a:spcAft>
              <a:buClr>
                <a:srgbClr val="595959"/>
              </a:buClr>
              <a:buSzPts val="2830"/>
              <a:buNone/>
            </a:pPr>
            <a:r>
              <a:rPr lang="en-US" sz="2400"/>
              <a:t>Practice using the tools introduced in module 3a to find, improve </a:t>
            </a:r>
            <a:endParaRPr/>
          </a:p>
          <a:p>
            <a:pPr indent="0" lvl="0" marL="0" rtl="0" algn="ctr">
              <a:lnSpc>
                <a:spcPct val="90000"/>
              </a:lnSpc>
              <a:spcBef>
                <a:spcPts val="600"/>
              </a:spcBef>
              <a:spcAft>
                <a:spcPts val="0"/>
              </a:spcAft>
              <a:buClr>
                <a:srgbClr val="595959"/>
              </a:buClr>
              <a:buSzPts val="2830"/>
              <a:buNone/>
            </a:pPr>
            <a:r>
              <a:rPr lang="en-US" sz="2400"/>
              <a:t>and evaluate your idea</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pic>
        <p:nvPicPr>
          <p:cNvPr id="349" name="Google Shape;349;p10"/>
          <p:cNvPicPr preferRelativeResize="0"/>
          <p:nvPr>
            <p:ph idx="2" type="pic"/>
          </p:nvPr>
        </p:nvPicPr>
        <p:blipFill rotWithShape="1">
          <a:blip r:embed="rId3">
            <a:alphaModFix/>
          </a:blip>
          <a:srcRect b="38" l="32778" r="19933" t="-41"/>
          <a:stretch/>
        </p:blipFill>
        <p:spPr>
          <a:xfrm flipH="1">
            <a:off x="55335" y="72572"/>
            <a:ext cx="4759486" cy="6710077"/>
          </a:xfrm>
          <a:prstGeom prst="rect">
            <a:avLst/>
          </a:prstGeom>
          <a:noFill/>
          <a:ln>
            <a:noFill/>
          </a:ln>
        </p:spPr>
      </p:pic>
      <p:sp>
        <p:nvSpPr>
          <p:cNvPr id="350" name="Google Shape;350;p10"/>
          <p:cNvSpPr txBox="1"/>
          <p:nvPr>
            <p:ph idx="1" type="body"/>
          </p:nvPr>
        </p:nvSpPr>
        <p:spPr>
          <a:xfrm>
            <a:off x="5019815" y="1611479"/>
            <a:ext cx="6678699" cy="3170589"/>
          </a:xfrm>
          <a:prstGeom prst="rect">
            <a:avLst/>
          </a:prstGeom>
          <a:noFill/>
          <a:ln>
            <a:noFill/>
          </a:ln>
        </p:spPr>
        <p:txBody>
          <a:bodyPr anchorCtr="0" anchor="t" bIns="45700" lIns="91425" spcFirstLastPara="1" rIns="91425" wrap="square" tIns="45700">
            <a:normAutofit/>
          </a:bodyPr>
          <a:lstStyle/>
          <a:p>
            <a:pPr indent="-342900" lvl="0" marL="342900" rtl="0" algn="just">
              <a:lnSpc>
                <a:spcPct val="90000"/>
              </a:lnSpc>
              <a:spcBef>
                <a:spcPts val="0"/>
              </a:spcBef>
              <a:spcAft>
                <a:spcPts val="0"/>
              </a:spcAft>
              <a:buClr>
                <a:srgbClr val="595959"/>
              </a:buClr>
              <a:buSzPts val="2400"/>
              <a:buFont typeface="Arial"/>
              <a:buChar char="•"/>
            </a:pPr>
            <a:r>
              <a:rPr lang="en-US"/>
              <a:t>Tell a friend what this module discusses</a:t>
            </a:r>
            <a:endParaRPr/>
          </a:p>
          <a:p>
            <a:pPr indent="-190500" lvl="0" marL="342900" rtl="0" algn="just">
              <a:lnSpc>
                <a:spcPct val="90000"/>
              </a:lnSpc>
              <a:spcBef>
                <a:spcPts val="0"/>
              </a:spcBef>
              <a:spcAft>
                <a:spcPts val="0"/>
              </a:spcAft>
              <a:buClr>
                <a:srgbClr val="595959"/>
              </a:buClr>
              <a:buSzPts val="2400"/>
              <a:buFont typeface="Arial"/>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Discuss, criticise and disagree</a:t>
            </a:r>
            <a:endParaRPr/>
          </a:p>
          <a:p>
            <a:pPr indent="-190500" lvl="0" marL="342900" rtl="0" algn="just">
              <a:lnSpc>
                <a:spcPct val="90000"/>
              </a:lnSpc>
              <a:spcBef>
                <a:spcPts val="0"/>
              </a:spcBef>
              <a:spcAft>
                <a:spcPts val="0"/>
              </a:spcAft>
              <a:buClr>
                <a:srgbClr val="595959"/>
              </a:buClr>
              <a:buSzPts val="2400"/>
              <a:buFont typeface="Arial"/>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Do the short assignment on Evaluating Ideas (slide 16 in module 3a) together</a:t>
            </a:r>
            <a:endParaRPr/>
          </a:p>
          <a:p>
            <a:pPr indent="-190500" lvl="0" marL="342900" rtl="0" algn="just">
              <a:lnSpc>
                <a:spcPct val="90000"/>
              </a:lnSpc>
              <a:spcBef>
                <a:spcPts val="0"/>
              </a:spcBef>
              <a:spcAft>
                <a:spcPts val="0"/>
              </a:spcAft>
              <a:buClr>
                <a:srgbClr val="595959"/>
              </a:buClr>
              <a:buSzPts val="2400"/>
              <a:buFont typeface="Arial"/>
              <a:buNone/>
            </a:pPr>
            <a:r>
              <a:t/>
            </a:r>
            <a:endParaRPr/>
          </a:p>
          <a:p>
            <a:pPr indent="-342900" lvl="0" marL="342900" rtl="0" algn="just">
              <a:lnSpc>
                <a:spcPct val="90000"/>
              </a:lnSpc>
              <a:spcBef>
                <a:spcPts val="0"/>
              </a:spcBef>
              <a:spcAft>
                <a:spcPts val="0"/>
              </a:spcAft>
              <a:buClr>
                <a:srgbClr val="595959"/>
              </a:buClr>
              <a:buSzPts val="2400"/>
              <a:buFont typeface="Arial"/>
              <a:buChar char="•"/>
            </a:pPr>
            <a:r>
              <a:rPr lang="en-US"/>
              <a:t>Enjoy, and good luck with your business idea </a:t>
            </a:r>
            <a:r>
              <a:rPr lang="en-US">
                <a:solidFill>
                  <a:srgbClr val="FF00FF"/>
                </a:solidFill>
              </a:rPr>
              <a:t>☺</a:t>
            </a:r>
            <a:r>
              <a:rPr lang="en-US"/>
              <a:t> </a:t>
            </a:r>
            <a:endParaRPr/>
          </a:p>
        </p:txBody>
      </p:sp>
      <p:sp>
        <p:nvSpPr>
          <p:cNvPr id="351" name="Google Shape;351;p10"/>
          <p:cNvSpPr txBox="1"/>
          <p:nvPr>
            <p:ph idx="3" type="body"/>
          </p:nvPr>
        </p:nvSpPr>
        <p:spPr>
          <a:xfrm>
            <a:off x="4990787" y="861522"/>
            <a:ext cx="6591614" cy="58222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3200">
                <a:solidFill>
                  <a:srgbClr val="0070C0"/>
                </a:solidFill>
              </a:rPr>
              <a:t>Teach a friend what you learned! </a:t>
            </a:r>
            <a:endParaRPr sz="3200">
              <a:solidFill>
                <a:srgbClr val="0070C0"/>
              </a:solidFill>
            </a:endParaRPr>
          </a:p>
        </p:txBody>
      </p:sp>
      <p:sp>
        <p:nvSpPr>
          <p:cNvPr id="352" name="Google Shape;352;p10"/>
          <p:cNvSpPr txBox="1"/>
          <p:nvPr/>
        </p:nvSpPr>
        <p:spPr>
          <a:xfrm>
            <a:off x="8126204" y="298994"/>
            <a:ext cx="3572310" cy="582221"/>
          </a:xfrm>
          <a:prstGeom prst="rect">
            <a:avLst/>
          </a:prstGeom>
          <a:noFill/>
          <a:ln>
            <a:noFill/>
          </a:ln>
        </p:spPr>
        <p:txBody>
          <a:bodyPr anchorCtr="0" anchor="t" bIns="45700" lIns="91425" spcFirstLastPara="1" rIns="91425" wrap="square" tIns="45700">
            <a:normAutofit/>
          </a:bodyPr>
          <a:lstStyle/>
          <a:p>
            <a:pPr indent="0" lvl="0" marL="0" marR="0" rtl="0" algn="r">
              <a:lnSpc>
                <a:spcPct val="90000"/>
              </a:lnSpc>
              <a:spcBef>
                <a:spcPts val="0"/>
              </a:spcBef>
              <a:spcAft>
                <a:spcPts val="0"/>
              </a:spcAft>
              <a:buClr>
                <a:srgbClr val="595959"/>
              </a:buClr>
              <a:buSzPts val="3600"/>
              <a:buFont typeface="Arial"/>
              <a:buNone/>
            </a:pPr>
            <a:r>
              <a:rPr b="0" i="1" lang="en-US" sz="2800" u="none" cap="none" strike="noStrike">
                <a:solidFill>
                  <a:srgbClr val="7030A0"/>
                </a:solidFill>
                <a:latin typeface="Calibri"/>
                <a:ea typeface="Calibri"/>
                <a:cs typeface="Calibri"/>
                <a:sym typeface="Calibri"/>
              </a:rPr>
              <a:t>What did you learn?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8"/>
          <p:cNvSpPr txBox="1"/>
          <p:nvPr>
            <p:ph idx="1" type="body"/>
          </p:nvPr>
        </p:nvSpPr>
        <p:spPr>
          <a:xfrm>
            <a:off x="1089498" y="4333338"/>
            <a:ext cx="3316369" cy="1310717"/>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1B728D"/>
              </a:buClr>
              <a:buSzPts val="2400"/>
              <a:buNone/>
            </a:pPr>
            <a:r>
              <a:rPr lang="en-US" sz="2400"/>
              <a:t>What are the three pillars of </a:t>
            </a:r>
            <a:r>
              <a:rPr i="1" lang="en-US" sz="2400"/>
              <a:t>Sustainability</a:t>
            </a:r>
            <a:r>
              <a:rPr lang="en-US" sz="2400"/>
              <a:t>?</a:t>
            </a:r>
            <a:endParaRPr/>
          </a:p>
        </p:txBody>
      </p:sp>
      <p:sp>
        <p:nvSpPr>
          <p:cNvPr id="358" name="Google Shape;358;p8"/>
          <p:cNvSpPr txBox="1"/>
          <p:nvPr>
            <p:ph idx="2" type="body"/>
          </p:nvPr>
        </p:nvSpPr>
        <p:spPr>
          <a:xfrm>
            <a:off x="4526178" y="4328138"/>
            <a:ext cx="3166153" cy="1310716"/>
          </a:xfrm>
          <a:prstGeom prst="rect">
            <a:avLst/>
          </a:prstGeom>
          <a:noFill/>
          <a:ln>
            <a:noFill/>
          </a:ln>
        </p:spPr>
        <p:txBody>
          <a:bodyPr anchorCtr="0" anchor="t" bIns="45700" lIns="91425" spcFirstLastPara="1" rIns="91425" wrap="square" tIns="45700">
            <a:normAutofit/>
          </a:bodyPr>
          <a:lstStyle/>
          <a:p>
            <a:pPr indent="-228600" lvl="0" marL="228600" rtl="0" algn="ctr">
              <a:lnSpc>
                <a:spcPct val="90000"/>
              </a:lnSpc>
              <a:spcBef>
                <a:spcPts val="0"/>
              </a:spcBef>
              <a:spcAft>
                <a:spcPts val="0"/>
              </a:spcAft>
              <a:buClr>
                <a:srgbClr val="279BD3"/>
              </a:buClr>
              <a:buSzPts val="2400"/>
              <a:buNone/>
            </a:pPr>
            <a:r>
              <a:rPr lang="en-US" sz="2400"/>
              <a:t>What are the five stages of </a:t>
            </a:r>
            <a:endParaRPr/>
          </a:p>
          <a:p>
            <a:pPr indent="-228600" lvl="0" marL="228600" rtl="0" algn="ctr">
              <a:lnSpc>
                <a:spcPct val="90000"/>
              </a:lnSpc>
              <a:spcBef>
                <a:spcPts val="0"/>
              </a:spcBef>
              <a:spcAft>
                <a:spcPts val="0"/>
              </a:spcAft>
              <a:buClr>
                <a:srgbClr val="279BD3"/>
              </a:buClr>
              <a:buSzPts val="2400"/>
              <a:buNone/>
            </a:pPr>
            <a:r>
              <a:rPr i="1" lang="en-US" sz="2400"/>
              <a:t>Design Thinking</a:t>
            </a:r>
            <a:r>
              <a:rPr lang="en-US" sz="2400"/>
              <a:t>? </a:t>
            </a:r>
            <a:endParaRPr/>
          </a:p>
        </p:txBody>
      </p:sp>
      <p:sp>
        <p:nvSpPr>
          <p:cNvPr id="359" name="Google Shape;359;p8"/>
          <p:cNvSpPr txBox="1"/>
          <p:nvPr>
            <p:ph idx="3" type="body"/>
          </p:nvPr>
        </p:nvSpPr>
        <p:spPr>
          <a:xfrm>
            <a:off x="7692331" y="4328138"/>
            <a:ext cx="3657109" cy="1310716"/>
          </a:xfrm>
          <a:prstGeom prst="rect">
            <a:avLst/>
          </a:prstGeom>
          <a:noFill/>
          <a:ln>
            <a:noFill/>
          </a:ln>
        </p:spPr>
        <p:txBody>
          <a:bodyPr anchorCtr="0" anchor="t" bIns="45700" lIns="91425" spcFirstLastPara="1" rIns="91425" wrap="square" tIns="45700">
            <a:noAutofit/>
          </a:bodyPr>
          <a:lstStyle/>
          <a:p>
            <a:pPr indent="-228600" lvl="0" marL="228600" rtl="0" algn="ctr">
              <a:lnSpc>
                <a:spcPct val="90000"/>
              </a:lnSpc>
              <a:spcBef>
                <a:spcPts val="0"/>
              </a:spcBef>
              <a:spcAft>
                <a:spcPts val="0"/>
              </a:spcAft>
              <a:buClr>
                <a:srgbClr val="7F59A1"/>
              </a:buClr>
              <a:buSzPts val="2400"/>
              <a:buNone/>
            </a:pPr>
            <a:r>
              <a:rPr lang="en-US" sz="2400"/>
              <a:t>What three elements do </a:t>
            </a:r>
            <a:r>
              <a:rPr i="1" lang="en-US" sz="2400"/>
              <a:t>Transformative Travel Experience </a:t>
            </a:r>
            <a:r>
              <a:rPr lang="en-US" sz="2400"/>
              <a:t>consist of ?</a:t>
            </a:r>
            <a:endParaRPr/>
          </a:p>
        </p:txBody>
      </p:sp>
      <p:sp>
        <p:nvSpPr>
          <p:cNvPr id="360" name="Google Shape;360;p8"/>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rgbClr val="595959"/>
              </a:buClr>
              <a:buSzPts val="3600"/>
              <a:buNone/>
            </a:pPr>
            <a:r>
              <a:rPr lang="en-US">
                <a:solidFill>
                  <a:srgbClr val="0070C0"/>
                </a:solidFill>
              </a:rPr>
              <a:t>Quiz</a:t>
            </a:r>
            <a:endParaRPr/>
          </a:p>
        </p:txBody>
      </p:sp>
      <p:sp>
        <p:nvSpPr>
          <p:cNvPr id="361" name="Google Shape;361;p8"/>
          <p:cNvSpPr txBox="1"/>
          <p:nvPr/>
        </p:nvSpPr>
        <p:spPr>
          <a:xfrm>
            <a:off x="253747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A</a:t>
            </a:r>
            <a:endParaRPr/>
          </a:p>
        </p:txBody>
      </p:sp>
      <p:sp>
        <p:nvSpPr>
          <p:cNvPr id="362" name="Google Shape;362;p8"/>
          <p:cNvSpPr txBox="1"/>
          <p:nvPr/>
        </p:nvSpPr>
        <p:spPr>
          <a:xfrm>
            <a:off x="5659938" y="2179473"/>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B</a:t>
            </a:r>
            <a:endParaRPr/>
          </a:p>
        </p:txBody>
      </p:sp>
      <p:sp>
        <p:nvSpPr>
          <p:cNvPr id="363" name="Google Shape;363;p8"/>
          <p:cNvSpPr txBox="1"/>
          <p:nvPr/>
        </p:nvSpPr>
        <p:spPr>
          <a:xfrm>
            <a:off x="906029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C</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
          <p:cNvSpPr txBox="1"/>
          <p:nvPr>
            <p:ph idx="1" type="body"/>
          </p:nvPr>
        </p:nvSpPr>
        <p:spPr>
          <a:xfrm>
            <a:off x="5403273" y="1665807"/>
            <a:ext cx="6251916" cy="4134489"/>
          </a:xfrm>
          <a:prstGeom prst="rect">
            <a:avLst/>
          </a:prstGeom>
          <a:noFill/>
          <a:ln>
            <a:noFill/>
          </a:ln>
        </p:spPr>
        <p:txBody>
          <a:bodyPr anchorCtr="0" anchor="t" bIns="45700" lIns="91425" spcFirstLastPara="1" rIns="91425" wrap="square" tIns="45700">
            <a:normAutofit/>
          </a:bodyPr>
          <a:lstStyle/>
          <a:p>
            <a:pPr indent="-11113" lvl="0" marL="11113" rtl="0" algn="just">
              <a:lnSpc>
                <a:spcPct val="90000"/>
              </a:lnSpc>
              <a:spcBef>
                <a:spcPts val="0"/>
              </a:spcBef>
              <a:spcAft>
                <a:spcPts val="0"/>
              </a:spcAft>
              <a:buClr>
                <a:srgbClr val="595959"/>
              </a:buClr>
              <a:buSzPts val="2400"/>
              <a:buNone/>
            </a:pPr>
            <a:r>
              <a:rPr lang="en-US"/>
              <a:t>This third module (3b) of the six-part PEAK course offers tools and analysis to: </a:t>
            </a:r>
            <a:endParaRPr/>
          </a:p>
          <a:p>
            <a:pPr indent="-11113" lvl="0" marL="11113" rtl="0" algn="just">
              <a:lnSpc>
                <a:spcPct val="90000"/>
              </a:lnSpc>
              <a:spcBef>
                <a:spcPts val="0"/>
              </a:spcBef>
              <a:spcAft>
                <a:spcPts val="0"/>
              </a:spcAft>
              <a:buClr>
                <a:srgbClr val="595959"/>
              </a:buClr>
              <a:buSzPts val="2400"/>
              <a:buNone/>
            </a:pPr>
            <a:r>
              <a:t/>
            </a:r>
            <a:endParaRPr/>
          </a:p>
          <a:p>
            <a:pPr indent="-228600" lvl="0" marL="228600" rtl="0" algn="just">
              <a:lnSpc>
                <a:spcPct val="90000"/>
              </a:lnSpc>
              <a:spcBef>
                <a:spcPts val="0"/>
              </a:spcBef>
              <a:spcAft>
                <a:spcPts val="0"/>
              </a:spcAft>
              <a:buClr>
                <a:srgbClr val="595959"/>
              </a:buClr>
              <a:buSzPts val="2400"/>
              <a:buNone/>
            </a:pPr>
            <a:r>
              <a:t/>
            </a:r>
            <a:endParaRPr/>
          </a:p>
          <a:p>
            <a:pPr indent="-342900" lvl="0" marL="342900" rtl="0" algn="just">
              <a:lnSpc>
                <a:spcPct val="90000"/>
              </a:lnSpc>
              <a:spcBef>
                <a:spcPts val="0"/>
              </a:spcBef>
              <a:spcAft>
                <a:spcPts val="0"/>
              </a:spcAft>
              <a:buSzPts val="2400"/>
              <a:buFont typeface="Arial"/>
              <a:buChar char="•"/>
            </a:pPr>
            <a:r>
              <a:rPr lang="en-US"/>
              <a:t>Discuss opportunities and look at ideas built on sustainability and innovation to create and/or strengthen tourism companies in mountainous and rural areas.</a:t>
            </a:r>
            <a:endParaRPr/>
          </a:p>
          <a:p>
            <a:pPr indent="0" lvl="0" marL="0" rtl="0" algn="l">
              <a:lnSpc>
                <a:spcPct val="90000"/>
              </a:lnSpc>
              <a:spcBef>
                <a:spcPts val="0"/>
              </a:spcBef>
              <a:spcAft>
                <a:spcPts val="0"/>
              </a:spcAft>
              <a:buClr>
                <a:srgbClr val="595959"/>
              </a:buClr>
              <a:buSzPts val="2400"/>
              <a:buNone/>
            </a:pPr>
            <a:r>
              <a:t/>
            </a:r>
            <a:endParaRPr/>
          </a:p>
          <a:p>
            <a:pPr indent="-190500" lvl="0" marL="342900" rtl="0" algn="l">
              <a:lnSpc>
                <a:spcPct val="90000"/>
              </a:lnSpc>
              <a:spcBef>
                <a:spcPts val="0"/>
              </a:spcBef>
              <a:spcAft>
                <a:spcPts val="0"/>
              </a:spcAft>
              <a:buClr>
                <a:srgbClr val="595959"/>
              </a:buClr>
              <a:buSzPts val="2400"/>
              <a:buFont typeface="Arial"/>
              <a:buNone/>
            </a:pPr>
            <a:r>
              <a:t/>
            </a:r>
            <a:endParaRPr/>
          </a:p>
          <a:p>
            <a:pPr indent="0" lvl="0" marL="0" rtl="0" algn="l">
              <a:lnSpc>
                <a:spcPct val="90000"/>
              </a:lnSpc>
              <a:spcBef>
                <a:spcPts val="0"/>
              </a:spcBef>
              <a:spcAft>
                <a:spcPts val="0"/>
              </a:spcAft>
              <a:buClr>
                <a:srgbClr val="595959"/>
              </a:buClr>
              <a:buSzPts val="2400"/>
              <a:buNone/>
            </a:pPr>
            <a:r>
              <a:t/>
            </a:r>
            <a:endParaRPr/>
          </a:p>
        </p:txBody>
      </p:sp>
      <p:sp>
        <p:nvSpPr>
          <p:cNvPr id="173" name="Google Shape;173;p1"/>
          <p:cNvSpPr txBox="1"/>
          <p:nvPr>
            <p:ph idx="3" type="body"/>
          </p:nvPr>
        </p:nvSpPr>
        <p:spPr>
          <a:xfrm>
            <a:off x="5403273" y="693772"/>
            <a:ext cx="4924863" cy="75402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3600"/>
              <a:buNone/>
            </a:pPr>
            <a:r>
              <a:rPr lang="en-US" sz="4400">
                <a:solidFill>
                  <a:srgbClr val="0070C0"/>
                </a:solidFill>
              </a:rPr>
              <a:t>Introduction </a:t>
            </a:r>
            <a:endParaRPr sz="4400">
              <a:solidFill>
                <a:srgbClr val="0070C0"/>
              </a:solidFill>
            </a:endParaRPr>
          </a:p>
        </p:txBody>
      </p:sp>
      <p:pic>
        <p:nvPicPr>
          <p:cNvPr descr="Mynd sem inniheldur utandyra, vor, vatn, n�tt�ra&#10;&#10;Lýsing sjálfkrafa búin til" id="174" name="Google Shape;174;p1"/>
          <p:cNvPicPr preferRelativeResize="0"/>
          <p:nvPr>
            <p:ph idx="2" type="pic"/>
          </p:nvPr>
        </p:nvPicPr>
        <p:blipFill rotWithShape="1">
          <a:blip r:embed="rId3">
            <a:alphaModFix/>
          </a:blip>
          <a:srcRect b="0" l="9929" r="18563" t="0"/>
          <a:stretch/>
        </p:blipFill>
        <p:spPr>
          <a:xfrm>
            <a:off x="-1" y="-1"/>
            <a:ext cx="4925292" cy="68626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9"/>
          <p:cNvSpPr txBox="1"/>
          <p:nvPr>
            <p:ph idx="1" type="body"/>
          </p:nvPr>
        </p:nvSpPr>
        <p:spPr>
          <a:xfrm>
            <a:off x="1675060" y="4284859"/>
            <a:ext cx="2623466" cy="1310717"/>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1B728D"/>
              </a:buClr>
              <a:buSzPts val="2400"/>
              <a:buFont typeface="Arial"/>
              <a:buChar char="•"/>
            </a:pPr>
            <a:r>
              <a:rPr lang="en-US" sz="2400"/>
              <a:t>Economy</a:t>
            </a:r>
            <a:endParaRPr/>
          </a:p>
          <a:p>
            <a:pPr indent="-342900" lvl="0" marL="342900" rtl="0" algn="l">
              <a:lnSpc>
                <a:spcPct val="90000"/>
              </a:lnSpc>
              <a:spcBef>
                <a:spcPts val="0"/>
              </a:spcBef>
              <a:spcAft>
                <a:spcPts val="0"/>
              </a:spcAft>
              <a:buClr>
                <a:srgbClr val="1B728D"/>
              </a:buClr>
              <a:buSzPts val="2400"/>
              <a:buFont typeface="Arial"/>
              <a:buChar char="•"/>
            </a:pPr>
            <a:r>
              <a:rPr lang="en-US" sz="2400"/>
              <a:t>Environment</a:t>
            </a:r>
            <a:endParaRPr/>
          </a:p>
          <a:p>
            <a:pPr indent="-342900" lvl="0" marL="342900" rtl="0" algn="l">
              <a:lnSpc>
                <a:spcPct val="90000"/>
              </a:lnSpc>
              <a:spcBef>
                <a:spcPts val="0"/>
              </a:spcBef>
              <a:spcAft>
                <a:spcPts val="0"/>
              </a:spcAft>
              <a:buClr>
                <a:srgbClr val="1B728D"/>
              </a:buClr>
              <a:buSzPts val="2400"/>
              <a:buFont typeface="Arial"/>
              <a:buChar char="•"/>
            </a:pPr>
            <a:r>
              <a:rPr lang="en-US" sz="2400"/>
              <a:t>Society </a:t>
            </a:r>
            <a:endParaRPr/>
          </a:p>
        </p:txBody>
      </p:sp>
      <p:sp>
        <p:nvSpPr>
          <p:cNvPr id="369" name="Google Shape;369;p9"/>
          <p:cNvSpPr txBox="1"/>
          <p:nvPr>
            <p:ph idx="2" type="body"/>
          </p:nvPr>
        </p:nvSpPr>
        <p:spPr>
          <a:xfrm>
            <a:off x="5064539" y="4270673"/>
            <a:ext cx="2353905" cy="1797271"/>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rgbClr val="279BD3"/>
              </a:buClr>
              <a:buSzPts val="2400"/>
              <a:buFont typeface="Arial"/>
              <a:buChar char="•"/>
            </a:pPr>
            <a:r>
              <a:rPr lang="en-US" sz="2400"/>
              <a:t>Empathize</a:t>
            </a:r>
            <a:endParaRPr/>
          </a:p>
          <a:p>
            <a:pPr indent="-342900" lvl="0" marL="342900" rtl="0" algn="l">
              <a:lnSpc>
                <a:spcPct val="90000"/>
              </a:lnSpc>
              <a:spcBef>
                <a:spcPts val="0"/>
              </a:spcBef>
              <a:spcAft>
                <a:spcPts val="0"/>
              </a:spcAft>
              <a:buClr>
                <a:srgbClr val="279BD3"/>
              </a:buClr>
              <a:buSzPts val="2400"/>
              <a:buFont typeface="Arial"/>
              <a:buChar char="•"/>
            </a:pPr>
            <a:r>
              <a:rPr lang="en-US" sz="2400"/>
              <a:t>Define</a:t>
            </a:r>
            <a:endParaRPr/>
          </a:p>
          <a:p>
            <a:pPr indent="-342900" lvl="0" marL="342900" rtl="0" algn="l">
              <a:lnSpc>
                <a:spcPct val="90000"/>
              </a:lnSpc>
              <a:spcBef>
                <a:spcPts val="0"/>
              </a:spcBef>
              <a:spcAft>
                <a:spcPts val="0"/>
              </a:spcAft>
              <a:buClr>
                <a:srgbClr val="279BD3"/>
              </a:buClr>
              <a:buSzPts val="2400"/>
              <a:buFont typeface="Arial"/>
              <a:buChar char="•"/>
            </a:pPr>
            <a:r>
              <a:rPr lang="en-US" sz="2400"/>
              <a:t>Ideate</a:t>
            </a:r>
            <a:endParaRPr/>
          </a:p>
          <a:p>
            <a:pPr indent="-342900" lvl="0" marL="342900" rtl="0" algn="l">
              <a:lnSpc>
                <a:spcPct val="90000"/>
              </a:lnSpc>
              <a:spcBef>
                <a:spcPts val="0"/>
              </a:spcBef>
              <a:spcAft>
                <a:spcPts val="0"/>
              </a:spcAft>
              <a:buClr>
                <a:srgbClr val="279BD3"/>
              </a:buClr>
              <a:buSzPts val="2400"/>
              <a:buFont typeface="Arial"/>
              <a:buChar char="•"/>
            </a:pPr>
            <a:r>
              <a:rPr lang="en-US" sz="2400"/>
              <a:t>Prototype</a:t>
            </a:r>
            <a:endParaRPr/>
          </a:p>
          <a:p>
            <a:pPr indent="-342900" lvl="0" marL="342900" rtl="0" algn="l">
              <a:lnSpc>
                <a:spcPct val="90000"/>
              </a:lnSpc>
              <a:spcBef>
                <a:spcPts val="0"/>
              </a:spcBef>
              <a:spcAft>
                <a:spcPts val="0"/>
              </a:spcAft>
              <a:buClr>
                <a:srgbClr val="279BD3"/>
              </a:buClr>
              <a:buSzPts val="2400"/>
              <a:buFont typeface="Arial"/>
              <a:buChar char="•"/>
            </a:pPr>
            <a:r>
              <a:rPr lang="en-US" sz="2400"/>
              <a:t>Test</a:t>
            </a:r>
            <a:endParaRPr/>
          </a:p>
        </p:txBody>
      </p:sp>
      <p:sp>
        <p:nvSpPr>
          <p:cNvPr id="370" name="Google Shape;370;p9"/>
          <p:cNvSpPr txBox="1"/>
          <p:nvPr>
            <p:ph idx="3" type="body"/>
          </p:nvPr>
        </p:nvSpPr>
        <p:spPr>
          <a:xfrm>
            <a:off x="8184458" y="4284859"/>
            <a:ext cx="2950562" cy="1310716"/>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59A1"/>
              </a:buClr>
              <a:buSzPts val="2400"/>
              <a:buFont typeface="Arial"/>
              <a:buChar char="•"/>
            </a:pPr>
            <a:r>
              <a:rPr lang="en-US" sz="2400"/>
              <a:t>Connection</a:t>
            </a:r>
            <a:endParaRPr/>
          </a:p>
          <a:p>
            <a:pPr indent="-342900" lvl="0" marL="342900" rtl="0" algn="l">
              <a:lnSpc>
                <a:spcPct val="90000"/>
              </a:lnSpc>
              <a:spcBef>
                <a:spcPts val="0"/>
              </a:spcBef>
              <a:spcAft>
                <a:spcPts val="0"/>
              </a:spcAft>
              <a:buClr>
                <a:srgbClr val="7F59A1"/>
              </a:buClr>
              <a:buSzPts val="2400"/>
              <a:buFont typeface="Arial"/>
              <a:buChar char="•"/>
            </a:pPr>
            <a:r>
              <a:rPr lang="en-US" sz="2400"/>
              <a:t>Authenticity</a:t>
            </a:r>
            <a:endParaRPr/>
          </a:p>
          <a:p>
            <a:pPr indent="-342900" lvl="0" marL="342900" rtl="0" algn="l">
              <a:lnSpc>
                <a:spcPct val="90000"/>
              </a:lnSpc>
              <a:spcBef>
                <a:spcPts val="0"/>
              </a:spcBef>
              <a:spcAft>
                <a:spcPts val="0"/>
              </a:spcAft>
              <a:buClr>
                <a:srgbClr val="7F59A1"/>
              </a:buClr>
              <a:buSzPts val="2400"/>
              <a:buFont typeface="Arial"/>
              <a:buChar char="•"/>
            </a:pPr>
            <a:r>
              <a:rPr lang="en-US" sz="2400"/>
              <a:t>Personalisation</a:t>
            </a:r>
            <a:endParaRPr/>
          </a:p>
          <a:p>
            <a:pPr indent="-228600" lvl="0" marL="228600" rtl="0" algn="ctr">
              <a:lnSpc>
                <a:spcPct val="90000"/>
              </a:lnSpc>
              <a:spcBef>
                <a:spcPts val="0"/>
              </a:spcBef>
              <a:spcAft>
                <a:spcPts val="0"/>
              </a:spcAft>
              <a:buClr>
                <a:srgbClr val="7F59A1"/>
              </a:buClr>
              <a:buSzPts val="2000"/>
              <a:buNone/>
            </a:pPr>
            <a:r>
              <a:t/>
            </a:r>
            <a:endParaRPr/>
          </a:p>
          <a:p>
            <a:pPr indent="-228600" lvl="0" marL="228600" rtl="0" algn="ctr">
              <a:lnSpc>
                <a:spcPct val="90000"/>
              </a:lnSpc>
              <a:spcBef>
                <a:spcPts val="0"/>
              </a:spcBef>
              <a:spcAft>
                <a:spcPts val="0"/>
              </a:spcAft>
              <a:buClr>
                <a:srgbClr val="7F59A1"/>
              </a:buClr>
              <a:buSzPts val="2000"/>
              <a:buNone/>
            </a:pPr>
            <a:r>
              <a:t/>
            </a:r>
            <a:endParaRPr/>
          </a:p>
          <a:p>
            <a:pPr indent="-228600" lvl="0" marL="228600" rtl="0" algn="ctr">
              <a:lnSpc>
                <a:spcPct val="90000"/>
              </a:lnSpc>
              <a:spcBef>
                <a:spcPts val="0"/>
              </a:spcBef>
              <a:spcAft>
                <a:spcPts val="0"/>
              </a:spcAft>
              <a:buClr>
                <a:srgbClr val="7F59A1"/>
              </a:buClr>
              <a:buSzPts val="2000"/>
              <a:buNone/>
            </a:pPr>
            <a:r>
              <a:t/>
            </a:r>
            <a:endParaRPr/>
          </a:p>
        </p:txBody>
      </p:sp>
      <p:sp>
        <p:nvSpPr>
          <p:cNvPr id="371" name="Google Shape;371;p9"/>
          <p:cNvSpPr txBox="1"/>
          <p:nvPr>
            <p:ph idx="4"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595959"/>
              </a:buClr>
              <a:buSzPts val="3600"/>
              <a:buNone/>
            </a:pPr>
            <a:r>
              <a:rPr lang="en-US" sz="3200">
                <a:solidFill>
                  <a:srgbClr val="0070C0"/>
                </a:solidFill>
              </a:rPr>
              <a:t>QUIZ: </a:t>
            </a:r>
            <a:r>
              <a:rPr i="1" lang="en-US" sz="3200">
                <a:solidFill>
                  <a:srgbClr val="0070C0"/>
                </a:solidFill>
              </a:rPr>
              <a:t>Answers to questions A – C </a:t>
            </a:r>
            <a:endParaRPr/>
          </a:p>
        </p:txBody>
      </p:sp>
      <p:sp>
        <p:nvSpPr>
          <p:cNvPr id="372" name="Google Shape;372;p9"/>
          <p:cNvSpPr txBox="1"/>
          <p:nvPr/>
        </p:nvSpPr>
        <p:spPr>
          <a:xfrm>
            <a:off x="253747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A</a:t>
            </a:r>
            <a:endParaRPr/>
          </a:p>
        </p:txBody>
      </p:sp>
      <p:sp>
        <p:nvSpPr>
          <p:cNvPr id="373" name="Google Shape;373;p9"/>
          <p:cNvSpPr txBox="1"/>
          <p:nvPr/>
        </p:nvSpPr>
        <p:spPr>
          <a:xfrm>
            <a:off x="5659938" y="2179473"/>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B</a:t>
            </a:r>
            <a:endParaRPr/>
          </a:p>
        </p:txBody>
      </p:sp>
      <p:sp>
        <p:nvSpPr>
          <p:cNvPr id="374" name="Google Shape;374;p9"/>
          <p:cNvSpPr txBox="1"/>
          <p:nvPr/>
        </p:nvSpPr>
        <p:spPr>
          <a:xfrm>
            <a:off x="9060296" y="2143590"/>
            <a:ext cx="898635"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4000" u="none" cap="none" strike="noStrike">
                <a:solidFill>
                  <a:schemeClr val="lt1"/>
                </a:solidFill>
                <a:latin typeface="Arial"/>
                <a:ea typeface="Arial"/>
                <a:cs typeface="Arial"/>
                <a:sym typeface="Arial"/>
              </a:rPr>
              <a:t>C</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2"/>
          <p:cNvSpPr txBox="1"/>
          <p:nvPr>
            <p:ph idx="5" type="body"/>
          </p:nvPr>
        </p:nvSpPr>
        <p:spPr>
          <a:xfrm>
            <a:off x="7321109" y="3369551"/>
            <a:ext cx="4526553" cy="222170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800"/>
              <a:buNone/>
            </a:pPr>
            <a:r>
              <a:rPr lang="en-US"/>
              <a:t>Now get ready to move onto </a:t>
            </a:r>
            <a:r>
              <a:rPr b="1" lang="en-US"/>
              <a:t>Module 4 Environmental Sustainability Approaches for Mountainous Businesses and Communities</a:t>
            </a:r>
            <a:endParaRPr/>
          </a:p>
          <a:p>
            <a:pPr indent="0" lvl="0" marL="0" rtl="0" algn="l">
              <a:lnSpc>
                <a:spcPct val="90000"/>
              </a:lnSpc>
              <a:spcBef>
                <a:spcPts val="600"/>
              </a:spcBef>
              <a:spcAft>
                <a:spcPts val="0"/>
              </a:spcAft>
              <a:buClr>
                <a:schemeClr val="lt1"/>
              </a:buClr>
              <a:buSzPts val="2800"/>
              <a:buNone/>
            </a:pPr>
            <a:r>
              <a:t/>
            </a:r>
            <a:endParaRPr/>
          </a:p>
        </p:txBody>
      </p:sp>
      <p:sp>
        <p:nvSpPr>
          <p:cNvPr id="380" name="Google Shape;380;p32"/>
          <p:cNvSpPr txBox="1"/>
          <p:nvPr>
            <p:ph idx="6" type="body"/>
          </p:nvPr>
        </p:nvSpPr>
        <p:spPr>
          <a:xfrm>
            <a:off x="7986644" y="2223113"/>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5000"/>
              <a:buNone/>
            </a:pPr>
            <a:r>
              <a:rPr lang="en-US"/>
              <a:t>Well done!</a:t>
            </a:r>
            <a:endParaRPr/>
          </a:p>
        </p:txBody>
      </p:sp>
      <p:sp>
        <p:nvSpPr>
          <p:cNvPr id="381" name="Google Shape;381;p32"/>
          <p:cNvSpPr txBox="1"/>
          <p:nvPr/>
        </p:nvSpPr>
        <p:spPr>
          <a:xfrm>
            <a:off x="237069" y="1958538"/>
            <a:ext cx="3195600" cy="83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b="1" lang="en-US" sz="3000">
                <a:solidFill>
                  <a:srgbClr val="1B728D"/>
                </a:solidFill>
                <a:latin typeface="Calibri"/>
                <a:ea typeface="Calibri"/>
                <a:cs typeface="Calibri"/>
                <a:sym typeface="Calibri"/>
              </a:rPr>
              <a:t>Links to PEAK:</a:t>
            </a:r>
            <a:endParaRPr b="1" sz="3000">
              <a:solidFill>
                <a:srgbClr val="1B728D"/>
              </a:solidFill>
              <a:latin typeface="Calibri"/>
              <a:ea typeface="Calibri"/>
              <a:cs typeface="Calibri"/>
              <a:sym typeface="Calibri"/>
            </a:endParaRPr>
          </a:p>
        </p:txBody>
      </p:sp>
      <p:sp>
        <p:nvSpPr>
          <p:cNvPr id="382" name="Google Shape;382;p32"/>
          <p:cNvSpPr/>
          <p:nvPr/>
        </p:nvSpPr>
        <p:spPr>
          <a:xfrm>
            <a:off x="539250" y="5049300"/>
            <a:ext cx="245400" cy="434025"/>
          </a:xfrm>
          <a:custGeom>
            <a:rect b="b" l="l" r="r" t="t"/>
            <a:pathLst>
              <a:path extrusionOk="0" h="257" w="146">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279BD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86D6E"/>
              </a:solidFill>
              <a:latin typeface="Calibri"/>
              <a:ea typeface="Calibri"/>
              <a:cs typeface="Calibri"/>
              <a:sym typeface="Calibri"/>
            </a:endParaRPr>
          </a:p>
        </p:txBody>
      </p:sp>
      <p:sp>
        <p:nvSpPr>
          <p:cNvPr id="383" name="Google Shape;383;p32"/>
          <p:cNvSpPr txBox="1"/>
          <p:nvPr/>
        </p:nvSpPr>
        <p:spPr>
          <a:xfrm>
            <a:off x="790425" y="2672650"/>
            <a:ext cx="5739300" cy="2810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a:solidFill>
                  <a:srgbClr val="323338"/>
                </a:solidFill>
                <a:highlight>
                  <a:srgbClr val="FFFFFF"/>
                </a:highlight>
              </a:rPr>
              <a:t>YouTube: </a:t>
            </a:r>
            <a:r>
              <a:rPr lang="en-US" u="sng">
                <a:solidFill>
                  <a:srgbClr val="87A66E"/>
                </a:solidFill>
                <a:highlight>
                  <a:srgbClr val="FFFFFF"/>
                </a:highlight>
                <a:hlinkClick r:id="rId3">
                  <a:extLst>
                    <a:ext uri="{A12FA001-AC4F-418D-AE19-62706E023703}">
                      <ahyp:hlinkClr val="tx"/>
                    </a:ext>
                  </a:extLst>
                </a:hlinkClick>
              </a:rPr>
              <a:t>https://www.youtube.com/@peakentrepreneurs2892/videos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TikTok:</a:t>
            </a:r>
            <a:r>
              <a:rPr lang="en-US">
                <a:solidFill>
                  <a:srgbClr val="323338"/>
                </a:solidFill>
                <a:highlight>
                  <a:srgbClr val="FFFFFF"/>
                </a:highlight>
              </a:rPr>
              <a:t> </a:t>
            </a:r>
            <a:r>
              <a:rPr lang="en-US" u="sng">
                <a:solidFill>
                  <a:srgbClr val="87A66E"/>
                </a:solidFill>
                <a:highlight>
                  <a:srgbClr val="FFFFFF"/>
                </a:highlight>
                <a:hlinkClick r:id="rId4">
                  <a:extLst>
                    <a:ext uri="{A12FA001-AC4F-418D-AE19-62706E023703}">
                      <ahyp:hlinkClr val="tx"/>
                    </a:ext>
                  </a:extLst>
                </a:hlinkClick>
              </a:rPr>
              <a:t>https://www.tiktok.com/@peakentrepreneurs</a:t>
            </a:r>
            <a:endParaRPr u="sng">
              <a:solidFill>
                <a:srgbClr val="87A66E"/>
              </a:solidFill>
              <a:highlight>
                <a:srgbClr val="FFFFFF"/>
              </a:highlight>
            </a:endParaRPr>
          </a:p>
          <a:p>
            <a:pPr indent="0" lvl="0" marL="0" rtl="0" algn="l">
              <a:lnSpc>
                <a:spcPct val="115000"/>
              </a:lnSpc>
              <a:spcBef>
                <a:spcPts val="1200"/>
              </a:spcBef>
              <a:spcAft>
                <a:spcPts val="0"/>
              </a:spcAft>
              <a:buNone/>
            </a:pPr>
            <a:r>
              <a:t/>
            </a:r>
            <a:endParaRPr b="1">
              <a:solidFill>
                <a:srgbClr val="323338"/>
              </a:solidFill>
              <a:highlight>
                <a:srgbClr val="FFFFFF"/>
              </a:highlight>
            </a:endParaRPr>
          </a:p>
          <a:p>
            <a:pPr indent="0" lvl="0" marL="0" rtl="0" algn="l">
              <a:lnSpc>
                <a:spcPct val="115000"/>
              </a:lnSpc>
              <a:spcBef>
                <a:spcPts val="1200"/>
              </a:spcBef>
              <a:spcAft>
                <a:spcPts val="0"/>
              </a:spcAft>
              <a:buNone/>
            </a:pPr>
            <a:r>
              <a:rPr b="1" lang="en-US">
                <a:solidFill>
                  <a:srgbClr val="323338"/>
                </a:solidFill>
                <a:highlight>
                  <a:srgbClr val="FFFFFF"/>
                </a:highlight>
              </a:rPr>
              <a:t>Instagram:</a:t>
            </a:r>
            <a:r>
              <a:rPr lang="en-US">
                <a:solidFill>
                  <a:srgbClr val="323338"/>
                </a:solidFill>
                <a:highlight>
                  <a:srgbClr val="FFFFFF"/>
                </a:highlight>
              </a:rPr>
              <a:t> </a:t>
            </a:r>
            <a:r>
              <a:rPr lang="en-US" u="sng">
                <a:solidFill>
                  <a:srgbClr val="87A66E"/>
                </a:solidFill>
                <a:highlight>
                  <a:srgbClr val="FFFFFF"/>
                </a:highlight>
                <a:hlinkClick r:id="rId5">
                  <a:extLst>
                    <a:ext uri="{A12FA001-AC4F-418D-AE19-62706E023703}">
                      <ahyp:hlinkClr val="tx"/>
                    </a:ext>
                  </a:extLst>
                </a:hlinkClick>
              </a:rPr>
              <a:t>https://www.instagram.com/peak.entrepreneurs/</a:t>
            </a:r>
            <a:endParaRPr/>
          </a:p>
          <a:p>
            <a:pPr indent="0" lvl="0" marL="0" rtl="0" algn="l">
              <a:lnSpc>
                <a:spcPct val="115000"/>
              </a:lnSpc>
              <a:spcBef>
                <a:spcPts val="1200"/>
              </a:spcBef>
              <a:spcAft>
                <a:spcPts val="0"/>
              </a:spcAft>
              <a:buNone/>
            </a:pPr>
            <a:r>
              <a:t/>
            </a:r>
            <a:endParaRPr/>
          </a:p>
          <a:p>
            <a:pPr indent="0" lvl="0" marL="0" rtl="0" algn="l">
              <a:lnSpc>
                <a:spcPct val="115000"/>
              </a:lnSpc>
              <a:spcBef>
                <a:spcPts val="1200"/>
              </a:spcBef>
              <a:spcAft>
                <a:spcPts val="1200"/>
              </a:spcAft>
              <a:buNone/>
            </a:pPr>
            <a:r>
              <a:rPr lang="en-US"/>
              <a:t>Facebook: </a:t>
            </a:r>
            <a:r>
              <a:rPr lang="en-US" u="sng">
                <a:solidFill>
                  <a:srgbClr val="87A66E"/>
                </a:solidFill>
                <a:hlinkClick r:id="rId6">
                  <a:extLst>
                    <a:ext uri="{A12FA001-AC4F-418D-AE19-62706E023703}">
                      <ahyp:hlinkClr val="tx"/>
                    </a:ext>
                  </a:extLst>
                </a:hlinkClick>
              </a:rPr>
              <a:t>https://www.facebook.com/PeakEntrepreneurs</a:t>
            </a:r>
            <a:endParaRPr/>
          </a:p>
        </p:txBody>
      </p:sp>
      <p:pic>
        <p:nvPicPr>
          <p:cNvPr id="384" name="Google Shape;384;p32"/>
          <p:cNvPicPr preferRelativeResize="0"/>
          <p:nvPr/>
        </p:nvPicPr>
        <p:blipFill>
          <a:blip r:embed="rId7">
            <a:alphaModFix/>
          </a:blip>
          <a:stretch>
            <a:fillRect/>
          </a:stretch>
        </p:blipFill>
        <p:spPr>
          <a:xfrm rot="10800000">
            <a:off x="384501" y="4228975"/>
            <a:ext cx="409674" cy="409700"/>
          </a:xfrm>
          <a:prstGeom prst="rect">
            <a:avLst/>
          </a:prstGeom>
          <a:noFill/>
          <a:ln>
            <a:noFill/>
          </a:ln>
        </p:spPr>
      </p:pic>
      <p:pic>
        <p:nvPicPr>
          <p:cNvPr id="385" name="Google Shape;385;p32"/>
          <p:cNvPicPr preferRelativeResize="0"/>
          <p:nvPr/>
        </p:nvPicPr>
        <p:blipFill>
          <a:blip r:embed="rId8">
            <a:alphaModFix/>
          </a:blip>
          <a:stretch>
            <a:fillRect/>
          </a:stretch>
        </p:blipFill>
        <p:spPr>
          <a:xfrm>
            <a:off x="344750" y="3430299"/>
            <a:ext cx="439908" cy="493875"/>
          </a:xfrm>
          <a:prstGeom prst="rect">
            <a:avLst/>
          </a:prstGeom>
          <a:noFill/>
          <a:ln>
            <a:noFill/>
          </a:ln>
        </p:spPr>
      </p:pic>
      <p:pic>
        <p:nvPicPr>
          <p:cNvPr id="386" name="Google Shape;386;p32"/>
          <p:cNvPicPr preferRelativeResize="0"/>
          <p:nvPr/>
        </p:nvPicPr>
        <p:blipFill>
          <a:blip r:embed="rId9">
            <a:alphaModFix/>
          </a:blip>
          <a:stretch>
            <a:fillRect/>
          </a:stretch>
        </p:blipFill>
        <p:spPr>
          <a:xfrm>
            <a:off x="292399" y="2719650"/>
            <a:ext cx="492251" cy="340725"/>
          </a:xfrm>
          <a:prstGeom prst="rect">
            <a:avLst/>
          </a:prstGeom>
          <a:noFill/>
          <a:ln>
            <a:noFill/>
          </a:ln>
        </p:spPr>
      </p:pic>
      <p:pic>
        <p:nvPicPr>
          <p:cNvPr id="387" name="Google Shape;387;p32"/>
          <p:cNvPicPr preferRelativeResize="0"/>
          <p:nvPr/>
        </p:nvPicPr>
        <p:blipFill>
          <a:blip r:embed="rId9">
            <a:alphaModFix/>
          </a:blip>
          <a:stretch>
            <a:fillRect/>
          </a:stretch>
        </p:blipFill>
        <p:spPr>
          <a:xfrm>
            <a:off x="292401" y="2691475"/>
            <a:ext cx="492250" cy="340735"/>
          </a:xfrm>
          <a:prstGeom prst="rect">
            <a:avLst/>
          </a:prstGeom>
          <a:noFill/>
          <a:ln>
            <a:noFill/>
          </a:ln>
        </p:spPr>
      </p:pic>
      <p:pic>
        <p:nvPicPr>
          <p:cNvPr id="388" name="Google Shape;388;p32"/>
          <p:cNvPicPr preferRelativeResize="0"/>
          <p:nvPr/>
        </p:nvPicPr>
        <p:blipFill>
          <a:blip r:embed="rId8">
            <a:alphaModFix/>
          </a:blip>
          <a:stretch>
            <a:fillRect/>
          </a:stretch>
        </p:blipFill>
        <p:spPr>
          <a:xfrm>
            <a:off x="344745" y="3397750"/>
            <a:ext cx="439900" cy="493850"/>
          </a:xfrm>
          <a:prstGeom prst="rect">
            <a:avLst/>
          </a:prstGeom>
          <a:noFill/>
          <a:ln>
            <a:noFill/>
          </a:ln>
        </p:spPr>
      </p:pic>
      <p:pic>
        <p:nvPicPr>
          <p:cNvPr id="389" name="Google Shape;389;p32"/>
          <p:cNvPicPr preferRelativeResize="0"/>
          <p:nvPr/>
        </p:nvPicPr>
        <p:blipFill>
          <a:blip r:embed="rId7">
            <a:alphaModFix/>
          </a:blip>
          <a:stretch>
            <a:fillRect/>
          </a:stretch>
        </p:blipFill>
        <p:spPr>
          <a:xfrm>
            <a:off x="292395" y="4224325"/>
            <a:ext cx="492250" cy="492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
          <p:cNvSpPr txBox="1"/>
          <p:nvPr>
            <p:ph idx="1" type="body"/>
          </p:nvPr>
        </p:nvSpPr>
        <p:spPr>
          <a:xfrm>
            <a:off x="504268" y="882452"/>
            <a:ext cx="4535691" cy="65268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lt1"/>
              </a:buClr>
              <a:buSzPts val="2400"/>
              <a:buNone/>
            </a:pPr>
            <a:r>
              <a:rPr lang="en-US" sz="3600">
                <a:solidFill>
                  <a:srgbClr val="33CCFF"/>
                </a:solidFill>
              </a:rPr>
              <a:t>LEARNING OBJECTIVES  </a:t>
            </a:r>
            <a:endParaRPr/>
          </a:p>
        </p:txBody>
      </p:sp>
      <p:sp>
        <p:nvSpPr>
          <p:cNvPr id="180" name="Google Shape;180;p2"/>
          <p:cNvSpPr txBox="1"/>
          <p:nvPr>
            <p:ph idx="3" type="body"/>
          </p:nvPr>
        </p:nvSpPr>
        <p:spPr>
          <a:xfrm>
            <a:off x="6414889" y="1101960"/>
            <a:ext cx="4858164" cy="82237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595959"/>
              </a:buClr>
              <a:buSzPts val="2200"/>
              <a:buNone/>
            </a:pPr>
            <a:r>
              <a:rPr lang="en-US" sz="2800">
                <a:solidFill>
                  <a:srgbClr val="0070C0"/>
                </a:solidFill>
              </a:rPr>
              <a:t>At the end of this module, </a:t>
            </a:r>
            <a:endParaRPr/>
          </a:p>
          <a:p>
            <a:pPr indent="0" lvl="0" marL="0" rtl="0" algn="l">
              <a:lnSpc>
                <a:spcPct val="90000"/>
              </a:lnSpc>
              <a:spcBef>
                <a:spcPts val="0"/>
              </a:spcBef>
              <a:spcAft>
                <a:spcPts val="0"/>
              </a:spcAft>
              <a:buClr>
                <a:srgbClr val="595959"/>
              </a:buClr>
              <a:buSzPts val="2200"/>
              <a:buNone/>
            </a:pPr>
            <a:r>
              <a:rPr lang="en-US" sz="2800">
                <a:solidFill>
                  <a:srgbClr val="0070C0"/>
                </a:solidFill>
              </a:rPr>
              <a:t>you should be able to:</a:t>
            </a:r>
            <a:endParaRPr sz="2800">
              <a:solidFill>
                <a:srgbClr val="0070C0"/>
              </a:solidFill>
            </a:endParaRPr>
          </a:p>
        </p:txBody>
      </p:sp>
      <p:sp>
        <p:nvSpPr>
          <p:cNvPr id="181" name="Google Shape;181;p2"/>
          <p:cNvSpPr txBox="1"/>
          <p:nvPr>
            <p:ph idx="4" type="body"/>
          </p:nvPr>
        </p:nvSpPr>
        <p:spPr>
          <a:xfrm>
            <a:off x="6414889" y="1992573"/>
            <a:ext cx="5376778" cy="3398293"/>
          </a:xfrm>
          <a:prstGeom prst="rect">
            <a:avLst/>
          </a:prstGeom>
          <a:noFill/>
          <a:ln>
            <a:noFill/>
          </a:ln>
        </p:spPr>
        <p:txBody>
          <a:bodyPr anchorCtr="0" anchor="ctr" bIns="45700" lIns="91425" spcFirstLastPara="1" rIns="91425" wrap="square" tIns="45700">
            <a:noAutofit/>
          </a:bodyPr>
          <a:lstStyle/>
          <a:p>
            <a:pPr indent="-342900" lvl="0" marL="342900" rtl="0" algn="just">
              <a:lnSpc>
                <a:spcPct val="90000"/>
              </a:lnSpc>
              <a:spcBef>
                <a:spcPts val="0"/>
              </a:spcBef>
              <a:spcAft>
                <a:spcPts val="0"/>
              </a:spcAft>
              <a:buSzPts val="2400"/>
              <a:buFont typeface="Arial"/>
              <a:buChar char="•"/>
            </a:pPr>
            <a:r>
              <a:rPr lang="en-US" sz="2400"/>
              <a:t>Identify underlying trends in tourism related to sustainability and customers motive for traveling.</a:t>
            </a:r>
            <a:endParaRPr/>
          </a:p>
          <a:p>
            <a:pPr indent="-342900" lvl="0" marL="342900" rtl="0" algn="just">
              <a:lnSpc>
                <a:spcPct val="90000"/>
              </a:lnSpc>
              <a:spcBef>
                <a:spcPts val="0"/>
              </a:spcBef>
              <a:spcAft>
                <a:spcPts val="0"/>
              </a:spcAft>
              <a:buSzPts val="2400"/>
              <a:buFont typeface="Arial"/>
              <a:buChar char="•"/>
            </a:pPr>
            <a:r>
              <a:rPr lang="en-US" sz="2400"/>
              <a:t>Identify opportunities in ecological food production and its link with responsible tourism.</a:t>
            </a:r>
            <a:endParaRPr/>
          </a:p>
          <a:p>
            <a:pPr indent="-342900" lvl="0" marL="342900" rtl="0" algn="just">
              <a:lnSpc>
                <a:spcPct val="90000"/>
              </a:lnSpc>
              <a:spcBef>
                <a:spcPts val="0"/>
              </a:spcBef>
              <a:spcAft>
                <a:spcPts val="0"/>
              </a:spcAft>
              <a:buSzPts val="2400"/>
              <a:buFont typeface="Arial"/>
              <a:buChar char="•"/>
            </a:pPr>
            <a:r>
              <a:rPr lang="en-US" sz="2400"/>
              <a:t>Apply their mountain business ideas into working methods of creative thinking and sustainability.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67"/>
          <p:cNvPicPr preferRelativeResize="0"/>
          <p:nvPr>
            <p:ph idx="2" type="pic"/>
          </p:nvPr>
        </p:nvPicPr>
        <p:blipFill rotWithShape="1">
          <a:blip r:embed="rId3">
            <a:alphaModFix amt="87000"/>
          </a:blip>
          <a:srcRect b="12362" l="0" r="0" t="12363"/>
          <a:stretch/>
        </p:blipFill>
        <p:spPr>
          <a:xfrm flipH="1">
            <a:off x="0" y="193347"/>
            <a:ext cx="12192000" cy="6858000"/>
          </a:xfrm>
          <a:prstGeom prst="rect">
            <a:avLst/>
          </a:prstGeom>
          <a:noFill/>
          <a:ln>
            <a:noFill/>
          </a:ln>
        </p:spPr>
      </p:pic>
      <p:sp>
        <p:nvSpPr>
          <p:cNvPr id="187" name="Google Shape;187;p67"/>
          <p:cNvSpPr txBox="1"/>
          <p:nvPr>
            <p:ph idx="1" type="body"/>
          </p:nvPr>
        </p:nvSpPr>
        <p:spPr>
          <a:xfrm>
            <a:off x="4486350" y="1695885"/>
            <a:ext cx="7459014" cy="1942421"/>
          </a:xfrm>
          <a:prstGeom prst="rect">
            <a:avLst/>
          </a:prstGeom>
          <a:noFill/>
          <a:ln>
            <a:noFill/>
          </a:ln>
        </p:spPr>
        <p:txBody>
          <a:bodyPr anchorCtr="0" anchor="t" bIns="45700" lIns="91425" spcFirstLastPara="1" rIns="91425" wrap="square" tIns="45700">
            <a:noAutofit/>
          </a:bodyPr>
          <a:lstStyle/>
          <a:p>
            <a:pPr indent="0" lvl="0" marL="0" rtl="0" algn="r">
              <a:lnSpc>
                <a:spcPct val="90000"/>
              </a:lnSpc>
              <a:spcBef>
                <a:spcPts val="0"/>
              </a:spcBef>
              <a:spcAft>
                <a:spcPts val="0"/>
              </a:spcAft>
              <a:buClr>
                <a:schemeClr val="lt1"/>
              </a:buClr>
              <a:buSzPts val="2800"/>
              <a:buNone/>
            </a:pPr>
            <a:r>
              <a:rPr lang="en-US" sz="2400">
                <a:latin typeface="Calibri"/>
                <a:ea typeface="Calibri"/>
                <a:cs typeface="Calibri"/>
                <a:sym typeface="Calibri"/>
              </a:rPr>
              <a:t>"Tourism comprises the activities of persons traveling to and staying in places outside their usual environment for not more than one consecutive year for leisure, business and other purposes."</a:t>
            </a:r>
            <a:endParaRPr sz="2400">
              <a:latin typeface="Calibri"/>
              <a:ea typeface="Calibri"/>
              <a:cs typeface="Calibri"/>
              <a:sym typeface="Calibri"/>
            </a:endParaRPr>
          </a:p>
        </p:txBody>
      </p:sp>
      <p:sp>
        <p:nvSpPr>
          <p:cNvPr id="188" name="Google Shape;188;p67"/>
          <p:cNvSpPr txBox="1"/>
          <p:nvPr>
            <p:ph idx="3" type="body"/>
          </p:nvPr>
        </p:nvSpPr>
        <p:spPr>
          <a:xfrm>
            <a:off x="4267200" y="203066"/>
            <a:ext cx="3657600" cy="715618"/>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3243"/>
              <a:buNone/>
            </a:pPr>
            <a:r>
              <a:rPr b="1" i="0" lang="en-US" sz="3600">
                <a:solidFill>
                  <a:srgbClr val="0070C0"/>
                </a:solidFill>
              </a:rPr>
              <a:t>What is tourism?</a:t>
            </a:r>
            <a:endParaRPr sz="3600">
              <a:solidFill>
                <a:srgbClr val="0070C0"/>
              </a:solidFill>
            </a:endParaRPr>
          </a:p>
        </p:txBody>
      </p:sp>
      <p:sp>
        <p:nvSpPr>
          <p:cNvPr id="189" name="Google Shape;189;p67"/>
          <p:cNvSpPr txBox="1"/>
          <p:nvPr/>
        </p:nvSpPr>
        <p:spPr>
          <a:xfrm>
            <a:off x="6241774" y="3135168"/>
            <a:ext cx="5703590" cy="566428"/>
          </a:xfrm>
          <a:prstGeom prst="rect">
            <a:avLst/>
          </a:prstGeom>
          <a:noFill/>
          <a:ln>
            <a:noFill/>
          </a:ln>
        </p:spPr>
        <p:txBody>
          <a:bodyPr anchorCtr="0" anchor="t" bIns="45700" lIns="91425" spcFirstLastPara="1" rIns="91425" wrap="square" tIns="45700">
            <a:noAutofit/>
          </a:bodyPr>
          <a:lstStyle/>
          <a:p>
            <a:pPr indent="0" lvl="0" marL="0" marR="0" rtl="0" algn="r">
              <a:lnSpc>
                <a:spcPct val="90000"/>
              </a:lnSpc>
              <a:spcBef>
                <a:spcPts val="0"/>
              </a:spcBef>
              <a:spcAft>
                <a:spcPts val="0"/>
              </a:spcAft>
              <a:buClr>
                <a:schemeClr val="lt1"/>
              </a:buClr>
              <a:buSzPts val="2000"/>
              <a:buFont typeface="Arial"/>
              <a:buNone/>
            </a:pPr>
            <a:r>
              <a:rPr b="0" i="0" lang="en-US" sz="1400" u="none" cap="none" strike="noStrike">
                <a:solidFill>
                  <a:schemeClr val="lt1"/>
                </a:solidFill>
                <a:latin typeface="Calibri"/>
                <a:ea typeface="Calibri"/>
                <a:cs typeface="Calibri"/>
                <a:sym typeface="Calibri"/>
              </a:rPr>
              <a:t>UNWTO - United Nations World Tourism Organization</a:t>
            </a:r>
            <a:endParaRPr b="1" i="0" sz="1400" u="none" cap="none" strike="noStrike">
              <a:solidFill>
                <a:schemeClr val="lt1"/>
              </a:solidFill>
              <a:latin typeface="Calibri"/>
              <a:ea typeface="Calibri"/>
              <a:cs typeface="Calibri"/>
              <a:sym typeface="Calibri"/>
            </a:endParaRPr>
          </a:p>
        </p:txBody>
      </p:sp>
      <p:sp>
        <p:nvSpPr>
          <p:cNvPr id="190" name="Google Shape;190;p67"/>
          <p:cNvSpPr txBox="1"/>
          <p:nvPr/>
        </p:nvSpPr>
        <p:spPr>
          <a:xfrm>
            <a:off x="584444" y="4169668"/>
            <a:ext cx="7771916" cy="1200288"/>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2800"/>
              <a:buFont typeface="Arial"/>
              <a:buNone/>
            </a:pPr>
            <a:r>
              <a:rPr b="1" i="0" lang="en-US" sz="2400" u="none" cap="none" strike="noStrike">
                <a:solidFill>
                  <a:schemeClr val="lt1"/>
                </a:solidFill>
                <a:latin typeface="Calibri"/>
                <a:ea typeface="Calibri"/>
                <a:cs typeface="Calibri"/>
                <a:sym typeface="Calibri"/>
              </a:rPr>
              <a:t>"Around the world, in countries at all development levels, many millions of jobs and businesses are dependent on a strong and thriving tourism sector</a:t>
            </a:r>
            <a:r>
              <a:rPr b="0" i="0" lang="en-US" sz="2400" u="none" cap="none" strike="noStrike">
                <a:solidFill>
                  <a:schemeClr val="lt1"/>
                </a:solidFill>
                <a:latin typeface="Calibri"/>
                <a:ea typeface="Calibri"/>
                <a:cs typeface="Calibri"/>
                <a:sym typeface="Calibri"/>
              </a:rPr>
              <a:t>."</a:t>
            </a:r>
            <a:r>
              <a:rPr b="1" i="0" lang="en-US" sz="2400" u="none" cap="none" strike="noStrike">
                <a:solidFill>
                  <a:schemeClr val="lt1"/>
                </a:solidFill>
                <a:latin typeface="Calibri"/>
                <a:ea typeface="Calibri"/>
                <a:cs typeface="Calibri"/>
                <a:sym typeface="Calibri"/>
              </a:rPr>
              <a:t> </a:t>
            </a:r>
            <a:endParaRPr b="1" i="0" sz="2400" u="none" cap="none" strike="noStrike">
              <a:solidFill>
                <a:schemeClr val="lt1"/>
              </a:solidFill>
              <a:latin typeface="Calibri"/>
              <a:ea typeface="Calibri"/>
              <a:cs typeface="Calibri"/>
              <a:sym typeface="Calibri"/>
            </a:endParaRPr>
          </a:p>
        </p:txBody>
      </p:sp>
      <p:sp>
        <p:nvSpPr>
          <p:cNvPr id="191" name="Google Shape;191;p67"/>
          <p:cNvSpPr txBox="1"/>
          <p:nvPr/>
        </p:nvSpPr>
        <p:spPr>
          <a:xfrm>
            <a:off x="3627501" y="5644018"/>
            <a:ext cx="4684689" cy="415458"/>
          </a:xfrm>
          <a:prstGeom prst="rect">
            <a:avLst/>
          </a:prstGeom>
          <a:noFill/>
          <a:ln>
            <a:noFill/>
          </a:ln>
        </p:spPr>
        <p:txBody>
          <a:bodyPr anchorCtr="0" anchor="t" bIns="45700" lIns="91425" spcFirstLastPara="1" rIns="91425" wrap="square" tIns="45700">
            <a:spAutoFit/>
          </a:bodyPr>
          <a:lstStyle/>
          <a:p>
            <a:pPr indent="0" lvl="0" marL="0" marR="0" rtl="0" algn="r">
              <a:lnSpc>
                <a:spcPct val="150000"/>
              </a:lnSpc>
              <a:spcBef>
                <a:spcPts val="0"/>
              </a:spcBef>
              <a:spcAft>
                <a:spcPts val="0"/>
              </a:spcAft>
              <a:buClr>
                <a:srgbClr val="000000"/>
              </a:buClr>
              <a:buSzPts val="1800"/>
              <a:buFont typeface="Arial"/>
              <a:buNone/>
            </a:pPr>
            <a:r>
              <a:rPr b="0" i="0" lang="en-US" sz="1400" u="none" cap="none" strike="noStrike">
                <a:solidFill>
                  <a:schemeClr val="lt1"/>
                </a:solidFill>
                <a:latin typeface="Calibri"/>
                <a:ea typeface="Calibri"/>
                <a:cs typeface="Calibri"/>
                <a:sym typeface="Calibri"/>
              </a:rPr>
              <a:t>Zurab Pololikashvili, UNWTO Secretary-General</a:t>
            </a:r>
            <a:endParaRPr b="0" i="0" sz="1400" u="none" cap="none" strike="noStrik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68"/>
          <p:cNvSpPr txBox="1"/>
          <p:nvPr>
            <p:ph idx="1" type="body"/>
          </p:nvPr>
        </p:nvSpPr>
        <p:spPr>
          <a:xfrm>
            <a:off x="5043713" y="1523998"/>
            <a:ext cx="6756401" cy="4641716"/>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just">
              <a:lnSpc>
                <a:spcPct val="90000"/>
              </a:lnSpc>
              <a:spcBef>
                <a:spcPts val="0"/>
              </a:spcBef>
              <a:spcAft>
                <a:spcPts val="0"/>
              </a:spcAft>
              <a:buClr>
                <a:srgbClr val="595959"/>
              </a:buClr>
              <a:buSzPct val="108108"/>
              <a:buNone/>
            </a:pPr>
            <a:r>
              <a:rPr lang="en-US"/>
              <a:t>In tourism research, innovations are often categorized into types. One categorization used in such research is by Hjalager (2010) where innovations are divided into five types:</a:t>
            </a:r>
            <a:endParaRPr/>
          </a:p>
          <a:p>
            <a:pPr indent="-228600" lvl="0" marL="228600" rtl="0" algn="just">
              <a:lnSpc>
                <a:spcPct val="90000"/>
              </a:lnSpc>
              <a:spcBef>
                <a:spcPts val="0"/>
              </a:spcBef>
              <a:spcAft>
                <a:spcPts val="0"/>
              </a:spcAft>
              <a:buClr>
                <a:srgbClr val="595959"/>
              </a:buClr>
              <a:buSzPct val="108108"/>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Product or service innovations (changes that can be directly observed by the tourist and other customers)</a:t>
            </a:r>
            <a:endParaRPr/>
          </a:p>
          <a:p>
            <a:pPr indent="-304800" lvl="0" marL="457200" rtl="0" algn="just">
              <a:lnSpc>
                <a:spcPct val="90000"/>
              </a:lnSpc>
              <a:spcBef>
                <a:spcPts val="0"/>
              </a:spcBef>
              <a:spcAft>
                <a:spcPts val="0"/>
              </a:spcAft>
              <a:buClr>
                <a:srgbClr val="595959"/>
              </a:buClr>
              <a:buSzPct val="108108"/>
              <a:buFont typeface="Arial"/>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Process innovations (typically backstage initiatives aimed at improving efficiency and productivity)</a:t>
            </a:r>
            <a:endParaRPr/>
          </a:p>
          <a:p>
            <a:pPr indent="-304800" lvl="0" marL="457200" rtl="0" algn="just">
              <a:lnSpc>
                <a:spcPct val="90000"/>
              </a:lnSpc>
              <a:spcBef>
                <a:spcPts val="0"/>
              </a:spcBef>
              <a:spcAft>
                <a:spcPts val="0"/>
              </a:spcAft>
              <a:buClr>
                <a:srgbClr val="595959"/>
              </a:buClr>
              <a:buSzPct val="108108"/>
              <a:buFont typeface="Arial"/>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Managerial innovations (new ways of organising business processes, empowering staff etc.)</a:t>
            </a:r>
            <a:endParaRPr/>
          </a:p>
          <a:p>
            <a:pPr indent="-304800" lvl="0" marL="457200" rtl="0" algn="just">
              <a:lnSpc>
                <a:spcPct val="90000"/>
              </a:lnSpc>
              <a:spcBef>
                <a:spcPts val="0"/>
              </a:spcBef>
              <a:spcAft>
                <a:spcPts val="0"/>
              </a:spcAft>
              <a:buClr>
                <a:srgbClr val="595959"/>
              </a:buClr>
              <a:buSzPct val="108108"/>
              <a:buFont typeface="Arial"/>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Marketing innovations (new marketing concepts, such as loyalty programs)</a:t>
            </a:r>
            <a:endParaRPr/>
          </a:p>
          <a:p>
            <a:pPr indent="-304800" lvl="0" marL="457200" rtl="0" algn="just">
              <a:lnSpc>
                <a:spcPct val="90000"/>
              </a:lnSpc>
              <a:spcBef>
                <a:spcPts val="0"/>
              </a:spcBef>
              <a:spcAft>
                <a:spcPts val="0"/>
              </a:spcAft>
              <a:buClr>
                <a:srgbClr val="595959"/>
              </a:buClr>
              <a:buSzPct val="108108"/>
              <a:buFont typeface="Arial"/>
              <a:buNone/>
            </a:pPr>
            <a:r>
              <a:t/>
            </a:r>
            <a:endParaRPr/>
          </a:p>
          <a:p>
            <a:pPr indent="-457200" lvl="0" marL="457200" rtl="0" algn="just">
              <a:lnSpc>
                <a:spcPct val="90000"/>
              </a:lnSpc>
              <a:spcBef>
                <a:spcPts val="0"/>
              </a:spcBef>
              <a:spcAft>
                <a:spcPts val="0"/>
              </a:spcAft>
              <a:buClr>
                <a:srgbClr val="595959"/>
              </a:buClr>
              <a:buSzPct val="108108"/>
              <a:buFont typeface="Arial"/>
              <a:buAutoNum type="arabicPeriod"/>
            </a:pPr>
            <a:r>
              <a:rPr lang="en-US"/>
              <a:t>Institutional innovations (new forms of collaborative structure, such as clusters, networks and alliances)</a:t>
            </a:r>
            <a:endParaRPr/>
          </a:p>
        </p:txBody>
      </p:sp>
      <p:sp>
        <p:nvSpPr>
          <p:cNvPr id="197" name="Google Shape;197;p68"/>
          <p:cNvSpPr txBox="1"/>
          <p:nvPr>
            <p:ph idx="3" type="body"/>
          </p:nvPr>
        </p:nvSpPr>
        <p:spPr>
          <a:xfrm>
            <a:off x="5043712" y="854693"/>
            <a:ext cx="5585003" cy="582221"/>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SzPct val="117647"/>
              <a:buNone/>
            </a:pPr>
            <a:r>
              <a:rPr lang="en-US" sz="3800">
                <a:solidFill>
                  <a:srgbClr val="0070C0"/>
                </a:solidFill>
              </a:rPr>
              <a:t>Innovation in Mountain Tourism</a:t>
            </a:r>
            <a:endParaRPr sz="3800">
              <a:solidFill>
                <a:srgbClr val="0070C0"/>
              </a:solidFill>
            </a:endParaRPr>
          </a:p>
          <a:p>
            <a:pPr indent="0" lvl="0" marL="0" rtl="0" algn="l">
              <a:lnSpc>
                <a:spcPct val="90000"/>
              </a:lnSpc>
              <a:spcBef>
                <a:spcPts val="0"/>
              </a:spcBef>
              <a:spcAft>
                <a:spcPts val="0"/>
              </a:spcAft>
              <a:buClr>
                <a:srgbClr val="595959"/>
              </a:buClr>
              <a:buSzPct val="117647"/>
              <a:buNone/>
            </a:pPr>
            <a:r>
              <a:t/>
            </a:r>
            <a:endParaRPr/>
          </a:p>
        </p:txBody>
      </p:sp>
      <p:pic>
        <p:nvPicPr>
          <p:cNvPr descr="3D swirl of cords on a blue background" id="198" name="Google Shape;198;p68"/>
          <p:cNvPicPr preferRelativeResize="0"/>
          <p:nvPr/>
        </p:nvPicPr>
        <p:blipFill rotWithShape="1">
          <a:blip r:embed="rId3">
            <a:alphaModFix/>
          </a:blip>
          <a:srcRect b="-422" l="41538" r="7699" t="422"/>
          <a:stretch/>
        </p:blipFill>
        <p:spPr>
          <a:xfrm flipH="1">
            <a:off x="0" y="0"/>
            <a:ext cx="4788188"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69"/>
          <p:cNvPicPr preferRelativeResize="0"/>
          <p:nvPr>
            <p:ph idx="2" type="pic"/>
          </p:nvPr>
        </p:nvPicPr>
        <p:blipFill rotWithShape="1">
          <a:blip r:embed="rId3">
            <a:alphaModFix/>
          </a:blip>
          <a:srcRect b="33606" l="0" r="0" t="33606"/>
          <a:stretch/>
        </p:blipFill>
        <p:spPr>
          <a:xfrm>
            <a:off x="0" y="0"/>
            <a:ext cx="12192000" cy="3748684"/>
          </a:xfrm>
          <a:prstGeom prst="rect">
            <a:avLst/>
          </a:prstGeom>
          <a:noFill/>
          <a:ln>
            <a:noFill/>
          </a:ln>
        </p:spPr>
      </p:pic>
      <p:sp>
        <p:nvSpPr>
          <p:cNvPr id="204" name="Google Shape;204;p69"/>
          <p:cNvSpPr txBox="1"/>
          <p:nvPr>
            <p:ph idx="1" type="body"/>
          </p:nvPr>
        </p:nvSpPr>
        <p:spPr>
          <a:xfrm>
            <a:off x="5761929" y="4429586"/>
            <a:ext cx="6139785" cy="1788333"/>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0"/>
              </a:spcBef>
              <a:spcAft>
                <a:spcPts val="0"/>
              </a:spcAft>
              <a:buClr>
                <a:srgbClr val="595959"/>
              </a:buClr>
              <a:buSzPts val="2400"/>
              <a:buNone/>
            </a:pPr>
            <a:r>
              <a:rPr lang="en-US" sz="2200"/>
              <a:t>The fastest growing travel trends in 2022:</a:t>
            </a:r>
            <a:endParaRPr/>
          </a:p>
          <a:p>
            <a:pPr indent="-228600" lvl="0" marL="228600" rtl="0" algn="just">
              <a:lnSpc>
                <a:spcPct val="90000"/>
              </a:lnSpc>
              <a:spcBef>
                <a:spcPts val="0"/>
              </a:spcBef>
              <a:spcAft>
                <a:spcPts val="0"/>
              </a:spcAft>
              <a:buClr>
                <a:srgbClr val="595959"/>
              </a:buClr>
              <a:buSzPts val="2400"/>
              <a:buNone/>
            </a:pPr>
            <a:r>
              <a:t/>
            </a:r>
            <a:endParaRPr sz="800"/>
          </a:p>
          <a:p>
            <a:pPr indent="-228600" lvl="0" marL="228600" rtl="0" algn="just">
              <a:lnSpc>
                <a:spcPct val="90000"/>
              </a:lnSpc>
              <a:spcBef>
                <a:spcPts val="0"/>
              </a:spcBef>
              <a:spcAft>
                <a:spcPts val="0"/>
              </a:spcAft>
              <a:buClr>
                <a:srgbClr val="595959"/>
              </a:buClr>
              <a:buSzPts val="2400"/>
              <a:buNone/>
            </a:pPr>
            <a:r>
              <a:t/>
            </a:r>
            <a:endParaRPr sz="1100"/>
          </a:p>
          <a:p>
            <a:pPr indent="-228600" lvl="0" marL="228600" rtl="0" algn="l">
              <a:lnSpc>
                <a:spcPct val="90000"/>
              </a:lnSpc>
              <a:spcBef>
                <a:spcPts val="0"/>
              </a:spcBef>
              <a:spcAft>
                <a:spcPts val="0"/>
              </a:spcAft>
              <a:buSzPts val="2400"/>
              <a:buNone/>
            </a:pPr>
            <a:r>
              <a:rPr lang="en-US" sz="2200"/>
              <a:t>Climate Resilience, Organised Solo Travel, Multi-generational Trips, Wellness Tourism and Culinary Travel. </a:t>
            </a:r>
            <a:endParaRPr/>
          </a:p>
          <a:p>
            <a:pPr indent="-228600" lvl="0" marL="228600" rtl="0" algn="r">
              <a:lnSpc>
                <a:spcPct val="90000"/>
              </a:lnSpc>
              <a:spcBef>
                <a:spcPts val="0"/>
              </a:spcBef>
              <a:spcAft>
                <a:spcPts val="0"/>
              </a:spcAft>
              <a:buSzPts val="2400"/>
              <a:buNone/>
            </a:pPr>
            <a:r>
              <a:rPr lang="en-US" sz="1800"/>
              <a:t>Skift, Barrons &amp; Forbes, 2022</a:t>
            </a:r>
            <a:endParaRPr/>
          </a:p>
          <a:p>
            <a:pPr indent="-228600" lvl="0" marL="228600" rtl="0" algn="r">
              <a:lnSpc>
                <a:spcPct val="90000"/>
              </a:lnSpc>
              <a:spcBef>
                <a:spcPts val="0"/>
              </a:spcBef>
              <a:spcAft>
                <a:spcPts val="0"/>
              </a:spcAft>
              <a:buSzPts val="2400"/>
              <a:buNone/>
            </a:pPr>
            <a:r>
              <a:t/>
            </a:r>
            <a:endParaRPr sz="1700"/>
          </a:p>
          <a:p>
            <a:pPr indent="-228600" lvl="0" marL="228600" rtl="0" algn="r">
              <a:lnSpc>
                <a:spcPct val="90000"/>
              </a:lnSpc>
              <a:spcBef>
                <a:spcPts val="0"/>
              </a:spcBef>
              <a:spcAft>
                <a:spcPts val="0"/>
              </a:spcAft>
              <a:buSzPts val="2400"/>
              <a:buNone/>
            </a:pPr>
            <a:r>
              <a:t/>
            </a:r>
            <a:endParaRPr sz="1700"/>
          </a:p>
          <a:p>
            <a:pPr indent="-228600" lvl="0" marL="228600" rtl="0" algn="l">
              <a:lnSpc>
                <a:spcPct val="90000"/>
              </a:lnSpc>
              <a:spcBef>
                <a:spcPts val="0"/>
              </a:spcBef>
              <a:spcAft>
                <a:spcPts val="0"/>
              </a:spcAft>
              <a:buClr>
                <a:srgbClr val="595959"/>
              </a:buClr>
              <a:buSzPts val="2400"/>
              <a:buNone/>
            </a:pPr>
            <a:r>
              <a:t/>
            </a:r>
            <a:endParaRPr sz="2200"/>
          </a:p>
          <a:p>
            <a:pPr indent="-228600" lvl="0" marL="228600" rtl="0" algn="l">
              <a:lnSpc>
                <a:spcPct val="90000"/>
              </a:lnSpc>
              <a:spcBef>
                <a:spcPts val="0"/>
              </a:spcBef>
              <a:spcAft>
                <a:spcPts val="0"/>
              </a:spcAft>
              <a:buClr>
                <a:srgbClr val="595959"/>
              </a:buClr>
              <a:buSzPts val="2400"/>
              <a:buNone/>
            </a:pPr>
            <a:r>
              <a:t/>
            </a:r>
            <a:endParaRPr/>
          </a:p>
        </p:txBody>
      </p:sp>
      <p:sp>
        <p:nvSpPr>
          <p:cNvPr id="205" name="Google Shape;205;p69"/>
          <p:cNvSpPr txBox="1"/>
          <p:nvPr>
            <p:ph idx="3" type="body"/>
          </p:nvPr>
        </p:nvSpPr>
        <p:spPr>
          <a:xfrm>
            <a:off x="181514" y="270530"/>
            <a:ext cx="3505115" cy="3207624"/>
          </a:xfrm>
          <a:prstGeom prst="rect">
            <a:avLst/>
          </a:prstGeom>
          <a:solidFill>
            <a:srgbClr val="D8D8D8"/>
          </a:solid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595959"/>
              </a:buClr>
              <a:buSzPts val="3600"/>
              <a:buNone/>
            </a:pPr>
            <a:r>
              <a:t/>
            </a:r>
            <a:endParaRPr sz="2200"/>
          </a:p>
          <a:p>
            <a:pPr indent="0" lvl="0" marL="0" rtl="0" algn="ctr">
              <a:lnSpc>
                <a:spcPct val="90000"/>
              </a:lnSpc>
              <a:spcBef>
                <a:spcPts val="0"/>
              </a:spcBef>
              <a:spcAft>
                <a:spcPts val="0"/>
              </a:spcAft>
              <a:buClr>
                <a:srgbClr val="595959"/>
              </a:buClr>
              <a:buSzPts val="3600"/>
              <a:buNone/>
            </a:pPr>
            <a:r>
              <a:rPr lang="en-US" sz="2200">
                <a:solidFill>
                  <a:srgbClr val="0070C0"/>
                </a:solidFill>
              </a:rPr>
              <a:t>Are you a tourist operator in the mountains, wanting to create a new product or make an existing one better,</a:t>
            </a:r>
            <a:endParaRPr>
              <a:solidFill>
                <a:srgbClr val="0070C0"/>
              </a:solidFill>
            </a:endParaRPr>
          </a:p>
          <a:p>
            <a:pPr indent="0" lvl="0" marL="185738" rtl="0" algn="ctr">
              <a:lnSpc>
                <a:spcPct val="90000"/>
              </a:lnSpc>
              <a:spcBef>
                <a:spcPts val="0"/>
              </a:spcBef>
              <a:spcAft>
                <a:spcPts val="0"/>
              </a:spcAft>
              <a:buClr>
                <a:srgbClr val="595959"/>
              </a:buClr>
              <a:buSzPts val="3600"/>
              <a:buNone/>
            </a:pPr>
            <a:r>
              <a:t/>
            </a:r>
            <a:endParaRPr sz="800">
              <a:solidFill>
                <a:srgbClr val="0070C0"/>
              </a:solidFill>
            </a:endParaRPr>
          </a:p>
          <a:p>
            <a:pPr indent="0" lvl="0" marL="185738" rtl="0" algn="ctr">
              <a:lnSpc>
                <a:spcPct val="90000"/>
              </a:lnSpc>
              <a:spcBef>
                <a:spcPts val="0"/>
              </a:spcBef>
              <a:spcAft>
                <a:spcPts val="0"/>
              </a:spcAft>
              <a:buClr>
                <a:srgbClr val="595959"/>
              </a:buClr>
              <a:buSzPts val="3600"/>
              <a:buNone/>
            </a:pPr>
            <a:r>
              <a:rPr lang="en-US" sz="2200">
                <a:solidFill>
                  <a:srgbClr val="0070C0"/>
                </a:solidFill>
              </a:rPr>
              <a:t>or</a:t>
            </a:r>
            <a:endParaRPr>
              <a:solidFill>
                <a:srgbClr val="0070C0"/>
              </a:solidFill>
            </a:endParaRPr>
          </a:p>
          <a:p>
            <a:pPr indent="0" lvl="0" marL="185738" rtl="0" algn="ctr">
              <a:lnSpc>
                <a:spcPct val="90000"/>
              </a:lnSpc>
              <a:spcBef>
                <a:spcPts val="0"/>
              </a:spcBef>
              <a:spcAft>
                <a:spcPts val="0"/>
              </a:spcAft>
              <a:buClr>
                <a:srgbClr val="595959"/>
              </a:buClr>
              <a:buSzPts val="3600"/>
              <a:buNone/>
            </a:pPr>
            <a:r>
              <a:t/>
            </a:r>
            <a:endParaRPr sz="800">
              <a:solidFill>
                <a:srgbClr val="0070C0"/>
              </a:solidFill>
            </a:endParaRPr>
          </a:p>
          <a:p>
            <a:pPr indent="0" lvl="0" marL="185738" rtl="0" algn="ctr">
              <a:lnSpc>
                <a:spcPct val="90000"/>
              </a:lnSpc>
              <a:spcBef>
                <a:spcPts val="0"/>
              </a:spcBef>
              <a:spcAft>
                <a:spcPts val="0"/>
              </a:spcAft>
              <a:buClr>
                <a:srgbClr val="595959"/>
              </a:buClr>
              <a:buSzPts val="3600"/>
              <a:buNone/>
            </a:pPr>
            <a:r>
              <a:rPr lang="en-US" sz="2200">
                <a:solidFill>
                  <a:srgbClr val="0070C0"/>
                </a:solidFill>
              </a:rPr>
              <a:t>Do you want to become a mountain tourist operator?</a:t>
            </a:r>
            <a:endParaRPr>
              <a:solidFill>
                <a:srgbClr val="0070C0"/>
              </a:solidFill>
            </a:endParaRPr>
          </a:p>
        </p:txBody>
      </p:sp>
      <p:sp>
        <p:nvSpPr>
          <p:cNvPr id="206" name="Google Shape;206;p69"/>
          <p:cNvSpPr txBox="1"/>
          <p:nvPr/>
        </p:nvSpPr>
        <p:spPr>
          <a:xfrm>
            <a:off x="2387304" y="6366494"/>
            <a:ext cx="7038658" cy="532327"/>
          </a:xfrm>
          <a:prstGeom prst="rect">
            <a:avLst/>
          </a:prstGeom>
          <a:noFill/>
          <a:ln>
            <a:noFill/>
          </a:ln>
        </p:spPr>
        <p:txBody>
          <a:bodyPr anchorCtr="0" anchor="t" bIns="45700" lIns="91425" spcFirstLastPara="1" rIns="91425" wrap="square" tIns="45700">
            <a:normAutofit fontScale="85000" lnSpcReduction="10000"/>
          </a:bodyPr>
          <a:lstStyle/>
          <a:p>
            <a:pPr indent="-228600" lvl="0" marL="228600" marR="0" rtl="0" algn="l">
              <a:lnSpc>
                <a:spcPct val="90000"/>
              </a:lnSpc>
              <a:spcBef>
                <a:spcPts val="0"/>
              </a:spcBef>
              <a:spcAft>
                <a:spcPts val="0"/>
              </a:spcAft>
              <a:buClr>
                <a:srgbClr val="595959"/>
              </a:buClr>
              <a:buSzPct val="108108"/>
              <a:buFont typeface="Arial"/>
              <a:buNone/>
            </a:pPr>
            <a:r>
              <a:rPr b="0" i="0" lang="en-US" sz="2400" u="none" cap="none" strike="noStrike">
                <a:solidFill>
                  <a:srgbClr val="0070C0"/>
                </a:solidFill>
                <a:latin typeface="Calibri"/>
                <a:ea typeface="Calibri"/>
                <a:cs typeface="Calibri"/>
                <a:sym typeface="Calibri"/>
              </a:rPr>
              <a:t>All qualifying for responsible, sustainable travel in the mountains!</a:t>
            </a:r>
            <a:endParaRPr b="0" i="0" sz="1400" u="none" cap="none" strike="noStrike">
              <a:solidFill>
                <a:srgbClr val="0070C0"/>
              </a:solidFill>
              <a:latin typeface="Arial"/>
              <a:ea typeface="Arial"/>
              <a:cs typeface="Arial"/>
              <a:sym typeface="Arial"/>
            </a:endParaRPr>
          </a:p>
          <a:p>
            <a:pPr indent="-228600" lvl="0" marL="228600" marR="0" rtl="0" algn="r">
              <a:lnSpc>
                <a:spcPct val="90000"/>
              </a:lnSpc>
              <a:spcBef>
                <a:spcPts val="0"/>
              </a:spcBef>
              <a:spcAft>
                <a:spcPts val="0"/>
              </a:spcAft>
              <a:buClr>
                <a:srgbClr val="595959"/>
              </a:buClr>
              <a:buSzPct val="152623"/>
              <a:buFont typeface="Arial"/>
              <a:buNone/>
            </a:pPr>
            <a:r>
              <a:t/>
            </a:r>
            <a:endParaRPr b="0" i="0" sz="1700" u="none" cap="none" strike="noStrike">
              <a:solidFill>
                <a:srgbClr val="595959"/>
              </a:solidFill>
              <a:latin typeface="Calibri"/>
              <a:ea typeface="Calibri"/>
              <a:cs typeface="Calibri"/>
              <a:sym typeface="Calibri"/>
            </a:endParaRPr>
          </a:p>
          <a:p>
            <a:pPr indent="-228600" lvl="0" marL="228600" marR="0" rtl="0" algn="r">
              <a:lnSpc>
                <a:spcPct val="90000"/>
              </a:lnSpc>
              <a:spcBef>
                <a:spcPts val="0"/>
              </a:spcBef>
              <a:spcAft>
                <a:spcPts val="0"/>
              </a:spcAft>
              <a:buClr>
                <a:srgbClr val="595959"/>
              </a:buClr>
              <a:buSzPct val="152623"/>
              <a:buFont typeface="Arial"/>
              <a:buNone/>
            </a:pPr>
            <a:r>
              <a:t/>
            </a:r>
            <a:endParaRPr b="0" i="0" sz="17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ct val="117936"/>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ct val="108108"/>
              <a:buFont typeface="Arial"/>
              <a:buNone/>
            </a:pPr>
            <a:r>
              <a:t/>
            </a:r>
            <a:endParaRPr b="0" i="0" sz="2400" u="none" cap="none" strike="noStrike">
              <a:solidFill>
                <a:srgbClr val="595959"/>
              </a:solidFill>
              <a:latin typeface="Calibri"/>
              <a:ea typeface="Calibri"/>
              <a:cs typeface="Calibri"/>
              <a:sym typeface="Calibri"/>
            </a:endParaRPr>
          </a:p>
        </p:txBody>
      </p:sp>
      <p:sp>
        <p:nvSpPr>
          <p:cNvPr id="207" name="Google Shape;207;p69"/>
          <p:cNvSpPr txBox="1"/>
          <p:nvPr/>
        </p:nvSpPr>
        <p:spPr>
          <a:xfrm>
            <a:off x="181514" y="4429587"/>
            <a:ext cx="5280172" cy="1788332"/>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just">
              <a:lnSpc>
                <a:spcPct val="90000"/>
              </a:lnSpc>
              <a:spcBef>
                <a:spcPts val="0"/>
              </a:spcBef>
              <a:spcAft>
                <a:spcPts val="0"/>
              </a:spcAft>
              <a:buClr>
                <a:srgbClr val="595959"/>
              </a:buClr>
              <a:buSzPts val="2400"/>
              <a:buFont typeface="Arial"/>
              <a:buNone/>
            </a:pPr>
            <a:r>
              <a:rPr b="0" i="0" lang="en-US" sz="2200" u="none" cap="none" strike="noStrike">
                <a:solidFill>
                  <a:srgbClr val="595959"/>
                </a:solidFill>
                <a:latin typeface="Calibri"/>
                <a:ea typeface="Calibri"/>
                <a:cs typeface="Calibri"/>
                <a:sym typeface="Calibri"/>
              </a:rPr>
              <a:t>Since 2018 </a:t>
            </a:r>
            <a:r>
              <a:rPr b="1" i="0" lang="en-US" sz="2200" u="none" cap="none" strike="noStrike">
                <a:solidFill>
                  <a:srgbClr val="595959"/>
                </a:solidFill>
                <a:latin typeface="Calibri"/>
                <a:ea typeface="Calibri"/>
                <a:cs typeface="Calibri"/>
                <a:sym typeface="Calibri"/>
              </a:rPr>
              <a:t>transformative travel</a:t>
            </a:r>
            <a:r>
              <a:rPr b="0" i="0" lang="en-US" sz="2200" u="none" cap="none" strike="noStrike">
                <a:solidFill>
                  <a:srgbClr val="595959"/>
                </a:solidFill>
                <a:latin typeface="Calibri"/>
                <a:ea typeface="Calibri"/>
                <a:cs typeface="Calibri"/>
                <a:sym typeface="Calibri"/>
              </a:rPr>
              <a:t> has been growing. It is any travel experience that empowers people to make meaningful, lasting changes in their lives.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0"/>
              </a:spcBef>
              <a:spcAft>
                <a:spcPts val="0"/>
              </a:spcAft>
              <a:buClr>
                <a:srgbClr val="595959"/>
              </a:buClr>
              <a:buSzPts val="2400"/>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r">
              <a:lnSpc>
                <a:spcPct val="90000"/>
              </a:lnSpc>
              <a:spcBef>
                <a:spcPts val="0"/>
              </a:spcBef>
              <a:spcAft>
                <a:spcPts val="0"/>
              </a:spcAft>
              <a:buClr>
                <a:srgbClr val="595959"/>
              </a:buClr>
              <a:buSzPts val="2400"/>
              <a:buFont typeface="Arial"/>
              <a:buNone/>
            </a:pPr>
            <a:r>
              <a:rPr b="0" i="0" lang="en-US" sz="1800" u="none" cap="none" strike="noStrike">
                <a:solidFill>
                  <a:srgbClr val="595959"/>
                </a:solidFill>
                <a:latin typeface="Calibri"/>
                <a:ea typeface="Calibri"/>
                <a:cs typeface="Calibri"/>
                <a:sym typeface="Calibri"/>
              </a:rPr>
              <a:t>Skift, 2018</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0"/>
              </a:spcBef>
              <a:spcAft>
                <a:spcPts val="0"/>
              </a:spcAft>
              <a:buClr>
                <a:srgbClr val="595959"/>
              </a:buClr>
              <a:buSzPts val="2400"/>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ts val="2400"/>
              <a:buFont typeface="Arial"/>
              <a:buNone/>
            </a:pPr>
            <a:r>
              <a:t/>
            </a:r>
            <a:endParaRPr b="0" i="0" sz="1700" u="none" cap="none" strike="noStrike">
              <a:solidFill>
                <a:srgbClr val="595959"/>
              </a:solidFill>
              <a:latin typeface="Calibri"/>
              <a:ea typeface="Calibri"/>
              <a:cs typeface="Calibri"/>
              <a:sym typeface="Calibri"/>
            </a:endParaRPr>
          </a:p>
        </p:txBody>
      </p:sp>
      <p:sp>
        <p:nvSpPr>
          <p:cNvPr id="208" name="Google Shape;208;p69"/>
          <p:cNvSpPr txBox="1"/>
          <p:nvPr/>
        </p:nvSpPr>
        <p:spPr>
          <a:xfrm>
            <a:off x="2387304" y="3748684"/>
            <a:ext cx="6599424" cy="583993"/>
          </a:xfrm>
          <a:prstGeom prst="rect">
            <a:avLst/>
          </a:prstGeom>
          <a:solidFill>
            <a:schemeClr val="lt1"/>
          </a:solid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595959"/>
              </a:buClr>
              <a:buSzPts val="2400"/>
              <a:buFont typeface="Arial"/>
              <a:buNone/>
            </a:pPr>
            <a:r>
              <a:rPr b="0" i="0" lang="en-US" sz="3500" u="none" cap="none" strike="noStrike">
                <a:solidFill>
                  <a:srgbClr val="0070C0"/>
                </a:solidFill>
                <a:latin typeface="Calibri"/>
                <a:ea typeface="Calibri"/>
                <a:cs typeface="Calibri"/>
                <a:sym typeface="Calibri"/>
              </a:rPr>
              <a:t>Where might the opportunities lie?</a:t>
            </a:r>
            <a:endParaRPr b="0" i="0" sz="1400" u="none" cap="none" strike="noStrike">
              <a:solidFill>
                <a:srgbClr val="0070C0"/>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ts val="2400"/>
              <a:buFont typeface="Arial"/>
              <a:buNone/>
            </a:pPr>
            <a:r>
              <a:t/>
            </a:r>
            <a:endParaRPr b="0" i="0" sz="2200" u="none" cap="none" strike="noStrike">
              <a:solidFill>
                <a:srgbClr val="595959"/>
              </a:solidFill>
              <a:latin typeface="Calibri"/>
              <a:ea typeface="Calibri"/>
              <a:cs typeface="Calibri"/>
              <a:sym typeface="Calibri"/>
            </a:endParaRPr>
          </a:p>
          <a:p>
            <a:pPr indent="-228600" lvl="0" marL="228600" marR="0" rtl="0" algn="l">
              <a:lnSpc>
                <a:spcPct val="90000"/>
              </a:lnSpc>
              <a:spcBef>
                <a:spcPts val="0"/>
              </a:spcBef>
              <a:spcAft>
                <a:spcPts val="0"/>
              </a:spcAft>
              <a:buClr>
                <a:srgbClr val="595959"/>
              </a:buClr>
              <a:buSzPts val="2400"/>
              <a:buFont typeface="Arial"/>
              <a:buNone/>
            </a:pPr>
            <a:r>
              <a:t/>
            </a:r>
            <a:endParaRPr b="0" i="0" sz="1700" u="none" cap="none" strike="noStrike">
              <a:solidFill>
                <a:srgbClr val="595959"/>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70"/>
          <p:cNvSpPr txBox="1"/>
          <p:nvPr>
            <p:ph idx="3" type="body"/>
          </p:nvPr>
        </p:nvSpPr>
        <p:spPr>
          <a:xfrm>
            <a:off x="228600" y="3947558"/>
            <a:ext cx="5429160" cy="2286987"/>
          </a:xfrm>
          <a:prstGeom prst="rect">
            <a:avLst/>
          </a:prstGeom>
          <a:noFill/>
          <a:ln>
            <a:noFill/>
          </a:ln>
        </p:spPr>
        <p:txBody>
          <a:bodyPr anchorCtr="0" anchor="t" bIns="45700" lIns="91425" spcFirstLastPara="1" rIns="91425" wrap="square" tIns="45700">
            <a:normAutofit/>
          </a:bodyPr>
          <a:lstStyle/>
          <a:p>
            <a:pPr indent="0" lvl="0" marL="0" rtl="0" algn="just">
              <a:lnSpc>
                <a:spcPct val="90000"/>
              </a:lnSpc>
              <a:spcBef>
                <a:spcPts val="0"/>
              </a:spcBef>
              <a:spcAft>
                <a:spcPts val="0"/>
              </a:spcAft>
              <a:buClr>
                <a:srgbClr val="595959"/>
              </a:buClr>
              <a:buSzPts val="3027"/>
              <a:buNone/>
            </a:pPr>
            <a:r>
              <a:rPr lang="en-US" sz="2800">
                <a:solidFill>
                  <a:srgbClr val="0070C0"/>
                </a:solidFill>
              </a:rPr>
              <a:t>Lets look at </a:t>
            </a:r>
            <a:r>
              <a:rPr b="1" lang="en-US" sz="2800">
                <a:solidFill>
                  <a:srgbClr val="0070C0"/>
                </a:solidFill>
              </a:rPr>
              <a:t>Transformative Travel</a:t>
            </a:r>
            <a:r>
              <a:rPr lang="en-US" sz="2800">
                <a:solidFill>
                  <a:srgbClr val="0070C0"/>
                </a:solidFill>
              </a:rPr>
              <a:t>! </a:t>
            </a:r>
            <a:endParaRPr/>
          </a:p>
          <a:p>
            <a:pPr indent="0" lvl="0" marL="0" rtl="0" algn="just">
              <a:lnSpc>
                <a:spcPct val="90000"/>
              </a:lnSpc>
              <a:spcBef>
                <a:spcPts val="0"/>
              </a:spcBef>
              <a:spcAft>
                <a:spcPts val="0"/>
              </a:spcAft>
              <a:buClr>
                <a:srgbClr val="595959"/>
              </a:buClr>
              <a:buSzPts val="3027"/>
              <a:buNone/>
            </a:pPr>
            <a:r>
              <a:t/>
            </a:r>
            <a:endParaRPr sz="2800">
              <a:solidFill>
                <a:srgbClr val="0070C0"/>
              </a:solidFill>
            </a:endParaRPr>
          </a:p>
          <a:p>
            <a:pPr indent="0" lvl="0" marL="0" rtl="0" algn="just">
              <a:lnSpc>
                <a:spcPct val="90000"/>
              </a:lnSpc>
              <a:spcBef>
                <a:spcPts val="0"/>
              </a:spcBef>
              <a:spcAft>
                <a:spcPts val="0"/>
              </a:spcAft>
              <a:buClr>
                <a:srgbClr val="595959"/>
              </a:buClr>
              <a:buSzPts val="3027"/>
              <a:buNone/>
            </a:pPr>
            <a:r>
              <a:rPr lang="en-US" sz="2800">
                <a:solidFill>
                  <a:srgbClr val="0070C0"/>
                </a:solidFill>
              </a:rPr>
              <a:t>The experience consists of three essential elements that can easily be applied in mountainous areas:</a:t>
            </a:r>
            <a:endParaRPr sz="2800">
              <a:solidFill>
                <a:srgbClr val="0070C0"/>
              </a:solidFill>
            </a:endParaRPr>
          </a:p>
        </p:txBody>
      </p:sp>
      <p:pic>
        <p:nvPicPr>
          <p:cNvPr id="214" name="Google Shape;214;p70"/>
          <p:cNvPicPr preferRelativeResize="0"/>
          <p:nvPr>
            <p:ph idx="2" type="pic"/>
          </p:nvPr>
        </p:nvPicPr>
        <p:blipFill rotWithShape="1">
          <a:blip r:embed="rId3">
            <a:alphaModFix/>
          </a:blip>
          <a:srcRect b="27563" l="0" r="0" t="27562"/>
          <a:stretch/>
        </p:blipFill>
        <p:spPr>
          <a:xfrm>
            <a:off x="16292" y="-87229"/>
            <a:ext cx="12175708" cy="3869842"/>
          </a:xfrm>
          <a:prstGeom prst="rect">
            <a:avLst/>
          </a:prstGeom>
          <a:noFill/>
          <a:ln>
            <a:noFill/>
          </a:ln>
        </p:spPr>
      </p:pic>
      <p:grpSp>
        <p:nvGrpSpPr>
          <p:cNvPr id="215" name="Google Shape;215;p70"/>
          <p:cNvGrpSpPr/>
          <p:nvPr/>
        </p:nvGrpSpPr>
        <p:grpSpPr>
          <a:xfrm rot="3085413">
            <a:off x="8757057" y="997524"/>
            <a:ext cx="2082443" cy="2861107"/>
            <a:chOff x="5875548" y="3125276"/>
            <a:chExt cx="438214" cy="602070"/>
          </a:xfrm>
        </p:grpSpPr>
        <p:sp>
          <p:nvSpPr>
            <p:cNvPr id="216" name="Google Shape;216;p70"/>
            <p:cNvSpPr/>
            <p:nvPr/>
          </p:nvSpPr>
          <p:spPr>
            <a:xfrm>
              <a:off x="5875548" y="3125276"/>
              <a:ext cx="369945" cy="602070"/>
            </a:xfrm>
            <a:custGeom>
              <a:rect b="b" l="l" r="r" t="t"/>
              <a:pathLst>
                <a:path extrusionOk="0" h="602070" w="369945">
                  <a:moveTo>
                    <a:pt x="369945" y="5539"/>
                  </a:moveTo>
                  <a:lnTo>
                    <a:pt x="343224" y="0"/>
                  </a:lnTo>
                  <a:lnTo>
                    <a:pt x="0" y="582197"/>
                  </a:lnTo>
                  <a:lnTo>
                    <a:pt x="94910" y="602071"/>
                  </a:lnTo>
                  <a:lnTo>
                    <a:pt x="95236" y="601582"/>
                  </a:lnTo>
                  <a:lnTo>
                    <a:pt x="26966" y="587328"/>
                  </a:lnTo>
                  <a:close/>
                </a:path>
              </a:pathLst>
            </a:custGeom>
            <a:solidFill>
              <a:srgbClr val="279BD3">
                <a:alpha val="53725"/>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 name="Google Shape;217;p70"/>
            <p:cNvSpPr/>
            <p:nvPr/>
          </p:nvSpPr>
          <p:spPr>
            <a:xfrm>
              <a:off x="5902513" y="3130815"/>
              <a:ext cx="411249" cy="596043"/>
            </a:xfrm>
            <a:custGeom>
              <a:rect b="b" l="l" r="r" t="t"/>
              <a:pathLst>
                <a:path extrusionOk="0" h="596043" w="411249">
                  <a:moveTo>
                    <a:pt x="342979" y="0"/>
                  </a:moveTo>
                  <a:lnTo>
                    <a:pt x="0" y="581790"/>
                  </a:lnTo>
                  <a:lnTo>
                    <a:pt x="68270" y="596043"/>
                  </a:lnTo>
                  <a:lnTo>
                    <a:pt x="411250" y="14254"/>
                  </a:lnTo>
                  <a:close/>
                </a:path>
              </a:pathLst>
            </a:custGeom>
            <a:solidFill>
              <a:srgbClr val="279BD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18" name="Google Shape;218;p70"/>
          <p:cNvSpPr txBox="1"/>
          <p:nvPr>
            <p:ph idx="1" type="body"/>
          </p:nvPr>
        </p:nvSpPr>
        <p:spPr>
          <a:xfrm>
            <a:off x="5942234" y="3947558"/>
            <a:ext cx="5812377" cy="1759374"/>
          </a:xfrm>
          <a:prstGeom prst="rect">
            <a:avLst/>
          </a:prstGeom>
          <a:noFill/>
          <a:ln>
            <a:noFill/>
          </a:ln>
        </p:spPr>
        <p:txBody>
          <a:bodyPr anchorCtr="0" anchor="t" bIns="45700" lIns="91425" spcFirstLastPara="1" rIns="91425" wrap="square" tIns="45700">
            <a:normAutofit/>
          </a:bodyPr>
          <a:lstStyle/>
          <a:p>
            <a:pPr indent="-228600" lvl="0" marL="457200" rtl="0" algn="l">
              <a:lnSpc>
                <a:spcPct val="90000"/>
              </a:lnSpc>
              <a:spcBef>
                <a:spcPts val="1000"/>
              </a:spcBef>
              <a:spcAft>
                <a:spcPts val="0"/>
              </a:spcAft>
              <a:buClr>
                <a:srgbClr val="595959"/>
              </a:buClr>
              <a:buSzPts val="2400"/>
              <a:buNone/>
            </a:pPr>
            <a:r>
              <a:t/>
            </a:r>
            <a:endParaRPr/>
          </a:p>
        </p:txBody>
      </p:sp>
      <p:pic>
        <p:nvPicPr>
          <p:cNvPr id="219" name="Google Shape;219;p70"/>
          <p:cNvPicPr preferRelativeResize="0"/>
          <p:nvPr/>
        </p:nvPicPr>
        <p:blipFill rotWithShape="1">
          <a:blip r:embed="rId4">
            <a:alphaModFix/>
          </a:blip>
          <a:srcRect b="0" l="0" r="0" t="0"/>
          <a:stretch/>
        </p:blipFill>
        <p:spPr>
          <a:xfrm>
            <a:off x="5942234" y="3947558"/>
            <a:ext cx="6096851" cy="192431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71"/>
          <p:cNvSpPr txBox="1"/>
          <p:nvPr>
            <p:ph idx="3" type="body"/>
          </p:nvPr>
        </p:nvSpPr>
        <p:spPr>
          <a:xfrm>
            <a:off x="2119070" y="187805"/>
            <a:ext cx="7928741" cy="936881"/>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3600"/>
              <a:buNone/>
            </a:pPr>
            <a:r>
              <a:rPr lang="en-US" sz="3200">
                <a:solidFill>
                  <a:srgbClr val="0070C0"/>
                </a:solidFill>
              </a:rPr>
              <a:t>Opportunities also lie in </a:t>
            </a:r>
            <a:r>
              <a:rPr b="1" lang="en-US" sz="3200">
                <a:solidFill>
                  <a:srgbClr val="0070C0"/>
                </a:solidFill>
              </a:rPr>
              <a:t>Responsible Tourism </a:t>
            </a:r>
            <a:endParaRPr/>
          </a:p>
          <a:p>
            <a:pPr indent="0" lvl="0" marL="0" rtl="0" algn="ctr">
              <a:lnSpc>
                <a:spcPct val="90000"/>
              </a:lnSpc>
              <a:spcBef>
                <a:spcPts val="0"/>
              </a:spcBef>
              <a:spcAft>
                <a:spcPts val="0"/>
              </a:spcAft>
              <a:buSzPts val="3600"/>
              <a:buNone/>
            </a:pPr>
            <a:r>
              <a:rPr lang="en-US" sz="1800">
                <a:solidFill>
                  <a:srgbClr val="0070C0"/>
                </a:solidFill>
              </a:rPr>
              <a:t>Global Code of Ethics for Tourism (GCET)</a:t>
            </a:r>
            <a:endParaRPr sz="1800">
              <a:solidFill>
                <a:srgbClr val="0070C0"/>
              </a:solidFill>
            </a:endParaRPr>
          </a:p>
        </p:txBody>
      </p:sp>
      <p:sp>
        <p:nvSpPr>
          <p:cNvPr id="225" name="Google Shape;225;p71"/>
          <p:cNvSpPr txBox="1"/>
          <p:nvPr>
            <p:ph idx="1" type="body"/>
          </p:nvPr>
        </p:nvSpPr>
        <p:spPr>
          <a:xfrm>
            <a:off x="5490095" y="1223735"/>
            <a:ext cx="6595887" cy="5135400"/>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0"/>
              </a:spcBef>
              <a:spcAft>
                <a:spcPts val="0"/>
              </a:spcAft>
              <a:buSzPts val="1935"/>
              <a:buNone/>
            </a:pPr>
            <a:r>
              <a:t/>
            </a:r>
            <a:endParaRPr b="1" sz="1925">
              <a:solidFill>
                <a:srgbClr val="202124"/>
              </a:solidFill>
            </a:endParaRPr>
          </a:p>
          <a:p>
            <a:pPr indent="-228600" lvl="0" marL="457200" rtl="0" algn="l">
              <a:lnSpc>
                <a:spcPct val="100000"/>
              </a:lnSpc>
              <a:spcBef>
                <a:spcPts val="0"/>
              </a:spcBef>
              <a:spcAft>
                <a:spcPts val="0"/>
              </a:spcAft>
              <a:buSzPts val="1935"/>
              <a:buNone/>
            </a:pPr>
            <a:r>
              <a:rPr b="1" lang="en-US" sz="1925">
                <a:solidFill>
                  <a:srgbClr val="202124"/>
                </a:solidFill>
              </a:rPr>
              <a:t>GCET’s are a comprehensive set of ten principles whose purpose is to guide stakeholders in tourism development:</a:t>
            </a:r>
            <a:endParaRPr b="1" sz="1925">
              <a:solidFill>
                <a:srgbClr val="202124"/>
              </a:solidFill>
            </a:endParaRPr>
          </a:p>
          <a:p>
            <a:pPr indent="-228600" lvl="0" marL="457200" rtl="0" algn="just">
              <a:lnSpc>
                <a:spcPct val="129870"/>
              </a:lnSpc>
              <a:spcBef>
                <a:spcPts val="0"/>
              </a:spcBef>
              <a:spcAft>
                <a:spcPts val="0"/>
              </a:spcAft>
              <a:buSzPts val="1935"/>
              <a:buNone/>
            </a:pPr>
            <a:r>
              <a:t/>
            </a:r>
            <a:endParaRPr b="1" sz="1925">
              <a:solidFill>
                <a:srgbClr val="202124"/>
              </a:solidFill>
            </a:endParaRPr>
          </a:p>
        </p:txBody>
      </p:sp>
      <p:pic>
        <p:nvPicPr>
          <p:cNvPr id="226" name="Google Shape;226;p71">
            <a:hlinkClick r:id="rId3"/>
          </p:cNvPr>
          <p:cNvPicPr preferRelativeResize="0"/>
          <p:nvPr/>
        </p:nvPicPr>
        <p:blipFill rotWithShape="1">
          <a:blip r:embed="rId4">
            <a:alphaModFix/>
          </a:blip>
          <a:srcRect b="0" l="0" r="0" t="0"/>
          <a:stretch/>
        </p:blipFill>
        <p:spPr>
          <a:xfrm>
            <a:off x="6400339" y="4745594"/>
            <a:ext cx="3647472" cy="1299108"/>
          </a:xfrm>
          <a:prstGeom prst="rect">
            <a:avLst/>
          </a:prstGeom>
          <a:noFill/>
          <a:ln>
            <a:noFill/>
          </a:ln>
        </p:spPr>
      </p:pic>
      <p:sp>
        <p:nvSpPr>
          <p:cNvPr id="227" name="Google Shape;227;p71"/>
          <p:cNvSpPr/>
          <p:nvPr/>
        </p:nvSpPr>
        <p:spPr>
          <a:xfrm rot="3705372">
            <a:off x="7242704" y="3308042"/>
            <a:ext cx="1962743" cy="966784"/>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70C0"/>
                </a:solidFill>
                <a:latin typeface="Arial"/>
                <a:ea typeface="Arial"/>
                <a:cs typeface="Arial"/>
                <a:sym typeface="Arial"/>
              </a:rPr>
              <a:t>Click to learn more about the GCET’s</a:t>
            </a:r>
            <a:endParaRPr b="0" i="0" sz="1100" u="none" cap="none" strike="noStrike">
              <a:solidFill>
                <a:srgbClr val="000000"/>
              </a:solidFill>
              <a:latin typeface="Arial"/>
              <a:ea typeface="Arial"/>
              <a:cs typeface="Arial"/>
              <a:sym typeface="Arial"/>
            </a:endParaRPr>
          </a:p>
        </p:txBody>
      </p:sp>
      <p:sp>
        <p:nvSpPr>
          <p:cNvPr id="228" name="Google Shape;228;p71"/>
          <p:cNvSpPr txBox="1"/>
          <p:nvPr>
            <p:ph idx="1" type="body"/>
          </p:nvPr>
        </p:nvSpPr>
        <p:spPr>
          <a:xfrm>
            <a:off x="49066" y="1347788"/>
            <a:ext cx="5277600" cy="3601200"/>
          </a:xfrm>
          <a:prstGeom prst="rect">
            <a:avLst/>
          </a:prstGeom>
          <a:noFill/>
          <a:ln>
            <a:noFill/>
          </a:ln>
        </p:spPr>
        <p:txBody>
          <a:bodyPr anchorCtr="0" anchor="t" bIns="45700" lIns="91425" spcFirstLastPara="1" rIns="91425" wrap="square" tIns="45700">
            <a:normAutofit/>
          </a:bodyPr>
          <a:lstStyle/>
          <a:p>
            <a:pPr indent="-228600" lvl="0" marL="457200" rtl="0" algn="just">
              <a:lnSpc>
                <a:spcPct val="100000"/>
              </a:lnSpc>
              <a:spcBef>
                <a:spcPts val="1000"/>
              </a:spcBef>
              <a:spcAft>
                <a:spcPts val="0"/>
              </a:spcAft>
              <a:buSzPts val="2595"/>
              <a:buNone/>
            </a:pPr>
            <a:r>
              <a:rPr i="1" lang="en-US" sz="2000">
                <a:solidFill>
                  <a:srgbClr val="202124"/>
                </a:solidFill>
                <a:latin typeface="Calibri"/>
                <a:ea typeface="Calibri"/>
                <a:cs typeface="Calibri"/>
                <a:sym typeface="Calibri"/>
              </a:rPr>
              <a:t>" Tourism is a genuine driver of solidarity and development. Let us all fully harness its power to bring people and communities together, abiding by the Global Code of Ethics for Tourism. This way tourism can keep delivering better opportunities and sustainable development for millions across the globe. "</a:t>
            </a:r>
            <a:endParaRPr i="1" sz="2000">
              <a:latin typeface="Calibri"/>
              <a:ea typeface="Calibri"/>
              <a:cs typeface="Calibri"/>
              <a:sym typeface="Calibri"/>
            </a:endParaRPr>
          </a:p>
          <a:p>
            <a:pPr indent="-228600" lvl="0" marL="457200" rtl="0" algn="r">
              <a:lnSpc>
                <a:spcPct val="100000"/>
              </a:lnSpc>
              <a:spcBef>
                <a:spcPts val="1800"/>
              </a:spcBef>
              <a:spcAft>
                <a:spcPts val="0"/>
              </a:spcAft>
              <a:buSzPts val="2595"/>
              <a:buNone/>
            </a:pPr>
            <a:r>
              <a:rPr lang="en-US" sz="1500">
                <a:solidFill>
                  <a:srgbClr val="202124"/>
                </a:solidFill>
                <a:latin typeface="Calibri"/>
                <a:ea typeface="Calibri"/>
                <a:cs typeface="Calibri"/>
                <a:sym typeface="Calibri"/>
              </a:rPr>
              <a:t>Zurab Pololikashvili, UNWTO Secretary-General</a:t>
            </a:r>
            <a:endParaRPr sz="1500">
              <a:latin typeface="Calibri"/>
              <a:ea typeface="Calibri"/>
              <a:cs typeface="Calibri"/>
              <a:sym typeface="Calibri"/>
            </a:endParaRPr>
          </a:p>
          <a:p>
            <a:pPr indent="-228600" lvl="0" marL="228600" rtl="0" algn="l">
              <a:lnSpc>
                <a:spcPct val="90000"/>
              </a:lnSpc>
              <a:spcBef>
                <a:spcPts val="800"/>
              </a:spcBef>
              <a:spcAft>
                <a:spcPts val="0"/>
              </a:spcAft>
              <a:buClr>
                <a:srgbClr val="595959"/>
              </a:buClr>
              <a:buSzPts val="2595"/>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72">
            <a:hlinkClick r:id="rId3"/>
          </p:cNvPr>
          <p:cNvPicPr preferRelativeResize="0"/>
          <p:nvPr>
            <p:ph idx="2" type="pic"/>
          </p:nvPr>
        </p:nvPicPr>
        <p:blipFill rotWithShape="1">
          <a:blip r:embed="rId4">
            <a:alphaModFix/>
          </a:blip>
          <a:srcRect b="0" l="21388" r="21388" t="0"/>
          <a:stretch/>
        </p:blipFill>
        <p:spPr>
          <a:xfrm rot="5400000">
            <a:off x="7669212" y="617181"/>
            <a:ext cx="3914775" cy="5130800"/>
          </a:xfrm>
          <a:prstGeom prst="rect">
            <a:avLst/>
          </a:prstGeom>
          <a:solidFill>
            <a:schemeClr val="lt1"/>
          </a:solidFill>
          <a:ln>
            <a:noFill/>
          </a:ln>
        </p:spPr>
      </p:pic>
      <p:sp>
        <p:nvSpPr>
          <p:cNvPr id="234" name="Google Shape;234;p72"/>
          <p:cNvSpPr txBox="1"/>
          <p:nvPr>
            <p:ph idx="1" type="body"/>
          </p:nvPr>
        </p:nvSpPr>
        <p:spPr>
          <a:xfrm>
            <a:off x="384882" y="3498199"/>
            <a:ext cx="6059461" cy="2786029"/>
          </a:xfrm>
          <a:prstGeom prst="rect">
            <a:avLst/>
          </a:prstGeom>
          <a:noFill/>
          <a:ln>
            <a:noFill/>
          </a:ln>
        </p:spPr>
        <p:txBody>
          <a:bodyPr anchorCtr="0" anchor="t" bIns="45700" lIns="91425" spcFirstLastPara="1" rIns="91425" wrap="square" tIns="45700">
            <a:normAutofit fontScale="92500"/>
          </a:bodyPr>
          <a:lstStyle/>
          <a:p>
            <a:pPr indent="-228600" lvl="0" marL="228600" rtl="0" algn="just">
              <a:lnSpc>
                <a:spcPct val="90000"/>
              </a:lnSpc>
              <a:spcBef>
                <a:spcPts val="0"/>
              </a:spcBef>
              <a:spcAft>
                <a:spcPts val="0"/>
              </a:spcAft>
              <a:buClr>
                <a:srgbClr val="595959"/>
              </a:buClr>
              <a:buSzPct val="117936"/>
              <a:buNone/>
            </a:pPr>
            <a:r>
              <a:rPr b="1" lang="en-US" sz="2200"/>
              <a:t>Effective Management</a:t>
            </a:r>
            <a:r>
              <a:rPr lang="en-US"/>
              <a:t>: </a:t>
            </a:r>
            <a:r>
              <a:rPr lang="en-US" sz="1800"/>
              <a:t>How are you implementing and managing sustainable practices across your tourism business? </a:t>
            </a:r>
            <a:endParaRPr sz="1800"/>
          </a:p>
          <a:p>
            <a:pPr indent="-228600" lvl="0" marL="228600" rtl="0" algn="just">
              <a:lnSpc>
                <a:spcPct val="90000"/>
              </a:lnSpc>
              <a:spcBef>
                <a:spcPts val="0"/>
              </a:spcBef>
              <a:spcAft>
                <a:spcPts val="0"/>
              </a:spcAft>
              <a:buClr>
                <a:srgbClr val="595959"/>
              </a:buClr>
              <a:buSzPct val="288288"/>
              <a:buNone/>
            </a:pPr>
            <a:r>
              <a:t/>
            </a:r>
            <a:endParaRPr sz="900"/>
          </a:p>
          <a:p>
            <a:pPr indent="-228600" lvl="0" marL="228600" rtl="0" algn="just">
              <a:lnSpc>
                <a:spcPct val="90000"/>
              </a:lnSpc>
              <a:spcBef>
                <a:spcPts val="0"/>
              </a:spcBef>
              <a:spcAft>
                <a:spcPts val="0"/>
              </a:spcAft>
              <a:buClr>
                <a:srgbClr val="595959"/>
              </a:buClr>
              <a:buSzPct val="117936"/>
              <a:buNone/>
            </a:pPr>
            <a:r>
              <a:rPr b="1" lang="en-US" sz="2200"/>
              <a:t>Social &amp; Economic</a:t>
            </a:r>
            <a:r>
              <a:rPr lang="en-US" sz="2200"/>
              <a:t>: </a:t>
            </a:r>
            <a:r>
              <a:rPr lang="en-US" sz="1800"/>
              <a:t>How are you helping the places where your tourism product operates?</a:t>
            </a:r>
            <a:endParaRPr sz="1800"/>
          </a:p>
          <a:p>
            <a:pPr indent="-228600" lvl="0" marL="228600" rtl="0" algn="just">
              <a:lnSpc>
                <a:spcPct val="90000"/>
              </a:lnSpc>
              <a:spcBef>
                <a:spcPts val="0"/>
              </a:spcBef>
              <a:spcAft>
                <a:spcPts val="0"/>
              </a:spcAft>
              <a:buClr>
                <a:srgbClr val="595959"/>
              </a:buClr>
              <a:buSzPct val="288288"/>
              <a:buNone/>
            </a:pPr>
            <a:r>
              <a:t/>
            </a:r>
            <a:endParaRPr sz="900"/>
          </a:p>
          <a:p>
            <a:pPr indent="-228600" lvl="0" marL="228600" rtl="0" algn="just">
              <a:lnSpc>
                <a:spcPct val="90000"/>
              </a:lnSpc>
              <a:spcBef>
                <a:spcPts val="0"/>
              </a:spcBef>
              <a:spcAft>
                <a:spcPts val="0"/>
              </a:spcAft>
              <a:buClr>
                <a:srgbClr val="595959"/>
              </a:buClr>
              <a:buSzPct val="117936"/>
              <a:buNone/>
            </a:pPr>
            <a:r>
              <a:rPr b="1" lang="en-US" sz="2200"/>
              <a:t>Environment</a:t>
            </a:r>
            <a:r>
              <a:rPr lang="en-US" sz="2200"/>
              <a:t>:</a:t>
            </a:r>
            <a:r>
              <a:rPr b="1" lang="en-US" sz="2200"/>
              <a:t> </a:t>
            </a:r>
            <a:r>
              <a:rPr lang="en-US" sz="1800"/>
              <a:t>How are you protecting, conserving, educating, and being a net positive steward of the environment and ecosystem in which you operate?</a:t>
            </a:r>
            <a:endParaRPr sz="1800"/>
          </a:p>
          <a:p>
            <a:pPr indent="-228600" lvl="0" marL="228600" rtl="0" algn="just">
              <a:lnSpc>
                <a:spcPct val="90000"/>
              </a:lnSpc>
              <a:spcBef>
                <a:spcPts val="0"/>
              </a:spcBef>
              <a:spcAft>
                <a:spcPts val="0"/>
              </a:spcAft>
              <a:buClr>
                <a:srgbClr val="595959"/>
              </a:buClr>
              <a:buSzPct val="288288"/>
              <a:buNone/>
            </a:pPr>
            <a:r>
              <a:t/>
            </a:r>
            <a:endParaRPr sz="900"/>
          </a:p>
          <a:p>
            <a:pPr indent="-228600" lvl="0" marL="228600" rtl="0" algn="just">
              <a:lnSpc>
                <a:spcPct val="90000"/>
              </a:lnSpc>
              <a:spcBef>
                <a:spcPts val="0"/>
              </a:spcBef>
              <a:spcAft>
                <a:spcPts val="0"/>
              </a:spcAft>
              <a:buSzPct val="117936"/>
              <a:buNone/>
            </a:pPr>
            <a:r>
              <a:rPr b="1" lang="en-US" sz="2200"/>
              <a:t>Cultural</a:t>
            </a:r>
            <a:r>
              <a:rPr lang="en-US" sz="2200"/>
              <a:t>: </a:t>
            </a:r>
            <a:r>
              <a:rPr lang="en-US" sz="1800"/>
              <a:t>How does your tourism business support cultural heritage?</a:t>
            </a:r>
            <a:endParaRPr sz="1800"/>
          </a:p>
          <a:p>
            <a:pPr indent="-228600" lvl="0" marL="228600" rtl="0" algn="l">
              <a:lnSpc>
                <a:spcPct val="90000"/>
              </a:lnSpc>
              <a:spcBef>
                <a:spcPts val="0"/>
              </a:spcBef>
              <a:spcAft>
                <a:spcPts val="0"/>
              </a:spcAft>
              <a:buClr>
                <a:srgbClr val="595959"/>
              </a:buClr>
              <a:buSzPct val="108108"/>
              <a:buNone/>
            </a:pPr>
            <a:r>
              <a:t/>
            </a:r>
            <a:endParaRPr/>
          </a:p>
        </p:txBody>
      </p:sp>
      <p:sp>
        <p:nvSpPr>
          <p:cNvPr id="235" name="Google Shape;235;p72"/>
          <p:cNvSpPr txBox="1"/>
          <p:nvPr>
            <p:ph idx="3" type="body"/>
          </p:nvPr>
        </p:nvSpPr>
        <p:spPr>
          <a:xfrm>
            <a:off x="734713" y="523958"/>
            <a:ext cx="5454051" cy="109702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765"/>
              <a:buNone/>
            </a:pPr>
            <a:r>
              <a:rPr b="1" lang="en-US" sz="3200">
                <a:solidFill>
                  <a:srgbClr val="20EEF1"/>
                </a:solidFill>
              </a:rPr>
              <a:t>Sustainable Tourism for global good</a:t>
            </a:r>
            <a:r>
              <a:rPr lang="en-US" sz="3200">
                <a:solidFill>
                  <a:srgbClr val="20EEF1"/>
                </a:solidFill>
              </a:rPr>
              <a:t> is a growing trend</a:t>
            </a:r>
            <a:endParaRPr sz="3200">
              <a:solidFill>
                <a:srgbClr val="20EEF1"/>
              </a:solidFill>
            </a:endParaRPr>
          </a:p>
          <a:p>
            <a:pPr indent="0" lvl="0" marL="0" rtl="0" algn="l">
              <a:lnSpc>
                <a:spcPct val="90000"/>
              </a:lnSpc>
              <a:spcBef>
                <a:spcPts val="0"/>
              </a:spcBef>
              <a:spcAft>
                <a:spcPts val="0"/>
              </a:spcAft>
              <a:buClr>
                <a:schemeClr val="lt1"/>
              </a:buClr>
              <a:buSzPts val="3765"/>
              <a:buNone/>
            </a:pPr>
            <a:r>
              <a:t/>
            </a:r>
            <a:endParaRPr sz="3200"/>
          </a:p>
        </p:txBody>
      </p:sp>
      <p:sp>
        <p:nvSpPr>
          <p:cNvPr id="236" name="Google Shape;236;p72"/>
          <p:cNvSpPr txBox="1"/>
          <p:nvPr/>
        </p:nvSpPr>
        <p:spPr>
          <a:xfrm>
            <a:off x="687439" y="1999529"/>
            <a:ext cx="6065332" cy="902896"/>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chemeClr val="lt1"/>
              </a:buClr>
              <a:buSzPts val="3600"/>
              <a:buFont typeface="Arial"/>
              <a:buNone/>
            </a:pPr>
            <a:r>
              <a:rPr b="0" i="0" lang="en-US" sz="2400" u="none" cap="none" strike="noStrike">
                <a:solidFill>
                  <a:schemeClr val="lt1"/>
                </a:solidFill>
                <a:latin typeface="Calibri"/>
                <a:ea typeface="Calibri"/>
                <a:cs typeface="Calibri"/>
                <a:sym typeface="Calibri"/>
              </a:rPr>
              <a:t>The four components of sustainable tourism from the Global Sustainable Tourism Council:</a:t>
            </a:r>
            <a:endParaRPr b="0" i="0" sz="2400" u="none" cap="none" strike="noStrike">
              <a:solidFill>
                <a:schemeClr val="lt1"/>
              </a:solidFill>
              <a:latin typeface="Calibri"/>
              <a:ea typeface="Calibri"/>
              <a:cs typeface="Calibri"/>
              <a:sym typeface="Calibri"/>
            </a:endParaRPr>
          </a:p>
        </p:txBody>
      </p:sp>
      <p:pic>
        <p:nvPicPr>
          <p:cNvPr id="237" name="Google Shape;237;p72">
            <a:hlinkClick r:id="rId5"/>
          </p:cNvPr>
          <p:cNvPicPr preferRelativeResize="0"/>
          <p:nvPr/>
        </p:nvPicPr>
        <p:blipFill rotWithShape="1">
          <a:blip r:embed="rId6">
            <a:alphaModFix/>
          </a:blip>
          <a:srcRect b="0" l="0" r="0" t="0"/>
          <a:stretch/>
        </p:blipFill>
        <p:spPr>
          <a:xfrm>
            <a:off x="7211453" y="1438416"/>
            <a:ext cx="1562611" cy="469558"/>
          </a:xfrm>
          <a:prstGeom prst="rect">
            <a:avLst/>
          </a:prstGeom>
          <a:noFill/>
          <a:ln>
            <a:noFill/>
          </a:ln>
        </p:spPr>
      </p:pic>
      <p:sp>
        <p:nvSpPr>
          <p:cNvPr id="238" name="Google Shape;238;p72"/>
          <p:cNvSpPr txBox="1"/>
          <p:nvPr/>
        </p:nvSpPr>
        <p:spPr>
          <a:xfrm>
            <a:off x="7211453" y="4621958"/>
            <a:ext cx="5099817" cy="36929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TEDx - Turn tourism into a force for the global good</a:t>
            </a:r>
            <a:endParaRPr b="1" i="0" sz="1800" u="none" cap="none" strike="noStrike">
              <a:solidFill>
                <a:schemeClr val="lt1"/>
              </a:solidFill>
              <a:latin typeface="Calibri"/>
              <a:ea typeface="Calibri"/>
              <a:cs typeface="Calibri"/>
              <a:sym typeface="Calibri"/>
            </a:endParaRPr>
          </a:p>
        </p:txBody>
      </p:sp>
      <p:sp>
        <p:nvSpPr>
          <p:cNvPr id="239" name="Google Shape;239;p72"/>
          <p:cNvSpPr/>
          <p:nvPr/>
        </p:nvSpPr>
        <p:spPr>
          <a:xfrm rot="2297684">
            <a:off x="9119242" y="761501"/>
            <a:ext cx="1885595" cy="773298"/>
          </a:xfrm>
          <a:prstGeom prst="rightArrow">
            <a:avLst>
              <a:gd fmla="val 50000" name="adj1"/>
              <a:gd fmla="val 50000" name="adj2"/>
            </a:avLst>
          </a:prstGeom>
          <a:solidFill>
            <a:schemeClr val="lt1"/>
          </a:solidFill>
          <a:ln cap="flat" cmpd="sng" w="25400">
            <a:solidFill>
              <a:srgbClr val="3F88D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0070C0"/>
                </a:solidFill>
                <a:latin typeface="Arial"/>
                <a:ea typeface="Arial"/>
                <a:cs typeface="Arial"/>
                <a:sym typeface="Arial"/>
              </a:rPr>
              <a:t>Click to learn more</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