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Montserrat"/>
      <p:regular r:id="rId32"/>
      <p:bold r:id="rId33"/>
      <p:italic r:id="rId34"/>
      <p:boldItalic r:id="rId35"/>
    </p:embeddedFont>
    <p:embeddedFont>
      <p:font typeface="Lato"/>
      <p:regular r:id="rId36"/>
      <p:bold r:id="rId37"/>
      <p:italic r:id="rId38"/>
      <p:boldItalic r:id="rId39"/>
    </p:embeddedFont>
    <p:embeddedFont>
      <p:font typeface="Montserrat Medium"/>
      <p:regular r:id="rId40"/>
      <p:bold r:id="rId41"/>
      <p:italic r:id="rId42"/>
      <p:boldItalic r:id="rId43"/>
    </p:embeddedFont>
    <p:embeddedFont>
      <p:font typeface="Montserrat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gS/9tZova4U1L91fU8zDJXkMuo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E0A600E-9D71-4496-B269-BDC333E45F12}">
  <a:tblStyle styleId="{6E0A600E-9D71-4496-B269-BDC333E45F1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a:tcStyle>
        <a:fill>
          <a:solidFill>
            <a:srgbClr val="CAD3D4"/>
          </a:solidFill>
        </a:fill>
      </a:tcStyle>
    </a:band1H>
    <a:band2H>
      <a:tcTxStyle/>
    </a:band2H>
    <a:band1V>
      <a:tcTxStyle/>
      <a:tcStyle>
        <a:fill>
          <a:solidFill>
            <a:srgbClr val="CAD3D4"/>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Medium-regular.fntdata"/><Relationship Id="rId20" Type="http://schemas.openxmlformats.org/officeDocument/2006/relationships/slide" Target="slides/slide15.xml"/><Relationship Id="rId42" Type="http://schemas.openxmlformats.org/officeDocument/2006/relationships/font" Target="fonts/MontserratMedium-italic.fntdata"/><Relationship Id="rId41" Type="http://schemas.openxmlformats.org/officeDocument/2006/relationships/font" Target="fonts/MontserratMedium-bold.fntdata"/><Relationship Id="rId22" Type="http://schemas.openxmlformats.org/officeDocument/2006/relationships/slide" Target="slides/slide17.xml"/><Relationship Id="rId44" Type="http://schemas.openxmlformats.org/officeDocument/2006/relationships/font" Target="fonts/MontserratLight-regular.fntdata"/><Relationship Id="rId21" Type="http://schemas.openxmlformats.org/officeDocument/2006/relationships/slide" Target="slides/slide16.xml"/><Relationship Id="rId43" Type="http://schemas.openxmlformats.org/officeDocument/2006/relationships/font" Target="fonts/MontserratMedium-boldItalic.fntdata"/><Relationship Id="rId24" Type="http://schemas.openxmlformats.org/officeDocument/2006/relationships/slide" Target="slides/slide19.xml"/><Relationship Id="rId46" Type="http://schemas.openxmlformats.org/officeDocument/2006/relationships/font" Target="fonts/MontserratLight-italic.fntdata"/><Relationship Id="rId23" Type="http://schemas.openxmlformats.org/officeDocument/2006/relationships/slide" Target="slides/slide18.xml"/><Relationship Id="rId45" Type="http://schemas.openxmlformats.org/officeDocument/2006/relationships/font" Target="fonts/Montserrat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MontserratLigh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Lato-bold.fntdata"/><Relationship Id="rId14" Type="http://schemas.openxmlformats.org/officeDocument/2006/relationships/slide" Target="slides/slide9.xml"/><Relationship Id="rId36" Type="http://schemas.openxmlformats.org/officeDocument/2006/relationships/font" Target="fonts/Lato-regular.fntdata"/><Relationship Id="rId17" Type="http://schemas.openxmlformats.org/officeDocument/2006/relationships/slide" Target="slides/slide12.xml"/><Relationship Id="rId39" Type="http://schemas.openxmlformats.org/officeDocument/2006/relationships/font" Target="fonts/Lato-boldItalic.fntdata"/><Relationship Id="rId16" Type="http://schemas.openxmlformats.org/officeDocument/2006/relationships/slide" Target="slides/slide11.xml"/><Relationship Id="rId38" Type="http://schemas.openxmlformats.org/officeDocument/2006/relationships/font" Target="fonts/La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84" name="Google Shape;58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90" name="Google Shape;59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5" name="Shape 15"/>
        <p:cNvGrpSpPr/>
        <p:nvPr/>
      </p:nvGrpSpPr>
      <p:grpSpPr>
        <a:xfrm>
          <a:off x="0" y="0"/>
          <a:ext cx="0" cy="0"/>
          <a:chOff x="0" y="0"/>
          <a:chExt cx="0" cy="0"/>
        </a:xfrm>
      </p:grpSpPr>
      <p:sp>
        <p:nvSpPr>
          <p:cNvPr id="16" name="Google Shape;16;p28"/>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 clock, sign, gauge&#10;&#10;Description automatically generated" id="17" name="Google Shape;17;p28"/>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8" name="Google Shape;18;p28"/>
          <p:cNvSpPr/>
          <p:nvPr>
            <p:ph idx="2" type="pic"/>
          </p:nvPr>
        </p:nvSpPr>
        <p:spPr>
          <a:xfrm>
            <a:off x="-14513" y="923489"/>
            <a:ext cx="4390612" cy="5971126"/>
          </a:xfrm>
          <a:prstGeom prst="rect">
            <a:avLst/>
          </a:prstGeom>
          <a:noFill/>
          <a:ln>
            <a:noFill/>
          </a:ln>
        </p:spPr>
      </p:sp>
      <p:sp>
        <p:nvSpPr>
          <p:cNvPr id="19" name="Google Shape;19;p28"/>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40" l="-32105" r="32105" t="-79333"/>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28"/>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28"/>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 name="Google Shape;22;p28"/>
          <p:cNvGrpSpPr/>
          <p:nvPr/>
        </p:nvGrpSpPr>
        <p:grpSpPr>
          <a:xfrm>
            <a:off x="9456007" y="6073088"/>
            <a:ext cx="2735993" cy="679345"/>
            <a:chOff x="0" y="0"/>
            <a:chExt cx="2301694" cy="571500"/>
          </a:xfrm>
        </p:grpSpPr>
        <p:sp>
          <p:nvSpPr>
            <p:cNvPr id="23" name="Google Shape;23;p2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24" name="Google Shape;24;p28"/>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5" name="Google Shape;25;p28"/>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26" name="Google Shape;26;p28"/>
          <p:cNvSpPr/>
          <p:nvPr/>
        </p:nvSpPr>
        <p:spPr>
          <a:xfrm>
            <a:off x="4771589" y="61655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800">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12" name="Shape 112"/>
        <p:cNvGrpSpPr/>
        <p:nvPr/>
      </p:nvGrpSpPr>
      <p:grpSpPr>
        <a:xfrm>
          <a:off x="0" y="0"/>
          <a:ext cx="0" cy="0"/>
          <a:chOff x="0" y="0"/>
          <a:chExt cx="0" cy="0"/>
        </a:xfrm>
      </p:grpSpPr>
      <p:sp>
        <p:nvSpPr>
          <p:cNvPr id="113" name="Google Shape;113;p37"/>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37"/>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5" l="-24307" r="24307" t="8638"/>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37"/>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37"/>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37"/>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37"/>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119" name="Google Shape;119;p37"/>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37"/>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37"/>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2" name="Google Shape;122;p37"/>
          <p:cNvGrpSpPr/>
          <p:nvPr/>
        </p:nvGrpSpPr>
        <p:grpSpPr>
          <a:xfrm>
            <a:off x="9432575" y="5721840"/>
            <a:ext cx="2735993" cy="679345"/>
            <a:chOff x="0" y="0"/>
            <a:chExt cx="2301694" cy="571500"/>
          </a:xfrm>
        </p:grpSpPr>
        <p:sp>
          <p:nvSpPr>
            <p:cNvPr id="123" name="Google Shape;123;p3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id="124" name="Google Shape;124;p37"/>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25" name="Google Shape;125;p37"/>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26" name="Google Shape;126;p37"/>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27" name="Shape 127"/>
        <p:cNvGrpSpPr/>
        <p:nvPr/>
      </p:nvGrpSpPr>
      <p:grpSpPr>
        <a:xfrm>
          <a:off x="0" y="0"/>
          <a:ext cx="0" cy="0"/>
          <a:chOff x="0" y="0"/>
          <a:chExt cx="0" cy="0"/>
        </a:xfrm>
      </p:grpSpPr>
      <p:sp>
        <p:nvSpPr>
          <p:cNvPr id="128" name="Google Shape;128;p38"/>
          <p:cNvSpPr/>
          <p:nvPr/>
        </p:nvSpPr>
        <p:spPr>
          <a:xfrm>
            <a:off x="0" y="0"/>
            <a:ext cx="12192000" cy="6858001"/>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38"/>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4400" u="none" strike="noStrike">
                <a:solidFill>
                  <a:schemeClr val="lt1"/>
                </a:solidFill>
                <a:latin typeface="Calibri"/>
                <a:ea typeface="Calibri"/>
                <a:cs typeface="Calibri"/>
                <a:sym typeface="Calibri"/>
              </a:rPr>
              <a:t>PEAK </a:t>
            </a:r>
            <a:endParaRPr/>
          </a:p>
          <a:p>
            <a:pPr indent="0" lvl="0" marL="0" marR="0" rtl="0" algn="l">
              <a:spcBef>
                <a:spcPts val="0"/>
              </a:spcBef>
              <a:spcAft>
                <a:spcPts val="0"/>
              </a:spcAft>
              <a:buNone/>
            </a:pPr>
            <a:r>
              <a:rPr b="0" i="0" lang="en-GB" sz="440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30" name="Google Shape;130;p38"/>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3000" u="none" strike="noStrike">
                <a:solidFill>
                  <a:schemeClr val="lt1"/>
                </a:solidFill>
                <a:latin typeface="Calibri"/>
                <a:ea typeface="Calibri"/>
                <a:cs typeface="Calibri"/>
                <a:sym typeface="Calibri"/>
              </a:rPr>
              <a:t>PLEASE</a:t>
            </a:r>
            <a:r>
              <a:rPr b="0" i="0" lang="en-GB" sz="3000" u="none" strike="noStrike">
                <a:solidFill>
                  <a:schemeClr val="lt1"/>
                </a:solidFill>
                <a:latin typeface="Calibri"/>
                <a:ea typeface="Calibri"/>
                <a:cs typeface="Calibri"/>
                <a:sym typeface="Calibri"/>
              </a:rPr>
              <a:t> ENSURE TO KEEP FONTS AS PER THE LAYOUT</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48 point </a:t>
            </a:r>
            <a:r>
              <a:rPr b="0" i="0" lang="en-GB" sz="3000" u="none" strike="noStrike">
                <a:solidFill>
                  <a:schemeClr val="lt1"/>
                </a:solidFill>
                <a:latin typeface="Calibri"/>
                <a:ea typeface="Calibri"/>
                <a:cs typeface="Calibri"/>
                <a:sym typeface="Calibri"/>
              </a:rPr>
              <a:t> -  </a:t>
            </a:r>
            <a:r>
              <a:rPr b="0" i="0" lang="en-GB" sz="3000" u="none" strike="noStrike">
                <a:solidFill>
                  <a:schemeClr val="lt1"/>
                </a:solidFill>
                <a:latin typeface="Calibri"/>
                <a:ea typeface="Calibri"/>
                <a:cs typeface="Calibri"/>
                <a:sym typeface="Calibri"/>
              </a:rPr>
              <a:t>Divider</a:t>
            </a:r>
            <a:r>
              <a:rPr b="0" i="0" lang="en-GB" sz="3000" u="none" strike="noStrike">
                <a:solidFill>
                  <a:schemeClr val="lt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36 point</a:t>
            </a:r>
            <a:r>
              <a:rPr b="0" i="0" lang="en-GB" sz="3000" u="none" strike="noStrike">
                <a:solidFill>
                  <a:schemeClr val="lt1"/>
                </a:solidFill>
                <a:latin typeface="Calibri"/>
                <a:ea typeface="Calibri"/>
                <a:cs typeface="Calibri"/>
                <a:sym typeface="Calibri"/>
              </a:rPr>
              <a:t>  -  </a:t>
            </a:r>
            <a:r>
              <a:rPr b="0" i="0" lang="en-GB" sz="3000" u="none" strike="noStrike">
                <a:solidFill>
                  <a:schemeClr val="lt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30 point</a:t>
            </a:r>
            <a:r>
              <a:rPr b="0" i="0" lang="en-GB" sz="3000" u="none" strike="noStrike">
                <a:solidFill>
                  <a:schemeClr val="lt1"/>
                </a:solidFill>
                <a:latin typeface="Calibri"/>
                <a:ea typeface="Calibri"/>
                <a:cs typeface="Calibri"/>
                <a:sym typeface="Calibri"/>
              </a:rPr>
              <a:t>  -  </a:t>
            </a:r>
            <a:r>
              <a:rPr b="0" i="0" lang="en-GB" sz="3000" u="none" strike="noStrike">
                <a:solidFill>
                  <a:schemeClr val="lt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	</a:t>
            </a:r>
            <a:r>
              <a:rPr b="0" i="0" lang="en-GB" sz="3000" u="none" strike="noStrike">
                <a:solidFill>
                  <a:schemeClr val="lt1"/>
                </a:solidFill>
                <a:latin typeface="Calibri"/>
                <a:ea typeface="Calibri"/>
                <a:cs typeface="Calibri"/>
                <a:sym typeface="Calibri"/>
              </a:rPr>
              <a:t>       </a:t>
            </a:r>
            <a:r>
              <a:rPr b="0" i="0" lang="en-GB" sz="3000" u="none" strike="noStrike">
                <a:solidFill>
                  <a:schemeClr val="lt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lt1"/>
                </a:solidFill>
                <a:latin typeface="Calibri"/>
                <a:ea typeface="Calibri"/>
                <a:cs typeface="Calibri"/>
                <a:sym typeface="Calibri"/>
              </a:rPr>
              <a:t>24 point</a:t>
            </a:r>
            <a:r>
              <a:rPr b="0" i="0" lang="en-GB" sz="3000" u="none" strike="noStrike">
                <a:solidFill>
                  <a:schemeClr val="lt1"/>
                </a:solidFill>
                <a:latin typeface="Calibri"/>
                <a:ea typeface="Calibri"/>
                <a:cs typeface="Calibri"/>
                <a:sym typeface="Calibri"/>
              </a:rPr>
              <a:t>  -  Main </a:t>
            </a:r>
            <a:r>
              <a:rPr b="0" i="0" lang="en-GB" sz="3000" u="none" strike="noStrike">
                <a:solidFill>
                  <a:schemeClr val="lt1"/>
                </a:solidFill>
                <a:latin typeface="Calibri"/>
                <a:ea typeface="Calibri"/>
                <a:cs typeface="Calibri"/>
                <a:sym typeface="Calibri"/>
              </a:rPr>
              <a:t>Text Body </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lt1"/>
              </a:solidFill>
              <a:latin typeface="Calibri"/>
              <a:ea typeface="Calibri"/>
              <a:cs typeface="Calibri"/>
              <a:sym typeface="Calibri"/>
            </a:endParaRPr>
          </a:p>
        </p:txBody>
      </p:sp>
      <p:sp>
        <p:nvSpPr>
          <p:cNvPr id="131" name="Google Shape;131;p38"/>
          <p:cNvSpPr/>
          <p:nvPr/>
        </p:nvSpPr>
        <p:spPr>
          <a:xfrm>
            <a:off x="424668" y="2883583"/>
            <a:ext cx="5845501"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400" u="none" strike="noStrike">
                <a:solidFill>
                  <a:schemeClr val="lt1"/>
                </a:solidFill>
                <a:latin typeface="Calibri"/>
                <a:ea typeface="Calibri"/>
                <a:cs typeface="Calibri"/>
                <a:sym typeface="Calibri"/>
              </a:rPr>
              <a:t>Please ensure to keep the font sizes set as per the slide layouts. The font used throughout the </a:t>
            </a:r>
            <a:r>
              <a:rPr b="1" i="0" lang="en-GB" sz="2400" u="none" strike="noStrike">
                <a:solidFill>
                  <a:schemeClr val="lt1"/>
                </a:solidFill>
                <a:latin typeface="Calibri"/>
                <a:ea typeface="Calibri"/>
                <a:cs typeface="Calibri"/>
                <a:sym typeface="Calibri"/>
              </a:rPr>
              <a:t>PEAK </a:t>
            </a:r>
            <a:r>
              <a:rPr b="0" i="0" lang="en-GB" sz="2400" u="none" strike="noStrike">
                <a:solidFill>
                  <a:schemeClr val="lt1"/>
                </a:solidFill>
                <a:latin typeface="Calibri"/>
                <a:ea typeface="Calibri"/>
                <a:cs typeface="Calibri"/>
                <a:sym typeface="Calibri"/>
              </a:rPr>
              <a:t>PowerPoint is….</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i="1" lang="en-GB" sz="3600">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32" name="Google Shape;132;p3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33" name="Google Shape;133;p38"/>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34" name="Google Shape;134;p38"/>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lt1"/>
                </a:solidFill>
                <a:latin typeface="Calibri"/>
                <a:ea typeface="Calibri"/>
                <a:cs typeface="Calibri"/>
                <a:sym typeface="Calibri"/>
              </a:rPr>
              <a:t>*** </a:t>
            </a:r>
            <a:r>
              <a:rPr b="1" lang="en-GB" sz="2400">
                <a:solidFill>
                  <a:schemeClr val="lt1"/>
                </a:solidFill>
                <a:latin typeface="Calibri"/>
                <a:ea typeface="Calibri"/>
                <a:cs typeface="Calibri"/>
                <a:sym typeface="Calibri"/>
              </a:rPr>
              <a:t>PLEASE DELETE THIS INSTRUCTION SLIDE BEFORE PRESENTING FINAL PRESENTATION </a:t>
            </a:r>
            <a:r>
              <a:rPr lang="en-GB"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35" name="Google Shape;135;p3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136" name="Shape 136"/>
        <p:cNvGrpSpPr/>
        <p:nvPr/>
      </p:nvGrpSpPr>
      <p:grpSpPr>
        <a:xfrm>
          <a:off x="0" y="0"/>
          <a:ext cx="0" cy="0"/>
          <a:chOff x="0" y="0"/>
          <a:chExt cx="0" cy="0"/>
        </a:xfrm>
      </p:grpSpPr>
      <p:sp>
        <p:nvSpPr>
          <p:cNvPr id="137" name="Google Shape;137;p39"/>
          <p:cNvSpPr/>
          <p:nvPr/>
        </p:nvSpPr>
        <p:spPr>
          <a:xfrm>
            <a:off x="0" y="0"/>
            <a:ext cx="12192000" cy="6858001"/>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39"/>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GB" sz="3600">
                <a:solidFill>
                  <a:schemeClr val="lt1"/>
                </a:solidFill>
                <a:latin typeface="Calibri"/>
                <a:ea typeface="Calibri"/>
                <a:cs typeface="Calibri"/>
                <a:sym typeface="Calibri"/>
              </a:rPr>
              <a:t>ICONS</a:t>
            </a:r>
            <a:r>
              <a:rPr lang="en-GB" sz="3600">
                <a:solidFill>
                  <a:schemeClr val="lt1"/>
                </a:solidFill>
                <a:latin typeface="Calibri"/>
                <a:ea typeface="Calibri"/>
                <a:cs typeface="Calibri"/>
                <a:sym typeface="Calibri"/>
              </a:rPr>
              <a:t> WHICH CAN BE USED WITHIN THE </a:t>
            </a:r>
            <a:r>
              <a:rPr b="1" lang="en-GB" sz="3600">
                <a:solidFill>
                  <a:schemeClr val="lt1"/>
                </a:solidFill>
                <a:latin typeface="Calibri"/>
                <a:ea typeface="Calibri"/>
                <a:cs typeface="Calibri"/>
                <a:sym typeface="Calibri"/>
              </a:rPr>
              <a:t>PEAK</a:t>
            </a:r>
            <a:endParaRPr/>
          </a:p>
          <a:p>
            <a:pPr indent="0" lvl="0" marL="0" marR="0" rtl="0" algn="l">
              <a:spcBef>
                <a:spcPts val="0"/>
              </a:spcBef>
              <a:spcAft>
                <a:spcPts val="0"/>
              </a:spcAft>
              <a:buClr>
                <a:schemeClr val="dk1"/>
              </a:buClr>
              <a:buSzPts val="1100"/>
              <a:buFont typeface="Arial"/>
              <a:buNone/>
            </a:pPr>
            <a:r>
              <a:rPr lang="en-GB" sz="3600">
                <a:solidFill>
                  <a:schemeClr val="lt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GB" sz="2400">
                <a:solidFill>
                  <a:schemeClr val="lt1"/>
                </a:solidFill>
                <a:latin typeface="Calibri"/>
                <a:ea typeface="Calibri"/>
                <a:cs typeface="Calibri"/>
                <a:sym typeface="Calibri"/>
              </a:rPr>
              <a:t>Resize them without losing quality.</a:t>
            </a:r>
            <a:r>
              <a:rPr i="1" lang="en-GB" sz="2400">
                <a:solidFill>
                  <a:schemeClr val="lt1"/>
                </a:solidFill>
                <a:latin typeface="Calibri"/>
                <a:ea typeface="Calibri"/>
                <a:cs typeface="Calibri"/>
                <a:sym typeface="Calibri"/>
              </a:rPr>
              <a:t> </a:t>
            </a:r>
            <a:r>
              <a:rPr i="1" lang="en-GB" sz="2400">
                <a:solidFill>
                  <a:schemeClr val="lt1"/>
                </a:solidFill>
                <a:latin typeface="Calibri"/>
                <a:ea typeface="Calibri"/>
                <a:cs typeface="Calibri"/>
                <a:sym typeface="Calibri"/>
              </a:rPr>
              <a:t> Change line colour, width and style.</a:t>
            </a:r>
            <a:r>
              <a:rPr i="1" lang="en-GB" sz="2400">
                <a:solidFill>
                  <a:schemeClr val="lt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lt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GB" sz="2400">
                <a:solidFill>
                  <a:schemeClr val="lt1"/>
                </a:solidFill>
                <a:latin typeface="Calibri"/>
                <a:ea typeface="Calibri"/>
                <a:cs typeface="Calibri"/>
                <a:sym typeface="Calibri"/>
              </a:rPr>
              <a:t>Isn’t that nice? :)</a:t>
            </a:r>
            <a:endParaRPr/>
          </a:p>
        </p:txBody>
      </p:sp>
      <p:sp>
        <p:nvSpPr>
          <p:cNvPr id="139" name="Google Shape;139;p39"/>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lt1"/>
                </a:solidFill>
                <a:latin typeface="Calibri"/>
                <a:ea typeface="Calibri"/>
                <a:cs typeface="Calibri"/>
                <a:sym typeface="Calibri"/>
              </a:rPr>
              <a:t>*** </a:t>
            </a:r>
            <a:r>
              <a:rPr b="1" lang="en-GB" sz="2400">
                <a:solidFill>
                  <a:schemeClr val="lt1"/>
                </a:solidFill>
                <a:latin typeface="Calibri"/>
                <a:ea typeface="Calibri"/>
                <a:cs typeface="Calibri"/>
                <a:sym typeface="Calibri"/>
              </a:rPr>
              <a:t>PLEASE DELETE THIS INSTRUCTION SLIDE BEFORE PRESENTING FINAL PRESENTATION </a:t>
            </a:r>
            <a:r>
              <a:rPr lang="en-GB"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40" name="Google Shape;140;p39"/>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141" name="Google Shape;141;p39"/>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142" name="Shape 142"/>
        <p:cNvGrpSpPr/>
        <p:nvPr/>
      </p:nvGrpSpPr>
      <p:grpSpPr>
        <a:xfrm>
          <a:off x="0" y="0"/>
          <a:ext cx="0" cy="0"/>
          <a:chOff x="0" y="0"/>
          <a:chExt cx="0" cy="0"/>
        </a:xfrm>
      </p:grpSpPr>
      <p:sp>
        <p:nvSpPr>
          <p:cNvPr id="143" name="Google Shape;143;p4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4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9" l="-41099" r="10753" t="29"/>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40"/>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146" name="Google Shape;146;p40"/>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40"/>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40"/>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40"/>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40"/>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40"/>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40"/>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40"/>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40"/>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40"/>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40"/>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40"/>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40"/>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800">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a:p>
        </p:txBody>
      </p:sp>
      <p:sp>
        <p:nvSpPr>
          <p:cNvPr id="159" name="Google Shape;159;p4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 name="Google Shape;160;p4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161" name="Shape 161"/>
        <p:cNvGrpSpPr/>
        <p:nvPr/>
      </p:nvGrpSpPr>
      <p:grpSpPr>
        <a:xfrm>
          <a:off x="0" y="0"/>
          <a:ext cx="0" cy="0"/>
          <a:chOff x="0" y="0"/>
          <a:chExt cx="0" cy="0"/>
        </a:xfrm>
      </p:grpSpPr>
      <p:sp>
        <p:nvSpPr>
          <p:cNvPr id="162" name="Google Shape;162;p41"/>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41"/>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69" l="65711" r="-36570" t="-18088"/>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41"/>
          <p:cNvSpPr/>
          <p:nvPr>
            <p:ph idx="2" type="pic"/>
          </p:nvPr>
        </p:nvSpPr>
        <p:spPr>
          <a:xfrm>
            <a:off x="-14226" y="1"/>
            <a:ext cx="12220461" cy="4117768"/>
          </a:xfrm>
          <a:prstGeom prst="rect">
            <a:avLst/>
          </a:prstGeom>
          <a:noFill/>
          <a:ln>
            <a:noFill/>
          </a:ln>
        </p:spPr>
      </p:sp>
      <p:sp>
        <p:nvSpPr>
          <p:cNvPr id="165" name="Google Shape;165;p41"/>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166" name="Google Shape;166;p41"/>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41"/>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8" name="Google Shape;168;p41"/>
          <p:cNvGrpSpPr/>
          <p:nvPr/>
        </p:nvGrpSpPr>
        <p:grpSpPr>
          <a:xfrm>
            <a:off x="622300" y="6215325"/>
            <a:ext cx="11110565" cy="436753"/>
            <a:chOff x="644046" y="6174911"/>
            <a:chExt cx="11110565" cy="436753"/>
          </a:xfrm>
        </p:grpSpPr>
        <p:sp>
          <p:nvSpPr>
            <p:cNvPr id="169" name="Google Shape;169;p41"/>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chemeClr val="lt1"/>
                  </a:solidFill>
                  <a:latin typeface="Arial"/>
                  <a:ea typeface="Arial"/>
                  <a:cs typeface="Arial"/>
                  <a:sym typeface="Arial"/>
                </a:rPr>
                <a:t>Empowering Young Mountain Entrepreneurs</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171" name="Shape 171"/>
        <p:cNvGrpSpPr/>
        <p:nvPr/>
      </p:nvGrpSpPr>
      <p:grpSpPr>
        <a:xfrm>
          <a:off x="0" y="0"/>
          <a:ext cx="0" cy="0"/>
          <a:chOff x="0" y="0"/>
          <a:chExt cx="0" cy="0"/>
        </a:xfrm>
      </p:grpSpPr>
      <p:sp>
        <p:nvSpPr>
          <p:cNvPr id="172" name="Google Shape;172;p42"/>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2"/>
          <p:cNvSpPr/>
          <p:nvPr/>
        </p:nvSpPr>
        <p:spPr>
          <a:xfrm>
            <a:off x="5571778" y="1314450"/>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174" name="Google Shape;174;p42"/>
          <p:cNvSpPr/>
          <p:nvPr>
            <p:ph idx="2" type="pic"/>
          </p:nvPr>
        </p:nvSpPr>
        <p:spPr>
          <a:xfrm>
            <a:off x="1179684" y="2043172"/>
            <a:ext cx="1723877" cy="1723877"/>
          </a:xfrm>
          <a:prstGeom prst="ellipse">
            <a:avLst/>
          </a:prstGeom>
          <a:solidFill>
            <a:schemeClr val="lt1"/>
          </a:solidFill>
          <a:ln>
            <a:noFill/>
          </a:ln>
        </p:spPr>
      </p:sp>
      <p:sp>
        <p:nvSpPr>
          <p:cNvPr id="175" name="Google Shape;175;p42"/>
          <p:cNvSpPr/>
          <p:nvPr>
            <p:ph idx="3" type="pic"/>
          </p:nvPr>
        </p:nvSpPr>
        <p:spPr>
          <a:xfrm>
            <a:off x="3867471" y="2052565"/>
            <a:ext cx="1723877" cy="1723877"/>
          </a:xfrm>
          <a:prstGeom prst="ellipse">
            <a:avLst/>
          </a:prstGeom>
          <a:solidFill>
            <a:schemeClr val="lt1"/>
          </a:solidFill>
          <a:ln>
            <a:noFill/>
          </a:ln>
        </p:spPr>
      </p:sp>
      <p:sp>
        <p:nvSpPr>
          <p:cNvPr id="176" name="Google Shape;176;p42"/>
          <p:cNvSpPr/>
          <p:nvPr>
            <p:ph idx="4" type="pic"/>
          </p:nvPr>
        </p:nvSpPr>
        <p:spPr>
          <a:xfrm>
            <a:off x="6543647" y="2048263"/>
            <a:ext cx="1723877" cy="1723877"/>
          </a:xfrm>
          <a:prstGeom prst="ellipse">
            <a:avLst/>
          </a:prstGeom>
          <a:solidFill>
            <a:schemeClr val="lt1"/>
          </a:solidFill>
          <a:ln>
            <a:noFill/>
          </a:ln>
        </p:spPr>
      </p:sp>
      <p:sp>
        <p:nvSpPr>
          <p:cNvPr id="177" name="Google Shape;177;p42"/>
          <p:cNvSpPr/>
          <p:nvPr>
            <p:ph idx="5" type="pic"/>
          </p:nvPr>
        </p:nvSpPr>
        <p:spPr>
          <a:xfrm>
            <a:off x="9231434" y="2057654"/>
            <a:ext cx="1723877" cy="1723877"/>
          </a:xfrm>
          <a:prstGeom prst="ellipse">
            <a:avLst/>
          </a:prstGeom>
          <a:solidFill>
            <a:schemeClr val="lt1"/>
          </a:solidFill>
          <a:ln>
            <a:noFill/>
          </a:ln>
        </p:spPr>
      </p:sp>
      <p:sp>
        <p:nvSpPr>
          <p:cNvPr id="178" name="Google Shape;178;p42"/>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42"/>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42"/>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42"/>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42"/>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42"/>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 name="Google Shape;184;p42"/>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42"/>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42"/>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7" name="Google Shape;187;p42"/>
          <p:cNvGrpSpPr/>
          <p:nvPr/>
        </p:nvGrpSpPr>
        <p:grpSpPr>
          <a:xfrm>
            <a:off x="408953" y="6110271"/>
            <a:ext cx="11323912" cy="541807"/>
            <a:chOff x="430699" y="6069857"/>
            <a:chExt cx="11323912" cy="541807"/>
          </a:xfrm>
        </p:grpSpPr>
        <p:sp>
          <p:nvSpPr>
            <p:cNvPr id="188" name="Google Shape;188;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190" name="Google Shape;190;p42"/>
            <p:cNvPicPr preferRelativeResize="0"/>
            <p:nvPr/>
          </p:nvPicPr>
          <p:blipFill rotWithShape="1">
            <a:blip r:embed="rId2">
              <a:alphaModFix/>
            </a:blip>
            <a:srcRect b="-7352" l="28689" r="49710" t="329"/>
            <a:stretch/>
          </p:blipFill>
          <p:spPr>
            <a:xfrm>
              <a:off x="430699" y="6069857"/>
              <a:ext cx="394801" cy="44883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91" name="Shape 191"/>
        <p:cNvGrpSpPr/>
        <p:nvPr/>
      </p:nvGrpSpPr>
      <p:grpSpPr>
        <a:xfrm>
          <a:off x="0" y="0"/>
          <a:ext cx="0" cy="0"/>
          <a:chOff x="0" y="0"/>
          <a:chExt cx="0" cy="0"/>
        </a:xfrm>
      </p:grpSpPr>
      <p:sp>
        <p:nvSpPr>
          <p:cNvPr id="192" name="Google Shape;192;p43"/>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3" name="Google Shape;193;p43"/>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194" name="Google Shape;194;p43"/>
          <p:cNvSpPr/>
          <p:nvPr>
            <p:ph idx="2" type="pic"/>
          </p:nvPr>
        </p:nvSpPr>
        <p:spPr>
          <a:xfrm>
            <a:off x="7061200" y="1203325"/>
            <a:ext cx="5130800" cy="3913188"/>
          </a:xfrm>
          <a:prstGeom prst="rect">
            <a:avLst/>
          </a:prstGeom>
          <a:solidFill>
            <a:schemeClr val="lt1"/>
          </a:solidFill>
          <a:ln>
            <a:noFill/>
          </a:ln>
        </p:spPr>
      </p:sp>
      <p:sp>
        <p:nvSpPr>
          <p:cNvPr id="195" name="Google Shape;195;p43"/>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43"/>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197" name="Google Shape;197;p43"/>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98" name="Google Shape;198;p43"/>
          <p:cNvGrpSpPr/>
          <p:nvPr/>
        </p:nvGrpSpPr>
        <p:grpSpPr>
          <a:xfrm>
            <a:off x="408953" y="6110271"/>
            <a:ext cx="11323912" cy="541807"/>
            <a:chOff x="430699" y="6069857"/>
            <a:chExt cx="11323912" cy="541807"/>
          </a:xfrm>
        </p:grpSpPr>
        <p:sp>
          <p:nvSpPr>
            <p:cNvPr id="199" name="Google Shape;199;p43"/>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43"/>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01" name="Google Shape;201;p43"/>
            <p:cNvPicPr preferRelativeResize="0"/>
            <p:nvPr/>
          </p:nvPicPr>
          <p:blipFill rotWithShape="1">
            <a:blip r:embed="rId3">
              <a:alphaModFix/>
            </a:blip>
            <a:srcRect b="-7352" l="28689" r="49710" t="329"/>
            <a:stretch/>
          </p:blipFill>
          <p:spPr>
            <a:xfrm>
              <a:off x="430699" y="6069857"/>
              <a:ext cx="394801" cy="44883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202" name="Shape 202"/>
        <p:cNvGrpSpPr/>
        <p:nvPr/>
      </p:nvGrpSpPr>
      <p:grpSpPr>
        <a:xfrm>
          <a:off x="0" y="0"/>
          <a:ext cx="0" cy="0"/>
          <a:chOff x="0" y="0"/>
          <a:chExt cx="0" cy="0"/>
        </a:xfrm>
      </p:grpSpPr>
      <p:sp>
        <p:nvSpPr>
          <p:cNvPr id="203" name="Google Shape;203;p44"/>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44"/>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grpSp>
        <p:nvGrpSpPr>
          <p:cNvPr id="205" name="Google Shape;205;p44"/>
          <p:cNvGrpSpPr/>
          <p:nvPr/>
        </p:nvGrpSpPr>
        <p:grpSpPr>
          <a:xfrm>
            <a:off x="2530564" y="336687"/>
            <a:ext cx="9078210" cy="5854425"/>
            <a:chOff x="3152299" y="635855"/>
            <a:chExt cx="19296834" cy="12444290"/>
          </a:xfrm>
        </p:grpSpPr>
        <p:pic>
          <p:nvPicPr>
            <p:cNvPr descr="iPhone6_mockup_front_white.png" id="206" name="Google Shape;206;p44"/>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207" name="Google Shape;207;p44"/>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2"/>
                  </a:solidFill>
                  <a:latin typeface="Montserrat"/>
                  <a:ea typeface="Montserrat"/>
                  <a:cs typeface="Montserrat"/>
                  <a:sym typeface="Montserrat"/>
                </a:rPr>
                <a:t>Title One</a:t>
              </a:r>
              <a:endParaRPr/>
            </a:p>
          </p:txBody>
        </p:sp>
        <p:sp>
          <p:nvSpPr>
            <p:cNvPr id="208" name="Google Shape;208;p44"/>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2"/>
                  </a:solidFill>
                  <a:latin typeface="Montserrat"/>
                  <a:ea typeface="Montserrat"/>
                  <a:cs typeface="Montserrat"/>
                  <a:sym typeface="Montserrat"/>
                </a:rPr>
                <a:t>Title Two</a:t>
              </a:r>
              <a:endParaRPr/>
            </a:p>
          </p:txBody>
        </p:sp>
      </p:grpSp>
      <p:sp>
        <p:nvSpPr>
          <p:cNvPr id="209" name="Google Shape;209;p44"/>
          <p:cNvSpPr/>
          <p:nvPr>
            <p:ph idx="2" type="pic"/>
          </p:nvPr>
        </p:nvSpPr>
        <p:spPr>
          <a:xfrm>
            <a:off x="8602116" y="1265033"/>
            <a:ext cx="2266512" cy="3978298"/>
          </a:xfrm>
          <a:prstGeom prst="rect">
            <a:avLst/>
          </a:prstGeom>
          <a:solidFill>
            <a:schemeClr val="lt1"/>
          </a:solidFill>
          <a:ln>
            <a:noFill/>
          </a:ln>
        </p:spPr>
      </p:sp>
      <p:sp>
        <p:nvSpPr>
          <p:cNvPr id="210" name="Google Shape;210;p44"/>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 name="Google Shape;211;p44"/>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12" name="Google Shape;212;p44"/>
          <p:cNvGrpSpPr/>
          <p:nvPr/>
        </p:nvGrpSpPr>
        <p:grpSpPr>
          <a:xfrm>
            <a:off x="408953" y="6110271"/>
            <a:ext cx="11323912" cy="541807"/>
            <a:chOff x="430699" y="6069857"/>
            <a:chExt cx="11323912" cy="541807"/>
          </a:xfrm>
        </p:grpSpPr>
        <p:sp>
          <p:nvSpPr>
            <p:cNvPr id="213" name="Google Shape;213;p4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4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15" name="Google Shape;215;p44"/>
            <p:cNvPicPr preferRelativeResize="0"/>
            <p:nvPr/>
          </p:nvPicPr>
          <p:blipFill rotWithShape="1">
            <a:blip r:embed="rId3">
              <a:alphaModFix/>
            </a:blip>
            <a:srcRect b="-7352" l="28689" r="49710" t="329"/>
            <a:stretch/>
          </p:blipFill>
          <p:spPr>
            <a:xfrm>
              <a:off x="430699" y="6069857"/>
              <a:ext cx="394801" cy="44883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216" name="Shape 216"/>
        <p:cNvGrpSpPr/>
        <p:nvPr/>
      </p:nvGrpSpPr>
      <p:grpSpPr>
        <a:xfrm>
          <a:off x="0" y="0"/>
          <a:ext cx="0" cy="0"/>
          <a:chOff x="0" y="0"/>
          <a:chExt cx="0" cy="0"/>
        </a:xfrm>
      </p:grpSpPr>
      <p:grpSp>
        <p:nvGrpSpPr>
          <p:cNvPr id="217" name="Google Shape;217;p45"/>
          <p:cNvGrpSpPr/>
          <p:nvPr/>
        </p:nvGrpSpPr>
        <p:grpSpPr>
          <a:xfrm flipH="1" rot="-2700000">
            <a:off x="3894556" y="400601"/>
            <a:ext cx="1969370" cy="1472145"/>
            <a:chOff x="4411342" y="-101937"/>
            <a:chExt cx="3052994" cy="2282176"/>
          </a:xfrm>
        </p:grpSpPr>
        <p:sp>
          <p:nvSpPr>
            <p:cNvPr id="218" name="Google Shape;218;p45"/>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45"/>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4" l="-18858" r="18857" t="-1407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 name="Google Shape;220;p45"/>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45"/>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2" name="Google Shape;222;p45"/>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223" name="Google Shape;223;p45"/>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45"/>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25" name="Google Shape;225;p45"/>
          <p:cNvGrpSpPr/>
          <p:nvPr/>
        </p:nvGrpSpPr>
        <p:grpSpPr>
          <a:xfrm rot="-5400000">
            <a:off x="-1013603" y="4727067"/>
            <a:ext cx="3059425" cy="407404"/>
            <a:chOff x="4345239" y="6324600"/>
            <a:chExt cx="3059425" cy="407404"/>
          </a:xfrm>
        </p:grpSpPr>
        <p:sp>
          <p:nvSpPr>
            <p:cNvPr id="226" name="Google Shape;226;p4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27" name="Google Shape;227;p45"/>
            <p:cNvPicPr preferRelativeResize="0"/>
            <p:nvPr/>
          </p:nvPicPr>
          <p:blipFill rotWithShape="1">
            <a:blip r:embed="rId3">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228" name="Shape 228"/>
        <p:cNvGrpSpPr/>
        <p:nvPr/>
      </p:nvGrpSpPr>
      <p:grpSpPr>
        <a:xfrm>
          <a:off x="0" y="0"/>
          <a:ext cx="0" cy="0"/>
          <a:chOff x="0" y="0"/>
          <a:chExt cx="0" cy="0"/>
        </a:xfrm>
      </p:grpSpPr>
      <p:sp>
        <p:nvSpPr>
          <p:cNvPr id="229" name="Google Shape;229;p46"/>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700">
                <a:solidFill>
                  <a:schemeClr val="dk2"/>
                </a:solidFill>
                <a:latin typeface="Montserrat Medium"/>
                <a:ea typeface="Montserrat Medium"/>
                <a:cs typeface="Montserrat Medium"/>
                <a:sym typeface="Montserrat Medium"/>
              </a:rPr>
              <a:t>OUR TIMELINE</a:t>
            </a:r>
            <a:endParaRPr/>
          </a:p>
        </p:txBody>
      </p:sp>
      <p:cxnSp>
        <p:nvCxnSpPr>
          <p:cNvPr id="230" name="Google Shape;230;p46"/>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231" name="Google Shape;231;p46"/>
          <p:cNvSpPr/>
          <p:nvPr/>
        </p:nvSpPr>
        <p:spPr>
          <a:xfrm>
            <a:off x="2102383" y="2832249"/>
            <a:ext cx="1233055" cy="1233055"/>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232" name="Google Shape;232;p46"/>
          <p:cNvSpPr/>
          <p:nvPr/>
        </p:nvSpPr>
        <p:spPr>
          <a:xfrm>
            <a:off x="5969765" y="3362570"/>
            <a:ext cx="172412" cy="17241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233" name="Google Shape;233;p46"/>
          <p:cNvSpPr/>
          <p:nvPr/>
        </p:nvSpPr>
        <p:spPr>
          <a:xfrm>
            <a:off x="9383674" y="3362570"/>
            <a:ext cx="172412" cy="172412"/>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234" name="Google Shape;234;p46"/>
          <p:cNvSpPr/>
          <p:nvPr/>
        </p:nvSpPr>
        <p:spPr>
          <a:xfrm>
            <a:off x="4956904" y="3803693"/>
            <a:ext cx="2198135"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900">
                <a:solidFill>
                  <a:schemeClr val="dk2"/>
                </a:solidFill>
                <a:latin typeface="Montserrat Medium"/>
                <a:ea typeface="Montserrat Medium"/>
                <a:cs typeface="Montserrat Medium"/>
                <a:sym typeface="Montserrat Medium"/>
              </a:rPr>
              <a:t>Your Title</a:t>
            </a:r>
            <a:endParaRPr/>
          </a:p>
        </p:txBody>
      </p:sp>
      <p:sp>
        <p:nvSpPr>
          <p:cNvPr id="235" name="Google Shape;235;p46"/>
          <p:cNvSpPr/>
          <p:nvPr/>
        </p:nvSpPr>
        <p:spPr>
          <a:xfrm>
            <a:off x="8370812"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900">
                <a:solidFill>
                  <a:schemeClr val="dk2"/>
                </a:solidFill>
                <a:latin typeface="Montserrat Medium"/>
                <a:ea typeface="Montserrat Medium"/>
                <a:cs typeface="Montserrat Medium"/>
                <a:sym typeface="Montserrat Medium"/>
              </a:rPr>
              <a:t>Your Title</a:t>
            </a:r>
            <a:endParaRPr/>
          </a:p>
        </p:txBody>
      </p:sp>
      <p:sp>
        <p:nvSpPr>
          <p:cNvPr id="236" name="Google Shape;236;p46"/>
          <p:cNvSpPr/>
          <p:nvPr/>
        </p:nvSpPr>
        <p:spPr>
          <a:xfrm>
            <a:off x="548344" y="114165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237" name="Google Shape;237;p46"/>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46"/>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46"/>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46"/>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46"/>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46"/>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3" name="Google Shape;243;p46"/>
          <p:cNvGrpSpPr/>
          <p:nvPr/>
        </p:nvGrpSpPr>
        <p:grpSpPr>
          <a:xfrm>
            <a:off x="495393" y="6135034"/>
            <a:ext cx="3059425" cy="407404"/>
            <a:chOff x="4345239" y="6324600"/>
            <a:chExt cx="3059425" cy="407404"/>
          </a:xfrm>
        </p:grpSpPr>
        <p:sp>
          <p:nvSpPr>
            <p:cNvPr id="244" name="Google Shape;244;p4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45" name="Google Shape;245;p46"/>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1_Text Slide with Photo 1">
    <p:spTree>
      <p:nvGrpSpPr>
        <p:cNvPr id="27" name="Shape 27"/>
        <p:cNvGrpSpPr/>
        <p:nvPr/>
      </p:nvGrpSpPr>
      <p:grpSpPr>
        <a:xfrm>
          <a:off x="0" y="0"/>
          <a:ext cx="0" cy="0"/>
          <a:chOff x="0" y="0"/>
          <a:chExt cx="0" cy="0"/>
        </a:xfrm>
      </p:grpSpPr>
      <p:sp>
        <p:nvSpPr>
          <p:cNvPr id="28" name="Google Shape;28;p29"/>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29" name="Google Shape;29;p29"/>
          <p:cNvSpPr/>
          <p:nvPr>
            <p:ph idx="2" type="pic"/>
          </p:nvPr>
        </p:nvSpPr>
        <p:spPr>
          <a:xfrm flipH="1">
            <a:off x="-1" y="2780"/>
            <a:ext cx="4862437" cy="6855220"/>
          </a:xfrm>
          <a:prstGeom prst="rect">
            <a:avLst/>
          </a:prstGeom>
          <a:noFill/>
          <a:ln>
            <a:noFill/>
          </a:ln>
        </p:spPr>
      </p:sp>
      <p:sp>
        <p:nvSpPr>
          <p:cNvPr id="30" name="Google Shape;30;p29"/>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3" l="-18857" r="18856" t="-14075"/>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1" name="Google Shape;31;p29"/>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Montserrat Light"/>
              <a:ea typeface="Montserrat Light"/>
              <a:cs typeface="Montserrat Light"/>
              <a:sym typeface="Montserrat Light"/>
            </a:endParaRPr>
          </a:p>
        </p:txBody>
      </p:sp>
      <p:sp>
        <p:nvSpPr>
          <p:cNvPr id="32" name="Google Shape;32;p29"/>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9"/>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 name="Google Shape;34;p29"/>
          <p:cNvGrpSpPr/>
          <p:nvPr/>
        </p:nvGrpSpPr>
        <p:grpSpPr>
          <a:xfrm>
            <a:off x="4950389" y="6203959"/>
            <a:ext cx="6804222" cy="407705"/>
            <a:chOff x="4950389" y="6203959"/>
            <a:chExt cx="6804222" cy="407705"/>
          </a:xfrm>
        </p:grpSpPr>
        <p:sp>
          <p:nvSpPr>
            <p:cNvPr id="35" name="Google Shape;35;p29"/>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 name="Google Shape;36;p29"/>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rgbClr val="2D5592"/>
                </a:buClr>
                <a:buSzPts val="900"/>
                <a:buFont typeface="Arial"/>
                <a:buNone/>
              </a:pPr>
              <a:r>
                <a:rPr lang="en-GB" sz="900">
                  <a:solidFill>
                    <a:srgbClr val="2D5592"/>
                  </a:solidFill>
                  <a:latin typeface="Arial"/>
                  <a:ea typeface="Arial"/>
                  <a:cs typeface="Arial"/>
                  <a:sym typeface="Arial"/>
                </a:rPr>
                <a:t>Empowering Young Mountain Entrepreneurs</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246" name="Shape 246"/>
        <p:cNvGrpSpPr/>
        <p:nvPr/>
      </p:nvGrpSpPr>
      <p:grpSpPr>
        <a:xfrm>
          <a:off x="0" y="0"/>
          <a:ext cx="0" cy="0"/>
          <a:chOff x="0" y="0"/>
          <a:chExt cx="0" cy="0"/>
        </a:xfrm>
      </p:grpSpPr>
      <p:cxnSp>
        <p:nvCxnSpPr>
          <p:cNvPr id="247" name="Google Shape;247;p47"/>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248" name="Google Shape;248;p47"/>
          <p:cNvSpPr/>
          <p:nvPr/>
        </p:nvSpPr>
        <p:spPr>
          <a:xfrm>
            <a:off x="6040275" y="3362570"/>
            <a:ext cx="172412" cy="17241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29C2F2"/>
              </a:solidFill>
              <a:latin typeface="Calibri"/>
              <a:ea typeface="Calibri"/>
              <a:cs typeface="Calibri"/>
              <a:sym typeface="Calibri"/>
            </a:endParaRPr>
          </a:p>
        </p:txBody>
      </p:sp>
      <p:sp>
        <p:nvSpPr>
          <p:cNvPr id="249" name="Google Shape;249;p47"/>
          <p:cNvSpPr/>
          <p:nvPr/>
        </p:nvSpPr>
        <p:spPr>
          <a:xfrm>
            <a:off x="2626366" y="3362571"/>
            <a:ext cx="172412" cy="172412"/>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083553"/>
              </a:solidFill>
              <a:latin typeface="Calibri"/>
              <a:ea typeface="Calibri"/>
              <a:cs typeface="Calibri"/>
              <a:sym typeface="Calibri"/>
            </a:endParaRPr>
          </a:p>
        </p:txBody>
      </p:sp>
      <p:sp>
        <p:nvSpPr>
          <p:cNvPr id="250" name="Google Shape;250;p47"/>
          <p:cNvSpPr/>
          <p:nvPr/>
        </p:nvSpPr>
        <p:spPr>
          <a:xfrm>
            <a:off x="5027413" y="1818770"/>
            <a:ext cx="2198135"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900">
                <a:solidFill>
                  <a:schemeClr val="dk2"/>
                </a:solidFill>
                <a:latin typeface="Montserrat Medium"/>
                <a:ea typeface="Montserrat Medium"/>
                <a:cs typeface="Montserrat Medium"/>
                <a:sym typeface="Montserrat Medium"/>
              </a:rPr>
              <a:t>Your Title</a:t>
            </a:r>
            <a:endParaRPr/>
          </a:p>
        </p:txBody>
      </p:sp>
      <p:sp>
        <p:nvSpPr>
          <p:cNvPr id="251" name="Google Shape;251;p47"/>
          <p:cNvSpPr/>
          <p:nvPr/>
        </p:nvSpPr>
        <p:spPr>
          <a:xfrm>
            <a:off x="9393224" y="3362571"/>
            <a:ext cx="172412" cy="172412"/>
          </a:xfrm>
          <a:prstGeom prst="ellipse">
            <a:avLst/>
          </a:prstGeom>
          <a:solidFill>
            <a:srgbClr val="7F59A1">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252" name="Google Shape;252;p47"/>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47"/>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47"/>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47"/>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47"/>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47"/>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58" name="Google Shape;258;p47"/>
          <p:cNvGrpSpPr/>
          <p:nvPr/>
        </p:nvGrpSpPr>
        <p:grpSpPr>
          <a:xfrm>
            <a:off x="4571670" y="6135034"/>
            <a:ext cx="3059425" cy="407404"/>
            <a:chOff x="4345239" y="6324600"/>
            <a:chExt cx="3059425" cy="407404"/>
          </a:xfrm>
        </p:grpSpPr>
        <p:sp>
          <p:nvSpPr>
            <p:cNvPr id="259" name="Google Shape;259;p47"/>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60" name="Google Shape;260;p47"/>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261" name="Shape 261"/>
        <p:cNvGrpSpPr/>
        <p:nvPr/>
      </p:nvGrpSpPr>
      <p:grpSpPr>
        <a:xfrm>
          <a:off x="0" y="0"/>
          <a:ext cx="0" cy="0"/>
          <a:chOff x="0" y="0"/>
          <a:chExt cx="0" cy="0"/>
        </a:xfrm>
      </p:grpSpPr>
      <p:grpSp>
        <p:nvGrpSpPr>
          <p:cNvPr id="262" name="Google Shape;262;p48"/>
          <p:cNvGrpSpPr/>
          <p:nvPr/>
        </p:nvGrpSpPr>
        <p:grpSpPr>
          <a:xfrm flipH="1">
            <a:off x="-87112" y="2832249"/>
            <a:ext cx="10088030" cy="1233055"/>
            <a:chOff x="4201590" y="5664497"/>
            <a:chExt cx="20176060" cy="2466109"/>
          </a:xfrm>
        </p:grpSpPr>
        <p:cxnSp>
          <p:nvCxnSpPr>
            <p:cNvPr id="263" name="Google Shape;263;p48"/>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264" name="Google Shape;264;p48"/>
            <p:cNvSpPr/>
            <p:nvPr/>
          </p:nvSpPr>
          <p:spPr>
            <a:xfrm>
              <a:off x="4201590" y="5664497"/>
              <a:ext cx="2466109" cy="2466109"/>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sp>
          <p:nvSpPr>
            <p:cNvPr id="265" name="Google Shape;265;p48"/>
            <p:cNvSpPr/>
            <p:nvPr/>
          </p:nvSpPr>
          <p:spPr>
            <a:xfrm>
              <a:off x="11936354" y="6725140"/>
              <a:ext cx="344824" cy="344824"/>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1B728D"/>
                </a:solidFill>
                <a:latin typeface="Calibri"/>
                <a:ea typeface="Calibri"/>
                <a:cs typeface="Calibri"/>
                <a:sym typeface="Calibri"/>
              </a:endParaRPr>
            </a:p>
          </p:txBody>
        </p:sp>
        <p:sp>
          <p:nvSpPr>
            <p:cNvPr id="266" name="Google Shape;266;p48"/>
            <p:cNvSpPr/>
            <p:nvPr/>
          </p:nvSpPr>
          <p:spPr>
            <a:xfrm>
              <a:off x="18764171" y="6725140"/>
              <a:ext cx="344824" cy="344824"/>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chemeClr val="lt1"/>
                </a:solidFill>
                <a:latin typeface="Calibri"/>
                <a:ea typeface="Calibri"/>
                <a:cs typeface="Calibri"/>
                <a:sym typeface="Calibri"/>
              </a:endParaRPr>
            </a:p>
          </p:txBody>
        </p:sp>
      </p:grpSp>
      <p:sp>
        <p:nvSpPr>
          <p:cNvPr id="267" name="Google Shape;267;p48"/>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48"/>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000"/>
              <a:buNone/>
              <a:defRPr b="0" i="0" sz="20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48"/>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48"/>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0"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48"/>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72" name="Google Shape;272;p48"/>
          <p:cNvGrpSpPr/>
          <p:nvPr/>
        </p:nvGrpSpPr>
        <p:grpSpPr>
          <a:xfrm>
            <a:off x="8471206" y="6135034"/>
            <a:ext cx="3059425" cy="407404"/>
            <a:chOff x="4345239" y="6324600"/>
            <a:chExt cx="3059425" cy="407404"/>
          </a:xfrm>
        </p:grpSpPr>
        <p:sp>
          <p:nvSpPr>
            <p:cNvPr id="273" name="Google Shape;273;p48"/>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74" name="Google Shape;274;p48"/>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275" name="Shape 275"/>
        <p:cNvGrpSpPr/>
        <p:nvPr/>
      </p:nvGrpSpPr>
      <p:grpSpPr>
        <a:xfrm>
          <a:off x="0" y="0"/>
          <a:ext cx="0" cy="0"/>
          <a:chOff x="0" y="0"/>
          <a:chExt cx="0" cy="0"/>
        </a:xfrm>
      </p:grpSpPr>
      <p:sp>
        <p:nvSpPr>
          <p:cNvPr id="276" name="Google Shape;276;p49"/>
          <p:cNvSpPr/>
          <p:nvPr/>
        </p:nvSpPr>
        <p:spPr>
          <a:xfrm>
            <a:off x="0" y="482371"/>
            <a:ext cx="6113604" cy="2855598"/>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49"/>
          <p:cNvSpPr/>
          <p:nvPr/>
        </p:nvSpPr>
        <p:spPr>
          <a:xfrm>
            <a:off x="6113604" y="482371"/>
            <a:ext cx="6113604" cy="2855598"/>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49"/>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49"/>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49"/>
          <p:cNvSpPr txBox="1"/>
          <p:nvPr>
            <p:ph idx="3" type="body"/>
          </p:nvPr>
        </p:nvSpPr>
        <p:spPr>
          <a:xfrm>
            <a:off x="6420771" y="388087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49"/>
          <p:cNvSpPr txBox="1"/>
          <p:nvPr>
            <p:ph idx="4"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2" name="Google Shape;282;p49"/>
          <p:cNvGrpSpPr/>
          <p:nvPr/>
        </p:nvGrpSpPr>
        <p:grpSpPr>
          <a:xfrm>
            <a:off x="4571670" y="6135034"/>
            <a:ext cx="3059425" cy="407404"/>
            <a:chOff x="4345239" y="6324600"/>
            <a:chExt cx="3059425" cy="407404"/>
          </a:xfrm>
        </p:grpSpPr>
        <p:sp>
          <p:nvSpPr>
            <p:cNvPr id="283" name="Google Shape;283;p4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284" name="Google Shape;284;p49"/>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285" name="Shape 285"/>
        <p:cNvGrpSpPr/>
        <p:nvPr/>
      </p:nvGrpSpPr>
      <p:grpSpPr>
        <a:xfrm>
          <a:off x="0" y="0"/>
          <a:ext cx="0" cy="0"/>
          <a:chOff x="0" y="0"/>
          <a:chExt cx="0" cy="0"/>
        </a:xfrm>
      </p:grpSpPr>
      <p:grpSp>
        <p:nvGrpSpPr>
          <p:cNvPr id="286" name="Google Shape;286;p50"/>
          <p:cNvGrpSpPr/>
          <p:nvPr/>
        </p:nvGrpSpPr>
        <p:grpSpPr>
          <a:xfrm>
            <a:off x="13492" y="1875084"/>
            <a:ext cx="12165015" cy="3041254"/>
            <a:chOff x="0" y="4738255"/>
            <a:chExt cx="21169744" cy="5292436"/>
          </a:xfrm>
        </p:grpSpPr>
        <p:sp>
          <p:nvSpPr>
            <p:cNvPr id="287" name="Google Shape;287;p50"/>
            <p:cNvSpPr/>
            <p:nvPr/>
          </p:nvSpPr>
          <p:spPr>
            <a:xfrm>
              <a:off x="0" y="4738255"/>
              <a:ext cx="5292436" cy="5292436"/>
            </a:xfrm>
            <a:prstGeom prst="rect">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50"/>
            <p:cNvSpPr/>
            <p:nvPr/>
          </p:nvSpPr>
          <p:spPr>
            <a:xfrm>
              <a:off x="5292436" y="4738255"/>
              <a:ext cx="5292436" cy="5292436"/>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50"/>
            <p:cNvSpPr/>
            <p:nvPr/>
          </p:nvSpPr>
          <p:spPr>
            <a:xfrm>
              <a:off x="10584872" y="4738255"/>
              <a:ext cx="5292436" cy="5292436"/>
            </a:xfrm>
            <a:prstGeom prst="rect">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50"/>
            <p:cNvSpPr/>
            <p:nvPr/>
          </p:nvSpPr>
          <p:spPr>
            <a:xfrm>
              <a:off x="15877308" y="4738255"/>
              <a:ext cx="5292436" cy="5292436"/>
            </a:xfrm>
            <a:prstGeom prst="rect">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1" name="Google Shape;291;p50"/>
          <p:cNvSpPr txBox="1"/>
          <p:nvPr>
            <p:ph idx="1" type="body"/>
          </p:nvPr>
        </p:nvSpPr>
        <p:spPr>
          <a:xfrm>
            <a:off x="3054743" y="296373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50"/>
          <p:cNvSpPr txBox="1"/>
          <p:nvPr>
            <p:ph idx="2" type="body"/>
          </p:nvPr>
        </p:nvSpPr>
        <p:spPr>
          <a:xfrm>
            <a:off x="3059026" y="233238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50"/>
          <p:cNvSpPr txBox="1"/>
          <p:nvPr>
            <p:ph idx="3" type="body"/>
          </p:nvPr>
        </p:nvSpPr>
        <p:spPr>
          <a:xfrm>
            <a:off x="3069574" y="369401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50"/>
          <p:cNvSpPr txBox="1"/>
          <p:nvPr>
            <p:ph idx="4" type="body"/>
          </p:nvPr>
        </p:nvSpPr>
        <p:spPr>
          <a:xfrm>
            <a:off x="-979" y="296683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50"/>
          <p:cNvSpPr txBox="1"/>
          <p:nvPr>
            <p:ph idx="5" type="body"/>
          </p:nvPr>
        </p:nvSpPr>
        <p:spPr>
          <a:xfrm>
            <a:off x="3304" y="233548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50"/>
          <p:cNvSpPr txBox="1"/>
          <p:nvPr>
            <p:ph idx="6" type="body"/>
          </p:nvPr>
        </p:nvSpPr>
        <p:spPr>
          <a:xfrm>
            <a:off x="13852" y="369710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50"/>
          <p:cNvSpPr txBox="1"/>
          <p:nvPr>
            <p:ph idx="7" type="body"/>
          </p:nvPr>
        </p:nvSpPr>
        <p:spPr>
          <a:xfrm>
            <a:off x="9124512" y="295042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50"/>
          <p:cNvSpPr txBox="1"/>
          <p:nvPr>
            <p:ph idx="8" type="body"/>
          </p:nvPr>
        </p:nvSpPr>
        <p:spPr>
          <a:xfrm>
            <a:off x="9128795" y="231906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50"/>
          <p:cNvSpPr txBox="1"/>
          <p:nvPr>
            <p:ph idx="9" type="body"/>
          </p:nvPr>
        </p:nvSpPr>
        <p:spPr>
          <a:xfrm>
            <a:off x="9139343" y="368069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50"/>
          <p:cNvSpPr txBox="1"/>
          <p:nvPr>
            <p:ph idx="13" type="body"/>
          </p:nvPr>
        </p:nvSpPr>
        <p:spPr>
          <a:xfrm>
            <a:off x="6068790" y="295351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50"/>
          <p:cNvSpPr txBox="1"/>
          <p:nvPr>
            <p:ph idx="14" type="body"/>
          </p:nvPr>
        </p:nvSpPr>
        <p:spPr>
          <a:xfrm>
            <a:off x="6073073" y="232216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50"/>
          <p:cNvSpPr txBox="1"/>
          <p:nvPr>
            <p:ph idx="15" type="body"/>
          </p:nvPr>
        </p:nvSpPr>
        <p:spPr>
          <a:xfrm>
            <a:off x="6083621" y="368379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50"/>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4" name="Google Shape;304;p50"/>
          <p:cNvGrpSpPr/>
          <p:nvPr/>
        </p:nvGrpSpPr>
        <p:grpSpPr>
          <a:xfrm>
            <a:off x="4571670" y="6135034"/>
            <a:ext cx="3059425" cy="407404"/>
            <a:chOff x="4345239" y="6324600"/>
            <a:chExt cx="3059425" cy="407404"/>
          </a:xfrm>
        </p:grpSpPr>
        <p:sp>
          <p:nvSpPr>
            <p:cNvPr id="305" name="Google Shape;305;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306" name="Google Shape;306;p50"/>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307" name="Shape 307"/>
        <p:cNvGrpSpPr/>
        <p:nvPr/>
      </p:nvGrpSpPr>
      <p:grpSpPr>
        <a:xfrm>
          <a:off x="0" y="0"/>
          <a:ext cx="0" cy="0"/>
          <a:chOff x="0" y="0"/>
          <a:chExt cx="0" cy="0"/>
        </a:xfrm>
      </p:grpSpPr>
      <p:sp>
        <p:nvSpPr>
          <p:cNvPr id="308" name="Google Shape;308;p51"/>
          <p:cNvSpPr/>
          <p:nvPr/>
        </p:nvSpPr>
        <p:spPr>
          <a:xfrm>
            <a:off x="2225374" y="17274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09" name="Google Shape;309;p51"/>
          <p:cNvSpPr/>
          <p:nvPr/>
        </p:nvSpPr>
        <p:spPr>
          <a:xfrm>
            <a:off x="2268473" y="17689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10" name="Google Shape;310;p51"/>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11" name="Google Shape;311;p51"/>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12" name="Google Shape;312;p51"/>
          <p:cNvSpPr/>
          <p:nvPr/>
        </p:nvSpPr>
        <p:spPr>
          <a:xfrm>
            <a:off x="8745392" y="178001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13" name="Google Shape;313;p51"/>
          <p:cNvSpPr/>
          <p:nvPr/>
        </p:nvSpPr>
        <p:spPr>
          <a:xfrm>
            <a:off x="8792510" y="182145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14" name="Google Shape;314;p51"/>
          <p:cNvSpPr txBox="1"/>
          <p:nvPr>
            <p:ph idx="1" type="body"/>
          </p:nvPr>
        </p:nvSpPr>
        <p:spPr>
          <a:xfrm>
            <a:off x="1956271" y="43333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51"/>
          <p:cNvSpPr txBox="1"/>
          <p:nvPr>
            <p:ph idx="2"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51"/>
          <p:cNvSpPr txBox="1"/>
          <p:nvPr>
            <p:ph idx="3" type="body"/>
          </p:nvPr>
        </p:nvSpPr>
        <p:spPr>
          <a:xfrm>
            <a:off x="8479091"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51"/>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8" name="Google Shape;318;p51"/>
          <p:cNvGrpSpPr/>
          <p:nvPr/>
        </p:nvGrpSpPr>
        <p:grpSpPr>
          <a:xfrm>
            <a:off x="4571670" y="6135034"/>
            <a:ext cx="3059425" cy="407404"/>
            <a:chOff x="4345239" y="6324600"/>
            <a:chExt cx="3059425" cy="407404"/>
          </a:xfrm>
        </p:grpSpPr>
        <p:sp>
          <p:nvSpPr>
            <p:cNvPr id="319" name="Google Shape;319;p51"/>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320" name="Google Shape;320;p51"/>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321" name="Shape 321"/>
        <p:cNvGrpSpPr/>
        <p:nvPr/>
      </p:nvGrpSpPr>
      <p:grpSpPr>
        <a:xfrm>
          <a:off x="0" y="0"/>
          <a:ext cx="0" cy="0"/>
          <a:chOff x="0" y="0"/>
          <a:chExt cx="0" cy="0"/>
        </a:xfrm>
      </p:grpSpPr>
      <p:sp>
        <p:nvSpPr>
          <p:cNvPr id="322" name="Google Shape;322;p52"/>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3" name="Google Shape;323;p52"/>
          <p:cNvSpPr/>
          <p:nvPr/>
        </p:nvSpPr>
        <p:spPr>
          <a:xfrm>
            <a:off x="3227188" y="18152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4" name="Google Shape;324;p52"/>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5" name="Google Shape;325;p52"/>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6" name="Google Shape;326;p52"/>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7" name="Google Shape;327;p52"/>
          <p:cNvSpPr/>
          <p:nvPr/>
        </p:nvSpPr>
        <p:spPr>
          <a:xfrm>
            <a:off x="1066895" y="1815204"/>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8" name="Google Shape;328;p52"/>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29" name="Google Shape;329;p52"/>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30" name="Google Shape;330;p52"/>
          <p:cNvSpPr/>
          <p:nvPr/>
        </p:nvSpPr>
        <p:spPr>
          <a:xfrm>
            <a:off x="7558165" y="181520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31" name="Google Shape;331;p52"/>
          <p:cNvSpPr txBox="1"/>
          <p:nvPr>
            <p:ph idx="1" type="body"/>
          </p:nvPr>
        </p:nvSpPr>
        <p:spPr>
          <a:xfrm>
            <a:off x="748973" y="438588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1" i="0" sz="20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52"/>
          <p:cNvSpPr txBox="1"/>
          <p:nvPr>
            <p:ph idx="2" type="body"/>
          </p:nvPr>
        </p:nvSpPr>
        <p:spPr>
          <a:xfrm>
            <a:off x="2914986" y="43796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1"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52"/>
          <p:cNvSpPr txBox="1"/>
          <p:nvPr>
            <p:ph idx="3"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1" i="0" sz="20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52"/>
          <p:cNvSpPr txBox="1"/>
          <p:nvPr>
            <p:ph idx="4" type="body"/>
          </p:nvPr>
        </p:nvSpPr>
        <p:spPr>
          <a:xfrm>
            <a:off x="7244746" y="436493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2000"/>
              <a:buNone/>
              <a:defRPr b="1" i="0" sz="20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52"/>
          <p:cNvSpPr txBox="1"/>
          <p:nvPr>
            <p:ph idx="5" type="body"/>
          </p:nvPr>
        </p:nvSpPr>
        <p:spPr>
          <a:xfrm>
            <a:off x="9399324" y="4353360"/>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1" i="0" sz="20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52"/>
          <p:cNvSpPr/>
          <p:nvPr/>
        </p:nvSpPr>
        <p:spPr>
          <a:xfrm>
            <a:off x="9714586" y="181520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sz="1800" u="none" strike="noStrike">
              <a:solidFill>
                <a:schemeClr val="dk1"/>
              </a:solidFill>
              <a:latin typeface="Lato"/>
              <a:ea typeface="Lato"/>
              <a:cs typeface="Lato"/>
              <a:sym typeface="Lato"/>
            </a:endParaRPr>
          </a:p>
        </p:txBody>
      </p:sp>
      <p:sp>
        <p:nvSpPr>
          <p:cNvPr id="337" name="Google Shape;337;p5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38" name="Google Shape;338;p52"/>
          <p:cNvGrpSpPr/>
          <p:nvPr/>
        </p:nvGrpSpPr>
        <p:grpSpPr>
          <a:xfrm>
            <a:off x="4571670" y="6135034"/>
            <a:ext cx="3059425" cy="407404"/>
            <a:chOff x="4345239" y="6324600"/>
            <a:chExt cx="3059425" cy="407404"/>
          </a:xfrm>
        </p:grpSpPr>
        <p:sp>
          <p:nvSpPr>
            <p:cNvPr id="339" name="Google Shape;339;p52"/>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340" name="Google Shape;340;p52"/>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341" name="Shape 341"/>
        <p:cNvGrpSpPr/>
        <p:nvPr/>
      </p:nvGrpSpPr>
      <p:grpSpPr>
        <a:xfrm>
          <a:off x="0" y="0"/>
          <a:ext cx="0" cy="0"/>
          <a:chOff x="0" y="0"/>
          <a:chExt cx="0" cy="0"/>
        </a:xfrm>
      </p:grpSpPr>
      <p:sp>
        <p:nvSpPr>
          <p:cNvPr id="342" name="Google Shape;342;p53"/>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53"/>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53"/>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53"/>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53"/>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53"/>
          <p:cNvSpPr/>
          <p:nvPr/>
        </p:nvSpPr>
        <p:spPr>
          <a:xfrm>
            <a:off x="5650339" y="1213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348" name="Google Shape;348;p53"/>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53"/>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53"/>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53"/>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53"/>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53"/>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54" name="Google Shape;354;p53"/>
          <p:cNvGrpSpPr/>
          <p:nvPr/>
        </p:nvGrpSpPr>
        <p:grpSpPr>
          <a:xfrm>
            <a:off x="4571670" y="6135034"/>
            <a:ext cx="3059425" cy="407404"/>
            <a:chOff x="4345239" y="6324600"/>
            <a:chExt cx="3059425" cy="407404"/>
          </a:xfrm>
        </p:grpSpPr>
        <p:sp>
          <p:nvSpPr>
            <p:cNvPr id="355" name="Google Shape;355;p53"/>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356" name="Google Shape;356;p53"/>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357" name="Shape 357"/>
        <p:cNvGrpSpPr/>
        <p:nvPr/>
      </p:nvGrpSpPr>
      <p:grpSpPr>
        <a:xfrm>
          <a:off x="0" y="0"/>
          <a:ext cx="0" cy="0"/>
          <a:chOff x="0" y="0"/>
          <a:chExt cx="0" cy="0"/>
        </a:xfrm>
      </p:grpSpPr>
      <p:grpSp>
        <p:nvGrpSpPr>
          <p:cNvPr id="358" name="Google Shape;358;p54"/>
          <p:cNvGrpSpPr/>
          <p:nvPr/>
        </p:nvGrpSpPr>
        <p:grpSpPr>
          <a:xfrm>
            <a:off x="1154562" y="1887157"/>
            <a:ext cx="9882876" cy="2798187"/>
            <a:chOff x="1875859" y="4907106"/>
            <a:chExt cx="20625932" cy="5839921"/>
          </a:xfrm>
        </p:grpSpPr>
        <p:sp>
          <p:nvSpPr>
            <p:cNvPr id="359" name="Google Shape;359;p54"/>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0" name="Google Shape;360;p54"/>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1" name="Google Shape;361;p54"/>
            <p:cNvSpPr/>
            <p:nvPr/>
          </p:nvSpPr>
          <p:spPr>
            <a:xfrm rot="10800000">
              <a:off x="9956596" y="4907108"/>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2" name="Google Shape;362;p54"/>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3" name="Google Shape;363;p54"/>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4" name="Google Shape;364;p54"/>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5" name="Google Shape;365;p54"/>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6" name="Google Shape;366;p54"/>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7" name="Google Shape;367;p54"/>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8" name="Google Shape;368;p54"/>
            <p:cNvSpPr/>
            <p:nvPr/>
          </p:nvSpPr>
          <p:spPr>
            <a:xfrm>
              <a:off x="18037332"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598">
                <a:solidFill>
                  <a:schemeClr val="dk1"/>
                </a:solidFill>
                <a:latin typeface="Calibri"/>
                <a:ea typeface="Calibri"/>
                <a:cs typeface="Calibri"/>
                <a:sym typeface="Calibri"/>
              </a:endParaRPr>
            </a:p>
          </p:txBody>
        </p:sp>
        <p:sp>
          <p:nvSpPr>
            <p:cNvPr id="369" name="Google Shape;369;p54"/>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Mission</a:t>
              </a:r>
              <a:endParaRPr/>
            </a:p>
          </p:txBody>
        </p:sp>
        <p:sp>
          <p:nvSpPr>
            <p:cNvPr id="370" name="Google Shape;370;p54"/>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Vision</a:t>
              </a:r>
              <a:endParaRPr/>
            </a:p>
          </p:txBody>
        </p:sp>
        <p:sp>
          <p:nvSpPr>
            <p:cNvPr id="371" name="Google Shape;371;p54"/>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Goals</a:t>
              </a:r>
              <a:endParaRPr/>
            </a:p>
          </p:txBody>
        </p:sp>
        <p:sp>
          <p:nvSpPr>
            <p:cNvPr id="372" name="Google Shape;372;p54"/>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Values</a:t>
              </a:r>
              <a:endParaRPr/>
            </a:p>
          </p:txBody>
        </p:sp>
        <p:sp>
          <p:nvSpPr>
            <p:cNvPr id="373" name="Google Shape;373;p54"/>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Strategy</a:t>
              </a:r>
              <a:endParaRPr/>
            </a:p>
          </p:txBody>
        </p:sp>
      </p:grpSp>
      <p:sp>
        <p:nvSpPr>
          <p:cNvPr id="374" name="Google Shape;374;p54"/>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54"/>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54"/>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54"/>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54"/>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54"/>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0" name="Google Shape;380;p54"/>
          <p:cNvGrpSpPr/>
          <p:nvPr/>
        </p:nvGrpSpPr>
        <p:grpSpPr>
          <a:xfrm>
            <a:off x="4571670" y="6135034"/>
            <a:ext cx="3059425" cy="407404"/>
            <a:chOff x="4345239" y="6324600"/>
            <a:chExt cx="3059425" cy="407404"/>
          </a:xfrm>
        </p:grpSpPr>
        <p:sp>
          <p:nvSpPr>
            <p:cNvPr id="381" name="Google Shape;381;p54"/>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382" name="Google Shape;382;p54"/>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383" name="Shape 383"/>
        <p:cNvGrpSpPr/>
        <p:nvPr/>
      </p:nvGrpSpPr>
      <p:grpSpPr>
        <a:xfrm>
          <a:off x="0" y="0"/>
          <a:ext cx="0" cy="0"/>
          <a:chOff x="0" y="0"/>
          <a:chExt cx="0" cy="0"/>
        </a:xfrm>
      </p:grpSpPr>
      <p:grpSp>
        <p:nvGrpSpPr>
          <p:cNvPr id="384" name="Google Shape;384;p55"/>
          <p:cNvGrpSpPr/>
          <p:nvPr/>
        </p:nvGrpSpPr>
        <p:grpSpPr>
          <a:xfrm>
            <a:off x="958611" y="1840131"/>
            <a:ext cx="10383759" cy="2382415"/>
            <a:chOff x="2122935" y="4949396"/>
            <a:chExt cx="20123405" cy="5001613"/>
          </a:xfrm>
        </p:grpSpPr>
        <p:sp>
          <p:nvSpPr>
            <p:cNvPr id="385" name="Google Shape;385;p55"/>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sp>
          <p:nvSpPr>
            <p:cNvPr id="386" name="Google Shape;386;p55"/>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sp>
          <p:nvSpPr>
            <p:cNvPr id="387" name="Google Shape;387;p55"/>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sp>
          <p:nvSpPr>
            <p:cNvPr id="388" name="Google Shape;388;p55"/>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sp>
          <p:nvSpPr>
            <p:cNvPr id="389" name="Google Shape;389;p55"/>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Title Three</a:t>
              </a:r>
              <a:endParaRPr/>
            </a:p>
          </p:txBody>
        </p:sp>
        <p:sp>
          <p:nvSpPr>
            <p:cNvPr id="390" name="Google Shape;390;p55"/>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Title Four</a:t>
              </a:r>
              <a:endParaRPr/>
            </a:p>
          </p:txBody>
        </p:sp>
      </p:grpSp>
      <p:sp>
        <p:nvSpPr>
          <p:cNvPr id="391" name="Google Shape;391;p55"/>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55"/>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55"/>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55"/>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55"/>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3600"/>
              <a:buNone/>
              <a:defRPr b="1" i="0" sz="36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55"/>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3600"/>
              <a:buNone/>
              <a:defRPr b="1" i="0" sz="36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55"/>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3600"/>
              <a:buNone/>
              <a:defRPr b="1" i="0" sz="36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55"/>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3600"/>
              <a:buNone/>
              <a:defRPr b="1" i="0" sz="36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55"/>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00" name="Google Shape;400;p55"/>
          <p:cNvGrpSpPr/>
          <p:nvPr/>
        </p:nvGrpSpPr>
        <p:grpSpPr>
          <a:xfrm>
            <a:off x="4571670" y="6135034"/>
            <a:ext cx="3059425" cy="407404"/>
            <a:chOff x="4345239" y="6324600"/>
            <a:chExt cx="3059425" cy="407404"/>
          </a:xfrm>
        </p:grpSpPr>
        <p:sp>
          <p:nvSpPr>
            <p:cNvPr id="401" name="Google Shape;401;p55"/>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402" name="Google Shape;402;p55"/>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403" name="Shape 403"/>
        <p:cNvGrpSpPr/>
        <p:nvPr/>
      </p:nvGrpSpPr>
      <p:grpSpPr>
        <a:xfrm>
          <a:off x="0" y="0"/>
          <a:ext cx="0" cy="0"/>
          <a:chOff x="0" y="0"/>
          <a:chExt cx="0" cy="0"/>
        </a:xfrm>
      </p:grpSpPr>
      <p:grpSp>
        <p:nvGrpSpPr>
          <p:cNvPr id="404" name="Google Shape;404;p56"/>
          <p:cNvGrpSpPr/>
          <p:nvPr/>
        </p:nvGrpSpPr>
        <p:grpSpPr>
          <a:xfrm>
            <a:off x="2282521" y="1805252"/>
            <a:ext cx="7491958" cy="1805615"/>
            <a:chOff x="7490990" y="4949396"/>
            <a:chExt cx="14519185" cy="3790686"/>
          </a:xfrm>
        </p:grpSpPr>
        <p:sp>
          <p:nvSpPr>
            <p:cNvPr id="405" name="Google Shape;405;p56"/>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sp>
          <p:nvSpPr>
            <p:cNvPr id="406" name="Google Shape;406;p56"/>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sp>
          <p:nvSpPr>
            <p:cNvPr id="407" name="Google Shape;407;p56"/>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1349">
                <a:solidFill>
                  <a:schemeClr val="lt1"/>
                </a:solidFill>
                <a:latin typeface="Montserrat Light"/>
                <a:ea typeface="Montserrat Light"/>
                <a:cs typeface="Montserrat Light"/>
                <a:sym typeface="Montserrat Light"/>
              </a:endParaRPr>
            </a:p>
          </p:txBody>
        </p:sp>
      </p:grpSp>
      <p:sp>
        <p:nvSpPr>
          <p:cNvPr id="408" name="Google Shape;408;p56"/>
          <p:cNvSpPr txBox="1"/>
          <p:nvPr>
            <p:ph idx="1" type="body"/>
          </p:nvPr>
        </p:nvSpPr>
        <p:spPr>
          <a:xfrm>
            <a:off x="2214217" y="4216262"/>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56"/>
          <p:cNvSpPr txBox="1"/>
          <p:nvPr>
            <p:ph idx="2" type="body"/>
          </p:nvPr>
        </p:nvSpPr>
        <p:spPr>
          <a:xfrm>
            <a:off x="4981534" y="418248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56"/>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56"/>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3600"/>
              <a:buNone/>
              <a:defRPr b="1" i="0" sz="36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56"/>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3600"/>
              <a:buNone/>
              <a:defRPr b="1" i="0" sz="36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56"/>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3600"/>
              <a:buNone/>
              <a:defRPr b="1" i="0" sz="36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56"/>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15" name="Google Shape;415;p56"/>
          <p:cNvGrpSpPr/>
          <p:nvPr/>
        </p:nvGrpSpPr>
        <p:grpSpPr>
          <a:xfrm>
            <a:off x="4571670" y="6135034"/>
            <a:ext cx="3059425" cy="407404"/>
            <a:chOff x="4345239" y="6324600"/>
            <a:chExt cx="3059425" cy="407404"/>
          </a:xfrm>
        </p:grpSpPr>
        <p:sp>
          <p:nvSpPr>
            <p:cNvPr id="416" name="Google Shape;416;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417" name="Google Shape;417;p56"/>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1_Overview/Content Slide">
    <p:spTree>
      <p:nvGrpSpPr>
        <p:cNvPr id="37" name="Shape 37"/>
        <p:cNvGrpSpPr/>
        <p:nvPr/>
      </p:nvGrpSpPr>
      <p:grpSpPr>
        <a:xfrm>
          <a:off x="0" y="0"/>
          <a:ext cx="0" cy="0"/>
          <a:chOff x="0" y="0"/>
          <a:chExt cx="0" cy="0"/>
        </a:xfrm>
      </p:grpSpPr>
      <p:sp>
        <p:nvSpPr>
          <p:cNvPr id="38" name="Google Shape;38;p30"/>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 name="Google Shape;39;p30"/>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7" l="-41098" r="10751" t="2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 name="Google Shape;40;p30"/>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Montserrat Light"/>
              <a:ea typeface="Montserrat Light"/>
              <a:cs typeface="Montserrat Light"/>
              <a:sym typeface="Montserrat Light"/>
            </a:endParaRPr>
          </a:p>
        </p:txBody>
      </p:sp>
      <p:sp>
        <p:nvSpPr>
          <p:cNvPr id="41" name="Google Shape;41;p30"/>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0"/>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0"/>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0"/>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0"/>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0"/>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0"/>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0"/>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30"/>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0"/>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0"/>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0"/>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0"/>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595959"/>
              </a:buClr>
              <a:buSzPts val="800"/>
              <a:buFont typeface="Calibri"/>
              <a:buNone/>
            </a:pPr>
            <a:r>
              <a:rPr lang="en-GB" sz="800">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800">
              <a:solidFill>
                <a:schemeClr val="dk1"/>
              </a:solidFill>
              <a:latin typeface="Calibri"/>
              <a:ea typeface="Calibri"/>
              <a:cs typeface="Calibri"/>
              <a:sym typeface="Calibri"/>
            </a:endParaRPr>
          </a:p>
        </p:txBody>
      </p:sp>
      <p:sp>
        <p:nvSpPr>
          <p:cNvPr id="54" name="Google Shape;54;p30"/>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5" name="Google Shape;55;p30"/>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418" name="Shape 418"/>
        <p:cNvGrpSpPr/>
        <p:nvPr/>
      </p:nvGrpSpPr>
      <p:grpSpPr>
        <a:xfrm>
          <a:off x="0" y="0"/>
          <a:ext cx="0" cy="0"/>
          <a:chOff x="0" y="0"/>
          <a:chExt cx="0" cy="0"/>
        </a:xfrm>
      </p:grpSpPr>
      <p:grpSp>
        <p:nvGrpSpPr>
          <p:cNvPr id="419" name="Google Shape;419;p57"/>
          <p:cNvGrpSpPr/>
          <p:nvPr/>
        </p:nvGrpSpPr>
        <p:grpSpPr>
          <a:xfrm flipH="1">
            <a:off x="8729578" y="863758"/>
            <a:ext cx="3462422" cy="4621568"/>
            <a:chOff x="1333421" y="1575267"/>
            <a:chExt cx="7926559" cy="10580207"/>
          </a:xfrm>
        </p:grpSpPr>
        <p:sp>
          <p:nvSpPr>
            <p:cNvPr id="420" name="Google Shape;420;p57"/>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F59A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57"/>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1B728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57"/>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57"/>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57"/>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D3D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25" name="Google Shape;425;p57"/>
            <p:cNvCxnSpPr/>
            <p:nvPr/>
          </p:nvCxnSpPr>
          <p:spPr>
            <a:xfrm flipH="1">
              <a:off x="6134567" y="1678463"/>
              <a:ext cx="152338" cy="4916"/>
            </a:xfrm>
            <a:prstGeom prst="straightConnector1">
              <a:avLst/>
            </a:prstGeom>
            <a:noFill/>
            <a:ln cap="flat" cmpd="sng" w="14400">
              <a:solidFill>
                <a:srgbClr val="7F7F7F"/>
              </a:solidFill>
              <a:prstDash val="solid"/>
              <a:round/>
              <a:headEnd len="med" w="med" type="none"/>
              <a:tailEnd len="med" w="med" type="none"/>
            </a:ln>
          </p:spPr>
        </p:cxnSp>
        <p:cxnSp>
          <p:nvCxnSpPr>
            <p:cNvPr id="426" name="Google Shape;426;p57"/>
            <p:cNvCxnSpPr/>
            <p:nvPr/>
          </p:nvCxnSpPr>
          <p:spPr>
            <a:xfrm flipH="1">
              <a:off x="5854458" y="1678463"/>
              <a:ext cx="152341" cy="4916"/>
            </a:xfrm>
            <a:prstGeom prst="straightConnector1">
              <a:avLst/>
            </a:prstGeom>
            <a:noFill/>
            <a:ln cap="flat" cmpd="sng" w="14400">
              <a:solidFill>
                <a:srgbClr val="7F7F7F"/>
              </a:solidFill>
              <a:prstDash val="solid"/>
              <a:round/>
              <a:headEnd len="med" w="med" type="none"/>
              <a:tailEnd len="med" w="med" type="none"/>
            </a:ln>
          </p:spPr>
        </p:cxnSp>
        <p:cxnSp>
          <p:nvCxnSpPr>
            <p:cNvPr id="427" name="Google Shape;427;p57"/>
            <p:cNvCxnSpPr/>
            <p:nvPr/>
          </p:nvCxnSpPr>
          <p:spPr>
            <a:xfrm flipH="1">
              <a:off x="5569436" y="1678463"/>
              <a:ext cx="152341" cy="4916"/>
            </a:xfrm>
            <a:prstGeom prst="straightConnector1">
              <a:avLst/>
            </a:prstGeom>
            <a:noFill/>
            <a:ln cap="flat" cmpd="sng" w="14400">
              <a:solidFill>
                <a:srgbClr val="7F7F7F"/>
              </a:solidFill>
              <a:prstDash val="solid"/>
              <a:round/>
              <a:headEnd len="med" w="med" type="none"/>
              <a:tailEnd len="med" w="med" type="none"/>
            </a:ln>
          </p:spPr>
        </p:cxnSp>
        <p:cxnSp>
          <p:nvCxnSpPr>
            <p:cNvPr id="428" name="Google Shape;428;p57"/>
            <p:cNvCxnSpPr/>
            <p:nvPr/>
          </p:nvCxnSpPr>
          <p:spPr>
            <a:xfrm flipH="1">
              <a:off x="5284414" y="1678463"/>
              <a:ext cx="152341" cy="4916"/>
            </a:xfrm>
            <a:prstGeom prst="straightConnector1">
              <a:avLst/>
            </a:prstGeom>
            <a:noFill/>
            <a:ln cap="flat" cmpd="sng" w="14400">
              <a:solidFill>
                <a:srgbClr val="7F7F7F"/>
              </a:solidFill>
              <a:prstDash val="solid"/>
              <a:round/>
              <a:headEnd len="med" w="med" type="none"/>
              <a:tailEnd len="med" w="med" type="none"/>
            </a:ln>
          </p:spPr>
        </p:cxnSp>
        <p:cxnSp>
          <p:nvCxnSpPr>
            <p:cNvPr id="429" name="Google Shape;429;p57"/>
            <p:cNvCxnSpPr/>
            <p:nvPr/>
          </p:nvCxnSpPr>
          <p:spPr>
            <a:xfrm flipH="1">
              <a:off x="4999393" y="1678463"/>
              <a:ext cx="152341" cy="4916"/>
            </a:xfrm>
            <a:prstGeom prst="straightConnector1">
              <a:avLst/>
            </a:prstGeom>
            <a:noFill/>
            <a:ln cap="flat" cmpd="sng" w="14400">
              <a:solidFill>
                <a:srgbClr val="7F7F7F"/>
              </a:solidFill>
              <a:prstDash val="solid"/>
              <a:round/>
              <a:headEnd len="med" w="med" type="none"/>
              <a:tailEnd len="med" w="med" type="none"/>
            </a:ln>
          </p:spPr>
        </p:cxnSp>
        <p:cxnSp>
          <p:nvCxnSpPr>
            <p:cNvPr id="430" name="Google Shape;430;p57"/>
            <p:cNvCxnSpPr/>
            <p:nvPr/>
          </p:nvCxnSpPr>
          <p:spPr>
            <a:xfrm flipH="1">
              <a:off x="4719286" y="1678463"/>
              <a:ext cx="152338" cy="4916"/>
            </a:xfrm>
            <a:prstGeom prst="straightConnector1">
              <a:avLst/>
            </a:prstGeom>
            <a:noFill/>
            <a:ln cap="flat" cmpd="sng" w="14400">
              <a:solidFill>
                <a:srgbClr val="7F7F7F"/>
              </a:solidFill>
              <a:prstDash val="solid"/>
              <a:round/>
              <a:headEnd len="med" w="med" type="none"/>
              <a:tailEnd len="med" w="med" type="none"/>
            </a:ln>
          </p:spPr>
        </p:cxnSp>
        <p:cxnSp>
          <p:nvCxnSpPr>
            <p:cNvPr id="431" name="Google Shape;431;p57"/>
            <p:cNvCxnSpPr/>
            <p:nvPr/>
          </p:nvCxnSpPr>
          <p:spPr>
            <a:xfrm flipH="1">
              <a:off x="4434264" y="1678463"/>
              <a:ext cx="152338" cy="4916"/>
            </a:xfrm>
            <a:prstGeom prst="straightConnector1">
              <a:avLst/>
            </a:prstGeom>
            <a:noFill/>
            <a:ln cap="flat" cmpd="sng" w="14400">
              <a:solidFill>
                <a:srgbClr val="7F7F7F"/>
              </a:solidFill>
              <a:prstDash val="solid"/>
              <a:round/>
              <a:headEnd len="med" w="med" type="none"/>
              <a:tailEnd len="med" w="med" type="none"/>
            </a:ln>
          </p:spPr>
        </p:cxnSp>
        <p:cxnSp>
          <p:nvCxnSpPr>
            <p:cNvPr id="432" name="Google Shape;432;p57"/>
            <p:cNvCxnSpPr/>
            <p:nvPr/>
          </p:nvCxnSpPr>
          <p:spPr>
            <a:xfrm flipH="1">
              <a:off x="4149243" y="1678463"/>
              <a:ext cx="152338" cy="4916"/>
            </a:xfrm>
            <a:prstGeom prst="straightConnector1">
              <a:avLst/>
            </a:prstGeom>
            <a:noFill/>
            <a:ln cap="flat" cmpd="sng" w="14400">
              <a:solidFill>
                <a:srgbClr val="7F7F7F"/>
              </a:solidFill>
              <a:prstDash val="solid"/>
              <a:round/>
              <a:headEnd len="med" w="med" type="none"/>
              <a:tailEnd len="med" w="med" type="none"/>
            </a:ln>
          </p:spPr>
        </p:cxnSp>
        <p:cxnSp>
          <p:nvCxnSpPr>
            <p:cNvPr id="433" name="Google Shape;433;p57"/>
            <p:cNvCxnSpPr/>
            <p:nvPr/>
          </p:nvCxnSpPr>
          <p:spPr>
            <a:xfrm flipH="1">
              <a:off x="3864221" y="1678463"/>
              <a:ext cx="152338" cy="4916"/>
            </a:xfrm>
            <a:prstGeom prst="straightConnector1">
              <a:avLst/>
            </a:prstGeom>
            <a:noFill/>
            <a:ln cap="flat" cmpd="sng" w="14400">
              <a:solidFill>
                <a:srgbClr val="7F7F7F"/>
              </a:solidFill>
              <a:prstDash val="solid"/>
              <a:round/>
              <a:headEnd len="med" w="med" type="none"/>
              <a:tailEnd len="med" w="med" type="none"/>
            </a:ln>
          </p:spPr>
        </p:cxnSp>
        <p:sp>
          <p:nvSpPr>
            <p:cNvPr id="434" name="Google Shape;434;p57"/>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35" name="Google Shape;435;p57"/>
            <p:cNvCxnSpPr/>
            <p:nvPr/>
          </p:nvCxnSpPr>
          <p:spPr>
            <a:xfrm flipH="1">
              <a:off x="3412117" y="1830804"/>
              <a:ext cx="98283" cy="108112"/>
            </a:xfrm>
            <a:prstGeom prst="straightConnector1">
              <a:avLst/>
            </a:prstGeom>
            <a:noFill/>
            <a:ln cap="flat" cmpd="sng" w="14400">
              <a:solidFill>
                <a:srgbClr val="7F7F7F"/>
              </a:solidFill>
              <a:prstDash val="solid"/>
              <a:round/>
              <a:headEnd len="med" w="med" type="none"/>
              <a:tailEnd len="med" w="med" type="none"/>
            </a:ln>
          </p:spPr>
        </p:cxnSp>
        <p:cxnSp>
          <p:nvCxnSpPr>
            <p:cNvPr id="436" name="Google Shape;436;p57"/>
            <p:cNvCxnSpPr/>
            <p:nvPr/>
          </p:nvCxnSpPr>
          <p:spPr>
            <a:xfrm>
              <a:off x="5716861" y="3924240"/>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37" name="Google Shape;437;p57"/>
            <p:cNvCxnSpPr/>
            <p:nvPr/>
          </p:nvCxnSpPr>
          <p:spPr>
            <a:xfrm>
              <a:off x="6001883" y="3924240"/>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38" name="Google Shape;438;p57"/>
            <p:cNvCxnSpPr/>
            <p:nvPr/>
          </p:nvCxnSpPr>
          <p:spPr>
            <a:xfrm>
              <a:off x="6281993" y="3924240"/>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39" name="Google Shape;439;p57"/>
            <p:cNvCxnSpPr/>
            <p:nvPr/>
          </p:nvCxnSpPr>
          <p:spPr>
            <a:xfrm>
              <a:off x="6567014" y="3924240"/>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40" name="Google Shape;440;p57"/>
            <p:cNvCxnSpPr/>
            <p:nvPr/>
          </p:nvCxnSpPr>
          <p:spPr>
            <a:xfrm>
              <a:off x="6852036" y="3924240"/>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41" name="Google Shape;441;p57"/>
            <p:cNvCxnSpPr/>
            <p:nvPr/>
          </p:nvCxnSpPr>
          <p:spPr>
            <a:xfrm>
              <a:off x="7137058" y="3924240"/>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42" name="Google Shape;442;p57"/>
            <p:cNvCxnSpPr/>
            <p:nvPr/>
          </p:nvCxnSpPr>
          <p:spPr>
            <a:xfrm>
              <a:off x="7422080" y="3924240"/>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43" name="Google Shape;443;p57"/>
            <p:cNvCxnSpPr/>
            <p:nvPr/>
          </p:nvCxnSpPr>
          <p:spPr>
            <a:xfrm>
              <a:off x="7702186" y="3924240"/>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44" name="Google Shape;444;p57"/>
            <p:cNvCxnSpPr/>
            <p:nvPr/>
          </p:nvCxnSpPr>
          <p:spPr>
            <a:xfrm>
              <a:off x="7987208" y="3924240"/>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45" name="Google Shape;445;p57"/>
            <p:cNvCxnSpPr/>
            <p:nvPr/>
          </p:nvCxnSpPr>
          <p:spPr>
            <a:xfrm>
              <a:off x="8272230" y="3924240"/>
              <a:ext cx="78627" cy="4913"/>
            </a:xfrm>
            <a:prstGeom prst="straightConnector1">
              <a:avLst/>
            </a:prstGeom>
            <a:noFill/>
            <a:ln cap="flat" cmpd="sng" w="14400">
              <a:solidFill>
                <a:srgbClr val="7F7F7F"/>
              </a:solidFill>
              <a:prstDash val="solid"/>
              <a:round/>
              <a:headEnd len="med" w="med" type="none"/>
              <a:tailEnd len="med" w="med" type="none"/>
            </a:ln>
          </p:spPr>
        </p:cxnSp>
        <p:cxnSp>
          <p:nvCxnSpPr>
            <p:cNvPr id="446" name="Google Shape;446;p57"/>
            <p:cNvCxnSpPr/>
            <p:nvPr/>
          </p:nvCxnSpPr>
          <p:spPr>
            <a:xfrm>
              <a:off x="6630897" y="6862914"/>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47" name="Google Shape;447;p57"/>
            <p:cNvCxnSpPr/>
            <p:nvPr/>
          </p:nvCxnSpPr>
          <p:spPr>
            <a:xfrm>
              <a:off x="6915919" y="6862914"/>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48" name="Google Shape;448;p57"/>
            <p:cNvCxnSpPr/>
            <p:nvPr/>
          </p:nvCxnSpPr>
          <p:spPr>
            <a:xfrm>
              <a:off x="7200941" y="6862914"/>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49" name="Google Shape;449;p57"/>
            <p:cNvCxnSpPr/>
            <p:nvPr/>
          </p:nvCxnSpPr>
          <p:spPr>
            <a:xfrm>
              <a:off x="7481050" y="6862914"/>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50" name="Google Shape;450;p57"/>
            <p:cNvCxnSpPr/>
            <p:nvPr/>
          </p:nvCxnSpPr>
          <p:spPr>
            <a:xfrm>
              <a:off x="7766072" y="6862914"/>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51" name="Google Shape;451;p57"/>
            <p:cNvCxnSpPr/>
            <p:nvPr/>
          </p:nvCxnSpPr>
          <p:spPr>
            <a:xfrm>
              <a:off x="8051094" y="6862914"/>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52" name="Google Shape;452;p57"/>
            <p:cNvCxnSpPr/>
            <p:nvPr/>
          </p:nvCxnSpPr>
          <p:spPr>
            <a:xfrm>
              <a:off x="8336116" y="6862914"/>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53" name="Google Shape;453;p57"/>
            <p:cNvCxnSpPr/>
            <p:nvPr/>
          </p:nvCxnSpPr>
          <p:spPr>
            <a:xfrm>
              <a:off x="8621138" y="6862914"/>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54" name="Google Shape;454;p57"/>
            <p:cNvCxnSpPr/>
            <p:nvPr/>
          </p:nvCxnSpPr>
          <p:spPr>
            <a:xfrm>
              <a:off x="8901244" y="6862914"/>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55" name="Google Shape;455;p57"/>
            <p:cNvCxnSpPr/>
            <p:nvPr/>
          </p:nvCxnSpPr>
          <p:spPr>
            <a:xfrm>
              <a:off x="9186266" y="6862914"/>
              <a:ext cx="73714" cy="4913"/>
            </a:xfrm>
            <a:prstGeom prst="straightConnector1">
              <a:avLst/>
            </a:prstGeom>
            <a:noFill/>
            <a:ln cap="flat" cmpd="sng" w="14400">
              <a:solidFill>
                <a:srgbClr val="7F7F7F"/>
              </a:solidFill>
              <a:prstDash val="solid"/>
              <a:round/>
              <a:headEnd len="med" w="med" type="none"/>
              <a:tailEnd len="med" w="med" type="none"/>
            </a:ln>
          </p:spPr>
        </p:cxnSp>
        <p:cxnSp>
          <p:nvCxnSpPr>
            <p:cNvPr id="456" name="Google Shape;456;p57"/>
            <p:cNvCxnSpPr/>
            <p:nvPr/>
          </p:nvCxnSpPr>
          <p:spPr>
            <a:xfrm>
              <a:off x="5716861" y="9663991"/>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57" name="Google Shape;457;p57"/>
            <p:cNvCxnSpPr/>
            <p:nvPr/>
          </p:nvCxnSpPr>
          <p:spPr>
            <a:xfrm>
              <a:off x="6001883" y="9663991"/>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58" name="Google Shape;458;p57"/>
            <p:cNvCxnSpPr/>
            <p:nvPr/>
          </p:nvCxnSpPr>
          <p:spPr>
            <a:xfrm>
              <a:off x="6281993" y="9663991"/>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59" name="Google Shape;459;p57"/>
            <p:cNvCxnSpPr/>
            <p:nvPr/>
          </p:nvCxnSpPr>
          <p:spPr>
            <a:xfrm>
              <a:off x="6567014" y="9663991"/>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60" name="Google Shape;460;p57"/>
            <p:cNvCxnSpPr/>
            <p:nvPr/>
          </p:nvCxnSpPr>
          <p:spPr>
            <a:xfrm>
              <a:off x="6852036" y="9663991"/>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61" name="Google Shape;461;p57"/>
            <p:cNvCxnSpPr/>
            <p:nvPr/>
          </p:nvCxnSpPr>
          <p:spPr>
            <a:xfrm>
              <a:off x="7137058" y="9663991"/>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62" name="Google Shape;462;p57"/>
            <p:cNvCxnSpPr/>
            <p:nvPr/>
          </p:nvCxnSpPr>
          <p:spPr>
            <a:xfrm>
              <a:off x="7422080" y="9663991"/>
              <a:ext cx="142509" cy="4913"/>
            </a:xfrm>
            <a:prstGeom prst="straightConnector1">
              <a:avLst/>
            </a:prstGeom>
            <a:noFill/>
            <a:ln cap="flat" cmpd="sng" w="14400">
              <a:solidFill>
                <a:srgbClr val="7F7F7F"/>
              </a:solidFill>
              <a:prstDash val="solid"/>
              <a:round/>
              <a:headEnd len="med" w="med" type="none"/>
              <a:tailEnd len="med" w="med" type="none"/>
            </a:ln>
          </p:spPr>
        </p:cxnSp>
        <p:cxnSp>
          <p:nvCxnSpPr>
            <p:cNvPr id="463" name="Google Shape;463;p57"/>
            <p:cNvCxnSpPr/>
            <p:nvPr/>
          </p:nvCxnSpPr>
          <p:spPr>
            <a:xfrm>
              <a:off x="7702186" y="9663991"/>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64" name="Google Shape;464;p57"/>
            <p:cNvCxnSpPr/>
            <p:nvPr/>
          </p:nvCxnSpPr>
          <p:spPr>
            <a:xfrm>
              <a:off x="7987208" y="9663991"/>
              <a:ext cx="142512" cy="4913"/>
            </a:xfrm>
            <a:prstGeom prst="straightConnector1">
              <a:avLst/>
            </a:prstGeom>
            <a:noFill/>
            <a:ln cap="flat" cmpd="sng" w="14400">
              <a:solidFill>
                <a:srgbClr val="7F7F7F"/>
              </a:solidFill>
              <a:prstDash val="solid"/>
              <a:round/>
              <a:headEnd len="med" w="med" type="none"/>
              <a:tailEnd len="med" w="med" type="none"/>
            </a:ln>
          </p:spPr>
        </p:cxnSp>
        <p:cxnSp>
          <p:nvCxnSpPr>
            <p:cNvPr id="465" name="Google Shape;465;p57"/>
            <p:cNvCxnSpPr/>
            <p:nvPr/>
          </p:nvCxnSpPr>
          <p:spPr>
            <a:xfrm>
              <a:off x="8272230" y="9663991"/>
              <a:ext cx="78627" cy="4913"/>
            </a:xfrm>
            <a:prstGeom prst="straightConnector1">
              <a:avLst/>
            </a:prstGeom>
            <a:noFill/>
            <a:ln cap="flat" cmpd="sng" w="14400">
              <a:solidFill>
                <a:srgbClr val="7F7F7F"/>
              </a:solidFill>
              <a:prstDash val="solid"/>
              <a:round/>
              <a:headEnd len="med" w="med" type="none"/>
              <a:tailEnd len="med" w="med" type="none"/>
            </a:ln>
          </p:spPr>
        </p:cxnSp>
        <p:cxnSp>
          <p:nvCxnSpPr>
            <p:cNvPr id="466" name="Google Shape;466;p57"/>
            <p:cNvCxnSpPr/>
            <p:nvPr/>
          </p:nvCxnSpPr>
          <p:spPr>
            <a:xfrm flipH="1">
              <a:off x="6109995" y="12042450"/>
              <a:ext cx="152341" cy="4913"/>
            </a:xfrm>
            <a:prstGeom prst="straightConnector1">
              <a:avLst/>
            </a:prstGeom>
            <a:noFill/>
            <a:ln cap="flat" cmpd="sng" w="14400">
              <a:solidFill>
                <a:srgbClr val="7F7F7F"/>
              </a:solidFill>
              <a:prstDash val="solid"/>
              <a:round/>
              <a:headEnd len="med" w="med" type="none"/>
              <a:tailEnd len="med" w="med" type="none"/>
            </a:ln>
          </p:spPr>
        </p:cxnSp>
        <p:cxnSp>
          <p:nvCxnSpPr>
            <p:cNvPr id="467" name="Google Shape;467;p57"/>
            <p:cNvCxnSpPr/>
            <p:nvPr/>
          </p:nvCxnSpPr>
          <p:spPr>
            <a:xfrm flipH="1">
              <a:off x="5824973" y="12042450"/>
              <a:ext cx="152341" cy="4913"/>
            </a:xfrm>
            <a:prstGeom prst="straightConnector1">
              <a:avLst/>
            </a:prstGeom>
            <a:noFill/>
            <a:ln cap="flat" cmpd="sng" w="14400">
              <a:solidFill>
                <a:srgbClr val="7F7F7F"/>
              </a:solidFill>
              <a:prstDash val="solid"/>
              <a:round/>
              <a:headEnd len="med" w="med" type="none"/>
              <a:tailEnd len="med" w="med" type="none"/>
            </a:ln>
          </p:spPr>
        </p:cxnSp>
        <p:cxnSp>
          <p:nvCxnSpPr>
            <p:cNvPr id="468" name="Google Shape;468;p57"/>
            <p:cNvCxnSpPr/>
            <p:nvPr/>
          </p:nvCxnSpPr>
          <p:spPr>
            <a:xfrm flipH="1">
              <a:off x="5544867" y="12042450"/>
              <a:ext cx="152338" cy="4913"/>
            </a:xfrm>
            <a:prstGeom prst="straightConnector1">
              <a:avLst/>
            </a:prstGeom>
            <a:noFill/>
            <a:ln cap="flat" cmpd="sng" w="14400">
              <a:solidFill>
                <a:srgbClr val="7F7F7F"/>
              </a:solidFill>
              <a:prstDash val="solid"/>
              <a:round/>
              <a:headEnd len="med" w="med" type="none"/>
              <a:tailEnd len="med" w="med" type="none"/>
            </a:ln>
          </p:spPr>
        </p:cxnSp>
        <p:cxnSp>
          <p:nvCxnSpPr>
            <p:cNvPr id="469" name="Google Shape;469;p57"/>
            <p:cNvCxnSpPr/>
            <p:nvPr/>
          </p:nvCxnSpPr>
          <p:spPr>
            <a:xfrm flipH="1">
              <a:off x="5259845" y="12042450"/>
              <a:ext cx="152338" cy="4913"/>
            </a:xfrm>
            <a:prstGeom prst="straightConnector1">
              <a:avLst/>
            </a:prstGeom>
            <a:noFill/>
            <a:ln cap="flat" cmpd="sng" w="14400">
              <a:solidFill>
                <a:srgbClr val="7F7F7F"/>
              </a:solidFill>
              <a:prstDash val="solid"/>
              <a:round/>
              <a:headEnd len="med" w="med" type="none"/>
              <a:tailEnd len="med" w="med" type="none"/>
            </a:ln>
          </p:spPr>
        </p:cxnSp>
        <p:cxnSp>
          <p:nvCxnSpPr>
            <p:cNvPr id="470" name="Google Shape;470;p57"/>
            <p:cNvCxnSpPr/>
            <p:nvPr/>
          </p:nvCxnSpPr>
          <p:spPr>
            <a:xfrm flipH="1">
              <a:off x="4974823" y="12042450"/>
              <a:ext cx="152338" cy="4913"/>
            </a:xfrm>
            <a:prstGeom prst="straightConnector1">
              <a:avLst/>
            </a:prstGeom>
            <a:noFill/>
            <a:ln cap="flat" cmpd="sng" w="14400">
              <a:solidFill>
                <a:srgbClr val="7F7F7F"/>
              </a:solidFill>
              <a:prstDash val="solid"/>
              <a:round/>
              <a:headEnd len="med" w="med" type="none"/>
              <a:tailEnd len="med" w="med" type="none"/>
            </a:ln>
          </p:spPr>
        </p:cxnSp>
        <p:cxnSp>
          <p:nvCxnSpPr>
            <p:cNvPr id="471" name="Google Shape;471;p57"/>
            <p:cNvCxnSpPr/>
            <p:nvPr/>
          </p:nvCxnSpPr>
          <p:spPr>
            <a:xfrm flipH="1">
              <a:off x="4689801" y="12042450"/>
              <a:ext cx="152338" cy="4913"/>
            </a:xfrm>
            <a:prstGeom prst="straightConnector1">
              <a:avLst/>
            </a:prstGeom>
            <a:noFill/>
            <a:ln cap="flat" cmpd="sng" w="14400">
              <a:solidFill>
                <a:srgbClr val="7F7F7F"/>
              </a:solidFill>
              <a:prstDash val="solid"/>
              <a:round/>
              <a:headEnd len="med" w="med" type="none"/>
              <a:tailEnd len="med" w="med" type="none"/>
            </a:ln>
          </p:spPr>
        </p:cxnSp>
        <p:cxnSp>
          <p:nvCxnSpPr>
            <p:cNvPr id="472" name="Google Shape;472;p57"/>
            <p:cNvCxnSpPr/>
            <p:nvPr/>
          </p:nvCxnSpPr>
          <p:spPr>
            <a:xfrm flipH="1">
              <a:off x="4404779" y="12042450"/>
              <a:ext cx="152338" cy="4913"/>
            </a:xfrm>
            <a:prstGeom prst="straightConnector1">
              <a:avLst/>
            </a:prstGeom>
            <a:noFill/>
            <a:ln cap="flat" cmpd="sng" w="14400">
              <a:solidFill>
                <a:srgbClr val="7F7F7F"/>
              </a:solidFill>
              <a:prstDash val="solid"/>
              <a:round/>
              <a:headEnd len="med" w="med" type="none"/>
              <a:tailEnd len="med" w="med" type="none"/>
            </a:ln>
          </p:spPr>
        </p:cxnSp>
        <p:cxnSp>
          <p:nvCxnSpPr>
            <p:cNvPr id="473" name="Google Shape;473;p57"/>
            <p:cNvCxnSpPr/>
            <p:nvPr/>
          </p:nvCxnSpPr>
          <p:spPr>
            <a:xfrm flipH="1">
              <a:off x="4124670" y="12042450"/>
              <a:ext cx="152341" cy="4913"/>
            </a:xfrm>
            <a:prstGeom prst="straightConnector1">
              <a:avLst/>
            </a:prstGeom>
            <a:noFill/>
            <a:ln cap="flat" cmpd="sng" w="14400">
              <a:solidFill>
                <a:srgbClr val="7F7F7F"/>
              </a:solidFill>
              <a:prstDash val="solid"/>
              <a:round/>
              <a:headEnd len="med" w="med" type="none"/>
              <a:tailEnd len="med" w="med" type="none"/>
            </a:ln>
          </p:spPr>
        </p:cxnSp>
        <p:cxnSp>
          <p:nvCxnSpPr>
            <p:cNvPr id="474" name="Google Shape;474;p57"/>
            <p:cNvCxnSpPr/>
            <p:nvPr/>
          </p:nvCxnSpPr>
          <p:spPr>
            <a:xfrm flipH="1">
              <a:off x="3839648" y="12042450"/>
              <a:ext cx="152341" cy="4913"/>
            </a:xfrm>
            <a:prstGeom prst="straightConnector1">
              <a:avLst/>
            </a:prstGeom>
            <a:noFill/>
            <a:ln cap="flat" cmpd="sng" w="14400">
              <a:solidFill>
                <a:srgbClr val="7F7F7F"/>
              </a:solidFill>
              <a:prstDash val="solid"/>
              <a:round/>
              <a:headEnd len="med" w="med" type="none"/>
              <a:tailEnd len="med" w="med" type="none"/>
            </a:ln>
          </p:spPr>
        </p:cxnSp>
        <p:sp>
          <p:nvSpPr>
            <p:cNvPr id="475" name="Google Shape;475;p57"/>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med" w="med" type="none"/>
              <a:tailEnd len="med" w="med"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76" name="Google Shape;476;p57"/>
            <p:cNvCxnSpPr/>
            <p:nvPr/>
          </p:nvCxnSpPr>
          <p:spPr>
            <a:xfrm rot="10800000">
              <a:off x="3441602" y="11737771"/>
              <a:ext cx="88455" cy="132681"/>
            </a:xfrm>
            <a:prstGeom prst="straightConnector1">
              <a:avLst/>
            </a:prstGeom>
            <a:noFill/>
            <a:ln cap="flat" cmpd="sng" w="14400">
              <a:solidFill>
                <a:srgbClr val="7F7F7F"/>
              </a:solidFill>
              <a:prstDash val="solid"/>
              <a:round/>
              <a:headEnd len="med" w="med" type="none"/>
              <a:tailEnd len="med" w="med" type="none"/>
            </a:ln>
          </p:spPr>
        </p:cxnSp>
      </p:grpSp>
      <p:sp>
        <p:nvSpPr>
          <p:cNvPr id="477" name="Google Shape;477;p57"/>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57"/>
          <p:cNvSpPr/>
          <p:nvPr/>
        </p:nvSpPr>
        <p:spPr>
          <a:xfrm>
            <a:off x="818862"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479" name="Google Shape;479;p57"/>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57"/>
          <p:cNvSpPr txBox="1"/>
          <p:nvPr>
            <p:ph idx="3" type="body"/>
          </p:nvPr>
        </p:nvSpPr>
        <p:spPr>
          <a:xfrm>
            <a:off x="5383588" y="2854742"/>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7F59A1"/>
              </a:buClr>
              <a:buSzPts val="2200"/>
              <a:buNone/>
              <a:defRPr b="1" i="0" sz="2200">
                <a:solidFill>
                  <a:srgbClr val="7F59A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57"/>
          <p:cNvSpPr txBox="1"/>
          <p:nvPr>
            <p:ph idx="4" type="body"/>
          </p:nvPr>
        </p:nvSpPr>
        <p:spPr>
          <a:xfrm>
            <a:off x="6505379" y="565819"/>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1B728D"/>
              </a:buClr>
              <a:buSzPts val="2200"/>
              <a:buNone/>
              <a:defRPr b="1" i="0" sz="2200">
                <a:solidFill>
                  <a:srgbClr val="1B728D"/>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57"/>
          <p:cNvSpPr txBox="1"/>
          <p:nvPr>
            <p:ph idx="5" type="body"/>
          </p:nvPr>
        </p:nvSpPr>
        <p:spPr>
          <a:xfrm>
            <a:off x="6667060" y="513966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279BD3"/>
              </a:buClr>
              <a:buSzPts val="2200"/>
              <a:buNone/>
              <a:defRPr b="1" i="0" sz="22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57"/>
          <p:cNvSpPr txBox="1"/>
          <p:nvPr>
            <p:ph idx="6" type="body"/>
          </p:nvPr>
        </p:nvSpPr>
        <p:spPr>
          <a:xfrm>
            <a:off x="5731326" y="408577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3D3D7D"/>
              </a:buClr>
              <a:buSzPts val="2200"/>
              <a:buNone/>
              <a:defRPr b="1" i="0" sz="2200">
                <a:solidFill>
                  <a:srgbClr val="3D3D7D"/>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57"/>
          <p:cNvSpPr txBox="1"/>
          <p:nvPr>
            <p:ph idx="7" type="body"/>
          </p:nvPr>
        </p:nvSpPr>
        <p:spPr>
          <a:xfrm>
            <a:off x="5779231" y="159828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279BD3"/>
              </a:buClr>
              <a:buSzPts val="2200"/>
              <a:buNone/>
              <a:defRPr b="1" i="0" sz="22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5" name="Google Shape;485;p57"/>
          <p:cNvGrpSpPr/>
          <p:nvPr/>
        </p:nvGrpSpPr>
        <p:grpSpPr>
          <a:xfrm>
            <a:off x="495393" y="6135034"/>
            <a:ext cx="3059425" cy="407404"/>
            <a:chOff x="4345239" y="6324600"/>
            <a:chExt cx="3059425" cy="407404"/>
          </a:xfrm>
        </p:grpSpPr>
        <p:sp>
          <p:nvSpPr>
            <p:cNvPr id="486" name="Google Shape;486;p57"/>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487" name="Google Shape;487;p57"/>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488" name="Shape 488"/>
        <p:cNvGrpSpPr/>
        <p:nvPr/>
      </p:nvGrpSpPr>
      <p:grpSpPr>
        <a:xfrm>
          <a:off x="0" y="0"/>
          <a:ext cx="0" cy="0"/>
          <a:chOff x="0" y="0"/>
          <a:chExt cx="0" cy="0"/>
        </a:xfrm>
      </p:grpSpPr>
      <p:sp>
        <p:nvSpPr>
          <p:cNvPr id="489" name="Google Shape;489;p58"/>
          <p:cNvSpPr txBox="1"/>
          <p:nvPr>
            <p:ph idx="1" type="body"/>
          </p:nvPr>
        </p:nvSpPr>
        <p:spPr>
          <a:xfrm>
            <a:off x="411246" y="1263516"/>
            <a:ext cx="4312551" cy="7482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200"/>
              <a:buNone/>
              <a:defRPr b="0" i="0" sz="22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58"/>
          <p:cNvSpPr/>
          <p:nvPr/>
        </p:nvSpPr>
        <p:spPr>
          <a:xfrm>
            <a:off x="495393" y="112697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491" name="Google Shape;491;p58"/>
          <p:cNvSpPr txBox="1"/>
          <p:nvPr>
            <p:ph idx="2"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58"/>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58"/>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58"/>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58"/>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58"/>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58"/>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58"/>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58"/>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58"/>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58"/>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58"/>
          <p:cNvSpPr txBox="1"/>
          <p:nvPr>
            <p:ph idx="3" type="body"/>
          </p:nvPr>
        </p:nvSpPr>
        <p:spPr>
          <a:xfrm>
            <a:off x="2519373" y="2476787"/>
            <a:ext cx="174079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58"/>
          <p:cNvSpPr txBox="1"/>
          <p:nvPr>
            <p:ph idx="4" type="body"/>
          </p:nvPr>
        </p:nvSpPr>
        <p:spPr>
          <a:xfrm>
            <a:off x="4466172" y="3462500"/>
            <a:ext cx="1853076"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4" name="Google Shape;504;p58"/>
          <p:cNvSpPr txBox="1"/>
          <p:nvPr>
            <p:ph idx="5" type="body"/>
          </p:nvPr>
        </p:nvSpPr>
        <p:spPr>
          <a:xfrm>
            <a:off x="5659370" y="1887731"/>
            <a:ext cx="174079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58"/>
          <p:cNvSpPr txBox="1"/>
          <p:nvPr>
            <p:ph idx="6"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6" name="Google Shape;506;p58"/>
          <p:cNvSpPr txBox="1"/>
          <p:nvPr>
            <p:ph idx="7"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7" name="Google Shape;507;p58"/>
          <p:cNvSpPr txBox="1"/>
          <p:nvPr>
            <p:ph idx="8" type="body"/>
          </p:nvPr>
        </p:nvSpPr>
        <p:spPr>
          <a:xfrm>
            <a:off x="6964823" y="3174422"/>
            <a:ext cx="2130961"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58"/>
          <p:cNvSpPr txBox="1"/>
          <p:nvPr>
            <p:ph idx="9" type="body"/>
          </p:nvPr>
        </p:nvSpPr>
        <p:spPr>
          <a:xfrm>
            <a:off x="9081526" y="2119951"/>
            <a:ext cx="2333958" cy="23846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58"/>
          <p:cNvSpPr txBox="1"/>
          <p:nvPr>
            <p:ph idx="13"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10" name="Google Shape;510;p58"/>
          <p:cNvGrpSpPr/>
          <p:nvPr/>
        </p:nvGrpSpPr>
        <p:grpSpPr>
          <a:xfrm>
            <a:off x="495393" y="6135034"/>
            <a:ext cx="3059425" cy="407404"/>
            <a:chOff x="4345239" y="6324600"/>
            <a:chExt cx="3059425" cy="407404"/>
          </a:xfrm>
        </p:grpSpPr>
        <p:sp>
          <p:nvSpPr>
            <p:cNvPr id="511" name="Google Shape;511;p58"/>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512" name="Google Shape;512;p58"/>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
        <p:nvSpPr>
          <p:cNvPr id="513" name="Google Shape;513;p58"/>
          <p:cNvSpPr txBox="1"/>
          <p:nvPr>
            <p:ph idx="14"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58"/>
          <p:cNvSpPr txBox="1"/>
          <p:nvPr>
            <p:ph idx="15"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515" name="Shape 515"/>
        <p:cNvGrpSpPr/>
        <p:nvPr/>
      </p:nvGrpSpPr>
      <p:grpSpPr>
        <a:xfrm>
          <a:off x="0" y="0"/>
          <a:ext cx="0" cy="0"/>
          <a:chOff x="0" y="0"/>
          <a:chExt cx="0" cy="0"/>
        </a:xfrm>
      </p:grpSpPr>
      <p:sp>
        <p:nvSpPr>
          <p:cNvPr id="516" name="Google Shape;516;p59"/>
          <p:cNvSpPr/>
          <p:nvPr/>
        </p:nvSpPr>
        <p:spPr>
          <a:xfrm>
            <a:off x="495393" y="1126973"/>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517" name="Google Shape;517;p5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59"/>
          <p:cNvSpPr/>
          <p:nvPr/>
        </p:nvSpPr>
        <p:spPr>
          <a:xfrm>
            <a:off x="2089889" y="2141094"/>
            <a:ext cx="2664102" cy="2664102"/>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59"/>
          <p:cNvSpPr/>
          <p:nvPr/>
        </p:nvSpPr>
        <p:spPr>
          <a:xfrm>
            <a:off x="4385115" y="2141094"/>
            <a:ext cx="2664102" cy="2664102"/>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59"/>
          <p:cNvSpPr/>
          <p:nvPr/>
        </p:nvSpPr>
        <p:spPr>
          <a:xfrm>
            <a:off x="6680341" y="2141094"/>
            <a:ext cx="2664102" cy="2664102"/>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59"/>
          <p:cNvSpPr/>
          <p:nvPr/>
        </p:nvSpPr>
        <p:spPr>
          <a:xfrm>
            <a:off x="8975567" y="2141094"/>
            <a:ext cx="2664102" cy="2664102"/>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59"/>
          <p:cNvSpPr/>
          <p:nvPr/>
        </p:nvSpPr>
        <p:spPr>
          <a:xfrm>
            <a:off x="2458765" y="1698686"/>
            <a:ext cx="1268168" cy="1268168"/>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59"/>
          <p:cNvSpPr/>
          <p:nvPr/>
        </p:nvSpPr>
        <p:spPr>
          <a:xfrm>
            <a:off x="4753991" y="1698686"/>
            <a:ext cx="1268168" cy="1268168"/>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59"/>
          <p:cNvSpPr/>
          <p:nvPr/>
        </p:nvSpPr>
        <p:spPr>
          <a:xfrm>
            <a:off x="7049217" y="1698686"/>
            <a:ext cx="1268168" cy="1268168"/>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59"/>
          <p:cNvSpPr/>
          <p:nvPr/>
        </p:nvSpPr>
        <p:spPr>
          <a:xfrm>
            <a:off x="9344443" y="1698686"/>
            <a:ext cx="1268168" cy="1268168"/>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59"/>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59"/>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59"/>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59"/>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59"/>
          <p:cNvSpPr/>
          <p:nvPr/>
        </p:nvSpPr>
        <p:spPr>
          <a:xfrm>
            <a:off x="3435379" y="4279578"/>
            <a:ext cx="879736" cy="879735"/>
          </a:xfrm>
          <a:prstGeom prst="ellipse">
            <a:avLst/>
          </a:prstGeom>
          <a:solidFill>
            <a:srgbClr val="1B728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59"/>
          <p:cNvSpPr/>
          <p:nvPr/>
        </p:nvSpPr>
        <p:spPr>
          <a:xfrm>
            <a:off x="5798873" y="4279578"/>
            <a:ext cx="879736" cy="879735"/>
          </a:xfrm>
          <a:prstGeom prst="ellipse">
            <a:avLst/>
          </a:prstGeom>
          <a:solidFill>
            <a:srgbClr val="279B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59"/>
          <p:cNvSpPr/>
          <p:nvPr/>
        </p:nvSpPr>
        <p:spPr>
          <a:xfrm>
            <a:off x="8095831" y="4279578"/>
            <a:ext cx="879736" cy="879735"/>
          </a:xfrm>
          <a:prstGeom prst="ellipse">
            <a:avLst/>
          </a:prstGeom>
          <a:solidFill>
            <a:srgbClr val="7F59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59"/>
          <p:cNvSpPr/>
          <p:nvPr/>
        </p:nvSpPr>
        <p:spPr>
          <a:xfrm>
            <a:off x="10526240" y="4279578"/>
            <a:ext cx="879736" cy="879735"/>
          </a:xfrm>
          <a:prstGeom prst="ellipse">
            <a:avLst/>
          </a:prstGeom>
          <a:solidFill>
            <a:srgbClr val="3D3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4" name="Google Shape;534;p59"/>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4800"/>
              <a:buNone/>
              <a:defRPr b="1" i="0" sz="4800">
                <a:solidFill>
                  <a:srgbClr val="1B728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5" name="Google Shape;535;p59"/>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4800"/>
              <a:buNone/>
              <a:defRPr b="1" i="0" sz="4800">
                <a:solidFill>
                  <a:srgbClr val="279BD3"/>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59"/>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4800"/>
              <a:buNone/>
              <a:defRPr b="1" i="0" sz="4800">
                <a:solidFill>
                  <a:srgbClr val="7F59A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59"/>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3D3D7D"/>
              </a:buClr>
              <a:buSzPts val="4800"/>
              <a:buNone/>
              <a:defRPr b="1" i="0" sz="4800">
                <a:solidFill>
                  <a:srgbClr val="3D3D7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59"/>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59"/>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59"/>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59"/>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42" name="Google Shape;542;p59"/>
          <p:cNvGrpSpPr/>
          <p:nvPr/>
        </p:nvGrpSpPr>
        <p:grpSpPr>
          <a:xfrm>
            <a:off x="495393" y="6135034"/>
            <a:ext cx="3059425" cy="407404"/>
            <a:chOff x="4345239" y="6324600"/>
            <a:chExt cx="3059425" cy="407404"/>
          </a:xfrm>
        </p:grpSpPr>
        <p:sp>
          <p:nvSpPr>
            <p:cNvPr id="543" name="Google Shape;543;p5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544" name="Google Shape;544;p59"/>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545" name="Shape 545"/>
        <p:cNvGrpSpPr/>
        <p:nvPr/>
      </p:nvGrpSpPr>
      <p:grpSpPr>
        <a:xfrm>
          <a:off x="0" y="0"/>
          <a:ext cx="0" cy="0"/>
          <a:chOff x="0" y="0"/>
          <a:chExt cx="0" cy="0"/>
        </a:xfrm>
      </p:grpSpPr>
      <p:sp>
        <p:nvSpPr>
          <p:cNvPr id="546" name="Google Shape;546;p60"/>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47" name="Google Shape;547;p60"/>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48" name="Google Shape;548;p60"/>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49" name="Google Shape;549;p60"/>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0" name="Google Shape;550;p60"/>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1" name="Google Shape;551;p60"/>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2" name="Google Shape;552;p60"/>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3" name="Google Shape;553;p60"/>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4" name="Google Shape;554;p60"/>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5" name="Google Shape;555;p60"/>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6" name="Google Shape;556;p60"/>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7" name="Google Shape;557;p60"/>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8" name="Google Shape;558;p60"/>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59" name="Google Shape;559;p60"/>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60" name="Google Shape;560;p60"/>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D3D7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sp>
        <p:nvSpPr>
          <p:cNvPr id="561" name="Google Shape;561;p60"/>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Your Title</a:t>
            </a:r>
            <a:endParaRPr/>
          </a:p>
        </p:txBody>
      </p:sp>
      <p:sp>
        <p:nvSpPr>
          <p:cNvPr id="562" name="Google Shape;562;p60"/>
          <p:cNvSpPr txBox="1"/>
          <p:nvPr/>
        </p:nvSpPr>
        <p:spPr>
          <a:xfrm>
            <a:off x="9795863" y="1322650"/>
            <a:ext cx="163858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dk2"/>
                </a:solidFill>
                <a:latin typeface="Montserrat"/>
                <a:ea typeface="Montserrat"/>
                <a:cs typeface="Montserrat"/>
                <a:sym typeface="Montserrat"/>
              </a:rPr>
              <a:t>Your Title</a:t>
            </a:r>
            <a:endParaRPr/>
          </a:p>
        </p:txBody>
      </p:sp>
      <p:sp>
        <p:nvSpPr>
          <p:cNvPr id="563" name="Google Shape;563;p60"/>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dk2"/>
                </a:solidFill>
                <a:latin typeface="Montserrat"/>
                <a:ea typeface="Montserrat"/>
                <a:cs typeface="Montserrat"/>
                <a:sym typeface="Montserrat"/>
              </a:rPr>
              <a:t>Your Title</a:t>
            </a:r>
            <a:endParaRPr/>
          </a:p>
        </p:txBody>
      </p:sp>
      <p:sp>
        <p:nvSpPr>
          <p:cNvPr id="564" name="Google Shape;564;p60"/>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60"/>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60"/>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60"/>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60"/>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chemeClr val="dk1"/>
              </a:solidFill>
              <a:latin typeface="Arial"/>
              <a:ea typeface="Arial"/>
              <a:cs typeface="Arial"/>
              <a:sym typeface="Arial"/>
            </a:endParaRPr>
          </a:p>
        </p:txBody>
      </p:sp>
      <p:grpSp>
        <p:nvGrpSpPr>
          <p:cNvPr id="569" name="Google Shape;569;p60"/>
          <p:cNvGrpSpPr/>
          <p:nvPr/>
        </p:nvGrpSpPr>
        <p:grpSpPr>
          <a:xfrm>
            <a:off x="495393" y="6135034"/>
            <a:ext cx="3059425" cy="407404"/>
            <a:chOff x="4345239" y="6324600"/>
            <a:chExt cx="3059425" cy="407404"/>
          </a:xfrm>
        </p:grpSpPr>
        <p:sp>
          <p:nvSpPr>
            <p:cNvPr id="570" name="Google Shape;570;p6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571" name="Google Shape;571;p60"/>
            <p:cNvPicPr preferRelativeResize="0"/>
            <p:nvPr/>
          </p:nvPicPr>
          <p:blipFill rotWithShape="1">
            <a:blip r:embed="rId2">
              <a:alphaModFix/>
            </a:blip>
            <a:srcRect b="-7352" l="28689" r="49710" t="329"/>
            <a:stretch/>
          </p:blipFill>
          <p:spPr>
            <a:xfrm>
              <a:off x="4345239" y="6324600"/>
              <a:ext cx="358362" cy="407404"/>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cSld name="Divider Slide ">
    <p:spTree>
      <p:nvGrpSpPr>
        <p:cNvPr id="56" name="Shape 56"/>
        <p:cNvGrpSpPr/>
        <p:nvPr/>
      </p:nvGrpSpPr>
      <p:grpSpPr>
        <a:xfrm>
          <a:off x="0" y="0"/>
          <a:ext cx="0" cy="0"/>
          <a:chOff x="0" y="0"/>
          <a:chExt cx="0" cy="0"/>
        </a:xfrm>
      </p:grpSpPr>
      <p:sp>
        <p:nvSpPr>
          <p:cNvPr id="57" name="Google Shape;57;p31"/>
          <p:cNvSpPr/>
          <p:nvPr/>
        </p:nvSpPr>
        <p:spPr>
          <a:xfrm>
            <a:off x="0" y="1319183"/>
            <a:ext cx="10221145" cy="5536379"/>
          </a:xfrm>
          <a:custGeom>
            <a:rect b="b" l="l" r="r" t="t"/>
            <a:pathLst>
              <a:path extrusionOk="0" h="619791" w="1144245">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31"/>
          <p:cNvSpPr/>
          <p:nvPr/>
        </p:nvSpPr>
        <p:spPr>
          <a:xfrm>
            <a:off x="0" y="1319182"/>
            <a:ext cx="10221145" cy="5536379"/>
          </a:xfrm>
          <a:custGeom>
            <a:rect b="b" l="l" r="r" t="t"/>
            <a:pathLst>
              <a:path extrusionOk="0" h="619791" w="1144245">
                <a:moveTo>
                  <a:pt x="1144246" y="619792"/>
                </a:moveTo>
                <a:lnTo>
                  <a:pt x="876533" y="138719"/>
                </a:lnTo>
                <a:lnTo>
                  <a:pt x="0" y="0"/>
                </a:lnTo>
                <a:lnTo>
                  <a:pt x="1286" y="619129"/>
                </a:lnTo>
                <a:close/>
              </a:path>
            </a:pathLst>
          </a:custGeom>
          <a:blipFill rotWithShape="1">
            <a:blip r:embed="rId2">
              <a:alphaModFix amt="60027"/>
            </a:blip>
            <a:stretch>
              <a:fillRect b="-82045" l="49148" r="-49148" t="-46124"/>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31"/>
          <p:cNvSpPr txBox="1"/>
          <p:nvPr>
            <p:ph idx="1" type="body"/>
          </p:nvPr>
        </p:nvSpPr>
        <p:spPr>
          <a:xfrm>
            <a:off x="2091097" y="3505150"/>
            <a:ext cx="423589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1"/>
          <p:cNvSpPr txBox="1"/>
          <p:nvPr>
            <p:ph idx="2" type="body"/>
          </p:nvPr>
        </p:nvSpPr>
        <p:spPr>
          <a:xfrm>
            <a:off x="646546" y="3505151"/>
            <a:ext cx="90455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4800"/>
              <a:buNone/>
              <a:defRPr b="0" i="0"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1"/>
          <p:cNvSpPr/>
          <p:nvPr/>
        </p:nvSpPr>
        <p:spPr>
          <a:xfrm flipH="1" rot="-5400000">
            <a:off x="1101097" y="3671907"/>
            <a:ext cx="1440000" cy="3600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62" name="Google Shape;62;p31"/>
          <p:cNvSpPr/>
          <p:nvPr>
            <p:ph idx="3" type="pic"/>
          </p:nvPr>
        </p:nvSpPr>
        <p:spPr>
          <a:xfrm>
            <a:off x="7810122" y="0"/>
            <a:ext cx="4381887" cy="6855571"/>
          </a:xfrm>
          <a:prstGeom prst="rect">
            <a:avLst/>
          </a:prstGeom>
          <a:noFill/>
          <a:ln>
            <a:noFill/>
          </a:ln>
        </p:spPr>
      </p:sp>
      <p:sp>
        <p:nvSpPr>
          <p:cNvPr id="63" name="Google Shape;63;p31"/>
          <p:cNvSpPr txBox="1"/>
          <p:nvPr/>
        </p:nvSpPr>
        <p:spPr>
          <a:xfrm>
            <a:off x="430766" y="6287090"/>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chemeClr val="lt1"/>
                </a:solidFill>
                <a:latin typeface="Arial"/>
                <a:ea typeface="Arial"/>
                <a:cs typeface="Arial"/>
                <a:sym typeface="Arial"/>
              </a:rPr>
              <a:t>Empowering Young Mountain Entrepreneurs</a:t>
            </a:r>
            <a:endParaRPr/>
          </a:p>
        </p:txBody>
      </p:sp>
      <p:sp>
        <p:nvSpPr>
          <p:cNvPr id="64" name="Google Shape;64;p31"/>
          <p:cNvSpPr/>
          <p:nvPr/>
        </p:nvSpPr>
        <p:spPr>
          <a:xfrm>
            <a:off x="434847" y="6136107"/>
            <a:ext cx="8937194" cy="137231"/>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65" name="Shape 65"/>
        <p:cNvGrpSpPr/>
        <p:nvPr/>
      </p:nvGrpSpPr>
      <p:grpSpPr>
        <a:xfrm>
          <a:off x="0" y="0"/>
          <a:ext cx="0" cy="0"/>
          <a:chOff x="0" y="0"/>
          <a:chExt cx="0" cy="0"/>
        </a:xfrm>
      </p:grpSpPr>
      <p:sp>
        <p:nvSpPr>
          <p:cNvPr id="66" name="Google Shape;66;p32"/>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32"/>
          <p:cNvSpPr/>
          <p:nvPr>
            <p:ph idx="2" type="pic"/>
          </p:nvPr>
        </p:nvSpPr>
        <p:spPr>
          <a:xfrm flipH="1">
            <a:off x="-1" y="2780"/>
            <a:ext cx="4862437" cy="6855220"/>
          </a:xfrm>
          <a:prstGeom prst="rect">
            <a:avLst/>
          </a:prstGeom>
          <a:noFill/>
          <a:ln>
            <a:noFill/>
          </a:ln>
        </p:spPr>
      </p:sp>
      <p:sp>
        <p:nvSpPr>
          <p:cNvPr id="68" name="Google Shape;68;p32"/>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64" l="-18858" r="18857" t="-1407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32"/>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70" name="Google Shape;70;p32"/>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2"/>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32"/>
          <p:cNvGrpSpPr/>
          <p:nvPr/>
        </p:nvGrpSpPr>
        <p:grpSpPr>
          <a:xfrm>
            <a:off x="4950389" y="6203959"/>
            <a:ext cx="6804222" cy="407705"/>
            <a:chOff x="4950389" y="6203959"/>
            <a:chExt cx="6804222" cy="407705"/>
          </a:xfrm>
        </p:grpSpPr>
        <p:sp>
          <p:nvSpPr>
            <p:cNvPr id="73" name="Google Shape;73;p32"/>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3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75" name="Shape 75"/>
        <p:cNvGrpSpPr/>
        <p:nvPr/>
      </p:nvGrpSpPr>
      <p:grpSpPr>
        <a:xfrm>
          <a:off x="0" y="0"/>
          <a:ext cx="0" cy="0"/>
          <a:chOff x="0" y="0"/>
          <a:chExt cx="0" cy="0"/>
        </a:xfrm>
      </p:grpSpPr>
      <p:sp>
        <p:nvSpPr>
          <p:cNvPr id="76" name="Google Shape;76;p33"/>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33"/>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40" l="-32105" r="32105" t="-79333"/>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33"/>
          <p:cNvSpPr/>
          <p:nvPr>
            <p:ph idx="2" type="pic"/>
          </p:nvPr>
        </p:nvSpPr>
        <p:spPr>
          <a:xfrm>
            <a:off x="1" y="-22478"/>
            <a:ext cx="12187575" cy="6880476"/>
          </a:xfrm>
          <a:prstGeom prst="rect">
            <a:avLst/>
          </a:prstGeom>
          <a:noFill/>
          <a:ln>
            <a:noFill/>
          </a:ln>
        </p:spPr>
      </p:sp>
      <p:sp>
        <p:nvSpPr>
          <p:cNvPr id="79" name="Google Shape;79;p33"/>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33"/>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3"/>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3"/>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33"/>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chemeClr val="lt1"/>
                </a:solidFill>
                <a:latin typeface="Arial"/>
                <a:ea typeface="Arial"/>
                <a:cs typeface="Arial"/>
                <a:sym typeface="Arial"/>
              </a:rPr>
              <a:t>Empowering Young Mountain Entrepreneurs</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84" name="Shape 84"/>
        <p:cNvGrpSpPr/>
        <p:nvPr/>
      </p:nvGrpSpPr>
      <p:grpSpPr>
        <a:xfrm>
          <a:off x="0" y="0"/>
          <a:ext cx="0" cy="0"/>
          <a:chOff x="0" y="0"/>
          <a:chExt cx="0" cy="0"/>
        </a:xfrm>
      </p:grpSpPr>
      <p:sp>
        <p:nvSpPr>
          <p:cNvPr id="85" name="Google Shape;85;p34"/>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34"/>
          <p:cNvSpPr/>
          <p:nvPr>
            <p:ph idx="2" type="pic"/>
          </p:nvPr>
        </p:nvSpPr>
        <p:spPr>
          <a:xfrm>
            <a:off x="7329563" y="-1"/>
            <a:ext cx="4862437" cy="6855220"/>
          </a:xfrm>
          <a:prstGeom prst="rect">
            <a:avLst/>
          </a:prstGeom>
          <a:noFill/>
          <a:ln>
            <a:noFill/>
          </a:ln>
        </p:spPr>
      </p:sp>
      <p:sp>
        <p:nvSpPr>
          <p:cNvPr id="87" name="Google Shape;87;p34"/>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 clock, sign, gauge&#10;&#10;Description automatically generated" id="88" name="Google Shape;88;p34"/>
          <p:cNvPicPr preferRelativeResize="0"/>
          <p:nvPr/>
        </p:nvPicPr>
        <p:blipFill rotWithShape="1">
          <a:blip r:embed="rId2">
            <a:alphaModFix/>
          </a:blip>
          <a:srcRect b="-7352" l="28689" r="49710" t="329"/>
          <a:stretch/>
        </p:blipFill>
        <p:spPr>
          <a:xfrm>
            <a:off x="430699" y="6062820"/>
            <a:ext cx="400991" cy="455867"/>
          </a:xfrm>
          <a:prstGeom prst="rect">
            <a:avLst/>
          </a:prstGeom>
          <a:noFill/>
          <a:ln>
            <a:noFill/>
          </a:ln>
        </p:spPr>
      </p:pic>
      <p:sp>
        <p:nvSpPr>
          <p:cNvPr id="89" name="Google Shape;89;p34"/>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64" l="-18858" r="18857" t="-14077"/>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3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91" name="Google Shape;91;p34"/>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34"/>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93" name="Shape 93"/>
        <p:cNvGrpSpPr/>
        <p:nvPr/>
      </p:nvGrpSpPr>
      <p:grpSpPr>
        <a:xfrm>
          <a:off x="0" y="0"/>
          <a:ext cx="0" cy="0"/>
          <a:chOff x="0" y="0"/>
          <a:chExt cx="0" cy="0"/>
        </a:xfrm>
      </p:grpSpPr>
      <p:sp>
        <p:nvSpPr>
          <p:cNvPr id="94" name="Google Shape;94;p35"/>
          <p:cNvSpPr/>
          <p:nvPr>
            <p:ph idx="2" type="pic"/>
          </p:nvPr>
        </p:nvSpPr>
        <p:spPr>
          <a:xfrm>
            <a:off x="16300" y="-732"/>
            <a:ext cx="12175708" cy="3635823"/>
          </a:xfrm>
          <a:prstGeom prst="rect">
            <a:avLst/>
          </a:prstGeom>
          <a:noFill/>
          <a:ln>
            <a:noFill/>
          </a:ln>
        </p:spPr>
      </p:sp>
      <p:sp>
        <p:nvSpPr>
          <p:cNvPr id="95" name="Google Shape;95;p35"/>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35"/>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3" l="-13487" r="5547" t="17754"/>
            </a:stretch>
          </a:blip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35"/>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98" name="Google Shape;98;p35"/>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35"/>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0" name="Google Shape;100;p35"/>
          <p:cNvGrpSpPr/>
          <p:nvPr/>
        </p:nvGrpSpPr>
        <p:grpSpPr>
          <a:xfrm>
            <a:off x="408953" y="6110271"/>
            <a:ext cx="11323912" cy="541807"/>
            <a:chOff x="430699" y="6069857"/>
            <a:chExt cx="11323912" cy="541807"/>
          </a:xfrm>
        </p:grpSpPr>
        <p:sp>
          <p:nvSpPr>
            <p:cNvPr id="101" name="Google Shape;101;p35"/>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35"/>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103" name="Google Shape;103;p35"/>
            <p:cNvPicPr preferRelativeResize="0"/>
            <p:nvPr/>
          </p:nvPicPr>
          <p:blipFill rotWithShape="1">
            <a:blip r:embed="rId3">
              <a:alphaModFix/>
            </a:blip>
            <a:srcRect b="-7352" l="28689" r="49710" t="329"/>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04" name="Shape 104"/>
        <p:cNvGrpSpPr/>
        <p:nvPr/>
      </p:nvGrpSpPr>
      <p:grpSpPr>
        <a:xfrm>
          <a:off x="0" y="0"/>
          <a:ext cx="0" cy="0"/>
          <a:chOff x="0" y="0"/>
          <a:chExt cx="0" cy="0"/>
        </a:xfrm>
      </p:grpSpPr>
      <p:sp>
        <p:nvSpPr>
          <p:cNvPr id="105" name="Google Shape;105;p36"/>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Montserrat Light"/>
              <a:ea typeface="Montserrat Light"/>
              <a:cs typeface="Montserrat Light"/>
              <a:sym typeface="Montserrat Light"/>
            </a:endParaRPr>
          </a:p>
        </p:txBody>
      </p:sp>
      <p:sp>
        <p:nvSpPr>
          <p:cNvPr id="106" name="Google Shape;106;p36"/>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36"/>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08" name="Google Shape;108;p36"/>
          <p:cNvGrpSpPr/>
          <p:nvPr/>
        </p:nvGrpSpPr>
        <p:grpSpPr>
          <a:xfrm>
            <a:off x="408953" y="6110271"/>
            <a:ext cx="11323912" cy="541807"/>
            <a:chOff x="430699" y="6069857"/>
            <a:chExt cx="11323912" cy="541807"/>
          </a:xfrm>
        </p:grpSpPr>
        <p:sp>
          <p:nvSpPr>
            <p:cNvPr id="109" name="Google Shape;109;p36"/>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36"/>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rgbClr val="2D5592"/>
                  </a:solidFill>
                  <a:latin typeface="Arial"/>
                  <a:ea typeface="Arial"/>
                  <a:cs typeface="Arial"/>
                  <a:sym typeface="Arial"/>
                </a:rPr>
                <a:t>Empowering Young Mountain Entrepreneurs</a:t>
              </a:r>
              <a:endParaRPr/>
            </a:p>
          </p:txBody>
        </p:sp>
        <p:pic>
          <p:nvPicPr>
            <p:cNvPr descr="A picture containing text, clock, sign, gauge&#10;&#10;Description automatically generated" id="111" name="Google Shape;111;p36"/>
            <p:cNvPicPr preferRelativeResize="0"/>
            <p:nvPr/>
          </p:nvPicPr>
          <p:blipFill rotWithShape="1">
            <a:blip r:embed="rId2">
              <a:alphaModFix/>
            </a:blip>
            <a:srcRect b="-7352" l="28689" r="49710" t="329"/>
            <a:stretch/>
          </p:blipFill>
          <p:spPr>
            <a:xfrm>
              <a:off x="430699" y="6069857"/>
              <a:ext cx="394801" cy="44883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A1A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A1A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A1A2"/>
                </a:solidFill>
                <a:latin typeface="Calibri"/>
                <a:ea typeface="Calibri"/>
                <a:cs typeface="Calibri"/>
                <a:sym typeface="Calibri"/>
              </a:defRPr>
            </a:lvl1pPr>
            <a:lvl2pPr indent="0" lvl="1" marL="0" marR="0" rtl="0" algn="r">
              <a:spcBef>
                <a:spcPts val="0"/>
              </a:spcBef>
              <a:buNone/>
              <a:defRPr b="0" i="0" sz="1200" u="none" cap="none" strike="noStrike">
                <a:solidFill>
                  <a:srgbClr val="88A1A2"/>
                </a:solidFill>
                <a:latin typeface="Calibri"/>
                <a:ea typeface="Calibri"/>
                <a:cs typeface="Calibri"/>
                <a:sym typeface="Calibri"/>
              </a:defRPr>
            </a:lvl2pPr>
            <a:lvl3pPr indent="0" lvl="2" marL="0" marR="0" rtl="0" algn="r">
              <a:spcBef>
                <a:spcPts val="0"/>
              </a:spcBef>
              <a:buNone/>
              <a:defRPr b="0" i="0" sz="1200" u="none" cap="none" strike="noStrike">
                <a:solidFill>
                  <a:srgbClr val="88A1A2"/>
                </a:solidFill>
                <a:latin typeface="Calibri"/>
                <a:ea typeface="Calibri"/>
                <a:cs typeface="Calibri"/>
                <a:sym typeface="Calibri"/>
              </a:defRPr>
            </a:lvl3pPr>
            <a:lvl4pPr indent="0" lvl="3" marL="0" marR="0" rtl="0" algn="r">
              <a:spcBef>
                <a:spcPts val="0"/>
              </a:spcBef>
              <a:buNone/>
              <a:defRPr b="0" i="0" sz="1200" u="none" cap="none" strike="noStrike">
                <a:solidFill>
                  <a:srgbClr val="88A1A2"/>
                </a:solidFill>
                <a:latin typeface="Calibri"/>
                <a:ea typeface="Calibri"/>
                <a:cs typeface="Calibri"/>
                <a:sym typeface="Calibri"/>
              </a:defRPr>
            </a:lvl4pPr>
            <a:lvl5pPr indent="0" lvl="4" marL="0" marR="0" rtl="0" algn="r">
              <a:spcBef>
                <a:spcPts val="0"/>
              </a:spcBef>
              <a:buNone/>
              <a:defRPr b="0" i="0" sz="1200" u="none" cap="none" strike="noStrike">
                <a:solidFill>
                  <a:srgbClr val="88A1A2"/>
                </a:solidFill>
                <a:latin typeface="Calibri"/>
                <a:ea typeface="Calibri"/>
                <a:cs typeface="Calibri"/>
                <a:sym typeface="Calibri"/>
              </a:defRPr>
            </a:lvl5pPr>
            <a:lvl6pPr indent="0" lvl="5" marL="0" marR="0" rtl="0" algn="r">
              <a:spcBef>
                <a:spcPts val="0"/>
              </a:spcBef>
              <a:buNone/>
              <a:defRPr b="0" i="0" sz="1200" u="none" cap="none" strike="noStrike">
                <a:solidFill>
                  <a:srgbClr val="88A1A2"/>
                </a:solidFill>
                <a:latin typeface="Calibri"/>
                <a:ea typeface="Calibri"/>
                <a:cs typeface="Calibri"/>
                <a:sym typeface="Calibri"/>
              </a:defRPr>
            </a:lvl6pPr>
            <a:lvl7pPr indent="0" lvl="6" marL="0" marR="0" rtl="0" algn="r">
              <a:spcBef>
                <a:spcPts val="0"/>
              </a:spcBef>
              <a:buNone/>
              <a:defRPr b="0" i="0" sz="1200" u="none" cap="none" strike="noStrike">
                <a:solidFill>
                  <a:srgbClr val="88A1A2"/>
                </a:solidFill>
                <a:latin typeface="Calibri"/>
                <a:ea typeface="Calibri"/>
                <a:cs typeface="Calibri"/>
                <a:sym typeface="Calibri"/>
              </a:defRPr>
            </a:lvl7pPr>
            <a:lvl8pPr indent="0" lvl="7" marL="0" marR="0" rtl="0" algn="r">
              <a:spcBef>
                <a:spcPts val="0"/>
              </a:spcBef>
              <a:buNone/>
              <a:defRPr b="0" i="0" sz="1200" u="none" cap="none" strike="noStrike">
                <a:solidFill>
                  <a:srgbClr val="88A1A2"/>
                </a:solidFill>
                <a:latin typeface="Calibri"/>
                <a:ea typeface="Calibri"/>
                <a:cs typeface="Calibri"/>
                <a:sym typeface="Calibri"/>
              </a:defRPr>
            </a:lvl8pPr>
            <a:lvl9pPr indent="0" lvl="8" marL="0" marR="0" rtl="0" algn="r">
              <a:spcBef>
                <a:spcPts val="0"/>
              </a:spcBef>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www.alpconv.org/en/home/topics/green-economy/" TargetMode="External"/><Relationship Id="rId4" Type="http://schemas.openxmlformats.org/officeDocument/2006/relationships/hyperlink" Target="https://www.alpconv.org/en/home/topics/green-economy/" TargetMode="External"/><Relationship Id="rId5"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www.fao.org/3/cb7884en/cb7884en.pdf" TargetMode="Externa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hyperlink" Target="https://www.google.com/url?sa=i&amp;url=https://www.greatitalianchefs.com/features/valle-d-aosta&amp;psig=AOvVaw1MfyqjkVQBHGyeGrK2CaEr&amp;ust=1664635470315000&amp;source=images&amp;cd=vfe&amp;ved=0CA4Q3YkBahcKEwjAkIHE4Lz6AhUAAAAAHQAAAAAQA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s://www.fao.org/3/cb7884en/cb7884en.pdf" TargetMode="External"/><Relationship Id="rId4" Type="http://schemas.openxmlformats.org/officeDocument/2006/relationships/hyperlink" Target="https://www.fao.org/3/cb7884en/cb7884en.pdf" TargetMode="External"/><Relationship Id="rId5" Type="http://schemas.openxmlformats.org/officeDocument/2006/relationships/hyperlink" Target="https://www.terme-zrece.eu/en/what-to-do/cuisine/tastes-of-rogl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hyperlink" Target="https://weather.com/travel/news/null-stern-hotel-open-air-switzerland" TargetMode="External"/><Relationship Id="rId4" Type="http://schemas.openxmlformats.org/officeDocument/2006/relationships/hyperlink" Target="https://www.blw.admin.ch/blw/de/home/instrumente/laendliche-entwicklung-und-strukturverbesserungen/laendliche-entwicklung.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hyperlink" Target="https://supports.failteireland.ie/wp-content/uploads/2022/07/Energy-Management-made-easy-for-Tourism-Businesses-1.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22.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3.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hyperlink" Target="https://www.fao.org/3/cb7884en/cb7884en.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1"/>
          <p:cNvPicPr preferRelativeResize="0"/>
          <p:nvPr>
            <p:ph idx="2" type="pic"/>
          </p:nvPr>
        </p:nvPicPr>
        <p:blipFill rotWithShape="1">
          <a:blip r:embed="rId3">
            <a:alphaModFix/>
          </a:blip>
          <a:srcRect b="0" l="969" r="970" t="0"/>
          <a:stretch/>
        </p:blipFill>
        <p:spPr>
          <a:xfrm>
            <a:off x="-14513" y="923489"/>
            <a:ext cx="4390612" cy="5971126"/>
          </a:xfrm>
          <a:prstGeom prst="rect">
            <a:avLst/>
          </a:prstGeom>
          <a:noFill/>
          <a:ln>
            <a:noFill/>
          </a:ln>
        </p:spPr>
      </p:pic>
      <p:sp>
        <p:nvSpPr>
          <p:cNvPr id="577" name="Google Shape;577;p1"/>
          <p:cNvSpPr txBox="1"/>
          <p:nvPr>
            <p:ph idx="1" type="body"/>
          </p:nvPr>
        </p:nvSpPr>
        <p:spPr>
          <a:xfrm>
            <a:off x="5317932" y="4349593"/>
            <a:ext cx="7026468" cy="11582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b="0" lang="en-GB" sz="3600"/>
              <a:t>Environmental Sustainability Approaches for Mountainous Businesses and Communities</a:t>
            </a:r>
            <a:endParaRPr/>
          </a:p>
        </p:txBody>
      </p:sp>
      <p:sp>
        <p:nvSpPr>
          <p:cNvPr id="578" name="Google Shape;578;p1"/>
          <p:cNvSpPr txBox="1"/>
          <p:nvPr>
            <p:ph idx="3" type="body"/>
          </p:nvPr>
        </p:nvSpPr>
        <p:spPr>
          <a:xfrm>
            <a:off x="5317932" y="3560375"/>
            <a:ext cx="527865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BEFEB"/>
              </a:buClr>
              <a:buSzPts val="4800"/>
              <a:buNone/>
            </a:pPr>
            <a:r>
              <a:rPr lang="en-GB" sz="4800">
                <a:solidFill>
                  <a:srgbClr val="3BEFEB"/>
                </a:solidFill>
              </a:rPr>
              <a:t>Module 4</a:t>
            </a:r>
            <a:endParaRPr/>
          </a:p>
        </p:txBody>
      </p:sp>
      <p:grpSp>
        <p:nvGrpSpPr>
          <p:cNvPr id="579" name="Google Shape;579;p1"/>
          <p:cNvGrpSpPr/>
          <p:nvPr/>
        </p:nvGrpSpPr>
        <p:grpSpPr>
          <a:xfrm>
            <a:off x="2088626" y="3786906"/>
            <a:ext cx="2082444" cy="2861107"/>
            <a:chOff x="5875548" y="3125276"/>
            <a:chExt cx="438214" cy="602070"/>
          </a:xfrm>
        </p:grpSpPr>
        <p:sp>
          <p:nvSpPr>
            <p:cNvPr id="580" name="Google Shape;580;p1"/>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901"/>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1"/>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0"/>
          <p:cNvSpPr txBox="1"/>
          <p:nvPr>
            <p:ph idx="1" type="body"/>
          </p:nvPr>
        </p:nvSpPr>
        <p:spPr>
          <a:xfrm>
            <a:off x="227267" y="1438518"/>
            <a:ext cx="7227563" cy="531249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595959"/>
              </a:buClr>
              <a:buSzPts val="2000"/>
              <a:buNone/>
            </a:pPr>
            <a:r>
              <a:rPr b="1" lang="en-GB" sz="2000"/>
              <a:t>The </a:t>
            </a:r>
            <a:r>
              <a:rPr b="1" lang="en-GB" sz="2000" u="sng">
                <a:solidFill>
                  <a:schemeClr val="hlink"/>
                </a:solidFill>
                <a:hlinkClick r:id="rId3"/>
              </a:rPr>
              <a:t>Green economy model </a:t>
            </a:r>
            <a:r>
              <a:rPr b="1" lang="en-GB" sz="2000"/>
              <a:t>aims to enhance human well being, social equity and reduce environmental risks &amp; ecological scarcities. </a:t>
            </a:r>
            <a:r>
              <a:rPr lang="en-GB" sz="2000"/>
              <a:t>The Green Economy Model presents an opportunity for economic development, environmental protection, ecological sustainability, and human well-being, as well as for economic and ecological resilience in mountainous regions. See how the </a:t>
            </a:r>
            <a:r>
              <a:rPr b="1" lang="en-GB" sz="2000" u="sng">
                <a:solidFill>
                  <a:srgbClr val="7F59A1"/>
                </a:solidFill>
                <a:hlinkClick r:id="rId4">
                  <a:extLst>
                    <a:ext uri="{A12FA001-AC4F-418D-AE19-62706E023703}">
                      <ahyp:hlinkClr val="tx"/>
                    </a:ext>
                  </a:extLst>
                </a:hlinkClick>
              </a:rPr>
              <a:t>Alps</a:t>
            </a:r>
            <a:r>
              <a:rPr b="1" lang="en-GB" sz="2000">
                <a:solidFill>
                  <a:srgbClr val="7F59A1"/>
                </a:solidFill>
              </a:rPr>
              <a:t> </a:t>
            </a:r>
            <a:r>
              <a:rPr lang="en-GB" sz="2000">
                <a:solidFill>
                  <a:srgbClr val="0070C0"/>
                </a:solidFill>
              </a:rPr>
              <a:t>have adopted </a:t>
            </a:r>
            <a:r>
              <a:rPr i="0" lang="en-GB" sz="2000">
                <a:solidFill>
                  <a:srgbClr val="0070C0"/>
                </a:solidFill>
              </a:rPr>
              <a:t>Green Economy Action Programme (GEAP) which targets green areas through 33 actions e.g., </a:t>
            </a:r>
            <a:endParaRPr/>
          </a:p>
          <a:p>
            <a:pPr indent="0" lvl="0" marL="0" rtl="0" algn="just">
              <a:lnSpc>
                <a:spcPct val="100000"/>
              </a:lnSpc>
              <a:spcBef>
                <a:spcPts val="0"/>
              </a:spcBef>
              <a:spcAft>
                <a:spcPts val="0"/>
              </a:spcAft>
              <a:buClr>
                <a:srgbClr val="595959"/>
              </a:buClr>
              <a:buSzPts val="2000"/>
              <a:buNone/>
            </a:pPr>
            <a:r>
              <a:t/>
            </a:r>
            <a:endParaRPr b="0" i="0" sz="2000">
              <a:solidFill>
                <a:srgbClr val="404748"/>
              </a:solidFill>
            </a:endParaRPr>
          </a:p>
          <a:p>
            <a:pPr indent="-342900" lvl="0" marL="342900" rtl="0" algn="just">
              <a:lnSpc>
                <a:spcPct val="100000"/>
              </a:lnSpc>
              <a:spcBef>
                <a:spcPts val="0"/>
              </a:spcBef>
              <a:spcAft>
                <a:spcPts val="0"/>
              </a:spcAft>
              <a:buClr>
                <a:srgbClr val="404748"/>
              </a:buClr>
              <a:buSzPts val="2000"/>
              <a:buFont typeface="Arial"/>
              <a:buChar char="•"/>
            </a:pPr>
            <a:r>
              <a:rPr b="0" i="0" lang="en-GB" sz="2000">
                <a:solidFill>
                  <a:srgbClr val="404748"/>
                </a:solidFill>
              </a:rPr>
              <a:t>greening finance and the financial support structures;</a:t>
            </a:r>
            <a:endParaRPr/>
          </a:p>
          <a:p>
            <a:pPr indent="-342900" lvl="0" marL="342900" rtl="0" algn="just">
              <a:lnSpc>
                <a:spcPct val="100000"/>
              </a:lnSpc>
              <a:spcBef>
                <a:spcPts val="0"/>
              </a:spcBef>
              <a:spcAft>
                <a:spcPts val="0"/>
              </a:spcAft>
              <a:buClr>
                <a:srgbClr val="404748"/>
              </a:buClr>
              <a:buSzPts val="2000"/>
              <a:buFont typeface="Arial"/>
              <a:buChar char="•"/>
            </a:pPr>
            <a:r>
              <a:rPr b="0" i="0" lang="en-GB" sz="2000">
                <a:solidFill>
                  <a:srgbClr val="404748"/>
                </a:solidFill>
              </a:rPr>
              <a:t>encouraging eco-innovation;</a:t>
            </a:r>
            <a:endParaRPr/>
          </a:p>
          <a:p>
            <a:pPr indent="-342900" lvl="0" marL="342900" rtl="0" algn="just">
              <a:lnSpc>
                <a:spcPct val="100000"/>
              </a:lnSpc>
              <a:spcBef>
                <a:spcPts val="0"/>
              </a:spcBef>
              <a:spcAft>
                <a:spcPts val="0"/>
              </a:spcAft>
              <a:buClr>
                <a:srgbClr val="404748"/>
              </a:buClr>
              <a:buSzPts val="2000"/>
              <a:buFont typeface="Arial"/>
              <a:buChar char="•"/>
            </a:pPr>
            <a:r>
              <a:rPr b="0" i="0" lang="en-GB" sz="2000">
                <a:solidFill>
                  <a:srgbClr val="404748"/>
                </a:solidFill>
              </a:rPr>
              <a:t>greening regional development;</a:t>
            </a:r>
            <a:endParaRPr/>
          </a:p>
          <a:p>
            <a:pPr indent="-342900" lvl="0" marL="342900" rtl="0" algn="just">
              <a:lnSpc>
                <a:spcPct val="100000"/>
              </a:lnSpc>
              <a:spcBef>
                <a:spcPts val="0"/>
              </a:spcBef>
              <a:spcAft>
                <a:spcPts val="0"/>
              </a:spcAft>
              <a:buClr>
                <a:srgbClr val="404748"/>
              </a:buClr>
              <a:buSzPts val="2000"/>
              <a:buFont typeface="Arial"/>
              <a:buChar char="•"/>
            </a:pPr>
            <a:r>
              <a:rPr b="0" i="0" lang="en-GB" sz="2000">
                <a:solidFill>
                  <a:srgbClr val="404748"/>
                </a:solidFill>
              </a:rPr>
              <a:t> valorizing ecosystems and biodiversity;</a:t>
            </a:r>
            <a:endParaRPr/>
          </a:p>
          <a:p>
            <a:pPr indent="-342900" lvl="0" marL="342900" rtl="0" algn="just">
              <a:lnSpc>
                <a:spcPct val="100000"/>
              </a:lnSpc>
              <a:spcBef>
                <a:spcPts val="0"/>
              </a:spcBef>
              <a:spcAft>
                <a:spcPts val="0"/>
              </a:spcAft>
              <a:buClr>
                <a:srgbClr val="404748"/>
              </a:buClr>
              <a:buSzPts val="2000"/>
              <a:buFont typeface="Arial"/>
              <a:buChar char="•"/>
            </a:pPr>
            <a:r>
              <a:rPr b="0" i="0" lang="en-GB" sz="2000">
                <a:solidFill>
                  <a:srgbClr val="404748"/>
                </a:solidFill>
              </a:rPr>
              <a:t>living and working in a green economy.</a:t>
            </a:r>
            <a:endParaRPr/>
          </a:p>
          <a:p>
            <a:pPr indent="0" lvl="0" marL="0" rtl="0" algn="just">
              <a:lnSpc>
                <a:spcPct val="100000"/>
              </a:lnSpc>
              <a:spcBef>
                <a:spcPts val="0"/>
              </a:spcBef>
              <a:spcAft>
                <a:spcPts val="0"/>
              </a:spcAft>
              <a:buClr>
                <a:srgbClr val="595959"/>
              </a:buClr>
              <a:buSzPts val="2000"/>
              <a:buNone/>
            </a:pPr>
            <a:r>
              <a:t/>
            </a:r>
            <a:endParaRPr b="0" i="0" sz="2000">
              <a:solidFill>
                <a:srgbClr val="404748"/>
              </a:solidFill>
            </a:endParaRPr>
          </a:p>
          <a:p>
            <a:pPr indent="0" lvl="0" marL="0" rtl="0" algn="just">
              <a:lnSpc>
                <a:spcPct val="100000"/>
              </a:lnSpc>
              <a:spcBef>
                <a:spcPts val="0"/>
              </a:spcBef>
              <a:spcAft>
                <a:spcPts val="0"/>
              </a:spcAft>
              <a:buClr>
                <a:srgbClr val="404748"/>
              </a:buClr>
              <a:buSzPts val="2000"/>
              <a:buNone/>
            </a:pPr>
            <a:r>
              <a:rPr lang="en-GB" sz="2000">
                <a:solidFill>
                  <a:srgbClr val="404748"/>
                </a:solidFill>
              </a:rPr>
              <a:t>Each of the actions is </a:t>
            </a:r>
            <a:r>
              <a:rPr b="0" i="0" lang="en-GB" sz="2000">
                <a:solidFill>
                  <a:srgbClr val="404748"/>
                </a:solidFill>
              </a:rPr>
              <a:t>manageable, realistic, and impactful and that help to foster the transformation toward a green economy. </a:t>
            </a:r>
            <a:endParaRPr sz="2000"/>
          </a:p>
          <a:p>
            <a:pPr indent="0" lvl="0" marL="0" rtl="0" algn="l">
              <a:lnSpc>
                <a:spcPct val="100000"/>
              </a:lnSpc>
              <a:spcBef>
                <a:spcPts val="0"/>
              </a:spcBef>
              <a:spcAft>
                <a:spcPts val="0"/>
              </a:spcAft>
              <a:buClr>
                <a:srgbClr val="595959"/>
              </a:buClr>
              <a:buSzPts val="2100"/>
              <a:buNone/>
            </a:pPr>
            <a:r>
              <a:t/>
            </a:r>
            <a:endParaRPr sz="2100"/>
          </a:p>
        </p:txBody>
      </p:sp>
      <p:sp>
        <p:nvSpPr>
          <p:cNvPr id="646" name="Google Shape;646;p10"/>
          <p:cNvSpPr txBox="1"/>
          <p:nvPr>
            <p:ph idx="3" type="body"/>
          </p:nvPr>
        </p:nvSpPr>
        <p:spPr>
          <a:xfrm>
            <a:off x="232791" y="246952"/>
            <a:ext cx="6934619" cy="82178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800"/>
              <a:buNone/>
            </a:pPr>
            <a:r>
              <a:rPr b="1" lang="en-GB" sz="2800">
                <a:solidFill>
                  <a:srgbClr val="0070C0"/>
                </a:solidFill>
              </a:rPr>
              <a:t>ALPS (GEAP) Green Economy Model for Sustainable Mountain Development</a:t>
            </a:r>
            <a:endParaRPr/>
          </a:p>
        </p:txBody>
      </p:sp>
      <p:grpSp>
        <p:nvGrpSpPr>
          <p:cNvPr id="647" name="Google Shape;647;p10"/>
          <p:cNvGrpSpPr/>
          <p:nvPr/>
        </p:nvGrpSpPr>
        <p:grpSpPr>
          <a:xfrm rot="-766166">
            <a:off x="7791905" y="721267"/>
            <a:ext cx="2082444" cy="2861107"/>
            <a:chOff x="5875548" y="3125276"/>
            <a:chExt cx="438214" cy="602070"/>
          </a:xfrm>
        </p:grpSpPr>
        <p:sp>
          <p:nvSpPr>
            <p:cNvPr id="648" name="Google Shape;648;p10"/>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901"/>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10"/>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descr="A picture containing outdoor, mountain, nature, rock&#10;&#10;Description automatically generated" id="650" name="Google Shape;650;p10"/>
          <p:cNvPicPr preferRelativeResize="0"/>
          <p:nvPr>
            <p:ph idx="2" type="pic"/>
          </p:nvPr>
        </p:nvPicPr>
        <p:blipFill rotWithShape="1">
          <a:blip r:embed="rId5">
            <a:alphaModFix/>
          </a:blip>
          <a:srcRect b="0" l="2710" r="2710" t="0"/>
          <a:stretch/>
        </p:blipFill>
        <p:spPr>
          <a:xfrm>
            <a:off x="7329563" y="-1"/>
            <a:ext cx="4862437" cy="6855220"/>
          </a:xfrm>
          <a:prstGeom prst="rect">
            <a:avLst/>
          </a:prstGeom>
          <a:noFill/>
          <a:ln>
            <a:noFill/>
          </a:ln>
        </p:spPr>
      </p:pic>
      <p:sp>
        <p:nvSpPr>
          <p:cNvPr id="651" name="Google Shape;651;p10"/>
          <p:cNvSpPr/>
          <p:nvPr/>
        </p:nvSpPr>
        <p:spPr>
          <a:xfrm>
            <a:off x="7501464" y="149410"/>
            <a:ext cx="4003599" cy="1501969"/>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10"/>
          <p:cNvSpPr txBox="1"/>
          <p:nvPr/>
        </p:nvSpPr>
        <p:spPr>
          <a:xfrm>
            <a:off x="7632254" y="226666"/>
            <a:ext cx="3687910" cy="1200329"/>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3600">
                <a:solidFill>
                  <a:schemeClr val="lt1"/>
                </a:solidFill>
                <a:latin typeface="Calibri"/>
                <a:ea typeface="Calibri"/>
                <a:cs typeface="Calibri"/>
                <a:sym typeface="Calibri"/>
              </a:rPr>
              <a:t>02.1 Green Model Opportunity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1"/>
          <p:cNvSpPr txBox="1"/>
          <p:nvPr>
            <p:ph idx="1" type="body"/>
          </p:nvPr>
        </p:nvSpPr>
        <p:spPr>
          <a:xfrm>
            <a:off x="218004" y="834726"/>
            <a:ext cx="6971708" cy="520599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Hydropower and clean energy</a:t>
            </a:r>
            <a:r>
              <a:rPr b="1" lang="en-GB" sz="2200">
                <a:solidFill>
                  <a:srgbClr val="279BD3"/>
                </a:solidFill>
              </a:rPr>
              <a:t> </a:t>
            </a:r>
            <a:r>
              <a:rPr lang="en-GB" sz="2200"/>
              <a:t>are needed to maintain economic growth in a sustainable way and to improve the living standards of the vast number of people who still depend on wood fuels. </a:t>
            </a:r>
            <a:endParaRPr/>
          </a:p>
          <a:p>
            <a:pPr indent="0" lvl="0" marL="0" rtl="0" algn="just">
              <a:lnSpc>
                <a:spcPct val="100000"/>
              </a:lnSpc>
              <a:spcBef>
                <a:spcPts val="0"/>
              </a:spcBef>
              <a:spcAft>
                <a:spcPts val="0"/>
              </a:spcAft>
              <a:buClr>
                <a:srgbClr val="595959"/>
              </a:buClr>
              <a:buSzPts val="2200"/>
              <a:buNone/>
            </a:pPr>
            <a:r>
              <a:t/>
            </a:r>
            <a:endParaRPr sz="2200"/>
          </a:p>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Mountains</a:t>
            </a:r>
            <a:r>
              <a:rPr lang="en-GB" sz="2200"/>
              <a:t> are important sources of hydropower – which provides more than 15% of the world’s energy – and other forms of clean energy.  </a:t>
            </a:r>
            <a:endParaRPr/>
          </a:p>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Swift-flowing rivers </a:t>
            </a:r>
            <a:r>
              <a:rPr lang="en-GB" sz="2200"/>
              <a:t>of mountains are cost-effective sources of hydropower all over the world. However, this source of energy is not fully exploited. </a:t>
            </a:r>
            <a:endParaRPr/>
          </a:p>
          <a:p>
            <a:pPr indent="0" lvl="0" marL="0" rtl="0" algn="just">
              <a:lnSpc>
                <a:spcPct val="100000"/>
              </a:lnSpc>
              <a:spcBef>
                <a:spcPts val="0"/>
              </a:spcBef>
              <a:spcAft>
                <a:spcPts val="0"/>
              </a:spcAft>
              <a:buClr>
                <a:srgbClr val="595959"/>
              </a:buClr>
              <a:buSzPts val="2200"/>
              <a:buNone/>
            </a:pPr>
            <a:r>
              <a:t/>
            </a:r>
            <a:endParaRPr sz="2200"/>
          </a:p>
          <a:p>
            <a:pPr indent="0" lvl="0" marL="0" rtl="0" algn="just">
              <a:lnSpc>
                <a:spcPct val="100000"/>
              </a:lnSpc>
              <a:spcBef>
                <a:spcPts val="0"/>
              </a:spcBef>
              <a:spcAft>
                <a:spcPts val="0"/>
              </a:spcAft>
              <a:buClr>
                <a:srgbClr val="0070C0"/>
              </a:buClr>
              <a:buSzPts val="2200"/>
              <a:buNone/>
            </a:pPr>
            <a:r>
              <a:rPr b="1" lang="en-GB" sz="2200">
                <a:solidFill>
                  <a:srgbClr val="0070C0"/>
                </a:solidFill>
              </a:rPr>
              <a:t>The Himalayan region, for example, has the potential to generate over 300,000 MW of hydropower, and only 9% of this potential is developed (Tariq 2011).  </a:t>
            </a:r>
            <a:r>
              <a:rPr lang="en-GB" sz="2200" u="sng">
                <a:solidFill>
                  <a:schemeClr val="hlink"/>
                </a:solidFill>
                <a:hlinkClick r:id="rId3"/>
              </a:rPr>
              <a:t>Source</a:t>
            </a:r>
            <a:endParaRPr sz="2200"/>
          </a:p>
          <a:p>
            <a:pPr indent="0" lvl="0" marL="0" rtl="0" algn="l">
              <a:lnSpc>
                <a:spcPct val="100000"/>
              </a:lnSpc>
              <a:spcBef>
                <a:spcPts val="0"/>
              </a:spcBef>
              <a:spcAft>
                <a:spcPts val="0"/>
              </a:spcAft>
              <a:buClr>
                <a:srgbClr val="595959"/>
              </a:buClr>
              <a:buSzPts val="2200"/>
              <a:buNone/>
            </a:pPr>
            <a:r>
              <a:t/>
            </a:r>
            <a:endParaRPr sz="2200"/>
          </a:p>
        </p:txBody>
      </p:sp>
      <p:sp>
        <p:nvSpPr>
          <p:cNvPr id="658" name="Google Shape;658;p11"/>
          <p:cNvSpPr txBox="1"/>
          <p:nvPr>
            <p:ph idx="3" type="body"/>
          </p:nvPr>
        </p:nvSpPr>
        <p:spPr>
          <a:xfrm>
            <a:off x="190815" y="308740"/>
            <a:ext cx="709677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Himalayan Hydropower and Clean Energy </a:t>
            </a:r>
            <a:endParaRPr sz="3200">
              <a:solidFill>
                <a:srgbClr val="0070C0"/>
              </a:solidFill>
            </a:endParaRPr>
          </a:p>
        </p:txBody>
      </p:sp>
      <p:grpSp>
        <p:nvGrpSpPr>
          <p:cNvPr id="659" name="Google Shape;659;p11"/>
          <p:cNvGrpSpPr/>
          <p:nvPr/>
        </p:nvGrpSpPr>
        <p:grpSpPr>
          <a:xfrm rot="-766166">
            <a:off x="7791905" y="721267"/>
            <a:ext cx="2082444" cy="2861107"/>
            <a:chOff x="5875548" y="3125276"/>
            <a:chExt cx="438214" cy="602070"/>
          </a:xfrm>
        </p:grpSpPr>
        <p:sp>
          <p:nvSpPr>
            <p:cNvPr id="660" name="Google Shape;660;p11"/>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4901"/>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11"/>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descr="A picture containing mountain, nature, outdoor, valley&#10;&#10;Description automatically generated" id="662" name="Google Shape;662;p11"/>
          <p:cNvPicPr preferRelativeResize="0"/>
          <p:nvPr>
            <p:ph idx="2" type="pic"/>
          </p:nvPr>
        </p:nvPicPr>
        <p:blipFill rotWithShape="1">
          <a:blip r:embed="rId4">
            <a:alphaModFix/>
          </a:blip>
          <a:srcRect b="3008" l="0" r="0" t="3009"/>
          <a:stretch/>
        </p:blipFill>
        <p:spPr>
          <a:xfrm>
            <a:off x="7329563" y="-1"/>
            <a:ext cx="4862437" cy="6855220"/>
          </a:xfrm>
          <a:prstGeom prst="rect">
            <a:avLst/>
          </a:prstGeom>
          <a:noFill/>
          <a:ln>
            <a:noFill/>
          </a:ln>
        </p:spPr>
      </p:pic>
      <p:sp>
        <p:nvSpPr>
          <p:cNvPr id="663" name="Google Shape;663;p11"/>
          <p:cNvSpPr/>
          <p:nvPr/>
        </p:nvSpPr>
        <p:spPr>
          <a:xfrm>
            <a:off x="7632254" y="161593"/>
            <a:ext cx="3981941" cy="1009935"/>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11"/>
          <p:cNvSpPr txBox="1"/>
          <p:nvPr/>
        </p:nvSpPr>
        <p:spPr>
          <a:xfrm>
            <a:off x="7821348" y="327820"/>
            <a:ext cx="3589022" cy="646331"/>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3600">
                <a:solidFill>
                  <a:schemeClr val="lt1"/>
                </a:solidFill>
                <a:latin typeface="Calibri"/>
                <a:ea typeface="Calibri"/>
                <a:cs typeface="Calibri"/>
                <a:sym typeface="Calibri"/>
              </a:rPr>
              <a:t>02.2 Clean Energy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A picture containing water, outdoor, boat, mountain&#10;&#10;Description automatically generated" id="669" name="Google Shape;669;p12"/>
          <p:cNvPicPr preferRelativeResize="0"/>
          <p:nvPr>
            <p:ph idx="2" type="pic"/>
          </p:nvPr>
        </p:nvPicPr>
        <p:blipFill rotWithShape="1">
          <a:blip r:embed="rId3">
            <a:alphaModFix/>
          </a:blip>
          <a:srcRect b="3142" l="0" r="0" t="3142"/>
          <a:stretch/>
        </p:blipFill>
        <p:spPr>
          <a:xfrm>
            <a:off x="7329563" y="-1"/>
            <a:ext cx="4862437" cy="6855220"/>
          </a:xfrm>
          <a:prstGeom prst="rect">
            <a:avLst/>
          </a:prstGeom>
          <a:noFill/>
          <a:ln>
            <a:noFill/>
          </a:ln>
        </p:spPr>
      </p:pic>
      <p:sp>
        <p:nvSpPr>
          <p:cNvPr id="670" name="Google Shape;670;p12"/>
          <p:cNvSpPr txBox="1"/>
          <p:nvPr>
            <p:ph idx="1" type="body"/>
          </p:nvPr>
        </p:nvSpPr>
        <p:spPr>
          <a:xfrm>
            <a:off x="313899" y="1090042"/>
            <a:ext cx="7015664" cy="484673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Clr>
                <a:srgbClr val="0070C0"/>
              </a:buClr>
              <a:buSzPts val="2000"/>
              <a:buNone/>
            </a:pPr>
            <a:r>
              <a:rPr b="1" lang="en-GB" sz="2000">
                <a:solidFill>
                  <a:srgbClr val="0070C0"/>
                </a:solidFill>
              </a:rPr>
              <a:t>Mountains provide a setting for tourism cultural, religious, and recreational activities </a:t>
            </a:r>
            <a:r>
              <a:rPr lang="en-GB" sz="2000"/>
              <a:t>such as hiking, wildlife viewing, bird watching, experiencing the beauty of the landscape, and observing and enjoying the unique lifestyle and culture of mountain communities. Mountains harbour a high degree of ethnic, cultural, and linguistic diversity. Mountain populations also conserve vast indigenous knowledge about such subjects as agriculture, botany, medicine, and ecology. </a:t>
            </a:r>
            <a:endParaRPr/>
          </a:p>
          <a:p>
            <a:pPr indent="0" lvl="0" marL="0" rtl="0" algn="just">
              <a:lnSpc>
                <a:spcPct val="120000"/>
              </a:lnSpc>
              <a:spcBef>
                <a:spcPts val="0"/>
              </a:spcBef>
              <a:spcAft>
                <a:spcPts val="0"/>
              </a:spcAft>
              <a:buClr>
                <a:srgbClr val="595959"/>
              </a:buClr>
              <a:buSzPts val="2000"/>
              <a:buNone/>
            </a:pPr>
            <a:r>
              <a:rPr lang="en-GB" sz="2000"/>
              <a:t>Conservation and sustainability is driven by the beliefs and stewardship of communities. Local cultures are strengthened by their intimate connections to the natural environment that sustains them. </a:t>
            </a:r>
            <a:r>
              <a:rPr b="1" i="1" lang="en-GB" sz="2000">
                <a:solidFill>
                  <a:srgbClr val="0070C0"/>
                </a:solidFill>
              </a:rPr>
              <a:t>More than 1 billion people consider mountains sacred </a:t>
            </a:r>
            <a:r>
              <a:rPr i="1" lang="en-GB" sz="2000">
                <a:solidFill>
                  <a:srgbClr val="0070C0"/>
                </a:solidFill>
              </a:rPr>
              <a:t>(Bernbaum 1998). </a:t>
            </a:r>
            <a:endParaRPr i="1" sz="2000">
              <a:solidFill>
                <a:srgbClr val="0070C0"/>
              </a:solidFill>
            </a:endParaRPr>
          </a:p>
        </p:txBody>
      </p:sp>
      <p:sp>
        <p:nvSpPr>
          <p:cNvPr id="671" name="Google Shape;671;p12"/>
          <p:cNvSpPr txBox="1"/>
          <p:nvPr>
            <p:ph idx="3" type="body"/>
          </p:nvPr>
        </p:nvSpPr>
        <p:spPr>
          <a:xfrm>
            <a:off x="261317" y="563305"/>
            <a:ext cx="7495227"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Tourism, Culture, Biodiversity &amp; Adventure </a:t>
            </a:r>
            <a:endParaRPr/>
          </a:p>
        </p:txBody>
      </p:sp>
      <p:sp>
        <p:nvSpPr>
          <p:cNvPr id="672" name="Google Shape;672;p12"/>
          <p:cNvSpPr/>
          <p:nvPr/>
        </p:nvSpPr>
        <p:spPr>
          <a:xfrm>
            <a:off x="7656394" y="168864"/>
            <a:ext cx="3763575" cy="1323439"/>
          </a:xfrm>
          <a:prstGeom prst="roundRect">
            <a:avLst>
              <a:gd fmla="val 16667" name="adj"/>
            </a:avLst>
          </a:prstGeom>
          <a:solidFill>
            <a:srgbClr val="279BD3"/>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12"/>
          <p:cNvSpPr txBox="1"/>
          <p:nvPr/>
        </p:nvSpPr>
        <p:spPr>
          <a:xfrm>
            <a:off x="7756544" y="209808"/>
            <a:ext cx="3459599" cy="1200329"/>
          </a:xfrm>
          <a:prstGeom prst="rect">
            <a:avLst/>
          </a:prstGeom>
          <a:solidFill>
            <a:srgbClr val="279BD3"/>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3600">
                <a:solidFill>
                  <a:schemeClr val="lt1"/>
                </a:solidFill>
                <a:latin typeface="Calibri"/>
                <a:ea typeface="Calibri"/>
                <a:cs typeface="Calibri"/>
                <a:sym typeface="Calibri"/>
              </a:rPr>
              <a:t>02.3 Responsible Tourism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A picture containing mountain, tree, nature, valley&#10;&#10;Description automatically generated" id="678" name="Google Shape;678;p13"/>
          <p:cNvPicPr preferRelativeResize="0"/>
          <p:nvPr>
            <p:ph idx="2" type="pic"/>
          </p:nvPr>
        </p:nvPicPr>
        <p:blipFill rotWithShape="1">
          <a:blip r:embed="rId3">
            <a:alphaModFix/>
          </a:blip>
          <a:srcRect b="20869" l="-18807" r="-13544" t="0"/>
          <a:stretch/>
        </p:blipFill>
        <p:spPr>
          <a:xfrm>
            <a:off x="0" y="26895"/>
            <a:ext cx="12175708" cy="3635823"/>
          </a:xfrm>
          <a:prstGeom prst="rect">
            <a:avLst/>
          </a:prstGeom>
          <a:noFill/>
          <a:ln>
            <a:noFill/>
          </a:ln>
        </p:spPr>
      </p:pic>
      <p:sp>
        <p:nvSpPr>
          <p:cNvPr id="679" name="Google Shape;679;p13"/>
          <p:cNvSpPr txBox="1"/>
          <p:nvPr>
            <p:ph idx="1" type="body"/>
          </p:nvPr>
        </p:nvSpPr>
        <p:spPr>
          <a:xfrm>
            <a:off x="5805754" y="3767861"/>
            <a:ext cx="5812377" cy="2237967"/>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The region's most famous product is Fontina cheese</a:t>
            </a:r>
            <a:r>
              <a:rPr lang="en-GB" sz="2200">
                <a:solidFill>
                  <a:srgbClr val="0070C0"/>
                </a:solidFill>
              </a:rPr>
              <a:t>, </a:t>
            </a:r>
            <a:r>
              <a:rPr lang="en-GB" sz="2200">
                <a:solidFill>
                  <a:srgbClr val="4D4D4D"/>
                </a:solidFill>
              </a:rPr>
              <a:t>made since the twelfth century and PDO-protected. It's melted into soups, is an integral part of the local fondue (known as fonduta) and is, of course, present on any cheeseboard in the area. Its most popular industry is tourism. </a:t>
            </a:r>
            <a:endParaRPr sz="2200">
              <a:solidFill>
                <a:srgbClr val="4D4D4D"/>
              </a:solidFill>
            </a:endParaRPr>
          </a:p>
        </p:txBody>
      </p:sp>
      <p:sp>
        <p:nvSpPr>
          <p:cNvPr id="680" name="Google Shape;680;p13"/>
          <p:cNvSpPr txBox="1"/>
          <p:nvPr>
            <p:ph idx="3" type="body"/>
          </p:nvPr>
        </p:nvSpPr>
        <p:spPr>
          <a:xfrm>
            <a:off x="450376" y="3781509"/>
            <a:ext cx="5101160" cy="2176828"/>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The Italian </a:t>
            </a:r>
            <a:r>
              <a:rPr b="1" i="0" lang="en-GB" sz="2200">
                <a:solidFill>
                  <a:srgbClr val="0070C0"/>
                </a:solidFill>
              </a:rPr>
              <a:t>Mountain Region of Valle d'Aosta </a:t>
            </a:r>
            <a:r>
              <a:rPr b="0" i="0" lang="en-GB" sz="2200">
                <a:solidFill>
                  <a:srgbClr val="4D4D4D"/>
                </a:solidFill>
              </a:rPr>
              <a:t>is in </a:t>
            </a:r>
            <a:r>
              <a:rPr lang="en-GB" sz="2200">
                <a:solidFill>
                  <a:srgbClr val="4D4D4D"/>
                </a:solidFill>
              </a:rPr>
              <a:t>North-western</a:t>
            </a:r>
            <a:r>
              <a:rPr b="0" i="0" lang="en-GB" sz="2200">
                <a:solidFill>
                  <a:srgbClr val="4D4D4D"/>
                </a:solidFill>
              </a:rPr>
              <a:t> Italy. Located on the </a:t>
            </a:r>
            <a:r>
              <a:rPr b="1" i="0" lang="en-GB" sz="2200">
                <a:solidFill>
                  <a:srgbClr val="4D4D4D"/>
                </a:solidFill>
              </a:rPr>
              <a:t>upper basin of the Dora Baltea River, from its source near Mount Blanc to just above Ivrea</a:t>
            </a:r>
            <a:r>
              <a:rPr b="0" i="0" lang="en-GB" sz="2200">
                <a:solidFill>
                  <a:srgbClr val="4D4D4D"/>
                </a:solidFill>
              </a:rPr>
              <a:t>. The region is enclosed on the north, west, and south by the Alps.</a:t>
            </a:r>
            <a:endParaRPr sz="2200">
              <a:solidFill>
                <a:srgbClr val="4D4D4D"/>
              </a:solidFill>
            </a:endParaRPr>
          </a:p>
          <a:p>
            <a:pPr indent="0" lvl="0" marL="0" rtl="0" algn="l">
              <a:lnSpc>
                <a:spcPct val="100000"/>
              </a:lnSpc>
              <a:spcBef>
                <a:spcPts val="0"/>
              </a:spcBef>
              <a:spcAft>
                <a:spcPts val="0"/>
              </a:spcAft>
              <a:buClr>
                <a:srgbClr val="595959"/>
              </a:buClr>
              <a:buSzPts val="2200"/>
              <a:buNone/>
            </a:pPr>
            <a:r>
              <a:t/>
            </a:r>
            <a:endParaRPr sz="2200"/>
          </a:p>
        </p:txBody>
      </p:sp>
      <p:sp>
        <p:nvSpPr>
          <p:cNvPr id="681" name="Google Shape;681;p13"/>
          <p:cNvSpPr txBox="1"/>
          <p:nvPr/>
        </p:nvSpPr>
        <p:spPr>
          <a:xfrm>
            <a:off x="9561902" y="2489245"/>
            <a:ext cx="156102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hlinkClick r:id="rId4">
                  <a:extLst>
                    <a:ext uri="{A12FA001-AC4F-418D-AE19-62706E023703}">
                      <ahyp:hlinkClr val="tx"/>
                    </a:ext>
                  </a:extLst>
                </a:hlinkClick>
              </a:rPr>
              <a:t>Image Source</a:t>
            </a:r>
            <a:endParaRPr sz="1800">
              <a:solidFill>
                <a:schemeClr val="dk1"/>
              </a:solidFill>
              <a:latin typeface="Calibri"/>
              <a:ea typeface="Calibri"/>
              <a:cs typeface="Calibri"/>
              <a:sym typeface="Calibri"/>
            </a:endParaRPr>
          </a:p>
        </p:txBody>
      </p:sp>
      <p:sp>
        <p:nvSpPr>
          <p:cNvPr id="682" name="Google Shape;682;p13"/>
          <p:cNvSpPr/>
          <p:nvPr/>
        </p:nvSpPr>
        <p:spPr>
          <a:xfrm>
            <a:off x="8560228" y="218364"/>
            <a:ext cx="3487537" cy="1569493"/>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13"/>
          <p:cNvSpPr txBox="1"/>
          <p:nvPr/>
        </p:nvSpPr>
        <p:spPr>
          <a:xfrm>
            <a:off x="8657351" y="332640"/>
            <a:ext cx="3230164" cy="1323439"/>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4000">
                <a:solidFill>
                  <a:schemeClr val="lt1"/>
                </a:solidFill>
                <a:latin typeface="Calibri"/>
                <a:ea typeface="Calibri"/>
                <a:cs typeface="Calibri"/>
                <a:sym typeface="Calibri"/>
              </a:rPr>
              <a:t>Case Study</a:t>
            </a:r>
            <a:endParaRPr/>
          </a:p>
          <a:p>
            <a:pPr indent="0" lvl="0" marL="0" marR="0" rtl="0" algn="r">
              <a:spcBef>
                <a:spcPts val="0"/>
              </a:spcBef>
              <a:spcAft>
                <a:spcPts val="0"/>
              </a:spcAft>
              <a:buNone/>
            </a:pPr>
            <a:r>
              <a:rPr lang="en-GB" sz="4000">
                <a:solidFill>
                  <a:schemeClr val="lt1"/>
                </a:solidFill>
                <a:latin typeface="Calibri"/>
                <a:ea typeface="Calibri"/>
                <a:cs typeface="Calibri"/>
                <a:sym typeface="Calibri"/>
              </a:rPr>
              <a:t>Italy</a:t>
            </a:r>
            <a:endParaRPr/>
          </a:p>
        </p:txBody>
      </p:sp>
      <p:sp>
        <p:nvSpPr>
          <p:cNvPr id="684" name="Google Shape;684;p13"/>
          <p:cNvSpPr txBox="1"/>
          <p:nvPr/>
        </p:nvSpPr>
        <p:spPr>
          <a:xfrm>
            <a:off x="8657351" y="326679"/>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lang="en-GB" sz="4800">
                <a:solidFill>
                  <a:schemeClr val="lt1"/>
                </a:solidFill>
                <a:latin typeface="Calibri"/>
                <a:ea typeface="Calibri"/>
                <a:cs typeface="Calibri"/>
                <a:sym typeface="Calibri"/>
              </a:rPr>
              <a:t>01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4"/>
          <p:cNvSpPr txBox="1"/>
          <p:nvPr>
            <p:ph idx="1" type="body"/>
          </p:nvPr>
        </p:nvSpPr>
        <p:spPr>
          <a:xfrm>
            <a:off x="218364" y="1225193"/>
            <a:ext cx="11709598" cy="5516266"/>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Clr>
                <a:srgbClr val="595959"/>
              </a:buClr>
              <a:buSzPts val="2100"/>
              <a:buFont typeface="Arial"/>
              <a:buChar char="•"/>
            </a:pPr>
            <a:r>
              <a:rPr lang="en-GB" sz="2100"/>
              <a:t>In the Valle d’Aosta (Aosta Valley) region of Northern Italy, the Associazione Naturavalp (Naturavalp Association) is promoting the development of the mountain village of Valpelline through local entrepreneurship. </a:t>
            </a:r>
            <a:r>
              <a:rPr b="1" lang="en-GB" sz="2100"/>
              <a:t>It carries out economic, cultural, social and educational initiatives for responsible tourism development. </a:t>
            </a:r>
            <a:r>
              <a:rPr lang="en-GB" sz="2100"/>
              <a:t>Members and donors are mostly local people are </a:t>
            </a:r>
            <a:r>
              <a:rPr b="1" lang="en-GB" sz="2100"/>
              <a:t>trained in sustainable practices </a:t>
            </a:r>
            <a:r>
              <a:rPr lang="en-GB" sz="2100"/>
              <a:t>and </a:t>
            </a:r>
            <a:r>
              <a:rPr b="1" lang="en-GB" sz="2100"/>
              <a:t>strive to sensitize visitors to the importance of protecting the environment, </a:t>
            </a:r>
            <a:r>
              <a:rPr lang="en-GB" sz="2100"/>
              <a:t>using local products and visitors’ relationship with the community to raise awareness of the cultural and biological value of the area. </a:t>
            </a:r>
            <a:endParaRPr/>
          </a:p>
          <a:p>
            <a:pPr indent="-342900" lvl="0" marL="342900" rtl="0" algn="just">
              <a:lnSpc>
                <a:spcPct val="100000"/>
              </a:lnSpc>
              <a:spcBef>
                <a:spcPts val="0"/>
              </a:spcBef>
              <a:spcAft>
                <a:spcPts val="0"/>
              </a:spcAft>
              <a:buClr>
                <a:srgbClr val="595959"/>
              </a:buClr>
              <a:buSzPts val="2100"/>
              <a:buFont typeface="Arial"/>
              <a:buChar char="•"/>
            </a:pPr>
            <a:r>
              <a:rPr lang="en-GB" sz="2100"/>
              <a:t>Naturavalp </a:t>
            </a:r>
            <a:r>
              <a:rPr b="1" lang="en-GB" sz="2100"/>
              <a:t>opposes the development of tourism activities that are harmful to the environment</a:t>
            </a:r>
            <a:r>
              <a:rPr lang="en-GB" sz="2100"/>
              <a:t>, and supports those that respect the autonomy of the local population in the decision-making processes related to tourism. All commercial and accommodation activities related to the project are committed to using at least two products from the associated farms and to promoting the agricultural realities of the area. </a:t>
            </a:r>
            <a:endParaRPr/>
          </a:p>
          <a:p>
            <a:pPr indent="-342900" lvl="0" marL="342900" rtl="0" algn="just">
              <a:lnSpc>
                <a:spcPct val="100000"/>
              </a:lnSpc>
              <a:spcBef>
                <a:spcPts val="0"/>
              </a:spcBef>
              <a:spcAft>
                <a:spcPts val="0"/>
              </a:spcAft>
              <a:buClr>
                <a:srgbClr val="595959"/>
              </a:buClr>
              <a:buSzPts val="2100"/>
              <a:buFont typeface="Arial"/>
              <a:buChar char="•"/>
            </a:pPr>
            <a:r>
              <a:rPr lang="en-GB" sz="2100"/>
              <a:t>The results of the activities of Naturavalp and the local municipalities show a </a:t>
            </a:r>
            <a:r>
              <a:rPr b="1" lang="en-GB" sz="2100"/>
              <a:t>constant increase in the number of tourists and of private investments</a:t>
            </a:r>
            <a:r>
              <a:rPr lang="en-GB" sz="2100"/>
              <a:t> in the area since the Association was established. </a:t>
            </a:r>
            <a:endParaRPr/>
          </a:p>
          <a:p>
            <a:pPr indent="-342900" lvl="0" marL="342900" rtl="0" algn="just">
              <a:lnSpc>
                <a:spcPct val="100000"/>
              </a:lnSpc>
              <a:spcBef>
                <a:spcPts val="0"/>
              </a:spcBef>
              <a:spcAft>
                <a:spcPts val="0"/>
              </a:spcAft>
              <a:buClr>
                <a:srgbClr val="595959"/>
              </a:buClr>
              <a:buSzPts val="2100"/>
              <a:buFont typeface="Arial"/>
              <a:buChar char="•"/>
            </a:pPr>
            <a:r>
              <a:rPr lang="en-GB" sz="2100"/>
              <a:t>Together with the municipal administrations, the best strategies to </a:t>
            </a:r>
            <a:r>
              <a:rPr b="1" lang="en-GB" sz="2100"/>
              <a:t>welcome newcomers </a:t>
            </a:r>
            <a:r>
              <a:rPr lang="en-GB" sz="2100"/>
              <a:t>who want to establish themselves in the mountains are being devised, including moments of interaction with local communities.</a:t>
            </a:r>
            <a:endParaRPr sz="2100"/>
          </a:p>
        </p:txBody>
      </p:sp>
      <p:sp>
        <p:nvSpPr>
          <p:cNvPr id="690" name="Google Shape;690;p14"/>
          <p:cNvSpPr txBox="1"/>
          <p:nvPr>
            <p:ph idx="2" type="body"/>
          </p:nvPr>
        </p:nvSpPr>
        <p:spPr>
          <a:xfrm>
            <a:off x="4326103" y="-410379"/>
            <a:ext cx="6603484" cy="362584"/>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595959"/>
              </a:buClr>
              <a:buSzPct val="100000"/>
              <a:buNone/>
            </a:pPr>
            <a:r>
              <a:rPr lang="en-GB"/>
              <a:t>Valle d’Aosta (Aosta Valley) Northern Italy </a:t>
            </a:r>
            <a:endParaRPr/>
          </a:p>
        </p:txBody>
      </p:sp>
      <p:sp>
        <p:nvSpPr>
          <p:cNvPr id="691" name="Google Shape;691;p14"/>
          <p:cNvSpPr txBox="1"/>
          <p:nvPr/>
        </p:nvSpPr>
        <p:spPr>
          <a:xfrm>
            <a:off x="249041" y="227998"/>
            <a:ext cx="11420194" cy="956251"/>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l">
              <a:lnSpc>
                <a:spcPct val="90000"/>
              </a:lnSpc>
              <a:spcBef>
                <a:spcPts val="0"/>
              </a:spcBef>
              <a:spcAft>
                <a:spcPts val="0"/>
              </a:spcAft>
              <a:buClr>
                <a:srgbClr val="0070C0"/>
              </a:buClr>
              <a:buSzPct val="100000"/>
              <a:buFont typeface="Arial"/>
              <a:buNone/>
            </a:pPr>
            <a:r>
              <a:rPr b="0" i="0" lang="en-GB" sz="3600">
                <a:solidFill>
                  <a:srgbClr val="0070C0"/>
                </a:solidFill>
                <a:latin typeface="Calibri"/>
                <a:ea typeface="Calibri"/>
                <a:cs typeface="Calibri"/>
                <a:sym typeface="Calibri"/>
              </a:rPr>
              <a:t>Education &amp; Sustainability</a:t>
            </a:r>
            <a:endParaRPr/>
          </a:p>
          <a:p>
            <a:pPr indent="0" lvl="0" marL="0" marR="0" rtl="0" algn="l">
              <a:lnSpc>
                <a:spcPct val="90000"/>
              </a:lnSpc>
              <a:spcBef>
                <a:spcPts val="1000"/>
              </a:spcBef>
              <a:spcAft>
                <a:spcPts val="0"/>
              </a:spcAft>
              <a:buClr>
                <a:srgbClr val="1B728D"/>
              </a:buClr>
              <a:buSzPct val="100000"/>
              <a:buFont typeface="Arial"/>
              <a:buNone/>
            </a:pPr>
            <a:r>
              <a:rPr b="0" i="1" lang="en-GB" sz="2600">
                <a:solidFill>
                  <a:srgbClr val="1B728D"/>
                </a:solidFill>
                <a:latin typeface="Calibri"/>
                <a:ea typeface="Calibri"/>
                <a:cs typeface="Calibri"/>
                <a:sym typeface="Calibri"/>
              </a:rPr>
              <a:t>Promoting the Development of Mountain Village Entrepreneurship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5"/>
          <p:cNvSpPr txBox="1"/>
          <p:nvPr>
            <p:ph idx="1" type="body"/>
          </p:nvPr>
        </p:nvSpPr>
        <p:spPr>
          <a:xfrm>
            <a:off x="5788628" y="3298637"/>
            <a:ext cx="6208070" cy="272003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b="1" lang="en-GB" sz="2000">
                <a:solidFill>
                  <a:srgbClr val="0070C0"/>
                </a:solidFill>
              </a:rPr>
              <a:t>The region is famous for Slovenia's largest natural glacier lake, Lake Bled </a:t>
            </a:r>
            <a:r>
              <a:rPr lang="en-GB" sz="2000">
                <a:solidFill>
                  <a:srgbClr val="4D4D4D"/>
                </a:solidFill>
              </a:rPr>
              <a:t>It offers one of the most dramatic locations and beautiful viewpoints. It is famous for its wine-tasting experiences, and cultural/historical attractions,  and is well-known by all those who love medieval castles. It's renovated very well and there are many restaurants and cafes around. There are also countless crowds of tourists and thus the site loses a bit of the authentic, old feel.</a:t>
            </a:r>
            <a:endParaRPr sz="2000">
              <a:solidFill>
                <a:srgbClr val="4D4D4D"/>
              </a:solidFill>
            </a:endParaRPr>
          </a:p>
        </p:txBody>
      </p:sp>
      <p:sp>
        <p:nvSpPr>
          <p:cNvPr id="697" name="Google Shape;697;p15"/>
          <p:cNvSpPr txBox="1"/>
          <p:nvPr>
            <p:ph idx="3" type="body"/>
          </p:nvPr>
        </p:nvSpPr>
        <p:spPr>
          <a:xfrm>
            <a:off x="327547" y="3662387"/>
            <a:ext cx="5278583" cy="2369924"/>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b="1" lang="en-GB" sz="2200">
                <a:solidFill>
                  <a:srgbClr val="0070C0"/>
                </a:solidFill>
              </a:rPr>
              <a:t>The Slovenian Alps </a:t>
            </a:r>
            <a:r>
              <a:rPr lang="en-GB" sz="2200">
                <a:solidFill>
                  <a:srgbClr val="4D4D4D"/>
                </a:solidFill>
              </a:rPr>
              <a:t>There are three ranges in the Alps within Slovenia: the Julian Alps, the Karavanks (Karavanke), and the Kamnik-Savinja Alps. All three mountain ranges are located in the northern part of the country and form a common tourist area - the Alpine region.</a:t>
            </a:r>
            <a:endParaRPr/>
          </a:p>
        </p:txBody>
      </p:sp>
      <p:sp>
        <p:nvSpPr>
          <p:cNvPr id="698" name="Google Shape;698;p15"/>
          <p:cNvSpPr txBox="1"/>
          <p:nvPr/>
        </p:nvSpPr>
        <p:spPr>
          <a:xfrm>
            <a:off x="10222892" y="2376339"/>
            <a:ext cx="320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hlinkClick r:id="rId3">
                  <a:extLst>
                    <a:ext uri="{A12FA001-AC4F-418D-AE19-62706E023703}">
                      <ahyp:hlinkClr val="tx"/>
                    </a:ext>
                  </a:extLst>
                </a:hlinkClick>
              </a:rPr>
              <a:t>Image Source</a:t>
            </a:r>
            <a:endParaRPr sz="1800">
              <a:solidFill>
                <a:schemeClr val="dk1"/>
              </a:solidFill>
              <a:latin typeface="Calibri"/>
              <a:ea typeface="Calibri"/>
              <a:cs typeface="Calibri"/>
              <a:sym typeface="Calibri"/>
            </a:endParaRPr>
          </a:p>
        </p:txBody>
      </p:sp>
      <p:pic>
        <p:nvPicPr>
          <p:cNvPr descr="A picture containing water, mountain, outdoor, lake&#10;&#10;Description automatically generated" id="699" name="Google Shape;699;p15"/>
          <p:cNvPicPr preferRelativeResize="0"/>
          <p:nvPr>
            <p:ph idx="2" type="pic"/>
          </p:nvPr>
        </p:nvPicPr>
        <p:blipFill rotWithShape="1">
          <a:blip r:embed="rId4">
            <a:alphaModFix/>
          </a:blip>
          <a:srcRect b="11898" l="1031" r="-1030" t="28388"/>
          <a:stretch/>
        </p:blipFill>
        <p:spPr>
          <a:xfrm>
            <a:off x="16300" y="-732"/>
            <a:ext cx="12175708" cy="3635823"/>
          </a:xfrm>
          <a:prstGeom prst="rect">
            <a:avLst/>
          </a:prstGeom>
          <a:noFill/>
          <a:ln>
            <a:noFill/>
          </a:ln>
        </p:spPr>
      </p:pic>
      <p:sp>
        <p:nvSpPr>
          <p:cNvPr id="700" name="Google Shape;700;p15"/>
          <p:cNvSpPr/>
          <p:nvPr/>
        </p:nvSpPr>
        <p:spPr>
          <a:xfrm>
            <a:off x="8543495" y="173690"/>
            <a:ext cx="3558861" cy="1764450"/>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1" name="Google Shape;701;p15"/>
          <p:cNvSpPr txBox="1"/>
          <p:nvPr/>
        </p:nvSpPr>
        <p:spPr>
          <a:xfrm>
            <a:off x="8710782" y="332640"/>
            <a:ext cx="3231324" cy="1323439"/>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4000">
                <a:solidFill>
                  <a:schemeClr val="lt1"/>
                </a:solidFill>
                <a:latin typeface="Calibri"/>
                <a:ea typeface="Calibri"/>
                <a:cs typeface="Calibri"/>
                <a:sym typeface="Calibri"/>
              </a:rPr>
              <a:t>Case Study</a:t>
            </a:r>
            <a:endParaRPr/>
          </a:p>
          <a:p>
            <a:pPr indent="0" lvl="0" marL="0" marR="0" rtl="0" algn="r">
              <a:spcBef>
                <a:spcPts val="0"/>
              </a:spcBef>
              <a:spcAft>
                <a:spcPts val="0"/>
              </a:spcAft>
              <a:buNone/>
            </a:pPr>
            <a:r>
              <a:rPr lang="en-GB" sz="4000">
                <a:solidFill>
                  <a:schemeClr val="lt1"/>
                </a:solidFill>
                <a:latin typeface="Calibri"/>
                <a:ea typeface="Calibri"/>
                <a:cs typeface="Calibri"/>
                <a:sym typeface="Calibri"/>
              </a:rPr>
              <a:t>Slovenia Alps</a:t>
            </a:r>
            <a:endParaRPr/>
          </a:p>
        </p:txBody>
      </p:sp>
      <p:sp>
        <p:nvSpPr>
          <p:cNvPr id="702" name="Google Shape;702;p15"/>
          <p:cNvSpPr txBox="1"/>
          <p:nvPr/>
        </p:nvSpPr>
        <p:spPr>
          <a:xfrm>
            <a:off x="8691249" y="317999"/>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lang="en-GB" sz="4800">
                <a:solidFill>
                  <a:schemeClr val="lt1"/>
                </a:solidFill>
                <a:latin typeface="Calibri"/>
                <a:ea typeface="Calibri"/>
                <a:cs typeface="Calibri"/>
                <a:sym typeface="Calibri"/>
              </a:rPr>
              <a:t>02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6"/>
          <p:cNvSpPr txBox="1"/>
          <p:nvPr>
            <p:ph idx="1" type="body"/>
          </p:nvPr>
        </p:nvSpPr>
        <p:spPr>
          <a:xfrm>
            <a:off x="199896" y="1388726"/>
            <a:ext cx="11660006" cy="4984778"/>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just">
              <a:lnSpc>
                <a:spcPct val="100000"/>
              </a:lnSpc>
              <a:spcBef>
                <a:spcPts val="0"/>
              </a:spcBef>
              <a:spcAft>
                <a:spcPts val="0"/>
              </a:spcAft>
              <a:buClr>
                <a:srgbClr val="4D4D4D"/>
              </a:buClr>
              <a:buSzPts val="2000"/>
              <a:buFont typeface="Arial"/>
              <a:buChar char="•"/>
            </a:pPr>
            <a:r>
              <a:rPr lang="en-GB" sz="2000">
                <a:solidFill>
                  <a:srgbClr val="4D4D4D"/>
                </a:solidFill>
              </a:rPr>
              <a:t>Four mountain municipalities in the Slovenian Alps w</a:t>
            </a:r>
            <a:r>
              <a:rPr lang="en-GB" sz="2000"/>
              <a:t>ith local tourism stakeholders encouraged tourists to visit less-frequented municipalities and brought visitors away from crowded areas for balanced distribution and  to provide the local population with opportunities to earn additional income. </a:t>
            </a:r>
            <a:endParaRPr/>
          </a:p>
          <a:p>
            <a:pPr indent="-215900" lvl="0" marL="342900" rtl="0" algn="just">
              <a:lnSpc>
                <a:spcPct val="100000"/>
              </a:lnSpc>
              <a:spcBef>
                <a:spcPts val="0"/>
              </a:spcBef>
              <a:spcAft>
                <a:spcPts val="0"/>
              </a:spcAft>
              <a:buClr>
                <a:srgbClr val="595959"/>
              </a:buClr>
              <a:buSzPts val="2000"/>
              <a:buFont typeface="Arial"/>
              <a:buNone/>
            </a:pPr>
            <a:r>
              <a:t/>
            </a:r>
            <a:endParaRPr sz="2000"/>
          </a:p>
          <a:p>
            <a:pPr indent="-342900" lvl="0" marL="342900" rtl="0" algn="just">
              <a:lnSpc>
                <a:spcPct val="100000"/>
              </a:lnSpc>
              <a:spcBef>
                <a:spcPts val="0"/>
              </a:spcBef>
              <a:spcAft>
                <a:spcPts val="0"/>
              </a:spcAft>
              <a:buClr>
                <a:srgbClr val="595959"/>
              </a:buClr>
              <a:buSzPts val="2000"/>
              <a:buFont typeface="Arial"/>
              <a:buChar char="•"/>
            </a:pPr>
            <a:r>
              <a:rPr lang="en-GB" sz="2000"/>
              <a:t>They did this through the adoption of the 2017−2021 </a:t>
            </a:r>
            <a:r>
              <a:rPr b="1" lang="en-GB" sz="2000" u="sng">
                <a:solidFill>
                  <a:srgbClr val="7F59A1"/>
                </a:solidFill>
                <a:hlinkClick r:id="rId3">
                  <a:extLst>
                    <a:ext uri="{A12FA001-AC4F-418D-AE19-62706E023703}">
                      <ahyp:hlinkClr val="tx"/>
                    </a:ext>
                  </a:extLst>
                </a:hlinkClick>
              </a:rPr>
              <a:t>Rogla-Pohorje Destination Tourism Development and Marketing Plan </a:t>
            </a:r>
            <a:r>
              <a:rPr lang="en-GB" sz="2000"/>
              <a:t>. A framework for the collaboration and creation of a joint brand for the </a:t>
            </a:r>
            <a:r>
              <a:rPr b="1" lang="en-GB" sz="2000">
                <a:solidFill>
                  <a:srgbClr val="0070C0"/>
                </a:solidFill>
              </a:rPr>
              <a:t>Rogla-Pohorje Tourist Destination (RPTD). </a:t>
            </a:r>
            <a:r>
              <a:rPr lang="en-GB" sz="2000"/>
              <a:t>The plan followed environmental, economic and social aspects of tourism development.  It brought the communities together to systematically plan their mountain area’s sustainable development and market their touristic offerings. Outcomes included joint promotional activities, development projects, the creation of the </a:t>
            </a:r>
            <a:r>
              <a:rPr b="1" lang="en-GB" sz="2000" u="sng">
                <a:solidFill>
                  <a:srgbClr val="7F59A1"/>
                </a:solidFill>
                <a:hlinkClick r:id="rId4">
                  <a:extLst>
                    <a:ext uri="{A12FA001-AC4F-418D-AE19-62706E023703}">
                      <ahyp:hlinkClr val="tx"/>
                    </a:ext>
                  </a:extLst>
                </a:hlinkClick>
              </a:rPr>
              <a:t>Tastes of Rogla brand</a:t>
            </a:r>
            <a:r>
              <a:rPr lang="en-GB" sz="2000"/>
              <a:t>, training opportunities for providers, joint tourist packages, a joint discount card, a joint website including a booking system and online store, a complimentary summer bus route throughout RPTD and free guides for RPTD visitors. </a:t>
            </a:r>
            <a:endParaRPr/>
          </a:p>
          <a:p>
            <a:pPr indent="-215900" lvl="0" marL="342900" rtl="0" algn="just">
              <a:lnSpc>
                <a:spcPct val="100000"/>
              </a:lnSpc>
              <a:spcBef>
                <a:spcPts val="0"/>
              </a:spcBef>
              <a:spcAft>
                <a:spcPts val="0"/>
              </a:spcAft>
              <a:buClr>
                <a:srgbClr val="595959"/>
              </a:buClr>
              <a:buSzPts val="2000"/>
              <a:buFont typeface="Arial"/>
              <a:buNone/>
            </a:pPr>
            <a:r>
              <a:t/>
            </a:r>
            <a:endParaRPr sz="2000"/>
          </a:p>
          <a:p>
            <a:pPr indent="-342900" lvl="0" marL="342900" rtl="0" algn="just">
              <a:lnSpc>
                <a:spcPct val="100000"/>
              </a:lnSpc>
              <a:spcBef>
                <a:spcPts val="0"/>
              </a:spcBef>
              <a:spcAft>
                <a:spcPts val="0"/>
              </a:spcAft>
              <a:buClr>
                <a:srgbClr val="7F59A1"/>
              </a:buClr>
              <a:buSzPts val="2000"/>
              <a:buFont typeface="Arial"/>
              <a:buChar char="•"/>
            </a:pPr>
            <a:r>
              <a:rPr lang="en-GB" sz="2000" u="sng">
                <a:solidFill>
                  <a:srgbClr val="7F59A1"/>
                </a:solidFill>
                <a:hlinkClick r:id="rId5">
                  <a:extLst>
                    <a:ext uri="{A12FA001-AC4F-418D-AE19-62706E023703}">
                      <ahyp:hlinkClr val="tx"/>
                    </a:ext>
                  </a:extLst>
                </a:hlinkClick>
              </a:rPr>
              <a:t>The Tastes of Rogla </a:t>
            </a:r>
            <a:r>
              <a:rPr lang="en-GB" sz="2000"/>
              <a:t>is a brand that brings together and preserves the culinary tradition of the Rogla-Pohorje Destination,  thus preserving authentic culinary elements that are passed on from generation to generation and preparing them in accordance with modern-day healthy diet trends.</a:t>
            </a:r>
            <a:endParaRPr/>
          </a:p>
          <a:p>
            <a:pPr indent="0" lvl="0" marL="0" rtl="0" algn="l">
              <a:lnSpc>
                <a:spcPct val="100000"/>
              </a:lnSpc>
              <a:spcBef>
                <a:spcPts val="0"/>
              </a:spcBef>
              <a:spcAft>
                <a:spcPts val="0"/>
              </a:spcAft>
              <a:buClr>
                <a:srgbClr val="595959"/>
              </a:buClr>
              <a:buSzPts val="2000"/>
              <a:buNone/>
            </a:pPr>
            <a:r>
              <a:t/>
            </a:r>
            <a:endParaRPr sz="2000"/>
          </a:p>
        </p:txBody>
      </p:sp>
      <p:sp>
        <p:nvSpPr>
          <p:cNvPr id="708" name="Google Shape;708;p16"/>
          <p:cNvSpPr txBox="1"/>
          <p:nvPr>
            <p:ph idx="2" type="body"/>
          </p:nvPr>
        </p:nvSpPr>
        <p:spPr>
          <a:xfrm>
            <a:off x="217864" y="333302"/>
            <a:ext cx="5623375" cy="1001075"/>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Branding &amp; Sustainability </a:t>
            </a:r>
            <a:endParaRPr/>
          </a:p>
          <a:p>
            <a:pPr indent="0" lvl="0" marL="0" rtl="0" algn="l">
              <a:lnSpc>
                <a:spcPct val="90000"/>
              </a:lnSpc>
              <a:spcBef>
                <a:spcPts val="1000"/>
              </a:spcBef>
              <a:spcAft>
                <a:spcPts val="0"/>
              </a:spcAft>
              <a:buClr>
                <a:srgbClr val="1B728D"/>
              </a:buClr>
              <a:buSzPts val="2600"/>
              <a:buNone/>
            </a:pPr>
            <a:r>
              <a:rPr i="1" lang="en-GB" sz="2600">
                <a:solidFill>
                  <a:srgbClr val="1B728D"/>
                </a:solidFill>
              </a:rPr>
              <a:t>Balancing the Distribution of Tourists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7"/>
          <p:cNvSpPr txBox="1"/>
          <p:nvPr>
            <p:ph idx="1" type="body"/>
          </p:nvPr>
        </p:nvSpPr>
        <p:spPr>
          <a:xfrm>
            <a:off x="5931989" y="3676035"/>
            <a:ext cx="5812377" cy="1704892"/>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0070C0"/>
              </a:buClr>
              <a:buSzPts val="2000"/>
              <a:buNone/>
            </a:pPr>
            <a:r>
              <a:rPr b="1" lang="en-GB" sz="2000">
                <a:solidFill>
                  <a:srgbClr val="0070C0"/>
                </a:solidFill>
              </a:rPr>
              <a:t>The region’s peaks define the Safien Valley</a:t>
            </a:r>
            <a:r>
              <a:rPr b="1" lang="en-GB" sz="2000">
                <a:solidFill>
                  <a:srgbClr val="7F59A1"/>
                </a:solidFill>
              </a:rPr>
              <a:t> </a:t>
            </a:r>
            <a:r>
              <a:rPr lang="en-GB" sz="2000">
                <a:solidFill>
                  <a:srgbClr val="505050"/>
                </a:solidFill>
              </a:rPr>
              <a:t>providing a varied network of hiking and biking trails. It offers culture, nature, adventure, and authenticity. It has loads of Alpine meadows, mountain forests, and peaks.</a:t>
            </a:r>
            <a:endParaRPr sz="2000">
              <a:solidFill>
                <a:srgbClr val="505050"/>
              </a:solidFill>
            </a:endParaRPr>
          </a:p>
        </p:txBody>
      </p:sp>
      <p:sp>
        <p:nvSpPr>
          <p:cNvPr id="714" name="Google Shape;714;p17"/>
          <p:cNvSpPr txBox="1"/>
          <p:nvPr>
            <p:ph idx="3" type="body"/>
          </p:nvPr>
        </p:nvSpPr>
        <p:spPr>
          <a:xfrm>
            <a:off x="297712" y="3635091"/>
            <a:ext cx="5284625" cy="2397219"/>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b="1" i="0" lang="en-GB" sz="2000">
                <a:solidFill>
                  <a:srgbClr val="0070C0"/>
                </a:solidFill>
              </a:rPr>
              <a:t>The Safien Valley is an alpine valley in Switzerland. </a:t>
            </a:r>
            <a:r>
              <a:rPr b="0" i="0" lang="en-GB" sz="2000">
                <a:solidFill>
                  <a:srgbClr val="505050"/>
                </a:solidFill>
              </a:rPr>
              <a:t>What makes this valley different from the 149 others in the canton is the legacy its inhabitants have left over the centuries. Homes, hay barns, and alpine huts are not clustered together but scattered like black dots around the hillsides between the high mountains. </a:t>
            </a:r>
            <a:endParaRPr sz="2000">
              <a:solidFill>
                <a:srgbClr val="4D4D4D"/>
              </a:solidFill>
            </a:endParaRPr>
          </a:p>
        </p:txBody>
      </p:sp>
      <p:sp>
        <p:nvSpPr>
          <p:cNvPr id="715" name="Google Shape;715;p17"/>
          <p:cNvSpPr txBox="1"/>
          <p:nvPr/>
        </p:nvSpPr>
        <p:spPr>
          <a:xfrm>
            <a:off x="9893569" y="2564524"/>
            <a:ext cx="320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u="sng">
                <a:solidFill>
                  <a:schemeClr val="dk1"/>
                </a:solidFill>
                <a:latin typeface="Calibri"/>
                <a:ea typeface="Calibri"/>
                <a:cs typeface="Calibri"/>
                <a:sym typeface="Calibri"/>
                <a:hlinkClick r:id="rId3">
                  <a:extLst>
                    <a:ext uri="{A12FA001-AC4F-418D-AE19-62706E023703}">
                      <ahyp:hlinkClr val="tx"/>
                    </a:ext>
                  </a:extLst>
                </a:hlinkClick>
              </a:rPr>
              <a:t>Image Source</a:t>
            </a:r>
            <a:endParaRPr sz="1800">
              <a:solidFill>
                <a:schemeClr val="dk1"/>
              </a:solidFill>
              <a:latin typeface="Calibri"/>
              <a:ea typeface="Calibri"/>
              <a:cs typeface="Calibri"/>
              <a:sym typeface="Calibri"/>
            </a:endParaRPr>
          </a:p>
        </p:txBody>
      </p:sp>
      <p:pic>
        <p:nvPicPr>
          <p:cNvPr descr="A group of people sitting on a bed in front of a mountain&#10;&#10;Description automatically generated with medium confidence" id="716" name="Google Shape;716;p17"/>
          <p:cNvPicPr preferRelativeResize="0"/>
          <p:nvPr>
            <p:ph idx="2" type="pic"/>
          </p:nvPr>
        </p:nvPicPr>
        <p:blipFill rotWithShape="1">
          <a:blip r:embed="rId4">
            <a:alphaModFix/>
          </a:blip>
          <a:srcRect b="-5253" l="-29648" r="-10082" t="31086"/>
          <a:stretch/>
        </p:blipFill>
        <p:spPr>
          <a:xfrm>
            <a:off x="84539" y="-732"/>
            <a:ext cx="12498697" cy="3635823"/>
          </a:xfrm>
          <a:prstGeom prst="rect">
            <a:avLst/>
          </a:prstGeom>
          <a:noFill/>
          <a:ln>
            <a:noFill/>
          </a:ln>
        </p:spPr>
      </p:pic>
      <p:sp>
        <p:nvSpPr>
          <p:cNvPr id="717" name="Google Shape;717;p17"/>
          <p:cNvSpPr/>
          <p:nvPr/>
        </p:nvSpPr>
        <p:spPr>
          <a:xfrm>
            <a:off x="164838" y="173690"/>
            <a:ext cx="3344878" cy="1518634"/>
          </a:xfrm>
          <a:prstGeom prst="roundRect">
            <a:avLst>
              <a:gd fmla="val 16667" name="adj"/>
            </a:avLst>
          </a:prstGeom>
          <a:solidFill>
            <a:srgbClr val="7F59A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17"/>
          <p:cNvSpPr txBox="1"/>
          <p:nvPr/>
        </p:nvSpPr>
        <p:spPr>
          <a:xfrm>
            <a:off x="908048" y="209808"/>
            <a:ext cx="2601668" cy="1323439"/>
          </a:xfrm>
          <a:prstGeom prst="rect">
            <a:avLst/>
          </a:prstGeom>
          <a:solidFill>
            <a:srgbClr val="7F59A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chemeClr val="lt1"/>
                </a:solidFill>
                <a:latin typeface="Calibri"/>
                <a:ea typeface="Calibri"/>
                <a:cs typeface="Calibri"/>
                <a:sym typeface="Calibri"/>
              </a:rPr>
              <a:t>Case Study</a:t>
            </a:r>
            <a:endParaRPr/>
          </a:p>
          <a:p>
            <a:pPr indent="0" lvl="0" marL="0" marR="0" rtl="0" algn="l">
              <a:spcBef>
                <a:spcPts val="0"/>
              </a:spcBef>
              <a:spcAft>
                <a:spcPts val="0"/>
              </a:spcAft>
              <a:buNone/>
            </a:pPr>
            <a:r>
              <a:rPr lang="en-GB" sz="4000">
                <a:solidFill>
                  <a:schemeClr val="lt1"/>
                </a:solidFill>
                <a:latin typeface="Calibri"/>
                <a:ea typeface="Calibri"/>
                <a:cs typeface="Calibri"/>
                <a:sym typeface="Calibri"/>
              </a:rPr>
              <a:t>Switzerland</a:t>
            </a:r>
            <a:endParaRPr/>
          </a:p>
        </p:txBody>
      </p:sp>
      <p:sp>
        <p:nvSpPr>
          <p:cNvPr id="719" name="Google Shape;719;p17"/>
          <p:cNvSpPr txBox="1"/>
          <p:nvPr/>
        </p:nvSpPr>
        <p:spPr>
          <a:xfrm>
            <a:off x="273829" y="288313"/>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b="1" lang="en-GB" sz="4000">
                <a:solidFill>
                  <a:schemeClr val="lt1"/>
                </a:solidFill>
                <a:latin typeface="Calibri"/>
                <a:ea typeface="Calibri"/>
                <a:cs typeface="Calibri"/>
                <a:sym typeface="Calibri"/>
              </a:rPr>
              <a:t>03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8"/>
          <p:cNvSpPr txBox="1"/>
          <p:nvPr>
            <p:ph idx="1" type="body"/>
          </p:nvPr>
        </p:nvSpPr>
        <p:spPr>
          <a:xfrm>
            <a:off x="286209" y="1399612"/>
            <a:ext cx="11382622" cy="3867704"/>
          </a:xfrm>
          <a:prstGeom prst="rect">
            <a:avLst/>
          </a:prstGeom>
          <a:noFill/>
          <a:ln>
            <a:noFill/>
          </a:ln>
        </p:spPr>
        <p:txBody>
          <a:bodyPr anchorCtr="0" anchor="t" bIns="45700" lIns="91425" spcFirstLastPara="1" rIns="91425" wrap="square" tIns="45700">
            <a:noAutofit/>
          </a:bodyPr>
          <a:lstStyle/>
          <a:p>
            <a:pPr indent="-342900" lvl="0" marL="342900" rtl="0" algn="just">
              <a:lnSpc>
                <a:spcPct val="120000"/>
              </a:lnSpc>
              <a:spcBef>
                <a:spcPts val="0"/>
              </a:spcBef>
              <a:spcAft>
                <a:spcPts val="0"/>
              </a:spcAft>
              <a:buClr>
                <a:srgbClr val="595959"/>
              </a:buClr>
              <a:buSzPts val="2000"/>
              <a:buFont typeface="Arial"/>
              <a:buChar char="•"/>
            </a:pPr>
            <a:r>
              <a:rPr lang="en-GB" sz="2000"/>
              <a:t>Safien Valley under the state support programme for the agricultural sector, it focused on regional development, sustainable tourism and cross-industry cooperation. The initiative will provide long-term security for existing jobs as well as create new ones. The </a:t>
            </a:r>
            <a:r>
              <a:rPr lang="en-GB" sz="2000" u="sng">
                <a:solidFill>
                  <a:srgbClr val="7F59A1"/>
                </a:solidFill>
                <a:hlinkClick r:id="rId3">
                  <a:extLst>
                    <a:ext uri="{A12FA001-AC4F-418D-AE19-62706E023703}">
                      <ahyp:hlinkClr val="tx"/>
                    </a:ext>
                  </a:extLst>
                </a:hlinkClick>
              </a:rPr>
              <a:t>Hotel Alpenblick in Tenna </a:t>
            </a:r>
            <a:r>
              <a:rPr lang="en-GB" sz="2000"/>
              <a:t>serves as a hub for this initiative driving innovation for a flourishing regional economy. </a:t>
            </a:r>
            <a:endParaRPr/>
          </a:p>
          <a:p>
            <a:pPr indent="-215900" lvl="0" marL="342900" rtl="0" algn="just">
              <a:lnSpc>
                <a:spcPct val="120000"/>
              </a:lnSpc>
              <a:spcBef>
                <a:spcPts val="0"/>
              </a:spcBef>
              <a:spcAft>
                <a:spcPts val="0"/>
              </a:spcAft>
              <a:buClr>
                <a:srgbClr val="595959"/>
              </a:buClr>
              <a:buSzPts val="2000"/>
              <a:buFont typeface="Arial"/>
              <a:buNone/>
            </a:pPr>
            <a:r>
              <a:t/>
            </a:r>
            <a:endParaRPr sz="2000"/>
          </a:p>
          <a:p>
            <a:pPr indent="-342900" lvl="0" marL="342900" rtl="0" algn="just">
              <a:lnSpc>
                <a:spcPct val="120000"/>
              </a:lnSpc>
              <a:spcBef>
                <a:spcPts val="0"/>
              </a:spcBef>
              <a:spcAft>
                <a:spcPts val="0"/>
              </a:spcAft>
              <a:buClr>
                <a:srgbClr val="595959"/>
              </a:buClr>
              <a:buSzPts val="2000"/>
              <a:buFont typeface="Arial"/>
              <a:buChar char="•"/>
            </a:pPr>
            <a:r>
              <a:rPr lang="en-GB" sz="2000"/>
              <a:t>An Alpine FoodLab was set up in the hotel to promote product innovation in Alpine agriculture. In addition to traditional products such as cheese and meat, new products and those from other cultures will be tested or revived, such as mountain potatoes, quinoa and stevia. The Innovation and Competence Centre for Alpine and Mountain Agriculture, enables sustainable, profitable agriculture in its mountain areas through research, testing, experimentation and management. The exchange of knowledge with these practices has strengthened, and practical questions on specific, location-related problems of interest to the whole of Switzerland will be answered.</a:t>
            </a:r>
            <a:endParaRPr/>
          </a:p>
          <a:p>
            <a:pPr indent="0" lvl="0" marL="0" rtl="0" algn="l">
              <a:lnSpc>
                <a:spcPct val="120000"/>
              </a:lnSpc>
              <a:spcBef>
                <a:spcPts val="0"/>
              </a:spcBef>
              <a:spcAft>
                <a:spcPts val="0"/>
              </a:spcAft>
              <a:buClr>
                <a:srgbClr val="595959"/>
              </a:buClr>
              <a:buSzPts val="1800"/>
              <a:buNone/>
            </a:pPr>
            <a:r>
              <a:t/>
            </a:r>
            <a:endParaRPr sz="1800"/>
          </a:p>
        </p:txBody>
      </p:sp>
      <p:sp>
        <p:nvSpPr>
          <p:cNvPr id="725" name="Google Shape;725;p18"/>
          <p:cNvSpPr txBox="1"/>
          <p:nvPr>
            <p:ph idx="2" type="body"/>
          </p:nvPr>
        </p:nvSpPr>
        <p:spPr>
          <a:xfrm>
            <a:off x="299857" y="365144"/>
            <a:ext cx="11073661" cy="931258"/>
          </a:xfrm>
          <a:prstGeom prst="rect">
            <a:avLst/>
          </a:prstGeom>
          <a:noFill/>
          <a:ln>
            <a:noFill/>
          </a:ln>
        </p:spPr>
        <p:txBody>
          <a:bodyPr anchorCtr="0" anchor="ctr" bIns="45700" lIns="91425" spcFirstLastPara="1" rIns="91425" wrap="square" tIns="45700">
            <a:normAutofit fontScale="55000" lnSpcReduction="20000"/>
          </a:bodyPr>
          <a:lstStyle/>
          <a:p>
            <a:pPr indent="0" lvl="0" marL="0" rtl="0" algn="l">
              <a:lnSpc>
                <a:spcPct val="90000"/>
              </a:lnSpc>
              <a:spcBef>
                <a:spcPts val="0"/>
              </a:spcBef>
              <a:spcAft>
                <a:spcPts val="0"/>
              </a:spcAft>
              <a:buClr>
                <a:srgbClr val="0070C0"/>
              </a:buClr>
              <a:buSzPct val="100000"/>
              <a:buNone/>
            </a:pPr>
            <a:r>
              <a:rPr lang="en-GB" sz="5800">
                <a:solidFill>
                  <a:srgbClr val="0070C0"/>
                </a:solidFill>
              </a:rPr>
              <a:t>Driving Sustainable Development and Innovation</a:t>
            </a:r>
            <a:endParaRPr/>
          </a:p>
          <a:p>
            <a:pPr indent="0" lvl="0" marL="0" rtl="0" algn="l">
              <a:lnSpc>
                <a:spcPct val="90000"/>
              </a:lnSpc>
              <a:spcBef>
                <a:spcPts val="1000"/>
              </a:spcBef>
              <a:spcAft>
                <a:spcPts val="0"/>
              </a:spcAft>
              <a:buClr>
                <a:srgbClr val="1B728D"/>
              </a:buClr>
              <a:buSzPct val="100000"/>
              <a:buNone/>
            </a:pPr>
            <a:r>
              <a:rPr lang="en-GB" sz="4400">
                <a:solidFill>
                  <a:srgbClr val="1B728D"/>
                </a:solidFill>
              </a:rPr>
              <a:t>A mountain hotel as a driving force for innovation and sustainable development</a:t>
            </a:r>
            <a:endParaRPr sz="4400">
              <a:solidFill>
                <a:srgbClr val="1B728D"/>
              </a:solidFill>
            </a:endParaRPr>
          </a:p>
        </p:txBody>
      </p:sp>
      <p:sp>
        <p:nvSpPr>
          <p:cNvPr id="726" name="Google Shape;726;p18"/>
          <p:cNvSpPr/>
          <p:nvPr/>
        </p:nvSpPr>
        <p:spPr>
          <a:xfrm>
            <a:off x="891650" y="5945339"/>
            <a:ext cx="6096000" cy="79406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GB" sz="1400">
                <a:solidFill>
                  <a:schemeClr val="dk1"/>
                </a:solidFill>
                <a:latin typeface="Calibri"/>
                <a:ea typeface="Calibri"/>
                <a:cs typeface="Calibri"/>
                <a:sym typeface="Calibri"/>
              </a:rPr>
              <a:t>For further information, see </a:t>
            </a:r>
            <a:r>
              <a:rPr lang="en-GB" sz="1200" u="sng">
                <a:solidFill>
                  <a:schemeClr val="dk1"/>
                </a:solidFill>
                <a:latin typeface="Calibri"/>
                <a:ea typeface="Calibri"/>
                <a:cs typeface="Calibri"/>
                <a:sym typeface="Calibri"/>
                <a:hlinkClick r:id="rId4">
                  <a:extLst>
                    <a:ext uri="{A12FA001-AC4F-418D-AE19-62706E023703}">
                      <ahyp:hlinkClr val="tx"/>
                    </a:ext>
                  </a:extLst>
                </a:hlinkClick>
              </a:rPr>
              <a:t>https://www.blw.admin.ch/blw/de/home/instrumente/laendliche-entwicklung-und-strukturverbesserungen/laendliche-entwicklung.html</a:t>
            </a:r>
            <a:r>
              <a:rPr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9"/>
          <p:cNvSpPr txBox="1"/>
          <p:nvPr>
            <p:ph idx="1" type="body"/>
          </p:nvPr>
        </p:nvSpPr>
        <p:spPr>
          <a:xfrm>
            <a:off x="2019379" y="3137101"/>
            <a:ext cx="6335727" cy="1577813"/>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20000"/>
              </a:lnSpc>
              <a:spcBef>
                <a:spcPts val="0"/>
              </a:spcBef>
              <a:spcAft>
                <a:spcPts val="0"/>
              </a:spcAft>
              <a:buClr>
                <a:schemeClr val="lt1"/>
              </a:buClr>
              <a:buSzPct val="100000"/>
              <a:buNone/>
            </a:pPr>
            <a:r>
              <a:rPr lang="en-GB" sz="6300"/>
              <a:t>Start Your Sustainable Mountain Enterprise Journey Today!</a:t>
            </a:r>
            <a:endParaRPr sz="6300"/>
          </a:p>
          <a:p>
            <a:pPr indent="0" lvl="0" marL="0" rtl="0" algn="l">
              <a:lnSpc>
                <a:spcPct val="90000"/>
              </a:lnSpc>
              <a:spcBef>
                <a:spcPts val="1000"/>
              </a:spcBef>
              <a:spcAft>
                <a:spcPts val="0"/>
              </a:spcAft>
              <a:buClr>
                <a:schemeClr val="lt1"/>
              </a:buClr>
              <a:buSzPct val="100000"/>
              <a:buNone/>
            </a:pPr>
            <a:r>
              <a:t/>
            </a:r>
            <a:endParaRPr b="1"/>
          </a:p>
        </p:txBody>
      </p:sp>
      <p:sp>
        <p:nvSpPr>
          <p:cNvPr id="732" name="Google Shape;732;p19"/>
          <p:cNvSpPr txBox="1"/>
          <p:nvPr>
            <p:ph idx="2" type="body"/>
          </p:nvPr>
        </p:nvSpPr>
        <p:spPr>
          <a:xfrm>
            <a:off x="718264" y="3343787"/>
            <a:ext cx="90455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GB" sz="5400"/>
              <a:t>03</a:t>
            </a:r>
            <a:endParaRPr/>
          </a:p>
        </p:txBody>
      </p:sp>
      <p:pic>
        <p:nvPicPr>
          <p:cNvPr id="733" name="Google Shape;733;p19"/>
          <p:cNvPicPr preferRelativeResize="0"/>
          <p:nvPr>
            <p:ph idx="3" type="pic"/>
          </p:nvPr>
        </p:nvPicPr>
        <p:blipFill/>
        <p:spPr>
          <a:xfrm>
            <a:off x="7810113" y="2429"/>
            <a:ext cx="4381887" cy="6855571"/>
          </a:xfrm>
          <a:prstGeom prst="rect">
            <a:avLst/>
          </a:prstGeom>
          <a:blipFill rotWithShape="1">
            <a:blip r:embed="rId3">
              <a:alphaModFix/>
            </a:blip>
            <a:stretch>
              <a:fillRect b="0" l="-54384" r="-54384" t="0"/>
            </a:stretch>
          </a:blip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
          <p:cNvSpPr txBox="1"/>
          <p:nvPr>
            <p:ph idx="1" type="body"/>
          </p:nvPr>
        </p:nvSpPr>
        <p:spPr>
          <a:xfrm>
            <a:off x="4864476" y="1570632"/>
            <a:ext cx="6626936" cy="4093189"/>
          </a:xfrm>
          <a:prstGeom prst="rect">
            <a:avLst/>
          </a:prstGeom>
          <a:noFill/>
          <a:ln>
            <a:noFill/>
          </a:ln>
        </p:spPr>
        <p:txBody>
          <a:bodyPr anchorCtr="0" anchor="t" bIns="45700" lIns="91425" spcFirstLastPara="1" rIns="91425" wrap="square" tIns="45700">
            <a:normAutofit fontScale="92500"/>
          </a:bodyPr>
          <a:lstStyle/>
          <a:p>
            <a:pPr indent="-228600" lvl="0" marL="228600" rtl="0" algn="just">
              <a:lnSpc>
                <a:spcPct val="90000"/>
              </a:lnSpc>
              <a:spcBef>
                <a:spcPts val="0"/>
              </a:spcBef>
              <a:spcAft>
                <a:spcPts val="0"/>
              </a:spcAft>
              <a:buClr>
                <a:srgbClr val="595959"/>
              </a:buClr>
              <a:buSzPct val="108108"/>
              <a:buNone/>
            </a:pPr>
            <a:r>
              <a:rPr lang="en-GB"/>
              <a:t>This forth module of the six-part PEAK course offers tools and analysis to: </a:t>
            </a:r>
            <a:endParaRPr/>
          </a:p>
          <a:p>
            <a:pPr indent="-228600" lvl="0" marL="228600" rtl="0" algn="just">
              <a:lnSpc>
                <a:spcPct val="90000"/>
              </a:lnSpc>
              <a:spcBef>
                <a:spcPts val="0"/>
              </a:spcBef>
              <a:spcAft>
                <a:spcPts val="0"/>
              </a:spcAft>
              <a:buClr>
                <a:srgbClr val="595959"/>
              </a:buClr>
              <a:buSzPct val="108108"/>
              <a:buNone/>
            </a:pPr>
            <a:r>
              <a:t/>
            </a:r>
            <a:endParaRPr/>
          </a:p>
          <a:p>
            <a:pPr indent="-342900" lvl="0" marL="342900" rtl="0" algn="just">
              <a:lnSpc>
                <a:spcPct val="110000"/>
              </a:lnSpc>
              <a:spcBef>
                <a:spcPts val="0"/>
              </a:spcBef>
              <a:spcAft>
                <a:spcPts val="0"/>
              </a:spcAft>
              <a:buSzPct val="108108"/>
              <a:buFont typeface="Arial"/>
              <a:buChar char="•"/>
            </a:pPr>
            <a:r>
              <a:rPr lang="en-GB"/>
              <a:t>to implement more sustainable business practices especially when it concerns being in a mountainous region. Where do you start! There are so many urgent challenges and it is difficult to make sense of the myriad of recommendations out there regarding sustainability practices. This Module aims to help you and your business take the first steps in a structured way.</a:t>
            </a:r>
            <a:endParaRPr/>
          </a:p>
        </p:txBody>
      </p:sp>
      <p:sp>
        <p:nvSpPr>
          <p:cNvPr id="587" name="Google Shape;587;p2"/>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GB" sz="4400">
                <a:solidFill>
                  <a:srgbClr val="0070C0"/>
                </a:solidFill>
              </a:rPr>
              <a:t>Introduction </a:t>
            </a:r>
            <a:endParaRPr sz="440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20"/>
          <p:cNvSpPr txBox="1"/>
          <p:nvPr>
            <p:ph idx="1" type="body"/>
          </p:nvPr>
        </p:nvSpPr>
        <p:spPr>
          <a:xfrm>
            <a:off x="393277" y="1475699"/>
            <a:ext cx="11398386" cy="4884158"/>
          </a:xfrm>
          <a:prstGeom prst="rect">
            <a:avLst/>
          </a:prstGeom>
          <a:noFill/>
          <a:ln>
            <a:noFill/>
          </a:ln>
        </p:spPr>
        <p:txBody>
          <a:bodyPr anchorCtr="0" anchor="t" bIns="45700" lIns="91425" spcFirstLastPara="1" rIns="91425" wrap="square" tIns="45700">
            <a:normAutofit/>
          </a:bodyPr>
          <a:lstStyle/>
          <a:p>
            <a:pPr indent="-342900" lvl="0" marL="342900" rtl="0" algn="just">
              <a:lnSpc>
                <a:spcPct val="100000"/>
              </a:lnSpc>
              <a:spcBef>
                <a:spcPts val="0"/>
              </a:spcBef>
              <a:spcAft>
                <a:spcPts val="0"/>
              </a:spcAft>
              <a:buClr>
                <a:srgbClr val="595959"/>
              </a:buClr>
              <a:buSzPts val="2000"/>
              <a:buFont typeface="Arial"/>
              <a:buChar char="•"/>
            </a:pPr>
            <a:r>
              <a:rPr lang="en-GB" sz="2000"/>
              <a:t>Having </a:t>
            </a:r>
            <a:r>
              <a:rPr b="1" lang="en-GB" sz="2000">
                <a:solidFill>
                  <a:srgbClr val="0070C0"/>
                </a:solidFill>
              </a:rPr>
              <a:t>‘Sustainability Champions’,</a:t>
            </a:r>
            <a:r>
              <a:rPr b="1" lang="en-GB" sz="2000">
                <a:solidFill>
                  <a:srgbClr val="00787F"/>
                </a:solidFill>
              </a:rPr>
              <a:t> </a:t>
            </a:r>
            <a:r>
              <a:rPr lang="en-GB" sz="2000"/>
              <a:t>and a dedicated </a:t>
            </a:r>
            <a:r>
              <a:rPr b="1" lang="en-GB" sz="2000">
                <a:solidFill>
                  <a:srgbClr val="0070C0"/>
                </a:solidFill>
              </a:rPr>
              <a:t>“Sustainability Officer” </a:t>
            </a:r>
            <a:r>
              <a:rPr lang="en-GB" sz="2000"/>
              <a:t>is the first important first step on a business’ journey to Net Zero. You need an individual to manage the sustainability, develop the sustainability strategy and get everyone on board. The next step is to educate everyone so they can all assist and contribute. </a:t>
            </a:r>
            <a:endParaRPr/>
          </a:p>
          <a:p>
            <a:pPr indent="-342900" lvl="0" marL="342900" rtl="0" algn="just">
              <a:lnSpc>
                <a:spcPct val="100000"/>
              </a:lnSpc>
              <a:spcBef>
                <a:spcPts val="600"/>
              </a:spcBef>
              <a:spcAft>
                <a:spcPts val="0"/>
              </a:spcAft>
              <a:buClr>
                <a:srgbClr val="0070C0"/>
              </a:buClr>
              <a:buSzPts val="2000"/>
              <a:buFont typeface="Arial"/>
              <a:buChar char="•"/>
            </a:pPr>
            <a:r>
              <a:rPr b="1" lang="en-GB" sz="2000">
                <a:solidFill>
                  <a:srgbClr val="0070C0"/>
                </a:solidFill>
              </a:rPr>
              <a:t>Make small, smart, eco-conscious changes </a:t>
            </a:r>
            <a:r>
              <a:rPr lang="en-GB" sz="2000"/>
              <a:t>to reduce your business’ total carbon footprint. Complete a questionnaire to calculate the footprint across all processes, and then get guidance on steps to decrease the overall carbon footprint. </a:t>
            </a:r>
            <a:endParaRPr/>
          </a:p>
          <a:p>
            <a:pPr indent="-342900" lvl="0" marL="342900" rtl="0" algn="just">
              <a:lnSpc>
                <a:spcPct val="100000"/>
              </a:lnSpc>
              <a:spcBef>
                <a:spcPts val="600"/>
              </a:spcBef>
              <a:spcAft>
                <a:spcPts val="0"/>
              </a:spcAft>
              <a:buClr>
                <a:srgbClr val="0070C0"/>
              </a:buClr>
              <a:buSzPts val="2000"/>
              <a:buFont typeface="Arial"/>
              <a:buChar char="•"/>
            </a:pPr>
            <a:r>
              <a:rPr b="1" lang="en-GB" sz="2000">
                <a:solidFill>
                  <a:srgbClr val="0070C0"/>
                </a:solidFill>
              </a:rPr>
              <a:t>Explore and adopt Green tech. </a:t>
            </a:r>
            <a:r>
              <a:rPr lang="en-GB" sz="2000"/>
              <a:t>Environmentally friendly technologies reduce the negative impact on the planet e.g., products use less power and save a lot of energy. </a:t>
            </a:r>
            <a:endParaRPr/>
          </a:p>
          <a:p>
            <a:pPr indent="-342900" lvl="0" marL="342900" rtl="0" algn="just">
              <a:lnSpc>
                <a:spcPct val="100000"/>
              </a:lnSpc>
              <a:spcBef>
                <a:spcPts val="600"/>
              </a:spcBef>
              <a:spcAft>
                <a:spcPts val="0"/>
              </a:spcAft>
              <a:buClr>
                <a:srgbClr val="0070C0"/>
              </a:buClr>
              <a:buSzPts val="2000"/>
              <a:buFont typeface="Arial"/>
              <a:buChar char="•"/>
            </a:pPr>
            <a:r>
              <a:rPr b="1" lang="en-GB" sz="2000">
                <a:solidFill>
                  <a:srgbClr val="0070C0"/>
                </a:solidFill>
              </a:rPr>
              <a:t>Consider your supply chain. </a:t>
            </a:r>
            <a:r>
              <a:rPr lang="en-GB" sz="2000"/>
              <a:t>The suppliers you choose to work with also have their own carbon footprints, and you need to take a close look at them in order to make changes wherever you can. Watch out for those who practice ‘greenwashing’–the practice of giving the impression of being more eco-friendly than the business truly is. Consider sourcing organic food locally, environmentally friendly cleaning products, etc.</a:t>
            </a:r>
            <a:endParaRPr sz="2000"/>
          </a:p>
        </p:txBody>
      </p:sp>
      <p:sp>
        <p:nvSpPr>
          <p:cNvPr id="739" name="Google Shape;739;p20"/>
          <p:cNvSpPr txBox="1"/>
          <p:nvPr>
            <p:ph idx="2" type="body"/>
          </p:nvPr>
        </p:nvSpPr>
        <p:spPr>
          <a:xfrm>
            <a:off x="379631" y="820396"/>
            <a:ext cx="7809024"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Become a Sustainable Mountain Enterprise</a:t>
            </a:r>
            <a:endParaRPr sz="3200">
              <a:solidFill>
                <a:srgbClr val="0070C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21"/>
          <p:cNvSpPr txBox="1"/>
          <p:nvPr>
            <p:ph idx="1" type="body"/>
          </p:nvPr>
        </p:nvSpPr>
        <p:spPr>
          <a:xfrm>
            <a:off x="456213" y="1869744"/>
            <a:ext cx="11171680" cy="3753136"/>
          </a:xfrm>
          <a:prstGeom prst="rect">
            <a:avLst/>
          </a:prstGeom>
          <a:solidFill>
            <a:schemeClr val="lt1"/>
          </a:solidFill>
          <a:ln>
            <a:noFill/>
          </a:ln>
        </p:spPr>
        <p:txBody>
          <a:bodyPr anchorCtr="0" anchor="ctr" bIns="45700" lIns="91425" spcFirstLastPara="1" rIns="91425" wrap="square" tIns="45700">
            <a:noAutofit/>
          </a:bodyPr>
          <a:lstStyle/>
          <a:p>
            <a:pPr indent="-342900" lvl="0" marL="342900" rtl="0" algn="just">
              <a:lnSpc>
                <a:spcPct val="100000"/>
              </a:lnSpc>
              <a:spcBef>
                <a:spcPts val="0"/>
              </a:spcBef>
              <a:spcAft>
                <a:spcPts val="0"/>
              </a:spcAft>
              <a:buClr>
                <a:srgbClr val="0070C0"/>
              </a:buClr>
              <a:buSzPts val="2200"/>
              <a:buFont typeface="Arial"/>
              <a:buChar char="•"/>
            </a:pPr>
            <a:r>
              <a:rPr b="1" lang="en-GB" sz="2200">
                <a:solidFill>
                  <a:srgbClr val="0070C0"/>
                </a:solidFill>
              </a:rPr>
              <a:t>The first question you need to ask yourself when starting your sustainability mission is where does your business currently stand in managing its environmental impacts? </a:t>
            </a:r>
            <a:r>
              <a:rPr lang="en-GB" sz="2200"/>
              <a:t>This is important because it will help you understand how sustainable you currently are, and what steps you can take in the immediate future. You need to analyze your key green credentials once you’ve done this, you will be well on the way to your sustainability journey. This involves calculating the impact of your current emissions, waste, energy usage, water usage, types of suppliers you engage with, technologies, etc</a:t>
            </a:r>
            <a:endParaRPr/>
          </a:p>
          <a:p>
            <a:pPr indent="-203200" lvl="0" marL="342900" rtl="0" algn="just">
              <a:lnSpc>
                <a:spcPct val="100000"/>
              </a:lnSpc>
              <a:spcBef>
                <a:spcPts val="0"/>
              </a:spcBef>
              <a:spcAft>
                <a:spcPts val="0"/>
              </a:spcAft>
              <a:buClr>
                <a:srgbClr val="595959"/>
              </a:buClr>
              <a:buSzPts val="2200"/>
              <a:buFont typeface="Arial"/>
              <a:buNone/>
            </a:pPr>
            <a:r>
              <a:t/>
            </a:r>
            <a:endParaRPr sz="2200"/>
          </a:p>
          <a:p>
            <a:pPr indent="-342900" lvl="0" marL="342900" rtl="0" algn="just">
              <a:lnSpc>
                <a:spcPct val="100000"/>
              </a:lnSpc>
              <a:spcBef>
                <a:spcPts val="0"/>
              </a:spcBef>
              <a:spcAft>
                <a:spcPts val="0"/>
              </a:spcAft>
              <a:buClr>
                <a:srgbClr val="595959"/>
              </a:buClr>
              <a:buSzPts val="2200"/>
              <a:buFont typeface="Arial"/>
              <a:buChar char="•"/>
            </a:pPr>
            <a:r>
              <a:rPr lang="en-GB" sz="2200"/>
              <a:t>The next section will provide you with the environmental impact basics of where you are </a:t>
            </a:r>
            <a:r>
              <a:rPr b="1" lang="en-GB" sz="2200">
                <a:solidFill>
                  <a:srgbClr val="0070C0"/>
                </a:solidFill>
              </a:rPr>
              <a:t>(Part 1 QUESTIONS), </a:t>
            </a:r>
            <a:r>
              <a:rPr lang="en-GB" sz="2200"/>
              <a:t>what you need to do to improve </a:t>
            </a:r>
            <a:r>
              <a:rPr b="1" lang="en-GB" sz="2200">
                <a:solidFill>
                  <a:srgbClr val="0070C0"/>
                </a:solidFill>
              </a:rPr>
              <a:t>(Part 2 SUGGESTED SOLUTIONS), </a:t>
            </a:r>
            <a:r>
              <a:rPr lang="en-GB" sz="2200"/>
              <a:t>and what you need to prioritize </a:t>
            </a:r>
            <a:r>
              <a:rPr b="1" lang="en-GB" sz="2200">
                <a:solidFill>
                  <a:srgbClr val="0070C0"/>
                </a:solidFill>
              </a:rPr>
              <a:t>(Part 3 EXERCISE Priority Action List) </a:t>
            </a:r>
            <a:r>
              <a:rPr lang="en-GB" sz="2200"/>
              <a:t>to minimize your environmental impact now and in the future. Once these actions are implemented it is important to track your progress as you move toward Net Zero. </a:t>
            </a:r>
            <a:endParaRPr sz="2200"/>
          </a:p>
        </p:txBody>
      </p:sp>
      <p:sp>
        <p:nvSpPr>
          <p:cNvPr id="745" name="Google Shape;745;p21"/>
          <p:cNvSpPr txBox="1"/>
          <p:nvPr>
            <p:ph idx="2" type="body"/>
          </p:nvPr>
        </p:nvSpPr>
        <p:spPr>
          <a:xfrm>
            <a:off x="449142" y="741146"/>
            <a:ext cx="11073661"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0070C0"/>
              </a:buClr>
              <a:buSzPct val="100000"/>
              <a:buNone/>
            </a:pPr>
            <a:r>
              <a:rPr lang="en-GB" sz="3500">
                <a:solidFill>
                  <a:srgbClr val="0070C0"/>
                </a:solidFill>
              </a:rPr>
              <a:t>FIRST STEPS for Environmentally Friendly Mountain Enterprises</a:t>
            </a:r>
            <a:endParaRPr sz="3500">
              <a:solidFill>
                <a:srgbClr val="0070C0"/>
              </a:solidFill>
            </a:endParaRPr>
          </a:p>
          <a:p>
            <a:pPr indent="0" lvl="0" marL="0" rtl="0" algn="l">
              <a:lnSpc>
                <a:spcPct val="90000"/>
              </a:lnSpc>
              <a:spcBef>
                <a:spcPts val="1000"/>
              </a:spcBef>
              <a:spcAft>
                <a:spcPts val="0"/>
              </a:spcAft>
              <a:buClr>
                <a:srgbClr val="595959"/>
              </a:buClr>
              <a:buSzPct val="100000"/>
              <a:buNone/>
            </a:pPr>
            <a:r>
              <a:t/>
            </a:r>
            <a:endParaRPr>
              <a:solidFill>
                <a:srgbClr val="00787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22"/>
          <p:cNvSpPr txBox="1"/>
          <p:nvPr>
            <p:ph idx="2" type="body"/>
          </p:nvPr>
        </p:nvSpPr>
        <p:spPr>
          <a:xfrm>
            <a:off x="559169" y="163648"/>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latin typeface="Calibri"/>
                <a:ea typeface="Calibri"/>
                <a:cs typeface="Calibri"/>
                <a:sym typeface="Calibri"/>
              </a:rPr>
              <a:t>PART 1 </a:t>
            </a:r>
            <a:r>
              <a:rPr b="1" lang="en-GB" sz="3200">
                <a:solidFill>
                  <a:srgbClr val="727567"/>
                </a:solidFill>
                <a:latin typeface="Calibri"/>
                <a:ea typeface="Calibri"/>
                <a:cs typeface="Calibri"/>
                <a:sym typeface="Calibri"/>
              </a:rPr>
              <a:t>Assess Your  Environmentally Sustainability </a:t>
            </a:r>
            <a:r>
              <a:rPr b="1" lang="en-GB" sz="3200">
                <a:solidFill>
                  <a:srgbClr val="0070C0"/>
                </a:solidFill>
                <a:latin typeface="Calibri"/>
                <a:ea typeface="Calibri"/>
                <a:cs typeface="Calibri"/>
                <a:sym typeface="Calibri"/>
              </a:rPr>
              <a:t>(7 Key Areas)</a:t>
            </a:r>
            <a:endParaRPr sz="3200">
              <a:solidFill>
                <a:srgbClr val="0070C0"/>
              </a:solidFill>
            </a:endParaRPr>
          </a:p>
        </p:txBody>
      </p:sp>
      <p:graphicFrame>
        <p:nvGraphicFramePr>
          <p:cNvPr id="751" name="Google Shape;751;p22"/>
          <p:cNvGraphicFramePr/>
          <p:nvPr/>
        </p:nvGraphicFramePr>
        <p:xfrm>
          <a:off x="1" y="846010"/>
          <a:ext cx="3000000" cy="3000000"/>
        </p:xfrm>
        <a:graphic>
          <a:graphicData uri="http://schemas.openxmlformats.org/drawingml/2006/table">
            <a:tbl>
              <a:tblPr bandRow="1">
                <a:noFill/>
                <a:tableStyleId>{6E0A600E-9D71-4496-B269-BDC333E45F12}</a:tableStyleId>
              </a:tblPr>
              <a:tblGrid>
                <a:gridCol w="4067000"/>
                <a:gridCol w="8125000"/>
              </a:tblGrid>
              <a:tr h="132975">
                <a:tc>
                  <a:txBody>
                    <a:bodyPr/>
                    <a:lstStyle/>
                    <a:p>
                      <a:pPr indent="0" lvl="0" marL="0" marR="0" rtl="0" algn="ctr">
                        <a:spcBef>
                          <a:spcPts val="0"/>
                        </a:spcBef>
                        <a:spcAft>
                          <a:spcPts val="0"/>
                        </a:spcAft>
                        <a:buNone/>
                      </a:pPr>
                      <a:r>
                        <a:rPr b="1" lang="en-GB" sz="2200" u="none" cap="none" strike="noStrike">
                          <a:solidFill>
                            <a:schemeClr val="lt1"/>
                          </a:solidFill>
                        </a:rPr>
                        <a:t>Question</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spcBef>
                          <a:spcPts val="0"/>
                        </a:spcBef>
                        <a:spcAft>
                          <a:spcPts val="0"/>
                        </a:spcAft>
                        <a:buNone/>
                      </a:pPr>
                      <a:r>
                        <a:rPr b="1" lang="en-GB" sz="2200" u="none" cap="none" strike="noStrike">
                          <a:solidFill>
                            <a:schemeClr val="lt1"/>
                          </a:solidFill>
                        </a:rPr>
                        <a:t>Tick as Many as Possible Solutions That You Currently Do</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921975">
                <a:tc>
                  <a:txBody>
                    <a:bodyPr/>
                    <a:lstStyle/>
                    <a:p>
                      <a:pPr indent="-457200" lvl="0" marL="457200" marR="0" rtl="0" algn="ctr">
                        <a:spcBef>
                          <a:spcPts val="0"/>
                        </a:spcBef>
                        <a:spcAft>
                          <a:spcPts val="0"/>
                        </a:spcAft>
                        <a:buClr>
                          <a:schemeClr val="dk1"/>
                        </a:buClr>
                        <a:buSzPts val="2200"/>
                        <a:buFont typeface="Calibri"/>
                        <a:buAutoNum type="arabicPeriod"/>
                      </a:pPr>
                      <a:r>
                        <a:rPr b="0" lang="en-GB" sz="2200" u="none" cap="none" strike="noStrike"/>
                        <a:t>Do you already take responsibility for the </a:t>
                      </a:r>
                      <a:r>
                        <a:rPr b="1" lang="en-GB" sz="2200" u="none" cap="none" strike="noStrike"/>
                        <a:t>potential impact your business causes on the environment?  </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Do you manage your wastewater and know where it goes?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encourage your staff to carpool or use public transport?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provide bikes for your staff?</a:t>
                      </a:r>
                      <a:endParaRPr/>
                    </a:p>
                    <a:p>
                      <a:pPr indent="-342900" lvl="0" marL="342900" marR="0" rtl="0" algn="l">
                        <a:spcBef>
                          <a:spcPts val="0"/>
                        </a:spcBef>
                        <a:spcAft>
                          <a:spcPts val="0"/>
                        </a:spcAft>
                        <a:buClr>
                          <a:schemeClr val="dk1"/>
                        </a:buClr>
                        <a:buSzPts val="2200"/>
                        <a:buFont typeface="Arial"/>
                        <a:buChar char="•"/>
                      </a:pPr>
                      <a:r>
                        <a:rPr lang="en-GB" sz="2200" u="none" cap="none" strike="noStrike"/>
                        <a:t> Do you use recycled water when cleaning machinery, buildings etc?</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6125">
                <a:tc>
                  <a:txBody>
                    <a:bodyPr/>
                    <a:lstStyle/>
                    <a:p>
                      <a:pPr indent="-457200" lvl="0" marL="457200" marR="0" rtl="0" algn="ctr">
                        <a:spcBef>
                          <a:spcPts val="0"/>
                        </a:spcBef>
                        <a:spcAft>
                          <a:spcPts val="0"/>
                        </a:spcAft>
                        <a:buClr>
                          <a:schemeClr val="dk1"/>
                        </a:buClr>
                        <a:buSzPts val="2200"/>
                        <a:buFont typeface="Calibri"/>
                        <a:buAutoNum type="arabicPeriod" startAt="2"/>
                      </a:pPr>
                      <a:r>
                        <a:rPr b="0" lang="en-GB" sz="2200" u="none" cap="none" strike="noStrike">
                          <a:solidFill>
                            <a:schemeClr val="dk1"/>
                          </a:solidFill>
                          <a:latin typeface="Calibri"/>
                          <a:ea typeface="Calibri"/>
                          <a:cs typeface="Calibri"/>
                          <a:sym typeface="Calibri"/>
                        </a:rPr>
                        <a:t>What </a:t>
                      </a:r>
                      <a:r>
                        <a:rPr b="1" lang="en-GB" sz="2200" u="none" cap="none" strike="noStrike">
                          <a:solidFill>
                            <a:schemeClr val="dk1"/>
                          </a:solidFill>
                          <a:latin typeface="Calibri"/>
                          <a:ea typeface="Calibri"/>
                          <a:cs typeface="Calibri"/>
                          <a:sym typeface="Calibri"/>
                        </a:rPr>
                        <a:t>conservation/reduction </a:t>
                      </a:r>
                      <a:r>
                        <a:rPr b="0" lang="en-GB" sz="2200" u="none" cap="none" strike="noStrike">
                          <a:solidFill>
                            <a:schemeClr val="dk1"/>
                          </a:solidFill>
                          <a:latin typeface="Calibri"/>
                          <a:ea typeface="Calibri"/>
                          <a:cs typeface="Calibri"/>
                          <a:sym typeface="Calibri"/>
                        </a:rPr>
                        <a:t>measures are you undertaking for</a:t>
                      </a:r>
                      <a:r>
                        <a:rPr b="1" lang="en-GB" sz="2200" u="none" cap="none" strike="noStrike">
                          <a:solidFill>
                            <a:schemeClr val="dk1"/>
                          </a:solidFill>
                          <a:latin typeface="Calibri"/>
                          <a:ea typeface="Calibri"/>
                          <a:cs typeface="Calibri"/>
                          <a:sym typeface="Calibri"/>
                        </a:rPr>
                        <a:t> water, waste, and energy? </a:t>
                      </a:r>
                      <a:endParaRPr/>
                    </a:p>
                    <a:p>
                      <a:pPr indent="0" lvl="0" marL="0" marR="0" rtl="0" algn="l">
                        <a:spcBef>
                          <a:spcPts val="0"/>
                        </a:spcBef>
                        <a:spcAft>
                          <a:spcPts val="0"/>
                        </a:spcAft>
                        <a:buClr>
                          <a:schemeClr val="dk1"/>
                        </a:buClr>
                        <a:buSzPts val="2200"/>
                        <a:buFont typeface="Calibri"/>
                        <a:buNone/>
                      </a:pPr>
                      <a:r>
                        <a:t/>
                      </a:r>
                      <a:endParaRPr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Do you use energy-efficient lighting?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conserve rainwater?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have light sensors?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have dual flush toilets?</a:t>
                      </a:r>
                      <a:endParaRPr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6125">
                <a:tc>
                  <a:txBody>
                    <a:bodyPr/>
                    <a:lstStyle/>
                    <a:p>
                      <a:pPr indent="-457200" lvl="0" marL="457200" marR="0" rtl="0" algn="ctr">
                        <a:spcBef>
                          <a:spcPts val="0"/>
                        </a:spcBef>
                        <a:spcAft>
                          <a:spcPts val="0"/>
                        </a:spcAft>
                        <a:buClr>
                          <a:schemeClr val="dk1"/>
                        </a:buClr>
                        <a:buSzPts val="2200"/>
                        <a:buFont typeface="Calibri"/>
                        <a:buAutoNum type="arabicPeriod" startAt="3"/>
                      </a:pPr>
                      <a:r>
                        <a:rPr b="0" lang="en-GB" sz="2200" u="none" cap="none" strike="noStrike">
                          <a:solidFill>
                            <a:schemeClr val="dk1"/>
                          </a:solidFill>
                          <a:latin typeface="Calibri"/>
                          <a:ea typeface="Calibri"/>
                          <a:cs typeface="Calibri"/>
                          <a:sym typeface="Calibri"/>
                        </a:rPr>
                        <a:t>Do you </a:t>
                      </a:r>
                      <a:r>
                        <a:rPr b="1" lang="en-GB" sz="2200" u="none" cap="none" strike="noStrike">
                          <a:solidFill>
                            <a:schemeClr val="dk1"/>
                          </a:solidFill>
                          <a:latin typeface="Calibri"/>
                          <a:ea typeface="Calibri"/>
                          <a:cs typeface="Calibri"/>
                          <a:sym typeface="Calibri"/>
                        </a:rPr>
                        <a:t>inform guests and educate staff </a:t>
                      </a:r>
                      <a:r>
                        <a:rPr b="0" lang="en-GB" sz="2200" u="none" cap="none" strike="noStrike">
                          <a:solidFill>
                            <a:schemeClr val="dk1"/>
                          </a:solidFill>
                          <a:latin typeface="Calibri"/>
                          <a:ea typeface="Calibri"/>
                          <a:cs typeface="Calibri"/>
                          <a:sym typeface="Calibri"/>
                        </a:rPr>
                        <a:t>on your environmental ambitions? </a:t>
                      </a:r>
                      <a:endParaRPr b="0"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Do you have signage and information on how they can contribute to being environmentally sustainable?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Does your staff print on recycled paper?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already have an Environmental Policy?</a:t>
                      </a:r>
                      <a:endParaRPr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556125">
                <a:tc>
                  <a:txBody>
                    <a:bodyPr/>
                    <a:lstStyle/>
                    <a:p>
                      <a:pPr indent="-457200" lvl="0" marL="457200" marR="0" rtl="0" algn="ctr">
                        <a:spcBef>
                          <a:spcPts val="0"/>
                        </a:spcBef>
                        <a:spcAft>
                          <a:spcPts val="0"/>
                        </a:spcAft>
                        <a:buClr>
                          <a:schemeClr val="dk1"/>
                        </a:buClr>
                        <a:buSzPts val="2200"/>
                        <a:buFont typeface="Calibri"/>
                        <a:buAutoNum type="arabicPeriod" startAt="4"/>
                      </a:pPr>
                      <a:r>
                        <a:rPr b="0" lang="en-GB" sz="2200" u="none" cap="none" strike="noStrike">
                          <a:solidFill>
                            <a:schemeClr val="dk1"/>
                          </a:solidFill>
                          <a:latin typeface="Calibri"/>
                          <a:ea typeface="Calibri"/>
                          <a:cs typeface="Calibri"/>
                          <a:sym typeface="Calibri"/>
                        </a:rPr>
                        <a:t>Do you have a </a:t>
                      </a:r>
                      <a:r>
                        <a:rPr b="1" lang="en-GB" sz="2200" u="none" cap="none" strike="noStrike">
                          <a:solidFill>
                            <a:schemeClr val="dk1"/>
                          </a:solidFill>
                          <a:latin typeface="Calibri"/>
                          <a:ea typeface="Calibri"/>
                          <a:cs typeface="Calibri"/>
                          <a:sym typeface="Calibri"/>
                        </a:rPr>
                        <a:t>vendor/supplier policy? </a:t>
                      </a:r>
                      <a:endParaRPr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Do you make sure you do not purchase products that are toxic to our environment?</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purchase products that are Fair Trade, organic, from local producers?</a:t>
                      </a:r>
                      <a:endParaRPr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23"/>
          <p:cNvSpPr txBox="1"/>
          <p:nvPr>
            <p:ph idx="2" type="body"/>
          </p:nvPr>
        </p:nvSpPr>
        <p:spPr>
          <a:xfrm>
            <a:off x="559169" y="136352"/>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latin typeface="Calibri"/>
                <a:ea typeface="Calibri"/>
                <a:cs typeface="Calibri"/>
                <a:sym typeface="Calibri"/>
              </a:rPr>
              <a:t>PART 1 </a:t>
            </a:r>
            <a:r>
              <a:rPr b="1" lang="en-GB" sz="3200">
                <a:solidFill>
                  <a:srgbClr val="727567"/>
                </a:solidFill>
                <a:latin typeface="Calibri"/>
                <a:ea typeface="Calibri"/>
                <a:cs typeface="Calibri"/>
                <a:sym typeface="Calibri"/>
              </a:rPr>
              <a:t>Assess Your  Environmentally Sustainability</a:t>
            </a:r>
            <a:r>
              <a:rPr b="1" lang="en-GB" sz="3200">
                <a:solidFill>
                  <a:srgbClr val="1B728D"/>
                </a:solidFill>
                <a:latin typeface="Calibri"/>
                <a:ea typeface="Calibri"/>
                <a:cs typeface="Calibri"/>
                <a:sym typeface="Calibri"/>
              </a:rPr>
              <a:t> </a:t>
            </a:r>
            <a:r>
              <a:rPr b="1" lang="en-GB" sz="3200">
                <a:solidFill>
                  <a:srgbClr val="0070C0"/>
                </a:solidFill>
                <a:latin typeface="Calibri"/>
                <a:ea typeface="Calibri"/>
                <a:cs typeface="Calibri"/>
                <a:sym typeface="Calibri"/>
              </a:rPr>
              <a:t>(7 Key Areas)</a:t>
            </a:r>
            <a:endParaRPr sz="3200">
              <a:solidFill>
                <a:srgbClr val="0070C0"/>
              </a:solidFill>
            </a:endParaRPr>
          </a:p>
        </p:txBody>
      </p:sp>
      <p:graphicFrame>
        <p:nvGraphicFramePr>
          <p:cNvPr id="757" name="Google Shape;757;p23"/>
          <p:cNvGraphicFramePr/>
          <p:nvPr/>
        </p:nvGraphicFramePr>
        <p:xfrm>
          <a:off x="1" y="797692"/>
          <a:ext cx="3000000" cy="3000000"/>
        </p:xfrm>
        <a:graphic>
          <a:graphicData uri="http://schemas.openxmlformats.org/drawingml/2006/table">
            <a:tbl>
              <a:tblPr bandRow="1">
                <a:noFill/>
                <a:tableStyleId>{6E0A600E-9D71-4496-B269-BDC333E45F12}</a:tableStyleId>
              </a:tblPr>
              <a:tblGrid>
                <a:gridCol w="4067000"/>
                <a:gridCol w="8125000"/>
              </a:tblGrid>
              <a:tr h="132975">
                <a:tc>
                  <a:txBody>
                    <a:bodyPr/>
                    <a:lstStyle/>
                    <a:p>
                      <a:pPr indent="0" lvl="0" marL="0" marR="0" rtl="0" algn="ctr">
                        <a:spcBef>
                          <a:spcPts val="0"/>
                        </a:spcBef>
                        <a:spcAft>
                          <a:spcPts val="0"/>
                        </a:spcAft>
                        <a:buNone/>
                      </a:pPr>
                      <a:r>
                        <a:rPr b="1" lang="en-GB" sz="2200" u="none" cap="none" strike="noStrike">
                          <a:solidFill>
                            <a:schemeClr val="lt1"/>
                          </a:solidFill>
                        </a:rPr>
                        <a:t>Question</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spcBef>
                          <a:spcPts val="0"/>
                        </a:spcBef>
                        <a:spcAft>
                          <a:spcPts val="0"/>
                        </a:spcAft>
                        <a:buNone/>
                      </a:pPr>
                      <a:r>
                        <a:rPr b="1" lang="en-GB" sz="2200" u="none" cap="none" strike="noStrike">
                          <a:solidFill>
                            <a:schemeClr val="lt1"/>
                          </a:solidFill>
                        </a:rPr>
                        <a:t>Tick as Many as Possible</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604075">
                <a:tc>
                  <a:txBody>
                    <a:bodyPr/>
                    <a:lstStyle/>
                    <a:p>
                      <a:pPr indent="-457200" lvl="0" marL="457200" marR="0" rtl="0" algn="ctr">
                        <a:spcBef>
                          <a:spcPts val="0"/>
                        </a:spcBef>
                        <a:spcAft>
                          <a:spcPts val="0"/>
                        </a:spcAft>
                        <a:buClr>
                          <a:schemeClr val="dk1"/>
                        </a:buClr>
                        <a:buSzPts val="2200"/>
                        <a:buFont typeface="Calibri"/>
                        <a:buAutoNum type="arabicPeriod" startAt="5"/>
                      </a:pPr>
                      <a:r>
                        <a:rPr lang="en-GB" sz="2200" u="none" cap="none" strike="noStrike">
                          <a:solidFill>
                            <a:schemeClr val="dk1"/>
                          </a:solidFill>
                          <a:latin typeface="Calibri"/>
                          <a:ea typeface="Calibri"/>
                          <a:cs typeface="Calibri"/>
                          <a:sym typeface="Calibri"/>
                        </a:rPr>
                        <a:t>Do you </a:t>
                      </a:r>
                      <a:r>
                        <a:rPr b="1" lang="en-GB" sz="2200" u="none" cap="none" strike="noStrike">
                          <a:solidFill>
                            <a:schemeClr val="dk1"/>
                          </a:solidFill>
                          <a:latin typeface="Calibri"/>
                          <a:ea typeface="Calibri"/>
                          <a:cs typeface="Calibri"/>
                          <a:sym typeface="Calibri"/>
                        </a:rPr>
                        <a:t>manage your water</a:t>
                      </a:r>
                      <a:r>
                        <a:rPr lang="en-GB" sz="2200" u="none" cap="none" strike="noStrike">
                          <a:solidFill>
                            <a:schemeClr val="dk1"/>
                          </a:solidFill>
                          <a:latin typeface="Calibri"/>
                          <a:ea typeface="Calibri"/>
                          <a:cs typeface="Calibri"/>
                          <a:sym typeface="Calibri"/>
                        </a:rPr>
                        <a:t>?</a:t>
                      </a:r>
                      <a:endParaRPr/>
                    </a:p>
                    <a:p>
                      <a:pPr indent="-317500" lvl="0" marL="457200" marR="0" rtl="0" algn="ctr">
                        <a:spcBef>
                          <a:spcPts val="0"/>
                        </a:spcBef>
                        <a:spcAft>
                          <a:spcPts val="0"/>
                        </a:spcAft>
                        <a:buClr>
                          <a:schemeClr val="dk1"/>
                        </a:buClr>
                        <a:buSzPts val="2200"/>
                        <a:buFont typeface="Calibri"/>
                        <a:buNone/>
                      </a:pPr>
                      <a:r>
                        <a:t/>
                      </a:r>
                      <a:endParaRPr sz="22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2000"/>
                        <a:buFont typeface="Calibri"/>
                        <a:buNone/>
                      </a:pPr>
                      <a:r>
                        <a:rPr lang="en-GB" sz="2000" u="none" cap="none" strike="noStrike">
                          <a:solidFill>
                            <a:schemeClr val="dk1"/>
                          </a:solidFill>
                          <a:latin typeface="Calibri"/>
                          <a:ea typeface="Calibri"/>
                          <a:cs typeface="Calibri"/>
                          <a:sym typeface="Calibri"/>
                        </a:rPr>
                        <a:t>(Tick  indicates already implemented and number references order of priority)</a:t>
                      </a:r>
                      <a:endParaRPr sz="22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Use water and environmentally friendly cleaning products</a:t>
                      </a:r>
                      <a:endParaRPr sz="2200" u="none" cap="none" strike="noStrike"/>
                    </a:p>
                    <a:p>
                      <a:pPr indent="-342900" lvl="0" marL="342900" marR="0" rtl="0" algn="l">
                        <a:spcBef>
                          <a:spcPts val="0"/>
                        </a:spcBef>
                        <a:spcAft>
                          <a:spcPts val="0"/>
                        </a:spcAft>
                        <a:buClr>
                          <a:schemeClr val="dk1"/>
                        </a:buClr>
                        <a:buSzPts val="2200"/>
                        <a:buFont typeface="Arial"/>
                        <a:buChar char="•"/>
                      </a:pPr>
                      <a:r>
                        <a:rPr lang="en-GB" sz="2200" u="none" cap="none" strike="noStrike"/>
                        <a:t>Do you use chemicals that can affect local waterways?</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use a linen service that is environmentally friendly?</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use cleaning methods that are environmentally friendly e.g., products or use shorter washing machine cycle?</a:t>
                      </a:r>
                      <a:endParaRPr sz="2200" u="none" cap="none" strike="noStrike">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457200" lvl="0" marL="457200" marR="0" rtl="0" algn="ctr">
                        <a:spcBef>
                          <a:spcPts val="0"/>
                        </a:spcBef>
                        <a:spcAft>
                          <a:spcPts val="0"/>
                        </a:spcAft>
                        <a:buClr>
                          <a:schemeClr val="dk1"/>
                        </a:buClr>
                        <a:buSzPts val="2200"/>
                        <a:buFont typeface="Calibri"/>
                        <a:buAutoNum type="arabicPeriod" startAt="6"/>
                      </a:pPr>
                      <a:r>
                        <a:rPr lang="en-GB" sz="2200" u="none" cap="none" strike="noStrike"/>
                        <a:t>Do you invest and protect your </a:t>
                      </a:r>
                      <a:r>
                        <a:rPr b="1" lang="en-GB" sz="2200" u="none" cap="none" strike="noStrike"/>
                        <a:t>local communities</a:t>
                      </a:r>
                      <a:r>
                        <a:rPr lang="en-GB" sz="2200" u="none" cap="none" strike="noStrike"/>
                        <a:t>? </a:t>
                      </a:r>
                      <a:endParaRPr/>
                    </a:p>
                    <a:p>
                      <a:pPr indent="0" lvl="0" marL="0" marR="0" rtl="0" algn="ctr">
                        <a:spcBef>
                          <a:spcPts val="0"/>
                        </a:spcBef>
                        <a:spcAft>
                          <a:spcPts val="0"/>
                        </a:spcAft>
                        <a:buClr>
                          <a:schemeClr val="dk1"/>
                        </a:buClr>
                        <a:buSzPts val="2200"/>
                        <a:buFont typeface="Calibri"/>
                        <a:buNone/>
                      </a:pPr>
                      <a:r>
                        <a:t/>
                      </a:r>
                      <a:endParaRPr sz="2200" u="none" cap="none" strike="noStrike"/>
                    </a:p>
                    <a:p>
                      <a:pPr indent="-317500" lvl="0" marL="457200" marR="0" rtl="0" algn="ctr">
                        <a:spcBef>
                          <a:spcPts val="0"/>
                        </a:spcBef>
                        <a:spcAft>
                          <a:spcPts val="0"/>
                        </a:spcAft>
                        <a:buClr>
                          <a:schemeClr val="dk1"/>
                        </a:buClr>
                        <a:buSzPts val="2200"/>
                        <a:buFont typeface="Calibri"/>
                        <a:buNone/>
                      </a:pPr>
                      <a:r>
                        <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Do you volunteer or are you part of a group responsible for local environmentally friendly projects/events?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contribute to protecting local waterways and environments? </a:t>
                      </a:r>
                      <a:endParaRPr/>
                    </a:p>
                    <a:p>
                      <a:pPr indent="-342900" lvl="0" marL="342900" marR="0" rtl="0" algn="l">
                        <a:spcBef>
                          <a:spcPts val="0"/>
                        </a:spcBef>
                        <a:spcAft>
                          <a:spcPts val="0"/>
                        </a:spcAft>
                        <a:buClr>
                          <a:schemeClr val="dk1"/>
                        </a:buClr>
                        <a:buSzPts val="2200"/>
                        <a:buFont typeface="Arial"/>
                        <a:buChar char="•"/>
                      </a:pPr>
                      <a:r>
                        <a:rPr lang="en-GB" sz="2200" u="none" cap="none" strike="noStrike"/>
                        <a:t>Do you share overproduce with your local community or visitors?</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457200" lvl="0" marL="457200" marR="0" rtl="0" algn="ctr">
                        <a:spcBef>
                          <a:spcPts val="0"/>
                        </a:spcBef>
                        <a:spcAft>
                          <a:spcPts val="0"/>
                        </a:spcAft>
                        <a:buClr>
                          <a:schemeClr val="dk1"/>
                        </a:buClr>
                        <a:buSzPts val="2200"/>
                        <a:buFont typeface="Calibri"/>
                        <a:buAutoNum type="arabicPeriod" startAt="7"/>
                      </a:pPr>
                      <a:r>
                        <a:rPr lang="en-GB" sz="2200" u="none" cap="none" strike="noStrike"/>
                        <a:t>Do you have an </a:t>
                      </a:r>
                      <a:r>
                        <a:rPr b="1" lang="en-GB" sz="2200" u="none" cap="none" strike="noStrike"/>
                        <a:t>Energy Management Plan? </a:t>
                      </a:r>
                      <a:endParaRPr/>
                    </a:p>
                    <a:p>
                      <a:pPr indent="0" lvl="0" marL="0" marR="0" rtl="0" algn="ctr">
                        <a:spcBef>
                          <a:spcPts val="0"/>
                        </a:spcBef>
                        <a:spcAft>
                          <a:spcPts val="0"/>
                        </a:spcAft>
                        <a:buClr>
                          <a:schemeClr val="dk1"/>
                        </a:buClr>
                        <a:buSzPts val="2200"/>
                        <a:buFont typeface="Calibri"/>
                        <a:buNone/>
                      </a:pPr>
                      <a:r>
                        <a:rPr lang="en-GB" sz="2200" u="none" cap="none" strike="noStrike"/>
                        <a:t> </a:t>
                      </a:r>
                      <a:endParaRPr/>
                    </a:p>
                  </a:txBody>
                  <a:tcPr marT="55000" marB="55000" marR="55000" marL="55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0" lvl="0" marL="0" marR="0" rtl="0" algn="ctr">
                        <a:spcBef>
                          <a:spcPts val="0"/>
                        </a:spcBef>
                        <a:spcAft>
                          <a:spcPts val="0"/>
                        </a:spcAft>
                        <a:buNone/>
                      </a:pPr>
                      <a:r>
                        <a:rPr lang="en-GB" sz="2200" u="none" cap="none" strike="noStrike"/>
                        <a:t>This is a formal document and guide that acts as a checklist so all staff can follow a set of procedures e.g., power down office equipment, keep lights off in common areas when not in use, close guest room drapes to keep the sun out, turn down the heating bill even by 2 Degrees can save around €160 on a €1,000 bill.</a:t>
                      </a:r>
                      <a:endParaRPr sz="2200" u="none" cap="none" strike="noStrike"/>
                    </a:p>
                    <a:p>
                      <a:pPr indent="0" lvl="0" marL="0" marR="0" rtl="0" algn="ctr">
                        <a:spcBef>
                          <a:spcPts val="0"/>
                        </a:spcBef>
                        <a:spcAft>
                          <a:spcPts val="0"/>
                        </a:spcAft>
                        <a:buNone/>
                      </a:pPr>
                      <a:r>
                        <a:rPr lang="en-GB" sz="2200" u="none" cap="none" strike="noStrike"/>
                        <a:t>See </a:t>
                      </a:r>
                      <a:r>
                        <a:rPr lang="en-GB" sz="2200" u="sng" cap="none" strike="noStrike">
                          <a:solidFill>
                            <a:schemeClr val="hlink"/>
                          </a:solidFill>
                          <a:hlinkClick r:id="rId3"/>
                        </a:rPr>
                        <a:t>Energy Management made easy for Tourism SMEs</a:t>
                      </a:r>
                      <a:endParaRPr sz="2200" u="none" cap="none" strike="noStrike">
                        <a:latin typeface="Calibri"/>
                        <a:ea typeface="Calibri"/>
                        <a:cs typeface="Calibri"/>
                        <a:sym typeface="Calibri"/>
                      </a:endParaRPr>
                    </a:p>
                  </a:txBody>
                  <a:tcPr marT="55000" marB="55000" marR="55000" marL="550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24"/>
          <p:cNvSpPr txBox="1"/>
          <p:nvPr>
            <p:ph idx="2" type="body"/>
          </p:nvPr>
        </p:nvSpPr>
        <p:spPr>
          <a:xfrm>
            <a:off x="559169" y="140731"/>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latin typeface="Calibri"/>
                <a:ea typeface="Calibri"/>
                <a:cs typeface="Calibri"/>
                <a:sym typeface="Calibri"/>
              </a:rPr>
              <a:t>PART 2 </a:t>
            </a:r>
            <a:r>
              <a:rPr b="1" lang="en-GB" sz="3200">
                <a:solidFill>
                  <a:srgbClr val="727567"/>
                </a:solidFill>
                <a:latin typeface="Calibri"/>
                <a:ea typeface="Calibri"/>
                <a:cs typeface="Calibri"/>
                <a:sym typeface="Calibri"/>
              </a:rPr>
              <a:t>Sample Solutions Priority Action List</a:t>
            </a:r>
            <a:r>
              <a:rPr b="1" lang="en-GB" sz="3200">
                <a:solidFill>
                  <a:srgbClr val="1B728D"/>
                </a:solidFill>
                <a:latin typeface="Calibri"/>
                <a:ea typeface="Calibri"/>
                <a:cs typeface="Calibri"/>
                <a:sym typeface="Calibri"/>
              </a:rPr>
              <a:t> </a:t>
            </a:r>
            <a:r>
              <a:rPr b="1" lang="en-GB" sz="3200">
                <a:solidFill>
                  <a:srgbClr val="0070C0"/>
                </a:solidFill>
                <a:latin typeface="Calibri"/>
                <a:ea typeface="Calibri"/>
                <a:cs typeface="Calibri"/>
                <a:sym typeface="Calibri"/>
              </a:rPr>
              <a:t>Sample </a:t>
            </a:r>
            <a:endParaRPr sz="3200">
              <a:solidFill>
                <a:srgbClr val="0070C0"/>
              </a:solidFill>
            </a:endParaRPr>
          </a:p>
        </p:txBody>
      </p:sp>
      <p:graphicFrame>
        <p:nvGraphicFramePr>
          <p:cNvPr id="763" name="Google Shape;763;p24"/>
          <p:cNvGraphicFramePr/>
          <p:nvPr/>
        </p:nvGraphicFramePr>
        <p:xfrm>
          <a:off x="0" y="874220"/>
          <a:ext cx="3000000" cy="3000000"/>
        </p:xfrm>
        <a:graphic>
          <a:graphicData uri="http://schemas.openxmlformats.org/drawingml/2006/table">
            <a:tbl>
              <a:tblPr bandRow="1">
                <a:noFill/>
                <a:tableStyleId>{6E0A600E-9D71-4496-B269-BDC333E45F12}</a:tableStyleId>
              </a:tblPr>
              <a:tblGrid>
                <a:gridCol w="4067000"/>
                <a:gridCol w="8125000"/>
              </a:tblGrid>
              <a:tr h="132975">
                <a:tc gridSpan="2">
                  <a:txBody>
                    <a:bodyPr/>
                    <a:lstStyle/>
                    <a:p>
                      <a:pPr indent="0" lvl="0" marL="0" marR="0" rtl="0" algn="ctr">
                        <a:spcBef>
                          <a:spcPts val="0"/>
                        </a:spcBef>
                        <a:spcAft>
                          <a:spcPts val="0"/>
                        </a:spcAft>
                        <a:buNone/>
                      </a:pPr>
                      <a:r>
                        <a:rPr b="1" lang="en-GB" sz="2200" u="none" cap="none" strike="noStrike">
                          <a:solidFill>
                            <a:schemeClr val="lt1"/>
                          </a:solidFill>
                        </a:rPr>
                        <a:t>Tick as Many as Possible, Prioritise what Needs to Be Done by Number Order</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hMerge="1"/>
              </a:tr>
              <a:tr h="741275">
                <a:tc>
                  <a:txBody>
                    <a:bodyPr/>
                    <a:lstStyle/>
                    <a:p>
                      <a:pPr indent="0" lvl="0" marL="0" marR="0" rtl="0" algn="ctr">
                        <a:spcBef>
                          <a:spcPts val="0"/>
                        </a:spcBef>
                        <a:spcAft>
                          <a:spcPts val="0"/>
                        </a:spcAft>
                        <a:buClr>
                          <a:schemeClr val="dk1"/>
                        </a:buClr>
                        <a:buSzPts val="2200"/>
                        <a:buFont typeface="Calibri"/>
                        <a:buNone/>
                      </a:pPr>
                      <a:r>
                        <a:rPr b="1" lang="en-GB" sz="2200" u="none" cap="none" strike="noStrike">
                          <a:solidFill>
                            <a:schemeClr val="dk1"/>
                          </a:solidFill>
                          <a:latin typeface="Calibri"/>
                          <a:ea typeface="Calibri"/>
                          <a:cs typeface="Calibri"/>
                          <a:sym typeface="Calibri"/>
                        </a:rPr>
                        <a:t>Water Wastage Priorities</a:t>
                      </a:r>
                      <a:endParaRPr/>
                    </a:p>
                    <a:p>
                      <a:pPr indent="0" lvl="0" marL="0" marR="0" rtl="0" algn="ctr">
                        <a:spcBef>
                          <a:spcPts val="0"/>
                        </a:spcBef>
                        <a:spcAft>
                          <a:spcPts val="0"/>
                        </a:spcAft>
                        <a:buNone/>
                      </a:pPr>
                      <a:r>
                        <a:t/>
                      </a:r>
                      <a:endParaRPr sz="2200" u="none" cap="none" strike="noStrike">
                        <a:solidFill>
                          <a:schemeClr val="dk1"/>
                        </a:solidFill>
                        <a:latin typeface="Calibri"/>
                        <a:ea typeface="Calibri"/>
                        <a:cs typeface="Calibri"/>
                        <a:sym typeface="Calibri"/>
                      </a:endParaRPr>
                    </a:p>
                    <a:p>
                      <a:pPr indent="-342900" lvl="0" marL="342900" marR="0" rtl="0" algn="ctr">
                        <a:spcBef>
                          <a:spcPts val="0"/>
                        </a:spcBef>
                        <a:spcAft>
                          <a:spcPts val="0"/>
                        </a:spcAft>
                        <a:buClr>
                          <a:schemeClr val="dk1"/>
                        </a:buClr>
                        <a:buSzPts val="2000"/>
                        <a:buFont typeface="Noto Sans Symbols"/>
                        <a:buChar char="✔"/>
                      </a:pPr>
                      <a:r>
                        <a:rPr i="1" lang="en-GB" sz="2000" u="none" cap="none" strike="noStrike">
                          <a:solidFill>
                            <a:schemeClr val="dk1"/>
                          </a:solidFill>
                          <a:latin typeface="Calibri"/>
                          <a:ea typeface="Calibri"/>
                          <a:cs typeface="Calibri"/>
                          <a:sym typeface="Calibri"/>
                        </a:rPr>
                        <a:t>(Tick  indicates already implemented and number other actions in order of priority priority)</a:t>
                      </a:r>
                      <a:endParaRPr i="1" sz="22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Use water and environmentally friendly cleaning products</a:t>
                      </a:r>
                      <a:endParaRPr sz="2200" u="none" cap="none" strike="noStrike"/>
                    </a:p>
                    <a:p>
                      <a:pPr indent="-342900" lvl="0" marL="342900" marR="0" rtl="0" algn="l">
                        <a:spcBef>
                          <a:spcPts val="0"/>
                        </a:spcBef>
                        <a:spcAft>
                          <a:spcPts val="0"/>
                        </a:spcAft>
                        <a:buClr>
                          <a:schemeClr val="dk1"/>
                        </a:buClr>
                        <a:buSzPts val="2200"/>
                        <a:buFont typeface="Arial"/>
                        <a:buChar char="•"/>
                      </a:pPr>
                      <a:r>
                        <a:rPr lang="en-GB" sz="2200" u="none" cap="none" strike="noStrike"/>
                        <a:t>Don’t use chemicals that can affect local waterways?</a:t>
                      </a:r>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t>Use a linen service that is environmentally friendly</a:t>
                      </a:r>
                      <a:endParaRPr sz="2200" u="none" cap="none" strike="noStrike"/>
                    </a:p>
                    <a:p>
                      <a:pPr indent="-457200" lvl="0" marL="457200" marR="0" rtl="0" algn="l">
                        <a:spcBef>
                          <a:spcPts val="0"/>
                        </a:spcBef>
                        <a:spcAft>
                          <a:spcPts val="0"/>
                        </a:spcAft>
                        <a:buClr>
                          <a:schemeClr val="dk1"/>
                        </a:buClr>
                        <a:buSzPts val="2200"/>
                        <a:buFont typeface="Calibri"/>
                        <a:buAutoNum type="arabicPeriod"/>
                      </a:pPr>
                      <a:r>
                        <a:rPr lang="en-GB" sz="2200" u="none" cap="none" strike="noStrike"/>
                        <a:t>Use cleaning methods that are environmentally friendly e.g., products or use shorter washing machine cycle</a:t>
                      </a:r>
                      <a:endParaRPr sz="2200" u="none" cap="none" strike="noStrike">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95900">
                <a:tc>
                  <a:txBody>
                    <a:bodyPr/>
                    <a:lstStyle/>
                    <a:p>
                      <a:pPr indent="0" lvl="0" marL="0" marR="0" rtl="0" algn="ctr">
                        <a:spcBef>
                          <a:spcPts val="0"/>
                        </a:spcBef>
                        <a:spcAft>
                          <a:spcPts val="0"/>
                        </a:spcAft>
                        <a:buClr>
                          <a:schemeClr val="dk1"/>
                        </a:buClr>
                        <a:buSzPts val="2200"/>
                        <a:buFont typeface="Calibri"/>
                        <a:buNone/>
                      </a:pPr>
                      <a:r>
                        <a:rPr b="1" lang="en-GB" sz="2200" u="none" cap="none" strike="noStrike"/>
                        <a:t>Invest in and protect local communities Priorities</a:t>
                      </a:r>
                      <a:endParaRPr/>
                    </a:p>
                    <a:p>
                      <a:pPr indent="0" lvl="0" marL="0" marR="0" rtl="0" algn="ctr">
                        <a:spcBef>
                          <a:spcPts val="0"/>
                        </a:spcBef>
                        <a:spcAft>
                          <a:spcPts val="0"/>
                        </a:spcAft>
                        <a:buNone/>
                      </a:pPr>
                      <a:r>
                        <a:rPr lang="en-GB" sz="2200" u="none" cap="none" strike="noStrike"/>
                        <a:t> </a:t>
                      </a:r>
                      <a:endParaRPr/>
                    </a:p>
                    <a:p>
                      <a:pPr indent="-203200" lvl="0" marL="342900" marR="0" rtl="0" algn="ctr">
                        <a:spcBef>
                          <a:spcPts val="0"/>
                        </a:spcBef>
                        <a:spcAft>
                          <a:spcPts val="0"/>
                        </a:spcAft>
                        <a:buClr>
                          <a:schemeClr val="dk1"/>
                        </a:buClr>
                        <a:buSzPts val="2200"/>
                        <a:buFont typeface="Noto Sans Symbols"/>
                        <a:buNone/>
                      </a:pPr>
                      <a:r>
                        <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lnSpc>
                          <a:spcPct val="100000"/>
                        </a:lnSpc>
                        <a:spcBef>
                          <a:spcPts val="0"/>
                        </a:spcBef>
                        <a:spcAft>
                          <a:spcPts val="0"/>
                        </a:spcAft>
                        <a:buClr>
                          <a:schemeClr val="dk1"/>
                        </a:buClr>
                        <a:buSzPts val="2200"/>
                        <a:buFont typeface="Arial"/>
                        <a:buChar char="•"/>
                      </a:pPr>
                      <a:r>
                        <a:rPr lang="en-GB" sz="2200" u="none" cap="none" strike="noStrike"/>
                        <a:t>Contribute to protecting local waterways and environments</a:t>
                      </a:r>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t>Volunteer or become part of a group responsible for local environmentally friendly projects/events</a:t>
                      </a:r>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t>Share overproduce with your local community or visitors</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spcBef>
                          <a:spcPts val="0"/>
                        </a:spcBef>
                        <a:spcAft>
                          <a:spcPts val="0"/>
                        </a:spcAft>
                        <a:buNone/>
                      </a:pPr>
                      <a:r>
                        <a:rPr b="1" lang="en-GB" sz="2200" u="none" cap="none" strike="noStrike"/>
                        <a:t>Impact on the environment</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Manage wastewater and know where it goes</a:t>
                      </a:r>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t>Encourage your staff to carpool or use public transport</a:t>
                      </a:r>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t>Provide bikes for staff</a:t>
                      </a:r>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t>Use recycled water when cleaning machinery, buildings etc</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34700">
                <a:tc>
                  <a:txBody>
                    <a:bodyPr/>
                    <a:lstStyle/>
                    <a:p>
                      <a:pPr indent="0" lvl="0" marL="0" marR="0" rtl="0" algn="ctr">
                        <a:spcBef>
                          <a:spcPts val="0"/>
                        </a:spcBef>
                        <a:spcAft>
                          <a:spcPts val="0"/>
                        </a:spcAft>
                        <a:buNone/>
                      </a:pPr>
                      <a:r>
                        <a:rPr b="1" lang="en-GB" sz="2200" u="none" cap="none" strike="noStrike">
                          <a:solidFill>
                            <a:schemeClr val="dk1"/>
                          </a:solidFill>
                          <a:latin typeface="Calibri"/>
                          <a:ea typeface="Calibri"/>
                          <a:cs typeface="Calibri"/>
                          <a:sym typeface="Calibri"/>
                        </a:rPr>
                        <a:t>Water, waste, and energy </a:t>
                      </a:r>
                      <a:r>
                        <a:rPr b="0" lang="en-GB" sz="2200" u="none" cap="none" strike="noStrike">
                          <a:solidFill>
                            <a:schemeClr val="dk1"/>
                          </a:solidFill>
                          <a:latin typeface="Calibri"/>
                          <a:ea typeface="Calibri"/>
                          <a:cs typeface="Calibri"/>
                          <a:sym typeface="Calibri"/>
                        </a:rPr>
                        <a:t>c</a:t>
                      </a:r>
                      <a:r>
                        <a:rPr b="1" lang="en-GB" sz="2200" u="none" cap="none" strike="noStrike">
                          <a:solidFill>
                            <a:schemeClr val="dk1"/>
                          </a:solidFill>
                          <a:latin typeface="Calibri"/>
                          <a:ea typeface="Calibri"/>
                          <a:cs typeface="Calibri"/>
                          <a:sym typeface="Calibri"/>
                        </a:rPr>
                        <a:t>onservation/reduction</a:t>
                      </a:r>
                      <a:endParaRPr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Arial"/>
                        <a:buChar char="•"/>
                      </a:pPr>
                      <a:r>
                        <a:rPr lang="en-GB" sz="2200" u="none" cap="none" strike="noStrike"/>
                        <a:t>Use energy-efficient lighting, have light sensors</a:t>
                      </a:r>
                      <a:endParaRPr/>
                    </a:p>
                    <a:p>
                      <a:pPr indent="-342900" lvl="0" marL="342900" marR="0" rtl="0" algn="l">
                        <a:spcBef>
                          <a:spcPts val="0"/>
                        </a:spcBef>
                        <a:spcAft>
                          <a:spcPts val="0"/>
                        </a:spcAft>
                        <a:buClr>
                          <a:schemeClr val="dk1"/>
                        </a:buClr>
                        <a:buSzPts val="2200"/>
                        <a:buFont typeface="Arial"/>
                        <a:buChar char="•"/>
                      </a:pPr>
                      <a:r>
                        <a:rPr lang="en-GB" sz="2200" u="none" cap="none" strike="noStrike"/>
                        <a:t>Conserve rainwater and have dual flush toilets</a:t>
                      </a:r>
                      <a:endParaRPr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25"/>
          <p:cNvSpPr txBox="1"/>
          <p:nvPr>
            <p:ph idx="2" type="body"/>
          </p:nvPr>
        </p:nvSpPr>
        <p:spPr>
          <a:xfrm>
            <a:off x="559169" y="122704"/>
            <a:ext cx="11073661" cy="58222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200"/>
              <a:buNone/>
            </a:pPr>
            <a:r>
              <a:rPr b="1" lang="en-GB" sz="3200">
                <a:solidFill>
                  <a:srgbClr val="0070C0"/>
                </a:solidFill>
                <a:latin typeface="Calibri"/>
                <a:ea typeface="Calibri"/>
                <a:cs typeface="Calibri"/>
                <a:sym typeface="Calibri"/>
              </a:rPr>
              <a:t>PART 3 </a:t>
            </a:r>
            <a:r>
              <a:rPr b="1" lang="en-GB" sz="3200">
                <a:solidFill>
                  <a:srgbClr val="727567"/>
                </a:solidFill>
                <a:latin typeface="Calibri"/>
                <a:ea typeface="Calibri"/>
                <a:cs typeface="Calibri"/>
                <a:sym typeface="Calibri"/>
              </a:rPr>
              <a:t>Priority Action List</a:t>
            </a:r>
            <a:r>
              <a:rPr b="1" lang="en-GB" sz="3200">
                <a:solidFill>
                  <a:srgbClr val="1B728D"/>
                </a:solidFill>
                <a:latin typeface="Calibri"/>
                <a:ea typeface="Calibri"/>
                <a:cs typeface="Calibri"/>
                <a:sym typeface="Calibri"/>
              </a:rPr>
              <a:t> </a:t>
            </a:r>
            <a:r>
              <a:rPr b="1" lang="en-GB" sz="3200">
                <a:solidFill>
                  <a:srgbClr val="0070C0"/>
                </a:solidFill>
                <a:latin typeface="Calibri"/>
                <a:ea typeface="Calibri"/>
                <a:cs typeface="Calibri"/>
                <a:sym typeface="Calibri"/>
              </a:rPr>
              <a:t>Worksheet EXERCISE </a:t>
            </a:r>
            <a:endParaRPr sz="3200">
              <a:solidFill>
                <a:srgbClr val="0070C0"/>
              </a:solidFill>
            </a:endParaRPr>
          </a:p>
        </p:txBody>
      </p:sp>
      <p:graphicFrame>
        <p:nvGraphicFramePr>
          <p:cNvPr id="769" name="Google Shape;769;p25"/>
          <p:cNvGraphicFramePr/>
          <p:nvPr/>
        </p:nvGraphicFramePr>
        <p:xfrm>
          <a:off x="1" y="779391"/>
          <a:ext cx="3000000" cy="3000000"/>
        </p:xfrm>
        <a:graphic>
          <a:graphicData uri="http://schemas.openxmlformats.org/drawingml/2006/table">
            <a:tbl>
              <a:tblPr bandRow="1">
                <a:noFill/>
                <a:tableStyleId>{6E0A600E-9D71-4496-B269-BDC333E45F12}</a:tableStyleId>
              </a:tblPr>
              <a:tblGrid>
                <a:gridCol w="4067000"/>
                <a:gridCol w="8125000"/>
              </a:tblGrid>
              <a:tr h="132975">
                <a:tc>
                  <a:txBody>
                    <a:bodyPr/>
                    <a:lstStyle/>
                    <a:p>
                      <a:pPr indent="0" lvl="0" marL="0" marR="0" rtl="0" algn="ctr">
                        <a:spcBef>
                          <a:spcPts val="0"/>
                        </a:spcBef>
                        <a:spcAft>
                          <a:spcPts val="0"/>
                        </a:spcAft>
                        <a:buNone/>
                      </a:pPr>
                      <a:r>
                        <a:t/>
                      </a:r>
                      <a:endParaRPr b="1" sz="2200" u="none" cap="none" strike="noStrike">
                        <a:solidFill>
                          <a:schemeClr val="lt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c>
                  <a:txBody>
                    <a:bodyPr/>
                    <a:lstStyle/>
                    <a:p>
                      <a:pPr indent="0" lvl="0" marL="0" marR="0" rtl="0" algn="ctr">
                        <a:spcBef>
                          <a:spcPts val="0"/>
                        </a:spcBef>
                        <a:spcAft>
                          <a:spcPts val="0"/>
                        </a:spcAft>
                        <a:buNone/>
                      </a:pPr>
                      <a:r>
                        <a:rPr b="1" lang="en-GB" sz="2200" u="none" cap="none" strike="noStrike">
                          <a:solidFill>
                            <a:schemeClr val="lt1"/>
                          </a:solidFill>
                        </a:rPr>
                        <a:t>Tick as Many as Possible</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B728D"/>
                    </a:solidFill>
                  </a:tcPr>
                </a:tc>
              </a:tr>
              <a:tr h="741275">
                <a:tc>
                  <a:txBody>
                    <a:bodyPr/>
                    <a:lstStyle/>
                    <a:p>
                      <a:pPr indent="0" lvl="0" marL="0" marR="0" rtl="0" algn="ctr">
                        <a:spcBef>
                          <a:spcPts val="0"/>
                        </a:spcBef>
                        <a:spcAft>
                          <a:spcPts val="0"/>
                        </a:spcAft>
                        <a:buNone/>
                      </a:pPr>
                      <a:r>
                        <a:rPr b="1" lang="en-GB" sz="2200" u="none" cap="none" strike="noStrike"/>
                        <a:t>P</a:t>
                      </a:r>
                      <a:r>
                        <a:rPr b="1" lang="en-GB" sz="2200" u="none" cap="none" strike="noStrike"/>
                        <a:t>otential business impact on the environment</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spcBef>
                          <a:spcPts val="0"/>
                        </a:spcBef>
                        <a:spcAft>
                          <a:spcPts val="0"/>
                        </a:spcAft>
                        <a:buNone/>
                      </a:pPr>
                      <a:r>
                        <a:rPr b="1" lang="en-GB" sz="2200" u="none" cap="none" strike="noStrike">
                          <a:solidFill>
                            <a:schemeClr val="dk1"/>
                          </a:solidFill>
                          <a:latin typeface="Calibri"/>
                          <a:ea typeface="Calibri"/>
                          <a:cs typeface="Calibri"/>
                          <a:sym typeface="Calibri"/>
                        </a:rPr>
                        <a:t>Water Wastage Priorities</a:t>
                      </a:r>
                      <a:r>
                        <a:rPr i="1" lang="en-GB" sz="2200" u="none" cap="none" strike="noStrike">
                          <a:solidFill>
                            <a:schemeClr val="dk1"/>
                          </a:solidFill>
                          <a:latin typeface="Calibri"/>
                          <a:ea typeface="Calibri"/>
                          <a:cs typeface="Calibri"/>
                          <a:sym typeface="Calibri"/>
                        </a:rPr>
                        <a:t> </a:t>
                      </a:r>
                      <a:endParaRPr i="1" sz="2200" u="none" cap="none" strike="noStrike">
                        <a:solidFill>
                          <a:schemeClr val="dk1"/>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95900">
                <a:tc>
                  <a:txBody>
                    <a:bodyPr/>
                    <a:lstStyle/>
                    <a:p>
                      <a:pPr indent="0" lvl="0" marL="0" marR="0" rtl="0" algn="ctr">
                        <a:spcBef>
                          <a:spcPts val="0"/>
                        </a:spcBef>
                        <a:spcAft>
                          <a:spcPts val="0"/>
                        </a:spcAft>
                        <a:buNone/>
                      </a:pPr>
                      <a:r>
                        <a:rPr b="1" lang="en-GB" sz="2200" u="none" cap="none" strike="noStrike"/>
                        <a:t>Invest in and protect local communities Priorities</a:t>
                      </a:r>
                      <a:endParaRPr sz="2200" u="none" cap="none" strike="noStrike">
                        <a:latin typeface="Calibri"/>
                        <a:ea typeface="Calibri"/>
                        <a:cs typeface="Calibri"/>
                        <a:sym typeface="Calibri"/>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62850" marB="62850" marR="62850" marL="628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spcBef>
                          <a:spcPts val="0"/>
                        </a:spcBef>
                        <a:spcAft>
                          <a:spcPts val="0"/>
                        </a:spcAft>
                        <a:buNone/>
                      </a:pPr>
                      <a:r>
                        <a:rPr b="1" lang="en-GB" sz="2200" u="none" cap="none" strike="noStrike"/>
                        <a:t>Energy Management Plan</a:t>
                      </a:r>
                      <a:endParaRPr b="1"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spcBef>
                          <a:spcPts val="0"/>
                        </a:spcBef>
                        <a:spcAft>
                          <a:spcPts val="0"/>
                        </a:spcAft>
                        <a:buNone/>
                      </a:pPr>
                      <a:r>
                        <a:rPr b="1" lang="en-GB" sz="2200" u="none" cap="none" strike="noStrike">
                          <a:solidFill>
                            <a:schemeClr val="dk1"/>
                          </a:solidFill>
                          <a:latin typeface="Calibri"/>
                          <a:ea typeface="Calibri"/>
                          <a:cs typeface="Calibri"/>
                          <a:sym typeface="Calibri"/>
                        </a:rPr>
                        <a:t>Water, waste, and energy </a:t>
                      </a:r>
                      <a:r>
                        <a:rPr b="0" lang="en-GB" sz="2200" u="none" cap="none" strike="noStrike">
                          <a:solidFill>
                            <a:schemeClr val="dk1"/>
                          </a:solidFill>
                          <a:latin typeface="Calibri"/>
                          <a:ea typeface="Calibri"/>
                          <a:cs typeface="Calibri"/>
                          <a:sym typeface="Calibri"/>
                        </a:rPr>
                        <a:t>c</a:t>
                      </a:r>
                      <a:r>
                        <a:rPr b="1" lang="en-GB" sz="2200" u="none" cap="none" strike="noStrike">
                          <a:solidFill>
                            <a:schemeClr val="dk1"/>
                          </a:solidFill>
                          <a:latin typeface="Calibri"/>
                          <a:ea typeface="Calibri"/>
                          <a:cs typeface="Calibri"/>
                          <a:sym typeface="Calibri"/>
                        </a:rPr>
                        <a:t>onservation/reduction </a:t>
                      </a:r>
                      <a:r>
                        <a:rPr b="0" lang="en-GB" sz="2200" u="none" cap="none" strike="noStrike">
                          <a:solidFill>
                            <a:schemeClr val="dk1"/>
                          </a:solidFill>
                          <a:latin typeface="Calibri"/>
                          <a:ea typeface="Calibri"/>
                          <a:cs typeface="Calibri"/>
                          <a:sym typeface="Calibri"/>
                        </a:rPr>
                        <a:t>measures </a:t>
                      </a:r>
                      <a:r>
                        <a:rPr lang="en-GB" sz="2200" u="none" cap="none" strike="noStrike"/>
                        <a:t> </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spcBef>
                          <a:spcPts val="0"/>
                        </a:spcBef>
                        <a:spcAft>
                          <a:spcPts val="0"/>
                        </a:spcAft>
                        <a:buNone/>
                      </a:pPr>
                      <a:r>
                        <a:rPr b="1" lang="en-GB" sz="2200" u="none" cap="none" strike="noStrike">
                          <a:solidFill>
                            <a:schemeClr val="dk1"/>
                          </a:solidFill>
                          <a:latin typeface="Calibri"/>
                          <a:ea typeface="Calibri"/>
                          <a:cs typeface="Calibri"/>
                          <a:sym typeface="Calibri"/>
                        </a:rPr>
                        <a:t>Inform guests and educate staff </a:t>
                      </a:r>
                      <a:r>
                        <a:rPr b="0" lang="en-GB" sz="2200" u="none" cap="none" strike="noStrike">
                          <a:solidFill>
                            <a:schemeClr val="dk1"/>
                          </a:solidFill>
                          <a:latin typeface="Calibri"/>
                          <a:ea typeface="Calibri"/>
                          <a:cs typeface="Calibri"/>
                          <a:sym typeface="Calibri"/>
                        </a:rPr>
                        <a:t>on your environmental ambitions </a:t>
                      </a:r>
                      <a:endParaRPr b="0" sz="2200" u="none" cap="none" strike="noStrike">
                        <a:solidFill>
                          <a:srgbClr val="184258"/>
                        </a:solidFill>
                        <a:latin typeface="Calibri"/>
                        <a:ea typeface="Calibri"/>
                        <a:cs typeface="Calibri"/>
                        <a:sym typeface="Calibri"/>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741275">
                <a:tc>
                  <a:txBody>
                    <a:bodyPr/>
                    <a:lstStyle/>
                    <a:p>
                      <a:pPr indent="0" lvl="0" marL="0" marR="0" rtl="0" algn="ctr">
                        <a:spcBef>
                          <a:spcPts val="0"/>
                        </a:spcBef>
                        <a:spcAft>
                          <a:spcPts val="0"/>
                        </a:spcAft>
                        <a:buNone/>
                      </a:pPr>
                      <a:r>
                        <a:rPr b="1" lang="en-GB" sz="2200" u="none" cap="none" strike="noStrike">
                          <a:solidFill>
                            <a:schemeClr val="dk1"/>
                          </a:solidFill>
                          <a:latin typeface="Calibri"/>
                          <a:ea typeface="Calibri"/>
                          <a:cs typeface="Calibri"/>
                          <a:sym typeface="Calibri"/>
                        </a:rPr>
                        <a:t>Vendor/supplier policy</a:t>
                      </a:r>
                      <a:endParaRPr b="1" sz="2200" u="none" cap="none" strike="noStrike"/>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EF2EA"/>
                    </a:solidFill>
                  </a:tcPr>
                </a:tc>
                <a:tc>
                  <a:txBody>
                    <a:bodyPr/>
                    <a:lstStyle/>
                    <a:p>
                      <a:pPr indent="-342900" lvl="0" marL="342900" marR="0" rtl="0" algn="l">
                        <a:spcBef>
                          <a:spcPts val="0"/>
                        </a:spcBef>
                        <a:spcAft>
                          <a:spcPts val="0"/>
                        </a:spcAft>
                        <a:buClr>
                          <a:schemeClr val="dk1"/>
                        </a:buClr>
                        <a:buSzPts val="2200"/>
                        <a:buFont typeface="Noto Sans Symbols"/>
                        <a:buChar char="✔"/>
                      </a:pPr>
                      <a:r>
                        <a:rPr lang="en-GB" sz="2200" u="none" cap="none" strike="noStrike">
                          <a:latin typeface="Calibri"/>
                          <a:ea typeface="Calibri"/>
                          <a:cs typeface="Calibri"/>
                          <a:sym typeface="Calibri"/>
                        </a:rPr>
                        <a:t>Xx</a:t>
                      </a:r>
                      <a:endParaRPr sz="2200" u="none" cap="none" strike="noStrike">
                        <a:latin typeface="Calibri"/>
                        <a:ea typeface="Calibri"/>
                        <a:cs typeface="Calibri"/>
                        <a:sym typeface="Calibri"/>
                      </a:endParaRPr>
                    </a:p>
                    <a:p>
                      <a:pPr indent="-457200" lvl="0" marL="457200" marR="0" rtl="0" algn="l">
                        <a:spcBef>
                          <a:spcPts val="0"/>
                        </a:spcBef>
                        <a:spcAft>
                          <a:spcPts val="0"/>
                        </a:spcAft>
                        <a:buClr>
                          <a:schemeClr val="dk1"/>
                        </a:buClr>
                        <a:buSzPts val="2200"/>
                        <a:buFont typeface="Calibri"/>
                        <a:buAutoNum type="arabicPeriod"/>
                      </a:pPr>
                      <a:r>
                        <a:rPr lang="en-GB" sz="2200" u="none" cap="none" strike="noStrike">
                          <a:latin typeface="Calibri"/>
                          <a:ea typeface="Calibri"/>
                          <a:cs typeface="Calibri"/>
                          <a:sym typeface="Calibri"/>
                        </a:rPr>
                        <a:t>xxx</a:t>
                      </a:r>
                      <a:endParaRPr/>
                    </a:p>
                  </a:txBody>
                  <a:tcPr marT="31225" marB="31225" marR="31225" marL="31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26"/>
          <p:cNvSpPr txBox="1"/>
          <p:nvPr>
            <p:ph idx="5" type="body"/>
          </p:nvPr>
        </p:nvSpPr>
        <p:spPr>
          <a:xfrm>
            <a:off x="7488263" y="3062110"/>
            <a:ext cx="4703737" cy="17954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GB"/>
              <a:t>Now get ready to move onto </a:t>
            </a:r>
            <a:endParaRPr/>
          </a:p>
          <a:p>
            <a:pPr indent="0" lvl="0" marL="0" rtl="0" algn="l">
              <a:lnSpc>
                <a:spcPct val="90000"/>
              </a:lnSpc>
              <a:spcBef>
                <a:spcPts val="600"/>
              </a:spcBef>
              <a:spcAft>
                <a:spcPts val="0"/>
              </a:spcAft>
              <a:buClr>
                <a:schemeClr val="lt1"/>
              </a:buClr>
              <a:buSzPts val="2800"/>
              <a:buNone/>
            </a:pPr>
            <a:r>
              <a:rPr b="1" lang="en-GB"/>
              <a:t>Module 5 Attracting Customers</a:t>
            </a:r>
            <a:endParaRPr/>
          </a:p>
        </p:txBody>
      </p:sp>
      <p:sp>
        <p:nvSpPr>
          <p:cNvPr id="775" name="Google Shape;775;p26"/>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GB"/>
              <a:t>Well Done!</a:t>
            </a:r>
            <a:endParaRPr/>
          </a:p>
        </p:txBody>
      </p:sp>
      <p:sp>
        <p:nvSpPr>
          <p:cNvPr id="776" name="Google Shape;776;p26"/>
          <p:cNvSpPr/>
          <p:nvPr/>
        </p:nvSpPr>
        <p:spPr>
          <a:xfrm>
            <a:off x="6006353" y="5726524"/>
            <a:ext cx="335329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a:p>
        </p:txBody>
      </p:sp>
      <p:sp>
        <p:nvSpPr>
          <p:cNvPr id="777" name="Google Shape;777;p26"/>
          <p:cNvSpPr txBox="1"/>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GB" sz="3000">
                <a:solidFill>
                  <a:srgbClr val="1B728D"/>
                </a:solidFill>
                <a:latin typeface="Calibri"/>
                <a:ea typeface="Calibri"/>
                <a:cs typeface="Calibri"/>
                <a:sym typeface="Calibri"/>
              </a:rPr>
              <a:t>Links to PEAK:</a:t>
            </a:r>
            <a:endParaRPr b="1" sz="3000">
              <a:solidFill>
                <a:srgbClr val="1B728D"/>
              </a:solidFill>
              <a:latin typeface="Calibri"/>
              <a:ea typeface="Calibri"/>
              <a:cs typeface="Calibri"/>
              <a:sym typeface="Calibri"/>
            </a:endParaRPr>
          </a:p>
        </p:txBody>
      </p:sp>
      <p:sp>
        <p:nvSpPr>
          <p:cNvPr id="778" name="Google Shape;778;p26"/>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79" name="Google Shape;779;p26"/>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a:solidFill>
                  <a:srgbClr val="323338"/>
                </a:solidFill>
                <a:highlight>
                  <a:srgbClr val="FFFFFF"/>
                </a:highlight>
              </a:rPr>
              <a:t>YouTube: </a:t>
            </a:r>
            <a:r>
              <a:rPr lang="en-GB" u="sng">
                <a:solidFill>
                  <a:srgbClr val="87A66E"/>
                </a:solidFill>
                <a:highlight>
                  <a:srgbClr val="FFFFFF"/>
                </a:highlight>
                <a:hlinkClick r:id="rId3">
                  <a:extLst>
                    <a:ext uri="{A12FA001-AC4F-418D-AE19-62706E023703}">
                      <ahyp:hlinkClr val="tx"/>
                    </a:ext>
                  </a:extLst>
                </a:hlinkClick>
              </a:rPr>
              <a:t>https://www.youtube.com/@peakentrepreneurs2892/videos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GB">
                <a:solidFill>
                  <a:srgbClr val="323338"/>
                </a:solidFill>
                <a:highlight>
                  <a:srgbClr val="FFFFFF"/>
                </a:highlight>
              </a:rPr>
              <a:t>TikTok:</a:t>
            </a:r>
            <a:r>
              <a:rPr lang="en-GB">
                <a:solidFill>
                  <a:srgbClr val="323338"/>
                </a:solidFill>
                <a:highlight>
                  <a:srgbClr val="FFFFFF"/>
                </a:highlight>
              </a:rPr>
              <a:t> </a:t>
            </a:r>
            <a:r>
              <a:rPr lang="en-GB" u="sng">
                <a:solidFill>
                  <a:srgbClr val="87A66E"/>
                </a:solidFill>
                <a:highlight>
                  <a:srgbClr val="FFFFFF"/>
                </a:highlight>
                <a:hlinkClick r:id="rId4">
                  <a:extLst>
                    <a:ext uri="{A12FA001-AC4F-418D-AE19-62706E023703}">
                      <ahyp:hlinkClr val="tx"/>
                    </a:ext>
                  </a:extLst>
                </a:hlinkClick>
              </a:rPr>
              <a:t>https://www.tiktok.com/@peakentrepreneurs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GB">
                <a:solidFill>
                  <a:srgbClr val="323338"/>
                </a:solidFill>
                <a:highlight>
                  <a:srgbClr val="FFFFFF"/>
                </a:highlight>
              </a:rPr>
              <a:t>Instagram:</a:t>
            </a:r>
            <a:r>
              <a:rPr lang="en-GB">
                <a:solidFill>
                  <a:srgbClr val="323338"/>
                </a:solidFill>
                <a:highlight>
                  <a:srgbClr val="FFFFFF"/>
                </a:highlight>
              </a:rPr>
              <a:t> </a:t>
            </a:r>
            <a:r>
              <a:rPr lang="en-GB" u="sng">
                <a:solidFill>
                  <a:srgbClr val="87A66E"/>
                </a:solidFill>
                <a:highlight>
                  <a:srgbClr val="FFFFFF"/>
                </a:highlight>
                <a:hlinkClick r:id="rId5">
                  <a:extLst>
                    <a:ext uri="{A12FA001-AC4F-418D-AE19-62706E023703}">
                      <ahyp:hlinkClr val="tx"/>
                    </a:ext>
                  </a:extLst>
                </a:hlinkClick>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GB"/>
              <a:t>Facebook: </a:t>
            </a:r>
            <a:r>
              <a:rPr lang="en-GB" u="sng">
                <a:solidFill>
                  <a:srgbClr val="87A66E"/>
                </a:solidFill>
                <a:hlinkClick r:id="rId6">
                  <a:extLst>
                    <a:ext uri="{A12FA001-AC4F-418D-AE19-62706E023703}">
                      <ahyp:hlinkClr val="tx"/>
                    </a:ext>
                  </a:extLst>
                </a:hlinkClick>
              </a:rPr>
              <a:t>https://www.facebook.com/PeakEntrepreneurs</a:t>
            </a:r>
            <a:endParaRPr/>
          </a:p>
        </p:txBody>
      </p:sp>
      <p:pic>
        <p:nvPicPr>
          <p:cNvPr id="780" name="Google Shape;780;p26"/>
          <p:cNvPicPr preferRelativeResize="0"/>
          <p:nvPr/>
        </p:nvPicPr>
        <p:blipFill>
          <a:blip r:embed="rId7">
            <a:alphaModFix/>
          </a:blip>
          <a:stretch>
            <a:fillRect/>
          </a:stretch>
        </p:blipFill>
        <p:spPr>
          <a:xfrm>
            <a:off x="313274" y="4206325"/>
            <a:ext cx="434026" cy="434026"/>
          </a:xfrm>
          <a:prstGeom prst="rect">
            <a:avLst/>
          </a:prstGeom>
          <a:noFill/>
          <a:ln>
            <a:noFill/>
          </a:ln>
        </p:spPr>
      </p:pic>
      <p:pic>
        <p:nvPicPr>
          <p:cNvPr id="781" name="Google Shape;781;p26"/>
          <p:cNvPicPr preferRelativeResize="0"/>
          <p:nvPr/>
        </p:nvPicPr>
        <p:blipFill>
          <a:blip r:embed="rId8">
            <a:alphaModFix/>
          </a:blip>
          <a:stretch>
            <a:fillRect/>
          </a:stretch>
        </p:blipFill>
        <p:spPr>
          <a:xfrm>
            <a:off x="413174" y="3437200"/>
            <a:ext cx="386614" cy="434025"/>
          </a:xfrm>
          <a:prstGeom prst="rect">
            <a:avLst/>
          </a:prstGeom>
          <a:noFill/>
          <a:ln>
            <a:noFill/>
          </a:ln>
        </p:spPr>
      </p:pic>
      <p:pic>
        <p:nvPicPr>
          <p:cNvPr id="782" name="Google Shape;782;p26"/>
          <p:cNvPicPr preferRelativeResize="0"/>
          <p:nvPr/>
        </p:nvPicPr>
        <p:blipFill>
          <a:blip r:embed="rId9">
            <a:alphaModFix/>
          </a:blip>
          <a:stretch>
            <a:fillRect/>
          </a:stretch>
        </p:blipFill>
        <p:spPr>
          <a:xfrm>
            <a:off x="313275" y="2668075"/>
            <a:ext cx="530525" cy="3672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
          <p:cNvSpPr txBox="1"/>
          <p:nvPr>
            <p:ph idx="4" type="body"/>
          </p:nvPr>
        </p:nvSpPr>
        <p:spPr>
          <a:xfrm>
            <a:off x="6414889" y="3398296"/>
            <a:ext cx="5240299" cy="2715906"/>
          </a:xfrm>
          <a:prstGeom prst="rect">
            <a:avLst/>
          </a:prstGeom>
          <a:noFill/>
          <a:ln>
            <a:noFill/>
          </a:ln>
        </p:spPr>
        <p:txBody>
          <a:bodyPr anchorCtr="0" anchor="ctr" bIns="45700" lIns="91425" spcFirstLastPara="1" rIns="91425" wrap="square" tIns="45700">
            <a:noAutofit/>
          </a:bodyPr>
          <a:lstStyle/>
          <a:p>
            <a:pPr indent="-342900" lvl="0" marL="571500" rtl="0" algn="just">
              <a:lnSpc>
                <a:spcPct val="90000"/>
              </a:lnSpc>
              <a:spcBef>
                <a:spcPts val="1000"/>
              </a:spcBef>
              <a:spcAft>
                <a:spcPts val="0"/>
              </a:spcAft>
              <a:buSzPts val="2200"/>
              <a:buFont typeface="Arial"/>
              <a:buChar char="•"/>
            </a:pPr>
            <a:r>
              <a:rPr lang="en-GB" sz="2000">
                <a:solidFill>
                  <a:srgbClr val="434537"/>
                </a:solidFill>
              </a:rPr>
              <a:t>Recognize why European Mountains and Businesses are Important </a:t>
            </a:r>
            <a:endParaRPr sz="2000">
              <a:solidFill>
                <a:srgbClr val="434537"/>
              </a:solidFill>
            </a:endParaRPr>
          </a:p>
          <a:p>
            <a:pPr indent="-342900" lvl="0" marL="571500" rtl="0" algn="just">
              <a:lnSpc>
                <a:spcPct val="90000"/>
              </a:lnSpc>
              <a:spcBef>
                <a:spcPts val="1000"/>
              </a:spcBef>
              <a:spcAft>
                <a:spcPts val="0"/>
              </a:spcAft>
              <a:buSzPts val="2200"/>
              <a:buFont typeface="Arial"/>
              <a:buChar char="•"/>
            </a:pPr>
            <a:r>
              <a:rPr lang="en-GB" sz="2000">
                <a:solidFill>
                  <a:srgbClr val="434537"/>
                </a:solidFill>
              </a:rPr>
              <a:t>Identify Sustainable Opportunities in Mountainous Areas</a:t>
            </a:r>
            <a:endParaRPr/>
          </a:p>
          <a:p>
            <a:pPr indent="-342900" lvl="0" marL="571500" rtl="0" algn="just">
              <a:lnSpc>
                <a:spcPct val="90000"/>
              </a:lnSpc>
              <a:spcBef>
                <a:spcPts val="1000"/>
              </a:spcBef>
              <a:spcAft>
                <a:spcPts val="0"/>
              </a:spcAft>
              <a:buSzPts val="2200"/>
              <a:buFont typeface="Arial"/>
              <a:buChar char="•"/>
            </a:pPr>
            <a:r>
              <a:rPr lang="en-GB" sz="2000">
                <a:solidFill>
                  <a:srgbClr val="434537"/>
                </a:solidFill>
              </a:rPr>
              <a:t>and be inspired </a:t>
            </a:r>
            <a:r>
              <a:rPr i="1" lang="en-GB" sz="2000">
                <a:solidFill>
                  <a:srgbClr val="0070C0"/>
                </a:solidFill>
              </a:rPr>
              <a:t>With Best Practice Case Studies in Mountain Sustainability </a:t>
            </a:r>
            <a:endParaRPr i="1" sz="2000">
              <a:solidFill>
                <a:srgbClr val="0070C0"/>
              </a:solidFill>
            </a:endParaRPr>
          </a:p>
          <a:p>
            <a:pPr indent="0" lvl="0" marL="228600" rtl="0" algn="just">
              <a:lnSpc>
                <a:spcPct val="90000"/>
              </a:lnSpc>
              <a:spcBef>
                <a:spcPts val="1000"/>
              </a:spcBef>
              <a:spcAft>
                <a:spcPts val="0"/>
              </a:spcAft>
              <a:buSzPts val="2200"/>
              <a:buNone/>
            </a:pPr>
            <a:r>
              <a:t/>
            </a:r>
            <a:endParaRPr sz="2000">
              <a:solidFill>
                <a:srgbClr val="434537"/>
              </a:solidFill>
            </a:endParaRPr>
          </a:p>
          <a:p>
            <a:pPr indent="0" lvl="0" marL="228600" rtl="0" algn="just">
              <a:lnSpc>
                <a:spcPct val="90000"/>
              </a:lnSpc>
              <a:spcBef>
                <a:spcPts val="1000"/>
              </a:spcBef>
              <a:spcAft>
                <a:spcPts val="0"/>
              </a:spcAft>
              <a:buSzPts val="2200"/>
              <a:buNone/>
            </a:pPr>
            <a:r>
              <a:rPr lang="en-GB" sz="2000">
                <a:solidFill>
                  <a:srgbClr val="434537"/>
                </a:solidFill>
              </a:rPr>
              <a:t>So, Start Your Sustainable Mountain Enterprise Journey Today!</a:t>
            </a:r>
            <a:endParaRPr sz="2000">
              <a:solidFill>
                <a:srgbClr val="434537"/>
              </a:solidFill>
            </a:endParaRPr>
          </a:p>
          <a:p>
            <a:pPr indent="-228600" lvl="0" marL="457200" rtl="0" algn="l">
              <a:lnSpc>
                <a:spcPct val="90000"/>
              </a:lnSpc>
              <a:spcBef>
                <a:spcPts val="1000"/>
              </a:spcBef>
              <a:spcAft>
                <a:spcPts val="0"/>
              </a:spcAft>
              <a:buClr>
                <a:srgbClr val="595959"/>
              </a:buClr>
              <a:buSzPts val="2200"/>
              <a:buNone/>
            </a:pPr>
            <a:r>
              <a:t/>
            </a:r>
            <a:endParaRPr i="1" sz="2400">
              <a:solidFill>
                <a:srgbClr val="7F59A1"/>
              </a:solidFill>
            </a:endParaRPr>
          </a:p>
          <a:p>
            <a:pPr indent="-228600" lvl="0" marL="457200" rtl="0" algn="l">
              <a:lnSpc>
                <a:spcPct val="90000"/>
              </a:lnSpc>
              <a:spcBef>
                <a:spcPts val="1000"/>
              </a:spcBef>
              <a:spcAft>
                <a:spcPts val="0"/>
              </a:spcAft>
              <a:buClr>
                <a:srgbClr val="595959"/>
              </a:buClr>
              <a:buSzPts val="2200"/>
              <a:buNone/>
            </a:pPr>
            <a:r>
              <a:t/>
            </a:r>
            <a:endParaRPr b="1" sz="2400">
              <a:solidFill>
                <a:srgbClr val="1B728D"/>
              </a:solidFill>
            </a:endParaRPr>
          </a:p>
          <a:p>
            <a:pPr indent="-228600" lvl="0" marL="457200" rtl="0" algn="l">
              <a:lnSpc>
                <a:spcPct val="90000"/>
              </a:lnSpc>
              <a:spcBef>
                <a:spcPts val="1000"/>
              </a:spcBef>
              <a:spcAft>
                <a:spcPts val="0"/>
              </a:spcAft>
              <a:buClr>
                <a:srgbClr val="595959"/>
              </a:buClr>
              <a:buSzPts val="2200"/>
              <a:buNone/>
            </a:pPr>
            <a:r>
              <a:t/>
            </a:r>
            <a:endParaRPr sz="2400"/>
          </a:p>
          <a:p>
            <a:pPr indent="0" lvl="0" marL="0" rtl="0" algn="l">
              <a:lnSpc>
                <a:spcPct val="90000"/>
              </a:lnSpc>
              <a:spcBef>
                <a:spcPts val="0"/>
              </a:spcBef>
              <a:spcAft>
                <a:spcPts val="0"/>
              </a:spcAft>
              <a:buSzPts val="2200"/>
              <a:buNone/>
            </a:pPr>
            <a:r>
              <a:rPr lang="en-GB" sz="2400"/>
              <a:t> </a:t>
            </a:r>
            <a:endParaRPr sz="2400"/>
          </a:p>
          <a:p>
            <a:pPr indent="0" lvl="0" marL="0" rtl="0" algn="l">
              <a:lnSpc>
                <a:spcPct val="90000"/>
              </a:lnSpc>
              <a:spcBef>
                <a:spcPts val="0"/>
              </a:spcBef>
              <a:spcAft>
                <a:spcPts val="0"/>
              </a:spcAft>
              <a:buSzPts val="2200"/>
              <a:buNone/>
            </a:pPr>
            <a:r>
              <a:rPr lang="en-GB" sz="2400"/>
              <a:t> </a:t>
            </a:r>
            <a:endParaRPr sz="2400"/>
          </a:p>
          <a:p>
            <a:pPr indent="0" lvl="0" marL="0" rtl="0" algn="l">
              <a:lnSpc>
                <a:spcPct val="90000"/>
              </a:lnSpc>
              <a:spcBef>
                <a:spcPts val="0"/>
              </a:spcBef>
              <a:spcAft>
                <a:spcPts val="0"/>
              </a:spcAft>
              <a:buClr>
                <a:srgbClr val="595959"/>
              </a:buClr>
              <a:buSzPts val="2200"/>
              <a:buNone/>
            </a:pPr>
            <a:r>
              <a:t/>
            </a:r>
            <a:endParaRPr sz="2400"/>
          </a:p>
        </p:txBody>
      </p:sp>
      <p:sp>
        <p:nvSpPr>
          <p:cNvPr id="593" name="Google Shape;593;p3"/>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lang="en-GB" sz="3600">
                <a:solidFill>
                  <a:srgbClr val="33CCFF"/>
                </a:solidFill>
              </a:rPr>
              <a:t>LEARNING OBJECTIVES  </a:t>
            </a:r>
            <a:endParaRPr/>
          </a:p>
        </p:txBody>
      </p:sp>
      <p:sp>
        <p:nvSpPr>
          <p:cNvPr id="594" name="Google Shape;594;p3"/>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2200"/>
              <a:buNone/>
            </a:pPr>
            <a:r>
              <a:rPr lang="en-GB" sz="2800">
                <a:solidFill>
                  <a:srgbClr val="0070C0"/>
                </a:solidFill>
              </a:rPr>
              <a:t>At the end of this module, </a:t>
            </a:r>
            <a:endParaRPr sz="2800">
              <a:solidFill>
                <a:srgbClr val="0070C0"/>
              </a:solidFill>
            </a:endParaRPr>
          </a:p>
          <a:p>
            <a:pPr indent="0" lvl="0" marL="0" rtl="0" algn="l">
              <a:lnSpc>
                <a:spcPct val="90000"/>
              </a:lnSpc>
              <a:spcBef>
                <a:spcPts val="0"/>
              </a:spcBef>
              <a:spcAft>
                <a:spcPts val="0"/>
              </a:spcAft>
              <a:buClr>
                <a:srgbClr val="595959"/>
              </a:buClr>
              <a:buSzPts val="2200"/>
              <a:buNone/>
            </a:pPr>
            <a:r>
              <a:rPr lang="en-GB" sz="2800">
                <a:solidFill>
                  <a:srgbClr val="0070C0"/>
                </a:solidFill>
              </a:rPr>
              <a:t>you should be able to:</a:t>
            </a:r>
            <a:endParaRPr sz="280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4"/>
          <p:cNvSpPr txBox="1"/>
          <p:nvPr>
            <p:ph idx="1" type="body"/>
          </p:nvPr>
        </p:nvSpPr>
        <p:spPr>
          <a:xfrm>
            <a:off x="1983520" y="2967001"/>
            <a:ext cx="5609585" cy="1748435"/>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1"/>
              </a:buClr>
              <a:buSzPct val="100000"/>
              <a:buNone/>
            </a:pPr>
            <a:r>
              <a:rPr lang="en-GB"/>
              <a:t>Why European Mountains and Businesses are Important </a:t>
            </a:r>
            <a:endParaRPr/>
          </a:p>
          <a:p>
            <a:pPr indent="0" lvl="0" marL="0" rtl="0" algn="l">
              <a:lnSpc>
                <a:spcPct val="90000"/>
              </a:lnSpc>
              <a:spcBef>
                <a:spcPts val="1000"/>
              </a:spcBef>
              <a:spcAft>
                <a:spcPts val="0"/>
              </a:spcAft>
              <a:buClr>
                <a:schemeClr val="lt1"/>
              </a:buClr>
              <a:buSzPct val="100000"/>
              <a:buNone/>
            </a:pPr>
            <a:r>
              <a:t/>
            </a:r>
            <a:endParaRPr/>
          </a:p>
        </p:txBody>
      </p:sp>
      <p:sp>
        <p:nvSpPr>
          <p:cNvPr id="600" name="Google Shape;600;p4"/>
          <p:cNvSpPr txBox="1"/>
          <p:nvPr>
            <p:ph idx="2" type="body"/>
          </p:nvPr>
        </p:nvSpPr>
        <p:spPr>
          <a:xfrm>
            <a:off x="646546" y="3505151"/>
            <a:ext cx="904551"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400"/>
              <a:buNone/>
            </a:pPr>
            <a:r>
              <a:rPr b="1" lang="en-GB" sz="5400"/>
              <a:t>01</a:t>
            </a:r>
            <a:endParaRPr/>
          </a:p>
        </p:txBody>
      </p:sp>
      <p:pic>
        <p:nvPicPr>
          <p:cNvPr descr="A group of people on a rocky hill overlooking a valley&#10;&#10;Description automatically generated with low confidence" id="601" name="Google Shape;601;p4"/>
          <p:cNvPicPr preferRelativeResize="0"/>
          <p:nvPr>
            <p:ph idx="3" type="pic"/>
          </p:nvPr>
        </p:nvPicPr>
        <p:blipFill rotWithShape="1">
          <a:blip r:embed="rId3">
            <a:alphaModFix/>
          </a:blip>
          <a:srcRect b="0" l="2061" r="2060" t="0"/>
          <a:stretch/>
        </p:blipFill>
        <p:spPr>
          <a:xfrm>
            <a:off x="7810122" y="0"/>
            <a:ext cx="4381887" cy="68555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A picture containing grass, mountain, outdoor, sky&#10;&#10;Description automatically generated" id="606" name="Google Shape;606;p5"/>
          <p:cNvPicPr preferRelativeResize="0"/>
          <p:nvPr>
            <p:ph idx="2" type="pic"/>
          </p:nvPr>
        </p:nvPicPr>
        <p:blipFill rotWithShape="1">
          <a:blip r:embed="rId3">
            <a:alphaModFix/>
          </a:blip>
          <a:srcRect b="0" l="2678" r="2678" t="0"/>
          <a:stretch/>
        </p:blipFill>
        <p:spPr>
          <a:xfrm flipH="1">
            <a:off x="-1" y="2780"/>
            <a:ext cx="4862437" cy="6855220"/>
          </a:xfrm>
          <a:prstGeom prst="rect">
            <a:avLst/>
          </a:prstGeom>
          <a:noFill/>
          <a:ln>
            <a:noFill/>
          </a:ln>
        </p:spPr>
      </p:pic>
      <p:sp>
        <p:nvSpPr>
          <p:cNvPr id="607" name="Google Shape;607;p5"/>
          <p:cNvSpPr txBox="1"/>
          <p:nvPr>
            <p:ph idx="1" type="body"/>
          </p:nvPr>
        </p:nvSpPr>
        <p:spPr>
          <a:xfrm>
            <a:off x="4739760" y="1481536"/>
            <a:ext cx="7084687" cy="3867704"/>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200"/>
              <a:buNone/>
            </a:pPr>
            <a:r>
              <a:rPr lang="en-GB" sz="2200">
                <a:solidFill>
                  <a:srgbClr val="0070C0"/>
                </a:solidFill>
              </a:rPr>
              <a:t>Mountains are an important source of vital ecosystem services and have a significant role in economic development, environmental protection, ecological sustainability, and human well-being. </a:t>
            </a:r>
            <a:r>
              <a:rPr lang="en-GB" sz="2200"/>
              <a:t>Yet despite increased recognition of mountain issues, the prevalence of poverty, vulnerability, and economic and social insecurity remain high in mountain regions. </a:t>
            </a:r>
            <a:endParaRPr/>
          </a:p>
          <a:p>
            <a:pPr indent="0" lvl="0" marL="0" rtl="0" algn="just">
              <a:lnSpc>
                <a:spcPct val="100000"/>
              </a:lnSpc>
              <a:spcBef>
                <a:spcPts val="0"/>
              </a:spcBef>
              <a:spcAft>
                <a:spcPts val="0"/>
              </a:spcAft>
              <a:buClr>
                <a:srgbClr val="595959"/>
              </a:buClr>
              <a:buSzPts val="2200"/>
              <a:buNone/>
            </a:pPr>
            <a:r>
              <a:t/>
            </a:r>
            <a:endParaRPr sz="2200"/>
          </a:p>
          <a:p>
            <a:pPr indent="0" lvl="0" marL="0" rtl="0" algn="just">
              <a:lnSpc>
                <a:spcPct val="100000"/>
              </a:lnSpc>
              <a:spcBef>
                <a:spcPts val="0"/>
              </a:spcBef>
              <a:spcAft>
                <a:spcPts val="0"/>
              </a:spcAft>
              <a:buClr>
                <a:srgbClr val="595959"/>
              </a:buClr>
              <a:buSzPts val="2200"/>
              <a:buNone/>
            </a:pPr>
            <a:r>
              <a:rPr lang="en-GB" sz="2200"/>
              <a:t>To achieve sustainable mountain development a number of key challenges remain such as protecting mountain ecosystems, eradicating poverty in line with the Millennium Development Goals (MDGs), and ensuring economic and social security.</a:t>
            </a:r>
            <a:endParaRPr sz="2200"/>
          </a:p>
        </p:txBody>
      </p:sp>
      <p:sp>
        <p:nvSpPr>
          <p:cNvPr id="608" name="Google Shape;608;p5"/>
          <p:cNvSpPr txBox="1"/>
          <p:nvPr>
            <p:ph idx="3" type="body"/>
          </p:nvPr>
        </p:nvSpPr>
        <p:spPr>
          <a:xfrm>
            <a:off x="4739760" y="816604"/>
            <a:ext cx="6971707"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Mountains are Vital Ecosystems</a:t>
            </a:r>
            <a:endParaRPr/>
          </a:p>
          <a:p>
            <a:pPr indent="0" lvl="0" marL="0" rtl="0" algn="l">
              <a:lnSpc>
                <a:spcPct val="90000"/>
              </a:lnSpc>
              <a:spcBef>
                <a:spcPts val="1000"/>
              </a:spcBef>
              <a:spcAft>
                <a:spcPts val="0"/>
              </a:spcAft>
              <a:buClr>
                <a:srgbClr val="595959"/>
              </a:buClr>
              <a:buSzPts val="3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
          <p:cNvSpPr txBox="1"/>
          <p:nvPr>
            <p:ph idx="1" type="body"/>
          </p:nvPr>
        </p:nvSpPr>
        <p:spPr>
          <a:xfrm>
            <a:off x="4703901" y="1545191"/>
            <a:ext cx="7128708" cy="4487122"/>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Mountain systems support about half the world’s human population </a:t>
            </a:r>
            <a:r>
              <a:rPr lang="en-GB" sz="2000"/>
              <a:t>providing numerous goods and services e.g., fresh water, food, life-saving medicine, energy, a rich array of biodiversity, and cultural diversity.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0070C0"/>
              </a:buClr>
              <a:buSzPts val="2000"/>
              <a:buNone/>
            </a:pPr>
            <a:r>
              <a:rPr lang="en-GB" sz="2000">
                <a:solidFill>
                  <a:srgbClr val="0070C0"/>
                </a:solidFill>
              </a:rPr>
              <a:t>Mountains are among the most fragile environments in the world; they are also among the ecosystems most vulnerable to climate change. </a:t>
            </a:r>
            <a:r>
              <a:rPr lang="en-GB" sz="2000"/>
              <a:t>If they become degraded or fail to generate services, the costs to the local, national, and global community could be severe.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0070C0"/>
              </a:buClr>
              <a:buSzPts val="2000"/>
              <a:buNone/>
            </a:pPr>
            <a:r>
              <a:rPr lang="en-GB" sz="2000">
                <a:solidFill>
                  <a:srgbClr val="0070C0"/>
                </a:solidFill>
              </a:rPr>
              <a:t>Pressures endangering the sustainability of mountain ecosystems </a:t>
            </a:r>
            <a:r>
              <a:rPr lang="en-GB" sz="2000"/>
              <a:t>are economic growth, globalization, increasing pressure on natural resources, and creating new stress situations and potential conflicts. </a:t>
            </a:r>
            <a:endParaRPr/>
          </a:p>
        </p:txBody>
      </p:sp>
      <p:pic>
        <p:nvPicPr>
          <p:cNvPr descr="A person standing on a hill overlooking a lake and mountains&#10;&#10;Description automatically generated with low confidence" id="614" name="Google Shape;614;p6"/>
          <p:cNvPicPr preferRelativeResize="0"/>
          <p:nvPr>
            <p:ph idx="2" type="pic"/>
          </p:nvPr>
        </p:nvPicPr>
        <p:blipFill rotWithShape="1">
          <a:blip r:embed="rId3">
            <a:alphaModFix/>
          </a:blip>
          <a:srcRect b="0" l="2710" r="2710" t="0"/>
          <a:stretch/>
        </p:blipFill>
        <p:spPr>
          <a:xfrm flipH="1">
            <a:off x="-1" y="2780"/>
            <a:ext cx="4862437" cy="6855220"/>
          </a:xfrm>
          <a:prstGeom prst="rect">
            <a:avLst/>
          </a:prstGeom>
          <a:noFill/>
          <a:ln>
            <a:noFill/>
          </a:ln>
        </p:spPr>
      </p:pic>
      <p:sp>
        <p:nvSpPr>
          <p:cNvPr id="615" name="Google Shape;615;p6"/>
          <p:cNvSpPr txBox="1"/>
          <p:nvPr>
            <p:ph idx="3" type="body"/>
          </p:nvPr>
        </p:nvSpPr>
        <p:spPr>
          <a:xfrm>
            <a:off x="4739760" y="830252"/>
            <a:ext cx="6971707"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Mountains are Vital Ecosystems</a:t>
            </a:r>
            <a:endParaRPr/>
          </a:p>
          <a:p>
            <a:pPr indent="0" lvl="0" marL="0" rtl="0" algn="l">
              <a:lnSpc>
                <a:spcPct val="90000"/>
              </a:lnSpc>
              <a:spcBef>
                <a:spcPts val="1000"/>
              </a:spcBef>
              <a:spcAft>
                <a:spcPts val="0"/>
              </a:spcAft>
              <a:buClr>
                <a:srgbClr val="595959"/>
              </a:buClr>
              <a:buSzPts val="36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descr="A picture containing grass, outdoor, nature, traveling&#10;&#10;Description automatically generated" id="620" name="Google Shape;620;p7"/>
          <p:cNvPicPr preferRelativeResize="0"/>
          <p:nvPr>
            <p:ph idx="2" type="pic"/>
          </p:nvPr>
        </p:nvPicPr>
        <p:blipFill rotWithShape="1">
          <a:blip r:embed="rId3">
            <a:alphaModFix/>
          </a:blip>
          <a:srcRect b="6091" l="0" r="0" t="6092"/>
          <a:stretch/>
        </p:blipFill>
        <p:spPr>
          <a:xfrm flipH="1">
            <a:off x="-1" y="2780"/>
            <a:ext cx="4862437" cy="6855220"/>
          </a:xfrm>
          <a:prstGeom prst="rect">
            <a:avLst/>
          </a:prstGeom>
          <a:noFill/>
          <a:ln>
            <a:noFill/>
          </a:ln>
        </p:spPr>
      </p:pic>
      <p:sp>
        <p:nvSpPr>
          <p:cNvPr id="621" name="Google Shape;621;p7"/>
          <p:cNvSpPr txBox="1"/>
          <p:nvPr>
            <p:ph idx="1" type="body"/>
          </p:nvPr>
        </p:nvSpPr>
        <p:spPr>
          <a:xfrm>
            <a:off x="4763826" y="1571385"/>
            <a:ext cx="7068784" cy="5537772"/>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Mountain communities and businesses have high adaptive capacity owing to their close contact with an intimate knowledge of the environment. </a:t>
            </a:r>
            <a:r>
              <a:rPr lang="en-GB" sz="2000">
                <a:solidFill>
                  <a:srgbClr val="3C4638"/>
                </a:solidFill>
              </a:rPr>
              <a:t>Their adaptation processes and practices, including traditional technologies for soil conservation, watershed protection, and conservation of indigenous seed varieties, can generate positive externalities for global communities and can help address climate change impacts if adequate incentive mechanisms are developed that reward the mountain people for ensuring a sustained flow of mountain ecosystem services.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0070C0"/>
              </a:buClr>
              <a:buSzPts val="2000"/>
              <a:buNone/>
            </a:pPr>
            <a:r>
              <a:rPr lang="en-GB" sz="2000">
                <a:solidFill>
                  <a:srgbClr val="0070C0"/>
                </a:solidFill>
              </a:rPr>
              <a:t>The speed of change and the heavy impact of global externalities have changed the social fabric </a:t>
            </a:r>
            <a:r>
              <a:rPr lang="en-GB" sz="2000">
                <a:solidFill>
                  <a:srgbClr val="3C4638"/>
                </a:solidFill>
              </a:rPr>
              <a:t>(e.g., the feminization of mountain agriculture) and increased the incidence of deprivation, poverty, food insecurity, and social conflicts in mountainous areas. New coping mechanisms and additional support from the local and global community are required  </a:t>
            </a:r>
            <a:endParaRPr sz="2000"/>
          </a:p>
          <a:p>
            <a:pPr indent="0" lvl="0" marL="0" rtl="0" algn="l">
              <a:lnSpc>
                <a:spcPct val="100000"/>
              </a:lnSpc>
              <a:spcBef>
                <a:spcPts val="0"/>
              </a:spcBef>
              <a:spcAft>
                <a:spcPts val="0"/>
              </a:spcAft>
              <a:buClr>
                <a:srgbClr val="595959"/>
              </a:buClr>
              <a:buSzPts val="2100"/>
              <a:buNone/>
            </a:pPr>
            <a:r>
              <a:t/>
            </a:r>
            <a:endParaRPr sz="2100"/>
          </a:p>
        </p:txBody>
      </p:sp>
      <p:sp>
        <p:nvSpPr>
          <p:cNvPr id="622" name="Google Shape;622;p7"/>
          <p:cNvSpPr txBox="1"/>
          <p:nvPr>
            <p:ph idx="3" type="body"/>
          </p:nvPr>
        </p:nvSpPr>
        <p:spPr>
          <a:xfrm>
            <a:off x="4763825" y="436614"/>
            <a:ext cx="6971707" cy="9353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70C0"/>
              </a:buClr>
              <a:buSzPts val="3200"/>
              <a:buNone/>
            </a:pPr>
            <a:r>
              <a:rPr lang="en-GB" sz="3200">
                <a:solidFill>
                  <a:srgbClr val="0070C0"/>
                </a:solidFill>
              </a:rPr>
              <a:t>Mountainous Communities and Businesses are Important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8"/>
          <p:cNvSpPr txBox="1"/>
          <p:nvPr>
            <p:ph idx="1" type="body"/>
          </p:nvPr>
        </p:nvSpPr>
        <p:spPr>
          <a:xfrm>
            <a:off x="4803738" y="1483895"/>
            <a:ext cx="7091236" cy="4698541"/>
          </a:xfrm>
          <a:prstGeom prst="rect">
            <a:avLst/>
          </a:prstGeom>
          <a:solidFill>
            <a:schemeClr val="lt1"/>
          </a:solid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0070C0"/>
              </a:buClr>
              <a:buSzPts val="2000"/>
              <a:buNone/>
            </a:pPr>
            <a:r>
              <a:rPr lang="en-GB" sz="2000">
                <a:solidFill>
                  <a:srgbClr val="0070C0"/>
                </a:solidFill>
              </a:rPr>
              <a:t>As the effects of climate change become increasingly hard to ignore, businesses are realizing the need to act. </a:t>
            </a:r>
            <a:r>
              <a:rPr lang="en-GB" sz="2000"/>
              <a:t>According to one survey, </a:t>
            </a:r>
            <a:r>
              <a:rPr lang="en-GB" sz="2000">
                <a:solidFill>
                  <a:srgbClr val="0070C0"/>
                </a:solidFill>
              </a:rPr>
              <a:t>two in three small businesses (63%) are prioritizing sustainability initiatives over the next 12 months. </a:t>
            </a:r>
            <a:r>
              <a:rPr lang="en-GB" sz="2000"/>
              <a:t>These businesses also have the highest growth.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595959"/>
              </a:buClr>
              <a:buSzPts val="2000"/>
              <a:buNone/>
            </a:pPr>
            <a:r>
              <a:rPr lang="en-GB" sz="2000"/>
              <a:t>Furthermore, consumers are much more likely to be prioritizing sustainability and greenness in their decisions – </a:t>
            </a:r>
            <a:r>
              <a:rPr lang="en-GB" sz="2000">
                <a:solidFill>
                  <a:srgbClr val="0070C0"/>
                </a:solidFill>
              </a:rPr>
              <a:t>73% of UK consumers want to be more sustainable, and they want the businesses they deal with to also adhere to these values. </a:t>
            </a:r>
            <a:endParaRPr/>
          </a:p>
          <a:p>
            <a:pPr indent="0" lvl="0" marL="0" rtl="0" algn="just">
              <a:lnSpc>
                <a:spcPct val="100000"/>
              </a:lnSpc>
              <a:spcBef>
                <a:spcPts val="0"/>
              </a:spcBef>
              <a:spcAft>
                <a:spcPts val="0"/>
              </a:spcAft>
              <a:buClr>
                <a:srgbClr val="595959"/>
              </a:buClr>
              <a:buSzPts val="2000"/>
              <a:buNone/>
            </a:pPr>
            <a:r>
              <a:t/>
            </a:r>
            <a:endParaRPr sz="2000"/>
          </a:p>
          <a:p>
            <a:pPr indent="0" lvl="0" marL="0" rtl="0" algn="just">
              <a:lnSpc>
                <a:spcPct val="100000"/>
              </a:lnSpc>
              <a:spcBef>
                <a:spcPts val="0"/>
              </a:spcBef>
              <a:spcAft>
                <a:spcPts val="0"/>
              </a:spcAft>
              <a:buClr>
                <a:srgbClr val="595959"/>
              </a:buClr>
              <a:buSzPts val="2000"/>
              <a:buNone/>
            </a:pPr>
            <a:r>
              <a:rPr lang="en-GB" sz="2000"/>
              <a:t>This public appetite, coupled with the government’s commitment to achieving Net Zero by 2050, means that companies and businesses need to begin thinking about their path to Net Zero sooner rather than later. </a:t>
            </a:r>
            <a:endParaRPr sz="2000"/>
          </a:p>
        </p:txBody>
      </p:sp>
      <p:sp>
        <p:nvSpPr>
          <p:cNvPr id="628" name="Google Shape;628;p8"/>
          <p:cNvSpPr txBox="1"/>
          <p:nvPr>
            <p:ph idx="3" type="body"/>
          </p:nvPr>
        </p:nvSpPr>
        <p:spPr>
          <a:xfrm>
            <a:off x="4817386" y="394954"/>
            <a:ext cx="6971707" cy="101301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rgbClr val="0070C0"/>
              </a:buClr>
              <a:buSzPct val="100000"/>
              <a:buNone/>
            </a:pPr>
            <a:r>
              <a:rPr lang="en-GB">
                <a:solidFill>
                  <a:srgbClr val="0070C0"/>
                </a:solidFill>
              </a:rPr>
              <a:t>European Mountain SMEs are Prioritizing Sustainability and Greenness </a:t>
            </a:r>
            <a:endParaRPr/>
          </a:p>
        </p:txBody>
      </p:sp>
      <p:pic>
        <p:nvPicPr>
          <p:cNvPr descr="A picture containing tree, outdoor, person&#10;&#10;Description automatically generated" id="629" name="Google Shape;629;p8"/>
          <p:cNvPicPr preferRelativeResize="0"/>
          <p:nvPr>
            <p:ph idx="2" type="pic"/>
          </p:nvPr>
        </p:nvPicPr>
        <p:blipFill rotWithShape="1">
          <a:blip r:embed="rId3">
            <a:alphaModFix/>
          </a:blip>
          <a:srcRect b="3008" l="0" r="0" t="3009"/>
          <a:stretch/>
        </p:blipFill>
        <p:spPr>
          <a:xfrm flipH="1">
            <a:off x="-1" y="2780"/>
            <a:ext cx="4862437" cy="68552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9"/>
          <p:cNvPicPr preferRelativeResize="0"/>
          <p:nvPr>
            <p:ph idx="2" type="pic"/>
          </p:nvPr>
        </p:nvPicPr>
        <p:blipFill rotWithShape="1">
          <a:blip r:embed="rId3">
            <a:alphaModFix/>
          </a:blip>
          <a:srcRect b="31182" l="0" r="0" t="31181"/>
          <a:stretch/>
        </p:blipFill>
        <p:spPr>
          <a:xfrm>
            <a:off x="1" y="-22478"/>
            <a:ext cx="12187575" cy="6880476"/>
          </a:xfrm>
          <a:prstGeom prst="rect">
            <a:avLst/>
          </a:prstGeom>
          <a:noFill/>
          <a:ln>
            <a:noFill/>
          </a:ln>
        </p:spPr>
      </p:pic>
      <p:sp>
        <p:nvSpPr>
          <p:cNvPr id="635" name="Google Shape;635;p9"/>
          <p:cNvSpPr txBox="1"/>
          <p:nvPr>
            <p:ph idx="1" type="body"/>
          </p:nvPr>
        </p:nvSpPr>
        <p:spPr>
          <a:xfrm rot="10800000">
            <a:off x="10331262" y="4818246"/>
            <a:ext cx="785328" cy="1056986"/>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9600"/>
              <a:buNone/>
            </a:pPr>
            <a:r>
              <a:rPr lang="en-GB"/>
              <a:t>‘</a:t>
            </a:r>
            <a:endParaRPr/>
          </a:p>
        </p:txBody>
      </p:sp>
      <p:sp>
        <p:nvSpPr>
          <p:cNvPr id="636" name="Google Shape;636;p9"/>
          <p:cNvSpPr txBox="1"/>
          <p:nvPr>
            <p:ph idx="3" type="body"/>
          </p:nvPr>
        </p:nvSpPr>
        <p:spPr>
          <a:xfrm>
            <a:off x="5747581" y="150127"/>
            <a:ext cx="6344460" cy="5977719"/>
          </a:xfrm>
          <a:prstGeom prst="rect">
            <a:avLst/>
          </a:prstGeom>
          <a:solidFill>
            <a:schemeClr val="accent2"/>
          </a:solidFill>
          <a:ln>
            <a:noFill/>
          </a:ln>
        </p:spPr>
        <p:txBody>
          <a:bodyPr anchorCtr="0" anchor="ctr" bIns="45700" lIns="91425" spcFirstLastPara="1" rIns="91425" wrap="square" tIns="45700">
            <a:noAutofit/>
          </a:bodyPr>
          <a:lstStyle/>
          <a:p>
            <a:pPr indent="0" lvl="0" marL="0" rtl="0" algn="ctr">
              <a:lnSpc>
                <a:spcPct val="120000"/>
              </a:lnSpc>
              <a:spcBef>
                <a:spcPts val="0"/>
              </a:spcBef>
              <a:spcAft>
                <a:spcPts val="0"/>
              </a:spcAft>
              <a:buClr>
                <a:schemeClr val="lt1"/>
              </a:buClr>
              <a:buSzPts val="2200"/>
              <a:buNone/>
            </a:pPr>
            <a:r>
              <a:rPr lang="en-GB" sz="2200"/>
              <a:t>About half of the world’s population depends on mountains for fresh water, clean energy, irrigation water, flood control, minerals, timber and non-timber forest products, recreation, and genetic resources. Half of the global biodiversity hotspots (17 of the 34) and one-third of all protected areas are in the mountains. Mountains are also home to more than a billion people, a substantial proportion of whom are indigenous ethnic communities whose livelihoods largely depend on natural resources available in mountain areas. Mountains are also a source of cultural, spiritual, and recreational resources for urban populations. </a:t>
            </a:r>
            <a:r>
              <a:rPr lang="en-GB" sz="2400" u="sng">
                <a:solidFill>
                  <a:schemeClr val="hlink"/>
                </a:solidFill>
                <a:hlinkClick r:id="rId4"/>
              </a:rPr>
              <a:t>Source </a:t>
            </a:r>
            <a:endParaRPr sz="2400"/>
          </a:p>
        </p:txBody>
      </p:sp>
      <p:sp>
        <p:nvSpPr>
          <p:cNvPr id="637" name="Google Shape;637;p9"/>
          <p:cNvSpPr txBox="1"/>
          <p:nvPr/>
        </p:nvSpPr>
        <p:spPr>
          <a:xfrm>
            <a:off x="5494873" y="294243"/>
            <a:ext cx="785328" cy="1056986"/>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6000"/>
              <a:buFont typeface="Arial"/>
              <a:buNone/>
            </a:pPr>
            <a:r>
              <a:rPr b="1" i="0" lang="en-GB" sz="6000">
                <a:solidFill>
                  <a:schemeClr val="lt1"/>
                </a:solidFill>
                <a:latin typeface="Times New Roman"/>
                <a:ea typeface="Times New Roman"/>
                <a:cs typeface="Times New Roman"/>
                <a:sym typeface="Times New Roman"/>
              </a:rPr>
              <a:t>‘</a:t>
            </a:r>
            <a:endParaRPr/>
          </a:p>
        </p:txBody>
      </p:sp>
      <p:sp>
        <p:nvSpPr>
          <p:cNvPr id="638" name="Google Shape;638;p9"/>
          <p:cNvSpPr/>
          <p:nvPr/>
        </p:nvSpPr>
        <p:spPr>
          <a:xfrm>
            <a:off x="136472" y="97279"/>
            <a:ext cx="4353636" cy="2713298"/>
          </a:xfrm>
          <a:prstGeom prst="roundRect">
            <a:avLst>
              <a:gd fmla="val 16667" name="adj"/>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9"/>
          <p:cNvSpPr txBox="1"/>
          <p:nvPr/>
        </p:nvSpPr>
        <p:spPr>
          <a:xfrm>
            <a:off x="368483" y="151081"/>
            <a:ext cx="3877613" cy="267765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3600">
                <a:solidFill>
                  <a:schemeClr val="lt1"/>
                </a:solidFill>
                <a:latin typeface="Calibri"/>
                <a:ea typeface="Calibri"/>
                <a:cs typeface="Calibri"/>
                <a:sym typeface="Calibri"/>
              </a:rPr>
              <a:t>Sustainable Opportunities in Mountainous Areas</a:t>
            </a:r>
            <a:endParaRPr/>
          </a:p>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r">
              <a:spcBef>
                <a:spcPts val="0"/>
              </a:spcBef>
              <a:spcAft>
                <a:spcPts val="0"/>
              </a:spcAft>
              <a:buNone/>
            </a:pPr>
            <a:r>
              <a:rPr lang="en-GB" sz="3600">
                <a:solidFill>
                  <a:schemeClr val="lt1"/>
                </a:solidFill>
                <a:latin typeface="Calibri"/>
                <a:ea typeface="Calibri"/>
                <a:cs typeface="Calibri"/>
                <a:sym typeface="Calibri"/>
              </a:rPr>
              <a:t>With Case Studies</a:t>
            </a:r>
            <a:endParaRPr/>
          </a:p>
        </p:txBody>
      </p:sp>
      <p:sp>
        <p:nvSpPr>
          <p:cNvPr id="640" name="Google Shape;640;p9"/>
          <p:cNvSpPr txBox="1"/>
          <p:nvPr/>
        </p:nvSpPr>
        <p:spPr>
          <a:xfrm>
            <a:off x="1191093" y="170125"/>
            <a:ext cx="904551" cy="5822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ial"/>
              <a:buNone/>
            </a:pPr>
            <a:r>
              <a:rPr lang="en-GB" sz="4000">
                <a:solidFill>
                  <a:schemeClr val="lt1"/>
                </a:solidFill>
                <a:latin typeface="Calibri"/>
                <a:ea typeface="Calibri"/>
                <a:cs typeface="Calibri"/>
                <a:sym typeface="Calibri"/>
              </a:rPr>
              <a:t>02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