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12192000"/>
  <p:notesSz cx="6858000" cy="9144000"/>
  <p:embeddedFontLst>
    <p:embeddedFont>
      <p:font typeface="Montserrat"/>
      <p:regular r:id="rId33"/>
      <p:bold r:id="rId34"/>
      <p:italic r:id="rId35"/>
      <p:boldItalic r:id="rId36"/>
    </p:embeddedFont>
    <p:embeddedFont>
      <p:font typeface="Montserrat Light"/>
      <p:regular r:id="rId37"/>
      <p:bold r:id="rId38"/>
      <p:italic r:id="rId39"/>
      <p:boldItalic r:id="rId40"/>
    </p:embeddedFont>
    <p:embeddedFont>
      <p:font typeface="Open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5" roundtripDataSignature="AMtx7mi6KHp+uc7Gs3q6SyX8rQz1RrMg6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Light-boldItalic.fntdata"/><Relationship Id="rId20" Type="http://schemas.openxmlformats.org/officeDocument/2006/relationships/slide" Target="slides/slide16.xml"/><Relationship Id="rId42" Type="http://schemas.openxmlformats.org/officeDocument/2006/relationships/font" Target="fonts/OpenSans-bold.fntdata"/><Relationship Id="rId41" Type="http://schemas.openxmlformats.org/officeDocument/2006/relationships/font" Target="fonts/OpenSans-regular.fntdata"/><Relationship Id="rId22" Type="http://schemas.openxmlformats.org/officeDocument/2006/relationships/slide" Target="slides/slide18.xml"/><Relationship Id="rId44" Type="http://schemas.openxmlformats.org/officeDocument/2006/relationships/font" Target="fonts/OpenSans-boldItalic.fntdata"/><Relationship Id="rId21" Type="http://schemas.openxmlformats.org/officeDocument/2006/relationships/slide" Target="slides/slide17.xml"/><Relationship Id="rId43" Type="http://schemas.openxmlformats.org/officeDocument/2006/relationships/font" Target="fonts/OpenSans-italic.fntdata"/><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Montserrat-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Montserrat-italic.fntdata"/><Relationship Id="rId12" Type="http://schemas.openxmlformats.org/officeDocument/2006/relationships/slide" Target="slides/slide8.xml"/><Relationship Id="rId34" Type="http://schemas.openxmlformats.org/officeDocument/2006/relationships/font" Target="fonts/Montserrat-bold.fntdata"/><Relationship Id="rId15" Type="http://schemas.openxmlformats.org/officeDocument/2006/relationships/slide" Target="slides/slide11.xml"/><Relationship Id="rId37" Type="http://schemas.openxmlformats.org/officeDocument/2006/relationships/font" Target="fonts/MontserratLight-regular.fntdata"/><Relationship Id="rId14" Type="http://schemas.openxmlformats.org/officeDocument/2006/relationships/slide" Target="slides/slide10.xml"/><Relationship Id="rId36" Type="http://schemas.openxmlformats.org/officeDocument/2006/relationships/font" Target="fonts/Montserrat-boldItalic.fntdata"/><Relationship Id="rId17" Type="http://schemas.openxmlformats.org/officeDocument/2006/relationships/slide" Target="slides/slide13.xml"/><Relationship Id="rId39" Type="http://schemas.openxmlformats.org/officeDocument/2006/relationships/font" Target="fonts/MontserratLight-italic.fntdata"/><Relationship Id="rId16" Type="http://schemas.openxmlformats.org/officeDocument/2006/relationships/slide" Target="slides/slide12.xml"/><Relationship Id="rId38" Type="http://schemas.openxmlformats.org/officeDocument/2006/relationships/font" Target="fonts/MontserratLigh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 name="Google Shape;142;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4" name="Google Shape;38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6" name="Google Shape;15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 name="Google Shape;16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cSld name="Cover Slide ">
    <p:spTree>
      <p:nvGrpSpPr>
        <p:cNvPr id="11" name="Shape 11"/>
        <p:cNvGrpSpPr/>
        <p:nvPr/>
      </p:nvGrpSpPr>
      <p:grpSpPr>
        <a:xfrm>
          <a:off x="0" y="0"/>
          <a:ext cx="0" cy="0"/>
          <a:chOff x="0" y="0"/>
          <a:chExt cx="0" cy="0"/>
        </a:xfrm>
      </p:grpSpPr>
      <p:sp>
        <p:nvSpPr>
          <p:cNvPr id="12" name="Google Shape;12;p36"/>
          <p:cNvSpPr/>
          <p:nvPr/>
        </p:nvSpPr>
        <p:spPr>
          <a:xfrm>
            <a:off x="1948762" y="1722815"/>
            <a:ext cx="10243238" cy="5171791"/>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13" name="Google Shape;13;p36"/>
          <p:cNvPicPr preferRelativeResize="0"/>
          <p:nvPr/>
        </p:nvPicPr>
        <p:blipFill rotWithShape="1">
          <a:blip r:embed="rId2">
            <a:alphaModFix/>
          </a:blip>
          <a:srcRect b="0" l="0" r="0" t="0"/>
          <a:stretch/>
        </p:blipFill>
        <p:spPr>
          <a:xfrm>
            <a:off x="5317933" y="707727"/>
            <a:ext cx="4104904" cy="941876"/>
          </a:xfrm>
          <a:prstGeom prst="rect">
            <a:avLst/>
          </a:prstGeom>
          <a:noFill/>
          <a:ln>
            <a:noFill/>
          </a:ln>
        </p:spPr>
      </p:pic>
      <p:sp>
        <p:nvSpPr>
          <p:cNvPr id="14" name="Google Shape;14;p36"/>
          <p:cNvSpPr/>
          <p:nvPr>
            <p:ph idx="2" type="pic"/>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rect b="b" l="l" r="r" t="t"/>
            <a:pathLst>
              <a:path extrusionOk="0" h="577708" w="1144207">
                <a:moveTo>
                  <a:pt x="0" y="577709"/>
                </a:moveTo>
                <a:lnTo>
                  <a:pt x="267674" y="129289"/>
                </a:lnTo>
                <a:lnTo>
                  <a:pt x="1144207" y="0"/>
                </a:lnTo>
                <a:lnTo>
                  <a:pt x="1142961" y="577085"/>
                </a:lnTo>
                <a:close/>
              </a:path>
            </a:pathLst>
          </a:custGeom>
          <a:blipFill rotWithShape="1">
            <a:blip r:embed="rId3">
              <a:alphaModFix/>
            </a:blip>
            <a:stretch>
              <a:fillRect b="-65434" l="-32105" r="32104" t="-7932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 name="Google Shape;16;p36"/>
          <p:cNvSpPr txBox="1"/>
          <p:nvPr>
            <p:ph idx="1" type="body"/>
          </p:nvPr>
        </p:nvSpPr>
        <p:spPr>
          <a:xfrm>
            <a:off x="5317932" y="4349593"/>
            <a:ext cx="5435885" cy="11582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36"/>
          <p:cNvSpPr txBox="1"/>
          <p:nvPr>
            <p:ph idx="3" type="body"/>
          </p:nvPr>
        </p:nvSpPr>
        <p:spPr>
          <a:xfrm>
            <a:off x="5317932" y="37509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116" name="Shape 116"/>
        <p:cNvGrpSpPr/>
        <p:nvPr/>
      </p:nvGrpSpPr>
      <p:grpSpPr>
        <a:xfrm>
          <a:off x="0" y="0"/>
          <a:ext cx="0" cy="0"/>
          <a:chOff x="0" y="0"/>
          <a:chExt cx="0" cy="0"/>
        </a:xfrm>
      </p:grpSpPr>
      <p:sp>
        <p:nvSpPr>
          <p:cNvPr id="117" name="Google Shape;117;p40"/>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40"/>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grpSp>
        <p:nvGrpSpPr>
          <p:cNvPr id="119" name="Google Shape;119;p40"/>
          <p:cNvGrpSpPr/>
          <p:nvPr/>
        </p:nvGrpSpPr>
        <p:grpSpPr>
          <a:xfrm>
            <a:off x="2530564" y="336687"/>
            <a:ext cx="9078210" cy="5854425"/>
            <a:chOff x="3152299" y="635855"/>
            <a:chExt cx="19296834" cy="12444290"/>
          </a:xfrm>
        </p:grpSpPr>
        <p:pic>
          <p:nvPicPr>
            <p:cNvPr descr="iPhone6_mockup_front_white.png" id="120" name="Google Shape;120;p40"/>
            <p:cNvPicPr preferRelativeResize="0"/>
            <p:nvPr/>
          </p:nvPicPr>
          <p:blipFill rotWithShape="1">
            <a:blip r:embed="rId2">
              <a:alphaModFix/>
            </a:blip>
            <a:srcRect b="0" l="0" r="0" t="0"/>
            <a:stretch/>
          </p:blipFill>
          <p:spPr>
            <a:xfrm>
              <a:off x="14493359" y="635855"/>
              <a:ext cx="7955774" cy="12444290"/>
            </a:xfrm>
            <a:prstGeom prst="rect">
              <a:avLst/>
            </a:prstGeom>
            <a:noFill/>
            <a:ln>
              <a:noFill/>
            </a:ln>
          </p:spPr>
        </p:pic>
        <p:sp>
          <p:nvSpPr>
            <p:cNvPr id="121" name="Google Shape;121;p40"/>
            <p:cNvSpPr txBox="1"/>
            <p:nvPr/>
          </p:nvSpPr>
          <p:spPr>
            <a:xfrm>
              <a:off x="3152299" y="9384825"/>
              <a:ext cx="22621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122" name="Google Shape;122;p40"/>
            <p:cNvSpPr txBox="1"/>
            <p:nvPr/>
          </p:nvSpPr>
          <p:spPr>
            <a:xfrm>
              <a:off x="9842014" y="9384825"/>
              <a:ext cx="224292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123" name="Google Shape;123;p40"/>
          <p:cNvSpPr/>
          <p:nvPr>
            <p:ph idx="2" type="pic"/>
          </p:nvPr>
        </p:nvSpPr>
        <p:spPr>
          <a:xfrm>
            <a:off x="8602116" y="1265033"/>
            <a:ext cx="2266512" cy="3978298"/>
          </a:xfrm>
          <a:prstGeom prst="rect">
            <a:avLst/>
          </a:prstGeom>
          <a:solidFill>
            <a:schemeClr val="lt1"/>
          </a:solidFill>
          <a:ln>
            <a:noFill/>
          </a:ln>
        </p:spPr>
      </p:sp>
      <p:sp>
        <p:nvSpPr>
          <p:cNvPr id="124" name="Google Shape;124;p40"/>
          <p:cNvSpPr txBox="1"/>
          <p:nvPr>
            <p:ph idx="1" type="body"/>
          </p:nvPr>
        </p:nvSpPr>
        <p:spPr>
          <a:xfrm>
            <a:off x="734715" y="3594101"/>
            <a:ext cx="4983180" cy="20306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40"/>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26" name="Google Shape;126;p40"/>
          <p:cNvGrpSpPr/>
          <p:nvPr/>
        </p:nvGrpSpPr>
        <p:grpSpPr>
          <a:xfrm>
            <a:off x="408953" y="6110271"/>
            <a:ext cx="11323912" cy="541807"/>
            <a:chOff x="430699" y="6069857"/>
            <a:chExt cx="11323912" cy="541807"/>
          </a:xfrm>
        </p:grpSpPr>
        <p:sp>
          <p:nvSpPr>
            <p:cNvPr id="127" name="Google Shape;127;p40"/>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 name="Google Shape;128;p40"/>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29" name="Google Shape;129;p40"/>
            <p:cNvPicPr preferRelativeResize="0"/>
            <p:nvPr/>
          </p:nvPicPr>
          <p:blipFill rotWithShape="1">
            <a:blip r:embed="rId3">
              <a:alphaModFix/>
            </a:blip>
            <a:srcRect b="-7351" l="28689" r="49709" t="329"/>
            <a:stretch/>
          </p:blipFill>
          <p:spPr>
            <a:xfrm>
              <a:off x="430699" y="6069857"/>
              <a:ext cx="394801" cy="44883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Text Slide with Photo 1">
    <p:spTree>
      <p:nvGrpSpPr>
        <p:cNvPr id="22" name="Shape 22"/>
        <p:cNvGrpSpPr/>
        <p:nvPr/>
      </p:nvGrpSpPr>
      <p:grpSpPr>
        <a:xfrm>
          <a:off x="0" y="0"/>
          <a:ext cx="0" cy="0"/>
          <a:chOff x="0" y="0"/>
          <a:chExt cx="0" cy="0"/>
        </a:xfrm>
      </p:grpSpPr>
      <p:sp>
        <p:nvSpPr>
          <p:cNvPr id="23" name="Google Shape;23;p38"/>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 name="Google Shape;24;p38"/>
          <p:cNvSpPr/>
          <p:nvPr>
            <p:ph idx="2" type="pic"/>
          </p:nvPr>
        </p:nvSpPr>
        <p:spPr>
          <a:xfrm flipH="1">
            <a:off x="-1" y="2780"/>
            <a:ext cx="4862437" cy="6855220"/>
          </a:xfrm>
          <a:prstGeom prst="rect">
            <a:avLst/>
          </a:prstGeom>
          <a:noFill/>
          <a:ln>
            <a:noFill/>
          </a:ln>
        </p:spPr>
      </p:sp>
      <p:sp>
        <p:nvSpPr>
          <p:cNvPr id="25" name="Google Shape;25;p38"/>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6" name="Google Shape;26;p38"/>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38"/>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8" name="Google Shape;28;p38"/>
          <p:cNvGrpSpPr/>
          <p:nvPr/>
        </p:nvGrpSpPr>
        <p:grpSpPr>
          <a:xfrm>
            <a:off x="4950389" y="6203959"/>
            <a:ext cx="6804222" cy="407705"/>
            <a:chOff x="4950389" y="6203959"/>
            <a:chExt cx="6804222" cy="407705"/>
          </a:xfrm>
        </p:grpSpPr>
        <p:sp>
          <p:nvSpPr>
            <p:cNvPr id="29" name="Google Shape;29;p38"/>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 name="Google Shape;30;p38"/>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
        <p:nvSpPr>
          <p:cNvPr id="31" name="Google Shape;31;p38"/>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63" l="-18857" r="18856" t="-1407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2" name="Shape 32"/>
        <p:cNvGrpSpPr/>
        <p:nvPr/>
      </p:nvGrpSpPr>
      <p:grpSpPr>
        <a:xfrm>
          <a:off x="0" y="0"/>
          <a:ext cx="0" cy="0"/>
          <a:chOff x="0" y="0"/>
          <a:chExt cx="0" cy="0"/>
        </a:xfrm>
      </p:grpSpPr>
      <p:sp>
        <p:nvSpPr>
          <p:cNvPr id="33" name="Google Shape;33;p37"/>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7" l="-41098" r="10751" t="2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6" name="Google Shape;36;p37"/>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7"/>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7"/>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7"/>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7"/>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7"/>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7"/>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7"/>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7"/>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7"/>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7"/>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7"/>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7"/>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2">
  <p:cSld name="Text Slide with Photo 2">
    <p:spTree>
      <p:nvGrpSpPr>
        <p:cNvPr id="51" name="Shape 51"/>
        <p:cNvGrpSpPr/>
        <p:nvPr/>
      </p:nvGrpSpPr>
      <p:grpSpPr>
        <a:xfrm>
          <a:off x="0" y="0"/>
          <a:ext cx="0" cy="0"/>
          <a:chOff x="0" y="0"/>
          <a:chExt cx="0" cy="0"/>
        </a:xfrm>
      </p:grpSpPr>
      <p:sp>
        <p:nvSpPr>
          <p:cNvPr id="52" name="Google Shape;52;p45"/>
          <p:cNvSpPr/>
          <p:nvPr/>
        </p:nvSpPr>
        <p:spPr>
          <a:xfrm>
            <a:off x="7329608" y="4573043"/>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 name="Google Shape;53;p45"/>
          <p:cNvSpPr/>
          <p:nvPr>
            <p:ph idx="2" type="pic"/>
          </p:nvPr>
        </p:nvSpPr>
        <p:spPr>
          <a:xfrm>
            <a:off x="7329563" y="-1"/>
            <a:ext cx="4862437" cy="6855220"/>
          </a:xfrm>
          <a:prstGeom prst="rect">
            <a:avLst/>
          </a:prstGeom>
          <a:noFill/>
          <a:ln>
            <a:noFill/>
          </a:ln>
        </p:spPr>
      </p:sp>
      <p:sp>
        <p:nvSpPr>
          <p:cNvPr id="54" name="Google Shape;54;p45"/>
          <p:cNvSpPr/>
          <p:nvPr/>
        </p:nvSpPr>
        <p:spPr>
          <a:xfrm>
            <a:off x="831689" y="6203959"/>
            <a:ext cx="6297244" cy="176873"/>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55" name="Google Shape;55;p45"/>
          <p:cNvPicPr preferRelativeResize="0"/>
          <p:nvPr/>
        </p:nvPicPr>
        <p:blipFill rotWithShape="1">
          <a:blip r:embed="rId2">
            <a:alphaModFix/>
          </a:blip>
          <a:srcRect b="-7351" l="28689" r="49709" t="329"/>
          <a:stretch/>
        </p:blipFill>
        <p:spPr>
          <a:xfrm>
            <a:off x="430699" y="6062820"/>
            <a:ext cx="400991" cy="455867"/>
          </a:xfrm>
          <a:prstGeom prst="rect">
            <a:avLst/>
          </a:prstGeom>
          <a:noFill/>
          <a:ln>
            <a:noFill/>
          </a:ln>
        </p:spPr>
      </p:pic>
      <p:sp>
        <p:nvSpPr>
          <p:cNvPr id="56" name="Google Shape;56;p45"/>
          <p:cNvSpPr/>
          <p:nvPr/>
        </p:nvSpPr>
        <p:spPr>
          <a:xfrm>
            <a:off x="7329563" y="4572901"/>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3">
              <a:alphaModFix/>
            </a:blip>
            <a:stretch>
              <a:fillRect b="-51263" l="-18857" r="18856" t="-1407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 name="Google Shape;57;p45"/>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58" name="Google Shape;58;p45"/>
          <p:cNvSpPr txBox="1"/>
          <p:nvPr>
            <p:ph idx="1" type="body"/>
          </p:nvPr>
        </p:nvSpPr>
        <p:spPr>
          <a:xfrm>
            <a:off x="529759" y="17570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45"/>
          <p:cNvSpPr txBox="1"/>
          <p:nvPr>
            <p:ph idx="3" type="body"/>
          </p:nvPr>
        </p:nvSpPr>
        <p:spPr>
          <a:xfrm>
            <a:off x="529758" y="6429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Orange">
  <p:cSld name="Bullet Slide - Orange">
    <p:spTree>
      <p:nvGrpSpPr>
        <p:cNvPr id="60" name="Shape 60"/>
        <p:cNvGrpSpPr/>
        <p:nvPr/>
      </p:nvGrpSpPr>
      <p:grpSpPr>
        <a:xfrm>
          <a:off x="0" y="0"/>
          <a:ext cx="0" cy="0"/>
          <a:chOff x="0" y="0"/>
          <a:chExt cx="0" cy="0"/>
        </a:xfrm>
      </p:grpSpPr>
      <p:grpSp>
        <p:nvGrpSpPr>
          <p:cNvPr id="61" name="Google Shape;61;p50"/>
          <p:cNvGrpSpPr/>
          <p:nvPr/>
        </p:nvGrpSpPr>
        <p:grpSpPr>
          <a:xfrm flipH="1" rot="-2700000">
            <a:off x="3894556" y="400601"/>
            <a:ext cx="1969370" cy="1472145"/>
            <a:chOff x="4411342" y="-101937"/>
            <a:chExt cx="3052994" cy="2282176"/>
          </a:xfrm>
        </p:grpSpPr>
        <p:sp>
          <p:nvSpPr>
            <p:cNvPr id="62" name="Google Shape;62;p50"/>
            <p:cNvSpPr/>
            <p:nvPr/>
          </p:nvSpPr>
          <p:spPr>
            <a:xfrm>
              <a:off x="4411387" y="-101795"/>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 name="Google Shape;63;p50"/>
            <p:cNvSpPr/>
            <p:nvPr/>
          </p:nvSpPr>
          <p:spPr>
            <a:xfrm>
              <a:off x="4411342" y="-10193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63" l="-18857" r="18856" t="-1407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4" name="Google Shape;64;p50"/>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50"/>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79BD3"/>
              </a:buClr>
              <a:buSzPts val="3600"/>
              <a:buNone/>
              <a:defRPr i="0" sz="36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6" name="Google Shape;66;p50"/>
          <p:cNvCxnSpPr/>
          <p:nvPr/>
        </p:nvCxnSpPr>
        <p:spPr>
          <a:xfrm>
            <a:off x="4734866" y="-25723"/>
            <a:ext cx="0" cy="6853558"/>
          </a:xfrm>
          <a:prstGeom prst="straightConnector1">
            <a:avLst/>
          </a:prstGeom>
          <a:noFill/>
          <a:ln cap="flat" cmpd="sng" w="12700">
            <a:solidFill>
              <a:srgbClr val="3D3D7D"/>
            </a:solidFill>
            <a:prstDash val="solid"/>
            <a:miter lim="800000"/>
            <a:headEnd len="sm" w="sm" type="none"/>
            <a:tailEnd len="sm" w="sm" type="none"/>
          </a:ln>
        </p:spPr>
      </p:cxnSp>
      <p:sp>
        <p:nvSpPr>
          <p:cNvPr id="67" name="Google Shape;67;p50"/>
          <p:cNvSpPr txBox="1"/>
          <p:nvPr>
            <p:ph idx="3" type="body"/>
          </p:nvPr>
        </p:nvSpPr>
        <p:spPr>
          <a:xfrm>
            <a:off x="1103474" y="708094"/>
            <a:ext cx="2624105" cy="36846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50"/>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9" name="Google Shape;69;p50"/>
          <p:cNvGrpSpPr/>
          <p:nvPr/>
        </p:nvGrpSpPr>
        <p:grpSpPr>
          <a:xfrm rot="-5400000">
            <a:off x="-1013603" y="4727067"/>
            <a:ext cx="3059425" cy="407404"/>
            <a:chOff x="4345239" y="6324600"/>
            <a:chExt cx="3059425" cy="407404"/>
          </a:xfrm>
        </p:grpSpPr>
        <p:sp>
          <p:nvSpPr>
            <p:cNvPr id="70" name="Google Shape;70;p50"/>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1" name="Google Shape;71;p50"/>
            <p:cNvPicPr preferRelativeResize="0"/>
            <p:nvPr/>
          </p:nvPicPr>
          <p:blipFill rotWithShape="1">
            <a:blip r:embed="rId3">
              <a:alphaModFix/>
            </a:blip>
            <a:srcRect b="-7351" l="28689" r="49709" t="329"/>
            <a:stretch/>
          </p:blipFill>
          <p:spPr>
            <a:xfrm>
              <a:off x="4345239" y="6324600"/>
              <a:ext cx="358362" cy="407404"/>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3">
  <p:cSld name="Text Slide with Photo 3">
    <p:spTree>
      <p:nvGrpSpPr>
        <p:cNvPr id="72" name="Shape 72"/>
        <p:cNvGrpSpPr/>
        <p:nvPr/>
      </p:nvGrpSpPr>
      <p:grpSpPr>
        <a:xfrm>
          <a:off x="0" y="0"/>
          <a:ext cx="0" cy="0"/>
          <a:chOff x="0" y="0"/>
          <a:chExt cx="0" cy="0"/>
        </a:xfrm>
      </p:grpSpPr>
      <p:sp>
        <p:nvSpPr>
          <p:cNvPr id="73" name="Google Shape;73;p47"/>
          <p:cNvSpPr/>
          <p:nvPr>
            <p:ph idx="2" type="pic"/>
          </p:nvPr>
        </p:nvSpPr>
        <p:spPr>
          <a:xfrm>
            <a:off x="16300" y="-732"/>
            <a:ext cx="12175708" cy="3635823"/>
          </a:xfrm>
          <a:prstGeom prst="rect">
            <a:avLst/>
          </a:prstGeom>
          <a:noFill/>
          <a:ln>
            <a:noFill/>
          </a:ln>
        </p:spPr>
      </p:sp>
      <p:sp>
        <p:nvSpPr>
          <p:cNvPr id="74" name="Google Shape;74;p47"/>
          <p:cNvSpPr/>
          <p:nvPr/>
        </p:nvSpPr>
        <p:spPr>
          <a:xfrm>
            <a:off x="16300" y="-732"/>
            <a:ext cx="2746956" cy="3664678"/>
          </a:xfrm>
          <a:custGeom>
            <a:rect b="b" l="l" r="r" t="t"/>
            <a:pathLst>
              <a:path extrusionOk="0" h="408635" w="308734">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 name="Google Shape;75;p47"/>
          <p:cNvSpPr/>
          <p:nvPr/>
        </p:nvSpPr>
        <p:spPr>
          <a:xfrm>
            <a:off x="0" y="-29587"/>
            <a:ext cx="2746956" cy="3664678"/>
          </a:xfrm>
          <a:custGeom>
            <a:rect b="b" l="l" r="r" t="t"/>
            <a:pathLst>
              <a:path extrusionOk="0" h="408635" w="308734">
                <a:moveTo>
                  <a:pt x="0" y="408635"/>
                </a:moveTo>
                <a:lnTo>
                  <a:pt x="308735" y="368072"/>
                </a:lnTo>
                <a:lnTo>
                  <a:pt x="3428" y="0"/>
                </a:lnTo>
                <a:close/>
              </a:path>
            </a:pathLst>
          </a:custGeom>
          <a:blipFill rotWithShape="1">
            <a:blip r:embed="rId2">
              <a:alphaModFix/>
            </a:blip>
            <a:stretch>
              <a:fillRect b="-17752" l="-13486" r="5545" t="17753"/>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 name="Google Shape;76;p47"/>
          <p:cNvSpPr/>
          <p:nvPr/>
        </p:nvSpPr>
        <p:spPr>
          <a:xfrm rot="-5400000">
            <a:off x="4603789" y="4842414"/>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77" name="Google Shape;77;p47"/>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47"/>
          <p:cNvSpPr txBox="1"/>
          <p:nvPr>
            <p:ph idx="3" type="body"/>
          </p:nvPr>
        </p:nvSpPr>
        <p:spPr>
          <a:xfrm>
            <a:off x="787112" y="3956644"/>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9" name="Google Shape;79;p47"/>
          <p:cNvGrpSpPr/>
          <p:nvPr/>
        </p:nvGrpSpPr>
        <p:grpSpPr>
          <a:xfrm>
            <a:off x="408953" y="6110271"/>
            <a:ext cx="11323912" cy="541807"/>
            <a:chOff x="430699" y="6069857"/>
            <a:chExt cx="11323912" cy="541807"/>
          </a:xfrm>
        </p:grpSpPr>
        <p:sp>
          <p:nvSpPr>
            <p:cNvPr id="80" name="Google Shape;80;p47"/>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1" name="Google Shape;81;p47"/>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82" name="Google Shape;82;p47"/>
            <p:cNvPicPr preferRelativeResize="0"/>
            <p:nvPr/>
          </p:nvPicPr>
          <p:blipFill rotWithShape="1">
            <a:blip r:embed="rId3">
              <a:alphaModFix/>
            </a:blip>
            <a:srcRect b="-7351" l="28689" r="49709" t="329"/>
            <a:stretch/>
          </p:blipFill>
          <p:spPr>
            <a:xfrm>
              <a:off x="430699" y="6069857"/>
              <a:ext cx="394801" cy="44883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1">
  <p:cSld name="Photo Slide 1">
    <p:spTree>
      <p:nvGrpSpPr>
        <p:cNvPr id="83" name="Shape 83"/>
        <p:cNvGrpSpPr/>
        <p:nvPr/>
      </p:nvGrpSpPr>
      <p:grpSpPr>
        <a:xfrm>
          <a:off x="0" y="0"/>
          <a:ext cx="0" cy="0"/>
          <a:chOff x="0" y="0"/>
          <a:chExt cx="0" cy="0"/>
        </a:xfrm>
      </p:grpSpPr>
      <p:sp>
        <p:nvSpPr>
          <p:cNvPr id="84" name="Google Shape;84;p48"/>
          <p:cNvSpPr/>
          <p:nvPr/>
        </p:nvSpPr>
        <p:spPr>
          <a:xfrm>
            <a:off x="0" y="2286000"/>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5" name="Google Shape;85;p48"/>
          <p:cNvSpPr/>
          <p:nvPr/>
        </p:nvSpPr>
        <p:spPr>
          <a:xfrm>
            <a:off x="-14232" y="2285989"/>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blipFill rotWithShape="1">
            <a:blip r:embed="rId2">
              <a:alphaModFix/>
            </a:blip>
            <a:stretch>
              <a:fillRect b="-55365" l="65710" r="-36569" t="-1808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6" name="Google Shape;86;p48"/>
          <p:cNvSpPr/>
          <p:nvPr>
            <p:ph idx="2" type="pic"/>
          </p:nvPr>
        </p:nvSpPr>
        <p:spPr>
          <a:xfrm>
            <a:off x="-14226" y="1"/>
            <a:ext cx="12220460" cy="4117768"/>
          </a:xfrm>
          <a:prstGeom prst="rect">
            <a:avLst/>
          </a:prstGeom>
          <a:noFill/>
          <a:ln>
            <a:noFill/>
          </a:ln>
        </p:spPr>
      </p:sp>
      <p:sp>
        <p:nvSpPr>
          <p:cNvPr id="87" name="Google Shape;87;p48"/>
          <p:cNvSpPr/>
          <p:nvPr/>
        </p:nvSpPr>
        <p:spPr>
          <a:xfrm rot="-5400000">
            <a:off x="4603789" y="5062545"/>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88" name="Google Shape;88;p48"/>
          <p:cNvSpPr txBox="1"/>
          <p:nvPr>
            <p:ph idx="1" type="body"/>
          </p:nvPr>
        </p:nvSpPr>
        <p:spPr>
          <a:xfrm>
            <a:off x="5942234" y="4167689"/>
            <a:ext cx="553805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48"/>
          <p:cNvSpPr txBox="1"/>
          <p:nvPr>
            <p:ph idx="3" type="body"/>
          </p:nvPr>
        </p:nvSpPr>
        <p:spPr>
          <a:xfrm>
            <a:off x="787112" y="4176775"/>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0" name="Google Shape;90;p48"/>
          <p:cNvGrpSpPr/>
          <p:nvPr/>
        </p:nvGrpSpPr>
        <p:grpSpPr>
          <a:xfrm>
            <a:off x="622300" y="6215325"/>
            <a:ext cx="11110565" cy="436753"/>
            <a:chOff x="644046" y="6174911"/>
            <a:chExt cx="11110565" cy="436753"/>
          </a:xfrm>
        </p:grpSpPr>
        <p:sp>
          <p:nvSpPr>
            <p:cNvPr id="91" name="Google Shape;91;p48"/>
            <p:cNvSpPr/>
            <p:nvPr/>
          </p:nvSpPr>
          <p:spPr>
            <a:xfrm>
              <a:off x="644046" y="6174911"/>
              <a:ext cx="11103304" cy="74767"/>
            </a:xfrm>
            <a:custGeom>
              <a:rect b="b" l="l" r="r" t="t"/>
              <a:pathLst>
                <a:path extrusionOk="0" h="8144" w="2568842">
                  <a:moveTo>
                    <a:pt x="0" y="0"/>
                  </a:moveTo>
                  <a:lnTo>
                    <a:pt x="2568843" y="0"/>
                  </a:lnTo>
                </a:path>
              </a:pathLst>
            </a:custGeom>
            <a:no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 name="Google Shape;92;p48"/>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93" name="Shape 93"/>
        <p:cNvGrpSpPr/>
        <p:nvPr/>
      </p:nvGrpSpPr>
      <p:grpSpPr>
        <a:xfrm>
          <a:off x="0" y="0"/>
          <a:ext cx="0" cy="0"/>
          <a:chOff x="0" y="0"/>
          <a:chExt cx="0" cy="0"/>
        </a:xfrm>
      </p:grpSpPr>
      <p:sp>
        <p:nvSpPr>
          <p:cNvPr id="94" name="Google Shape;94;p64"/>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95" name="Google Shape;95;p64"/>
          <p:cNvSpPr txBox="1"/>
          <p:nvPr>
            <p:ph idx="1" type="body"/>
          </p:nvPr>
        </p:nvSpPr>
        <p:spPr>
          <a:xfrm>
            <a:off x="529759" y="1757011"/>
            <a:ext cx="1107366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64"/>
          <p:cNvSpPr txBox="1"/>
          <p:nvPr>
            <p:ph idx="2" type="body"/>
          </p:nvPr>
        </p:nvSpPr>
        <p:spPr>
          <a:xfrm>
            <a:off x="529758" y="642972"/>
            <a:ext cx="1107366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7" name="Google Shape;97;p64"/>
          <p:cNvGrpSpPr/>
          <p:nvPr/>
        </p:nvGrpSpPr>
        <p:grpSpPr>
          <a:xfrm>
            <a:off x="408953" y="6110271"/>
            <a:ext cx="11323912" cy="541807"/>
            <a:chOff x="430699" y="6069857"/>
            <a:chExt cx="11323912" cy="541807"/>
          </a:xfrm>
        </p:grpSpPr>
        <p:sp>
          <p:nvSpPr>
            <p:cNvPr id="98" name="Google Shape;98;p64"/>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 name="Google Shape;99;p64"/>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00" name="Google Shape;100;p64"/>
            <p:cNvPicPr preferRelativeResize="0"/>
            <p:nvPr/>
          </p:nvPicPr>
          <p:blipFill rotWithShape="1">
            <a:blip r:embed="rId2">
              <a:alphaModFix/>
            </a:blip>
            <a:srcRect b="-7351" l="28689" r="49709" t="329"/>
            <a:stretch/>
          </p:blipFill>
          <p:spPr>
            <a:xfrm>
              <a:off x="430699" y="6069857"/>
              <a:ext cx="394801" cy="448830"/>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01" name="Shape 101"/>
        <p:cNvGrpSpPr/>
        <p:nvPr/>
      </p:nvGrpSpPr>
      <p:grpSpPr>
        <a:xfrm>
          <a:off x="0" y="0"/>
          <a:ext cx="0" cy="0"/>
          <a:chOff x="0" y="0"/>
          <a:chExt cx="0" cy="0"/>
        </a:xfrm>
      </p:grpSpPr>
      <p:sp>
        <p:nvSpPr>
          <p:cNvPr id="102" name="Google Shape;102;p63"/>
          <p:cNvSpPr/>
          <p:nvPr/>
        </p:nvSpPr>
        <p:spPr>
          <a:xfrm flipH="1" rot="-5400000">
            <a:off x="5604725" y="270725"/>
            <a:ext cx="6553432" cy="6621118"/>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3" name="Google Shape;103;p63"/>
          <p:cNvSpPr/>
          <p:nvPr/>
        </p:nvSpPr>
        <p:spPr>
          <a:xfrm flipH="1" rot="-5400000">
            <a:off x="5557861" y="270725"/>
            <a:ext cx="6553432" cy="6621118"/>
          </a:xfrm>
          <a:custGeom>
            <a:rect b="b" l="l" r="r" t="t"/>
            <a:pathLst>
              <a:path extrusionOk="0" h="577708" w="1144207">
                <a:moveTo>
                  <a:pt x="0" y="577709"/>
                </a:moveTo>
                <a:lnTo>
                  <a:pt x="267674" y="129289"/>
                </a:lnTo>
                <a:lnTo>
                  <a:pt x="1144207" y="0"/>
                </a:lnTo>
                <a:lnTo>
                  <a:pt x="1142961" y="577085"/>
                </a:lnTo>
                <a:close/>
              </a:path>
            </a:pathLst>
          </a:custGeom>
          <a:blipFill rotWithShape="1">
            <a:blip r:embed="rId2">
              <a:alphaModFix/>
            </a:blip>
            <a:stretch>
              <a:fillRect b="-30964" l="-24307" r="24307" t="863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4" name="Google Shape;104;p63"/>
          <p:cNvSpPr txBox="1"/>
          <p:nvPr>
            <p:ph idx="1" type="body"/>
          </p:nvPr>
        </p:nvSpPr>
        <p:spPr>
          <a:xfrm>
            <a:off x="1009870" y="3322266"/>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63"/>
          <p:cNvSpPr txBox="1"/>
          <p:nvPr>
            <p:ph idx="2" type="body"/>
          </p:nvPr>
        </p:nvSpPr>
        <p:spPr>
          <a:xfrm>
            <a:off x="1009870" y="3945225"/>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63"/>
          <p:cNvSpPr txBox="1"/>
          <p:nvPr>
            <p:ph idx="3" type="body"/>
          </p:nvPr>
        </p:nvSpPr>
        <p:spPr>
          <a:xfrm>
            <a:off x="1018034" y="4588788"/>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63"/>
          <p:cNvSpPr/>
          <p:nvPr/>
        </p:nvSpPr>
        <p:spPr>
          <a:xfrm flipH="1" rot="10800000">
            <a:off x="46864" y="5695906"/>
            <a:ext cx="5128570" cy="77733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08" name="Google Shape;108;p63"/>
          <p:cNvSpPr txBox="1"/>
          <p:nvPr>
            <p:ph idx="4" type="body"/>
          </p:nvPr>
        </p:nvSpPr>
        <p:spPr>
          <a:xfrm>
            <a:off x="918627" y="5726524"/>
            <a:ext cx="3898089"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63"/>
          <p:cNvSpPr txBox="1"/>
          <p:nvPr>
            <p:ph idx="5" type="body"/>
          </p:nvPr>
        </p:nvSpPr>
        <p:spPr>
          <a:xfrm>
            <a:off x="7986644" y="310924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63"/>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1" name="Google Shape;111;p63"/>
          <p:cNvGrpSpPr/>
          <p:nvPr/>
        </p:nvGrpSpPr>
        <p:grpSpPr>
          <a:xfrm>
            <a:off x="9432575" y="5721840"/>
            <a:ext cx="2735993" cy="679345"/>
            <a:chOff x="0" y="0"/>
            <a:chExt cx="2301694" cy="571500"/>
          </a:xfrm>
        </p:grpSpPr>
        <p:sp>
          <p:nvSpPr>
            <p:cNvPr id="112" name="Google Shape;112;p6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3" name="Google Shape;113;p63"/>
            <p:cNvPicPr preferRelativeResize="0"/>
            <p:nvPr/>
          </p:nvPicPr>
          <p:blipFill rotWithShape="1">
            <a:blip r:embed="rId3">
              <a:alphaModFix/>
            </a:blip>
            <a:srcRect b="0" l="0" r="44449" t="0"/>
            <a:stretch/>
          </p:blipFill>
          <p:spPr>
            <a:xfrm>
              <a:off x="312965" y="96237"/>
              <a:ext cx="1675765" cy="384810"/>
            </a:xfrm>
            <a:prstGeom prst="rect">
              <a:avLst/>
            </a:prstGeom>
            <a:noFill/>
            <a:ln>
              <a:noFill/>
            </a:ln>
          </p:spPr>
        </p:pic>
      </p:grpSp>
      <p:pic>
        <p:nvPicPr>
          <p:cNvPr descr="A picture containing text, clock, sign, gauge&#10;&#10;Description automatically generated" id="114" name="Google Shape;114;p63"/>
          <p:cNvPicPr preferRelativeResize="0"/>
          <p:nvPr/>
        </p:nvPicPr>
        <p:blipFill rotWithShape="1">
          <a:blip r:embed="rId4">
            <a:alphaModFix/>
          </a:blip>
          <a:srcRect b="0" l="0" r="0" t="0"/>
          <a:stretch/>
        </p:blipFill>
        <p:spPr>
          <a:xfrm>
            <a:off x="711812" y="990700"/>
            <a:ext cx="4104904" cy="941876"/>
          </a:xfrm>
          <a:prstGeom prst="rect">
            <a:avLst/>
          </a:prstGeom>
          <a:noFill/>
          <a:ln>
            <a:noFill/>
          </a:ln>
        </p:spPr>
      </p:pic>
      <p:sp>
        <p:nvSpPr>
          <p:cNvPr id="115" name="Google Shape;115;p63"/>
          <p:cNvSpPr/>
          <p:nvPr/>
        </p:nvSpPr>
        <p:spPr>
          <a:xfrm rot="10800000">
            <a:off x="7639382" y="3074841"/>
            <a:ext cx="3890008" cy="45719"/>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4.png"/><Relationship Id="rId4" Type="http://schemas.openxmlformats.org/officeDocument/2006/relationships/hyperlink" Target="https://us.accion.org/resource/choosing-right-social-media-platform-your-busines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5.png"/><Relationship Id="rId6" Type="http://schemas.openxmlformats.org/officeDocument/2006/relationships/hyperlink" Target="https://www.youtube.com/watch?v=ivO8CznI4Uk"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hyperlink" Target="https://www.youtube.com/@peakentrepreneurs2892/videos" TargetMode="External"/><Relationship Id="rId4" Type="http://schemas.openxmlformats.org/officeDocument/2006/relationships/hyperlink" Target="https://www.tiktok.com/@peakentrepreneurs" TargetMode="External"/><Relationship Id="rId9" Type="http://schemas.openxmlformats.org/officeDocument/2006/relationships/image" Target="../media/image35.png"/><Relationship Id="rId5" Type="http://schemas.openxmlformats.org/officeDocument/2006/relationships/hyperlink" Target="https://www.instagram.com/peak.entrepreneurs/" TargetMode="External"/><Relationship Id="rId6" Type="http://schemas.openxmlformats.org/officeDocument/2006/relationships/hyperlink" Target="https://www.facebook.com/PeakEntrepreneurs" TargetMode="External"/><Relationship Id="rId7" Type="http://schemas.openxmlformats.org/officeDocument/2006/relationships/image" Target="../media/image20.png"/><Relationship Id="rId8"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2.jpg"/><Relationship Id="rId4" Type="http://schemas.openxmlformats.org/officeDocument/2006/relationships/hyperlink" Target="https://shorthandcontent.com/marketing/marketing-mountain-helping-your-customers-to-bu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hyperlink" Target="https://www.youtube.com/watch?v=T9-5bnw24_Q"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3"/>
          <p:cNvSpPr txBox="1"/>
          <p:nvPr>
            <p:ph idx="1" type="body"/>
          </p:nvPr>
        </p:nvSpPr>
        <p:spPr>
          <a:xfrm>
            <a:off x="5317932" y="4349593"/>
            <a:ext cx="4958182" cy="115826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5000"/>
              <a:buNone/>
            </a:pPr>
            <a:r>
              <a:rPr b="0" lang="en-US" sz="3600"/>
              <a:t>Mountain Marketing </a:t>
            </a:r>
            <a:endParaRPr b="0" sz="3600"/>
          </a:p>
          <a:p>
            <a:pPr indent="0" lvl="0" marL="0" rtl="0" algn="l">
              <a:lnSpc>
                <a:spcPct val="90000"/>
              </a:lnSpc>
              <a:spcBef>
                <a:spcPts val="0"/>
              </a:spcBef>
              <a:spcAft>
                <a:spcPts val="0"/>
              </a:spcAft>
              <a:buSzPts val="5000"/>
              <a:buNone/>
            </a:pPr>
            <a:r>
              <a:rPr b="0" lang="en-US" sz="3600"/>
              <a:t>Key Things you need to know to attract customers/clients</a:t>
            </a:r>
            <a:endParaRPr/>
          </a:p>
        </p:txBody>
      </p:sp>
      <p:sp>
        <p:nvSpPr>
          <p:cNvPr id="135" name="Google Shape;135;p3"/>
          <p:cNvSpPr txBox="1"/>
          <p:nvPr>
            <p:ph idx="3" type="body"/>
          </p:nvPr>
        </p:nvSpPr>
        <p:spPr>
          <a:xfrm>
            <a:off x="5317932" y="3707420"/>
            <a:ext cx="3042297" cy="69735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lt1"/>
              </a:buClr>
              <a:buSzPct val="69498"/>
              <a:buNone/>
            </a:pPr>
            <a:r>
              <a:rPr lang="en-US" sz="5600">
                <a:solidFill>
                  <a:srgbClr val="20EEF1"/>
                </a:solidFill>
              </a:rPr>
              <a:t>Module 5</a:t>
            </a:r>
            <a:endParaRPr/>
          </a:p>
        </p:txBody>
      </p:sp>
      <p:grpSp>
        <p:nvGrpSpPr>
          <p:cNvPr id="136" name="Google Shape;136;p3"/>
          <p:cNvGrpSpPr/>
          <p:nvPr/>
        </p:nvGrpSpPr>
        <p:grpSpPr>
          <a:xfrm>
            <a:off x="2088627" y="3786905"/>
            <a:ext cx="2082443" cy="2861107"/>
            <a:chOff x="5875548" y="3125276"/>
            <a:chExt cx="438214" cy="602070"/>
          </a:xfrm>
        </p:grpSpPr>
        <p:sp>
          <p:nvSpPr>
            <p:cNvPr id="137" name="Google Shape;137;p3"/>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 name="Google Shape;138;p3"/>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39" name="Google Shape;139;p3"/>
          <p:cNvPicPr preferRelativeResize="0"/>
          <p:nvPr>
            <p:ph idx="2" type="pic"/>
          </p:nvPr>
        </p:nvPicPr>
        <p:blipFill rotWithShape="1">
          <a:blip r:embed="rId3">
            <a:alphaModFix/>
          </a:blip>
          <a:srcRect b="0" l="969" r="969" t="0"/>
          <a:stretch/>
        </p:blipFill>
        <p:spPr>
          <a:xfrm>
            <a:off x="203201" y="801342"/>
            <a:ext cx="4390612" cy="59711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descr="Colorful mountains and lake" id="220" name="Google Shape;220;p70"/>
          <p:cNvPicPr preferRelativeResize="0"/>
          <p:nvPr>
            <p:ph idx="2" type="pic"/>
          </p:nvPr>
        </p:nvPicPr>
        <p:blipFill rotWithShape="1">
          <a:blip r:embed="rId3">
            <a:alphaModFix/>
          </a:blip>
          <a:srcRect b="40731" l="134" r="-133" t="19630"/>
          <a:stretch/>
        </p:blipFill>
        <p:spPr>
          <a:xfrm>
            <a:off x="16300" y="-732"/>
            <a:ext cx="12175708" cy="3635823"/>
          </a:xfrm>
          <a:prstGeom prst="rect">
            <a:avLst/>
          </a:prstGeom>
          <a:noFill/>
          <a:ln>
            <a:noFill/>
          </a:ln>
        </p:spPr>
      </p:pic>
      <p:sp>
        <p:nvSpPr>
          <p:cNvPr id="221" name="Google Shape;221;p70"/>
          <p:cNvSpPr txBox="1"/>
          <p:nvPr>
            <p:ph idx="1" type="body"/>
          </p:nvPr>
        </p:nvSpPr>
        <p:spPr>
          <a:xfrm>
            <a:off x="5739037" y="3768921"/>
            <a:ext cx="6191705" cy="2698813"/>
          </a:xfrm>
          <a:prstGeom prst="rect">
            <a:avLst/>
          </a:prstGeom>
          <a:noFill/>
          <a:ln>
            <a:noFill/>
          </a:ln>
        </p:spPr>
        <p:txBody>
          <a:bodyPr anchorCtr="0" anchor="t" bIns="45700" lIns="91425" spcFirstLastPara="1" rIns="91425" wrap="square" tIns="45700">
            <a:normAutofit fontScale="85000" lnSpcReduction="10000"/>
          </a:bodyPr>
          <a:lstStyle/>
          <a:p>
            <a:pPr indent="-290513" lvl="0" marL="290513" rtl="0" algn="just">
              <a:lnSpc>
                <a:spcPct val="90000"/>
              </a:lnSpc>
              <a:spcBef>
                <a:spcPts val="1000"/>
              </a:spcBef>
              <a:spcAft>
                <a:spcPts val="0"/>
              </a:spcAft>
              <a:buSzPct val="148606"/>
              <a:buFont typeface="Arial"/>
              <a:buChar char="•"/>
            </a:pPr>
            <a:r>
              <a:rPr lang="en-US" sz="1900">
                <a:solidFill>
                  <a:srgbClr val="080808"/>
                </a:solidFill>
              </a:rPr>
              <a:t>Conducting do-it-yourself surveys or diving into web data may seem like a natural step, but you should go further than that to grasp the full picture.</a:t>
            </a:r>
            <a:endParaRPr/>
          </a:p>
          <a:p>
            <a:pPr indent="-290513" lvl="0" marL="290513" rtl="0" algn="just">
              <a:lnSpc>
                <a:spcPct val="90000"/>
              </a:lnSpc>
              <a:spcBef>
                <a:spcPts val="1000"/>
              </a:spcBef>
              <a:spcAft>
                <a:spcPts val="0"/>
              </a:spcAft>
              <a:buSzPct val="148606"/>
              <a:buFont typeface="Arial"/>
              <a:buChar char="•"/>
            </a:pPr>
            <a:r>
              <a:rPr lang="en-US" sz="1900">
                <a:solidFill>
                  <a:srgbClr val="080808"/>
                </a:solidFill>
              </a:rPr>
              <a:t>Surveying your customers or analyzing data from your own website alone could result in a substandard pool of information available to you. Surveys can be answered by the most responsive or positive of your customers. Website analytics show customer activity but miss potential customers and their needs.</a:t>
            </a:r>
            <a:endParaRPr/>
          </a:p>
          <a:p>
            <a:pPr indent="-290513" lvl="0" marL="290513" rtl="0" algn="just">
              <a:lnSpc>
                <a:spcPct val="90000"/>
              </a:lnSpc>
              <a:spcBef>
                <a:spcPts val="1000"/>
              </a:spcBef>
              <a:spcAft>
                <a:spcPts val="0"/>
              </a:spcAft>
              <a:buSzPct val="148606"/>
              <a:buFont typeface="Arial"/>
              <a:buChar char="•"/>
            </a:pPr>
            <a:r>
              <a:rPr lang="en-US" sz="1900">
                <a:solidFill>
                  <a:srgbClr val="080808"/>
                </a:solidFill>
              </a:rPr>
              <a:t>Syndicated, third-party research can reach into trends from all consumers, not just those current among your customer bases. </a:t>
            </a:r>
            <a:endParaRPr sz="1900">
              <a:solidFill>
                <a:srgbClr val="080808"/>
              </a:solidFill>
            </a:endParaRPr>
          </a:p>
        </p:txBody>
      </p:sp>
      <p:sp>
        <p:nvSpPr>
          <p:cNvPr id="222" name="Google Shape;222;p70"/>
          <p:cNvSpPr txBox="1"/>
          <p:nvPr>
            <p:ph idx="3" type="body"/>
          </p:nvPr>
        </p:nvSpPr>
        <p:spPr>
          <a:xfrm>
            <a:off x="293627" y="4493673"/>
            <a:ext cx="4075174" cy="1759373"/>
          </a:xfrm>
          <a:prstGeom prst="rect">
            <a:avLst/>
          </a:prstGeom>
          <a:noFill/>
          <a:ln>
            <a:noFill/>
          </a:ln>
        </p:spPr>
        <p:txBody>
          <a:bodyPr anchorCtr="0" anchor="t" bIns="45700" lIns="91425" spcFirstLastPara="1" rIns="91425" wrap="square" tIns="45700">
            <a:normAutofit/>
          </a:bodyPr>
          <a:lstStyle/>
          <a:p>
            <a:pPr indent="-228600" lvl="0" marL="457200" rtl="0" algn="just">
              <a:lnSpc>
                <a:spcPct val="90000"/>
              </a:lnSpc>
              <a:spcBef>
                <a:spcPts val="1000"/>
              </a:spcBef>
              <a:spcAft>
                <a:spcPts val="0"/>
              </a:spcAft>
              <a:buSzPts val="3600"/>
              <a:buNone/>
            </a:pPr>
            <a:r>
              <a:rPr b="1" lang="en-US" sz="3200">
                <a:solidFill>
                  <a:srgbClr val="0070C0"/>
                </a:solidFill>
              </a:rPr>
              <a:t>	1. Use syndicated research to gain a 360-degree view</a:t>
            </a:r>
            <a:endParaRPr b="1" sz="3200">
              <a:solidFill>
                <a:srgbClr val="0070C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Hikers in a snowy mountain" id="227" name="Google Shape;227;p71"/>
          <p:cNvPicPr preferRelativeResize="0"/>
          <p:nvPr>
            <p:ph idx="2" type="pic"/>
          </p:nvPr>
        </p:nvPicPr>
        <p:blipFill rotWithShape="1">
          <a:blip r:embed="rId3">
            <a:alphaModFix/>
          </a:blip>
          <a:srcRect b="20763" l="-58" r="57" t="25411"/>
          <a:stretch/>
        </p:blipFill>
        <p:spPr>
          <a:xfrm>
            <a:off x="-14226" y="-35511"/>
            <a:ext cx="12206226" cy="4112972"/>
          </a:xfrm>
          <a:prstGeom prst="rect">
            <a:avLst/>
          </a:prstGeom>
          <a:noFill/>
          <a:ln>
            <a:noFill/>
          </a:ln>
        </p:spPr>
      </p:pic>
      <p:sp>
        <p:nvSpPr>
          <p:cNvPr id="228" name="Google Shape;228;p71"/>
          <p:cNvSpPr txBox="1"/>
          <p:nvPr>
            <p:ph idx="1" type="body"/>
          </p:nvPr>
        </p:nvSpPr>
        <p:spPr>
          <a:xfrm>
            <a:off x="5951111" y="4081731"/>
            <a:ext cx="5538057" cy="2073313"/>
          </a:xfrm>
          <a:prstGeom prst="rect">
            <a:avLst/>
          </a:prstGeom>
          <a:noFill/>
          <a:ln>
            <a:noFill/>
          </a:ln>
        </p:spPr>
        <p:txBody>
          <a:bodyPr anchorCtr="0" anchor="t" bIns="45700" lIns="91425" spcFirstLastPara="1" rIns="91425" wrap="square" tIns="45700">
            <a:normAutofit fontScale="77500" lnSpcReduction="20000"/>
          </a:bodyPr>
          <a:lstStyle/>
          <a:p>
            <a:pPr indent="-228600" lvl="0" marL="457200" rtl="0" algn="l">
              <a:lnSpc>
                <a:spcPct val="90000"/>
              </a:lnSpc>
              <a:spcBef>
                <a:spcPts val="1000"/>
              </a:spcBef>
              <a:spcAft>
                <a:spcPts val="0"/>
              </a:spcAft>
              <a:buSzPct val="123870"/>
              <a:buFont typeface="Arial"/>
              <a:buChar char="•"/>
            </a:pPr>
            <a:r>
              <a:rPr b="0" i="0" lang="en-US" sz="2500">
                <a:solidFill>
                  <a:schemeClr val="lt1"/>
                </a:solidFill>
                <a:latin typeface="Open Sans"/>
                <a:ea typeface="Open Sans"/>
                <a:cs typeface="Open Sans"/>
                <a:sym typeface="Open Sans"/>
              </a:rPr>
              <a:t>Who is the customer?</a:t>
            </a:r>
            <a:endParaRPr/>
          </a:p>
          <a:p>
            <a:pPr indent="-228600" lvl="0" marL="457200" rtl="0" algn="l">
              <a:lnSpc>
                <a:spcPct val="90000"/>
              </a:lnSpc>
              <a:spcBef>
                <a:spcPts val="1000"/>
              </a:spcBef>
              <a:spcAft>
                <a:spcPts val="0"/>
              </a:spcAft>
              <a:buSzPct val="123870"/>
              <a:buFont typeface="Arial"/>
              <a:buChar char="•"/>
            </a:pPr>
            <a:r>
              <a:rPr b="0" i="0" lang="en-US" sz="2500">
                <a:solidFill>
                  <a:schemeClr val="lt1"/>
                </a:solidFill>
                <a:latin typeface="Open Sans"/>
                <a:ea typeface="Open Sans"/>
                <a:cs typeface="Open Sans"/>
                <a:sym typeface="Open Sans"/>
              </a:rPr>
              <a:t>What does the customer want to buy?</a:t>
            </a:r>
            <a:endParaRPr/>
          </a:p>
          <a:p>
            <a:pPr indent="-228600" lvl="0" marL="457200" rtl="0" algn="l">
              <a:lnSpc>
                <a:spcPct val="90000"/>
              </a:lnSpc>
              <a:spcBef>
                <a:spcPts val="1000"/>
              </a:spcBef>
              <a:spcAft>
                <a:spcPts val="0"/>
              </a:spcAft>
              <a:buSzPct val="123870"/>
              <a:buFont typeface="Arial"/>
              <a:buChar char="•"/>
            </a:pPr>
            <a:r>
              <a:rPr b="0" i="0" lang="en-US" sz="2500">
                <a:solidFill>
                  <a:schemeClr val="lt1"/>
                </a:solidFill>
                <a:latin typeface="Open Sans"/>
                <a:ea typeface="Open Sans"/>
                <a:cs typeface="Open Sans"/>
                <a:sym typeface="Open Sans"/>
              </a:rPr>
              <a:t>When does the customer want to buy?</a:t>
            </a:r>
            <a:endParaRPr/>
          </a:p>
          <a:p>
            <a:pPr indent="-228600" lvl="0" marL="457200" rtl="0" algn="l">
              <a:lnSpc>
                <a:spcPct val="90000"/>
              </a:lnSpc>
              <a:spcBef>
                <a:spcPts val="1000"/>
              </a:spcBef>
              <a:spcAft>
                <a:spcPts val="0"/>
              </a:spcAft>
              <a:buSzPct val="123870"/>
              <a:buFont typeface="Arial"/>
              <a:buChar char="•"/>
            </a:pPr>
            <a:r>
              <a:rPr b="0" i="0" lang="en-US" sz="2500">
                <a:solidFill>
                  <a:schemeClr val="lt1"/>
                </a:solidFill>
                <a:latin typeface="Open Sans"/>
                <a:ea typeface="Open Sans"/>
                <a:cs typeface="Open Sans"/>
                <a:sym typeface="Open Sans"/>
              </a:rPr>
              <a:t>Where does the customer buy?</a:t>
            </a:r>
            <a:endParaRPr/>
          </a:p>
          <a:p>
            <a:pPr indent="-228600" lvl="0" marL="457200" rtl="0" algn="l">
              <a:lnSpc>
                <a:spcPct val="90000"/>
              </a:lnSpc>
              <a:spcBef>
                <a:spcPts val="1000"/>
              </a:spcBef>
              <a:spcAft>
                <a:spcPts val="0"/>
              </a:spcAft>
              <a:buSzPct val="123870"/>
              <a:buFont typeface="Arial"/>
              <a:buChar char="•"/>
            </a:pPr>
            <a:r>
              <a:rPr b="0" i="0" lang="en-US" sz="2500">
                <a:solidFill>
                  <a:schemeClr val="lt1"/>
                </a:solidFill>
                <a:latin typeface="Open Sans"/>
                <a:ea typeface="Open Sans"/>
                <a:cs typeface="Open Sans"/>
                <a:sym typeface="Open Sans"/>
              </a:rPr>
              <a:t>How does the customer pay?</a:t>
            </a:r>
            <a:endParaRPr/>
          </a:p>
          <a:p>
            <a:pPr indent="-228600" lvl="0" marL="457200" rtl="0" algn="l">
              <a:lnSpc>
                <a:spcPct val="90000"/>
              </a:lnSpc>
              <a:spcBef>
                <a:spcPts val="1000"/>
              </a:spcBef>
              <a:spcAft>
                <a:spcPts val="0"/>
              </a:spcAft>
              <a:buSzPct val="123870"/>
              <a:buFont typeface="Arial"/>
              <a:buChar char="•"/>
            </a:pPr>
            <a:r>
              <a:rPr b="0" i="0" lang="en-US" sz="2500">
                <a:solidFill>
                  <a:schemeClr val="lt1"/>
                </a:solidFill>
                <a:latin typeface="Open Sans"/>
                <a:ea typeface="Open Sans"/>
                <a:cs typeface="Open Sans"/>
                <a:sym typeface="Open Sans"/>
              </a:rPr>
              <a:t>What price is the customer willing to pay?</a:t>
            </a:r>
            <a:endParaRPr/>
          </a:p>
          <a:p>
            <a:pPr indent="-228600" lvl="0" marL="457200" rtl="0" algn="l">
              <a:lnSpc>
                <a:spcPct val="90000"/>
              </a:lnSpc>
              <a:spcBef>
                <a:spcPts val="1000"/>
              </a:spcBef>
              <a:spcAft>
                <a:spcPts val="0"/>
              </a:spcAft>
              <a:buClr>
                <a:schemeClr val="lt1"/>
              </a:buClr>
              <a:buSzPct val="129032"/>
              <a:buNone/>
            </a:pPr>
            <a:r>
              <a:t/>
            </a:r>
            <a:endParaRPr/>
          </a:p>
        </p:txBody>
      </p:sp>
      <p:sp>
        <p:nvSpPr>
          <p:cNvPr id="229" name="Google Shape;229;p71"/>
          <p:cNvSpPr txBox="1"/>
          <p:nvPr>
            <p:ph idx="3" type="body"/>
          </p:nvPr>
        </p:nvSpPr>
        <p:spPr>
          <a:xfrm>
            <a:off x="162998" y="4525118"/>
            <a:ext cx="4278374" cy="1759373"/>
          </a:xfrm>
          <a:prstGeom prst="rect">
            <a:avLst/>
          </a:prstGeom>
          <a:noFill/>
          <a:ln>
            <a:noFill/>
          </a:ln>
        </p:spPr>
        <p:txBody>
          <a:bodyPr anchorCtr="0" anchor="t" bIns="45700" lIns="91425" spcFirstLastPara="1" rIns="91425" wrap="square" tIns="45700">
            <a:normAutofit/>
          </a:bodyPr>
          <a:lstStyle/>
          <a:p>
            <a:pPr indent="-228600" lvl="0" marL="457200" rtl="0" algn="just">
              <a:lnSpc>
                <a:spcPct val="90000"/>
              </a:lnSpc>
              <a:spcBef>
                <a:spcPts val="1000"/>
              </a:spcBef>
              <a:spcAft>
                <a:spcPts val="0"/>
              </a:spcAft>
              <a:buSzPts val="3600"/>
              <a:buNone/>
            </a:pPr>
            <a:r>
              <a:rPr b="1" lang="en-US" sz="3200"/>
              <a:t>	2. Ask these six key questions about your customers</a:t>
            </a:r>
            <a:endParaRPr b="1" sz="3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72"/>
          <p:cNvPicPr preferRelativeResize="0"/>
          <p:nvPr>
            <p:ph idx="2" type="pic"/>
          </p:nvPr>
        </p:nvPicPr>
        <p:blipFill rotWithShape="1">
          <a:blip r:embed="rId3">
            <a:alphaModFix/>
          </a:blip>
          <a:srcRect b="0" l="20" r="19" t="0"/>
          <a:stretch/>
        </p:blipFill>
        <p:spPr>
          <a:xfrm>
            <a:off x="16300" y="-732"/>
            <a:ext cx="12175708" cy="3635823"/>
          </a:xfrm>
          <a:prstGeom prst="rect">
            <a:avLst/>
          </a:prstGeom>
          <a:noFill/>
          <a:ln>
            <a:noFill/>
          </a:ln>
        </p:spPr>
      </p:pic>
      <p:sp>
        <p:nvSpPr>
          <p:cNvPr id="235" name="Google Shape;235;p72"/>
          <p:cNvSpPr txBox="1"/>
          <p:nvPr>
            <p:ph idx="1" type="body"/>
          </p:nvPr>
        </p:nvSpPr>
        <p:spPr>
          <a:xfrm>
            <a:off x="5942234" y="3781887"/>
            <a:ext cx="5812377" cy="2388094"/>
          </a:xfrm>
          <a:prstGeom prst="rect">
            <a:avLst/>
          </a:prstGeom>
          <a:noFill/>
          <a:ln>
            <a:noFill/>
          </a:ln>
        </p:spPr>
        <p:txBody>
          <a:bodyPr anchorCtr="0" anchor="t" bIns="45700" lIns="91425" spcFirstLastPara="1" rIns="91425" wrap="square" tIns="45700">
            <a:normAutofit lnSpcReduction="10000"/>
          </a:bodyPr>
          <a:lstStyle/>
          <a:p>
            <a:pPr indent="-228600" lvl="0" marL="457200" rtl="0" algn="just">
              <a:lnSpc>
                <a:spcPct val="90000"/>
              </a:lnSpc>
              <a:spcBef>
                <a:spcPts val="1000"/>
              </a:spcBef>
              <a:spcAft>
                <a:spcPts val="0"/>
              </a:spcAft>
              <a:buSzPts val="2400"/>
              <a:buNone/>
            </a:pPr>
            <a:r>
              <a:rPr lang="en-US">
                <a:solidFill>
                  <a:srgbClr val="1C1C1C"/>
                </a:solidFill>
              </a:rPr>
              <a:t>	As you conduct a customer analysis, identify consumers segments that share common characteristics. These may include demographic factors such as age, gender, education, income, occupation, and place of residence, or softer variables such as lifestyle and values. </a:t>
            </a:r>
            <a:endParaRPr>
              <a:solidFill>
                <a:srgbClr val="1C1C1C"/>
              </a:solidFill>
            </a:endParaRPr>
          </a:p>
        </p:txBody>
      </p:sp>
      <p:sp>
        <p:nvSpPr>
          <p:cNvPr id="236" name="Google Shape;236;p72"/>
          <p:cNvSpPr txBox="1"/>
          <p:nvPr>
            <p:ph idx="3" type="body"/>
          </p:nvPr>
        </p:nvSpPr>
        <p:spPr>
          <a:xfrm>
            <a:off x="146926" y="4842015"/>
            <a:ext cx="4423517" cy="1759373"/>
          </a:xfrm>
          <a:prstGeom prst="rect">
            <a:avLst/>
          </a:prstGeom>
          <a:noFill/>
          <a:ln>
            <a:noFill/>
          </a:ln>
        </p:spPr>
        <p:txBody>
          <a:bodyPr anchorCtr="0" anchor="t" bIns="45700" lIns="91425" spcFirstLastPara="1" rIns="91425" wrap="square" tIns="45700">
            <a:normAutofit/>
          </a:bodyPr>
          <a:lstStyle/>
          <a:p>
            <a:pPr indent="-228600" lvl="0" marL="457200" rtl="0" algn="just">
              <a:lnSpc>
                <a:spcPct val="90000"/>
              </a:lnSpc>
              <a:spcBef>
                <a:spcPts val="1000"/>
              </a:spcBef>
              <a:spcAft>
                <a:spcPts val="0"/>
              </a:spcAft>
              <a:buSzPts val="3600"/>
              <a:buNone/>
            </a:pPr>
            <a:r>
              <a:rPr b="1" lang="en-US" sz="3200">
                <a:solidFill>
                  <a:srgbClr val="0070C0"/>
                </a:solidFill>
              </a:rPr>
              <a:t>	3. Identify important consumer segments</a:t>
            </a:r>
            <a:endParaRPr b="1" sz="3200">
              <a:solidFill>
                <a:srgbClr val="0070C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descr="Hikers in a snowy mountain" id="241" name="Google Shape;241;p73"/>
          <p:cNvPicPr preferRelativeResize="0"/>
          <p:nvPr>
            <p:ph idx="2" type="pic"/>
          </p:nvPr>
        </p:nvPicPr>
        <p:blipFill rotWithShape="1">
          <a:blip r:embed="rId3">
            <a:alphaModFix/>
          </a:blip>
          <a:srcRect b="20763" l="-58" r="57" t="27882"/>
          <a:stretch/>
        </p:blipFill>
        <p:spPr>
          <a:xfrm>
            <a:off x="288" y="14515"/>
            <a:ext cx="12206226" cy="3924289"/>
          </a:xfrm>
          <a:prstGeom prst="rect">
            <a:avLst/>
          </a:prstGeom>
          <a:noFill/>
          <a:ln>
            <a:noFill/>
          </a:ln>
        </p:spPr>
      </p:pic>
      <p:sp>
        <p:nvSpPr>
          <p:cNvPr id="242" name="Google Shape;242;p73"/>
          <p:cNvSpPr txBox="1"/>
          <p:nvPr>
            <p:ph idx="1" type="body"/>
          </p:nvPr>
        </p:nvSpPr>
        <p:spPr>
          <a:xfrm>
            <a:off x="5297717" y="3867566"/>
            <a:ext cx="6516913" cy="2469619"/>
          </a:xfrm>
          <a:prstGeom prst="rect">
            <a:avLst/>
          </a:prstGeom>
          <a:noFill/>
          <a:ln>
            <a:noFill/>
          </a:ln>
        </p:spPr>
        <p:txBody>
          <a:bodyPr anchorCtr="0" anchor="t" bIns="45700" lIns="91425" spcFirstLastPara="1" rIns="91425" wrap="square" tIns="45700">
            <a:normAutofit fontScale="92500"/>
          </a:bodyPr>
          <a:lstStyle/>
          <a:p>
            <a:pPr indent="-228600" lvl="0" marL="457200" rtl="0" algn="just">
              <a:lnSpc>
                <a:spcPct val="90000"/>
              </a:lnSpc>
              <a:spcBef>
                <a:spcPts val="1000"/>
              </a:spcBef>
              <a:spcAft>
                <a:spcPts val="0"/>
              </a:spcAft>
              <a:buSzPct val="162162"/>
              <a:buNone/>
            </a:pPr>
            <a:r>
              <a:rPr lang="en-US" sz="1600"/>
              <a:t>	</a:t>
            </a:r>
            <a:r>
              <a:rPr lang="en-US" sz="1700"/>
              <a:t>Researching consumer motivation may be a particularly fruitful source of innovation. one of MarketResearch.com's clients, a major manufacturer in the construction industry, told us, "We use market research to get a better understanding of consumer motivation. What portion of customers is opting for lower-cost brands that are 'good enough?' How can we account for differences between specific types of consumers and how they approach the buying process?"</a:t>
            </a:r>
            <a:endParaRPr/>
          </a:p>
          <a:p>
            <a:pPr indent="-228600" lvl="0" marL="457200" rtl="0" algn="just">
              <a:lnSpc>
                <a:spcPct val="90000"/>
              </a:lnSpc>
              <a:spcBef>
                <a:spcPts val="1000"/>
              </a:spcBef>
              <a:spcAft>
                <a:spcPts val="0"/>
              </a:spcAft>
              <a:buSzPct val="152623"/>
              <a:buNone/>
            </a:pPr>
            <a:r>
              <a:rPr lang="en-US" sz="1700"/>
              <a:t>	These type of data-driven insights can be used to guide future product development and marketing strategies to boost your bottom line.</a:t>
            </a:r>
            <a:endParaRPr sz="1700"/>
          </a:p>
        </p:txBody>
      </p:sp>
      <p:sp>
        <p:nvSpPr>
          <p:cNvPr id="243" name="Google Shape;243;p73"/>
          <p:cNvSpPr txBox="1"/>
          <p:nvPr>
            <p:ph idx="3" type="body"/>
          </p:nvPr>
        </p:nvSpPr>
        <p:spPr>
          <a:xfrm>
            <a:off x="264598" y="4946033"/>
            <a:ext cx="4668890" cy="125156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lt1"/>
              </a:buClr>
              <a:buSzPts val="3600"/>
              <a:buNone/>
            </a:pPr>
            <a:r>
              <a:rPr b="1" lang="en-US" sz="3200"/>
              <a:t>	4. Evaluate consumer motivation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74"/>
          <p:cNvPicPr preferRelativeResize="0"/>
          <p:nvPr>
            <p:ph idx="2" type="pic"/>
          </p:nvPr>
        </p:nvPicPr>
        <p:blipFill rotWithShape="1">
          <a:blip r:embed="rId3">
            <a:alphaModFix/>
          </a:blip>
          <a:srcRect b="0" l="20" r="19" t="0"/>
          <a:stretch/>
        </p:blipFill>
        <p:spPr>
          <a:xfrm>
            <a:off x="16300" y="-732"/>
            <a:ext cx="12175708" cy="3635823"/>
          </a:xfrm>
          <a:prstGeom prst="rect">
            <a:avLst/>
          </a:prstGeom>
          <a:noFill/>
          <a:ln>
            <a:noFill/>
          </a:ln>
        </p:spPr>
      </p:pic>
      <p:sp>
        <p:nvSpPr>
          <p:cNvPr id="249" name="Google Shape;249;p74"/>
          <p:cNvSpPr txBox="1"/>
          <p:nvPr>
            <p:ph idx="1" type="body"/>
          </p:nvPr>
        </p:nvSpPr>
        <p:spPr>
          <a:xfrm>
            <a:off x="5712405" y="3899547"/>
            <a:ext cx="6029656" cy="2388094"/>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0"/>
              </a:spcBef>
              <a:spcAft>
                <a:spcPts val="0"/>
              </a:spcAft>
              <a:buSzPts val="2400"/>
              <a:buNone/>
            </a:pPr>
            <a:r>
              <a:rPr b="1" lang="en-US" sz="1800">
                <a:solidFill>
                  <a:srgbClr val="1C1C1C"/>
                </a:solidFill>
              </a:rPr>
              <a:t>When analyzing the competition, consider the following:</a:t>
            </a:r>
            <a:endParaRPr/>
          </a:p>
          <a:p>
            <a:pPr indent="-342900" lvl="0" marL="571500" rtl="0" algn="just">
              <a:lnSpc>
                <a:spcPct val="90000"/>
              </a:lnSpc>
              <a:spcBef>
                <a:spcPts val="600"/>
              </a:spcBef>
              <a:spcAft>
                <a:spcPts val="0"/>
              </a:spcAft>
              <a:buClr>
                <a:srgbClr val="0070C0"/>
              </a:buClr>
              <a:buSzPts val="2400"/>
              <a:buFont typeface="Arial"/>
              <a:buChar char="•"/>
            </a:pPr>
            <a:r>
              <a:rPr lang="en-US" sz="1600">
                <a:solidFill>
                  <a:srgbClr val="1C1C1C"/>
                </a:solidFill>
              </a:rPr>
              <a:t>Who are the main industry participants, and what is their market share?</a:t>
            </a:r>
            <a:endParaRPr/>
          </a:p>
          <a:p>
            <a:pPr indent="-342900" lvl="0" marL="571500" rtl="0" algn="just">
              <a:lnSpc>
                <a:spcPct val="90000"/>
              </a:lnSpc>
              <a:spcBef>
                <a:spcPts val="0"/>
              </a:spcBef>
              <a:spcAft>
                <a:spcPts val="0"/>
              </a:spcAft>
              <a:buClr>
                <a:srgbClr val="0070C0"/>
              </a:buClr>
              <a:buSzPts val="2400"/>
              <a:buFont typeface="Arial"/>
              <a:buChar char="•"/>
            </a:pPr>
            <a:r>
              <a:rPr lang="en-US" sz="1600">
                <a:solidFill>
                  <a:srgbClr val="1C1C1C"/>
                </a:solidFill>
              </a:rPr>
              <a:t>What products or services do they sell, and what is their value proposition?</a:t>
            </a:r>
            <a:endParaRPr/>
          </a:p>
          <a:p>
            <a:pPr indent="-342900" lvl="0" marL="571500" rtl="0" algn="just">
              <a:lnSpc>
                <a:spcPct val="90000"/>
              </a:lnSpc>
              <a:spcBef>
                <a:spcPts val="0"/>
              </a:spcBef>
              <a:spcAft>
                <a:spcPts val="0"/>
              </a:spcAft>
              <a:buClr>
                <a:srgbClr val="0070C0"/>
              </a:buClr>
              <a:buSzPts val="2400"/>
              <a:buFont typeface="Arial"/>
              <a:buChar char="•"/>
            </a:pPr>
            <a:r>
              <a:rPr lang="en-US" sz="1600">
                <a:solidFill>
                  <a:srgbClr val="1C1C1C"/>
                </a:solidFill>
              </a:rPr>
              <a:t>Which products and brands are growing more significantly and why?</a:t>
            </a:r>
            <a:endParaRPr/>
          </a:p>
          <a:p>
            <a:pPr indent="-342900" lvl="0" marL="571500" rtl="0" algn="just">
              <a:lnSpc>
                <a:spcPct val="90000"/>
              </a:lnSpc>
              <a:spcBef>
                <a:spcPts val="0"/>
              </a:spcBef>
              <a:spcAft>
                <a:spcPts val="0"/>
              </a:spcAft>
              <a:buClr>
                <a:srgbClr val="0070C0"/>
              </a:buClr>
              <a:buSzPts val="2400"/>
              <a:buFont typeface="Arial"/>
              <a:buChar char="•"/>
            </a:pPr>
            <a:r>
              <a:rPr lang="en-US" sz="1600">
                <a:solidFill>
                  <a:srgbClr val="1C1C1C"/>
                </a:solidFill>
              </a:rPr>
              <a:t>What are the strengths and weaknesses of your competitors?</a:t>
            </a:r>
            <a:endParaRPr/>
          </a:p>
          <a:p>
            <a:pPr indent="-342900" lvl="0" marL="571500" rtl="0" algn="just">
              <a:lnSpc>
                <a:spcPct val="90000"/>
              </a:lnSpc>
              <a:spcBef>
                <a:spcPts val="0"/>
              </a:spcBef>
              <a:spcAft>
                <a:spcPts val="0"/>
              </a:spcAft>
              <a:buClr>
                <a:srgbClr val="0070C0"/>
              </a:buClr>
              <a:buSzPts val="2400"/>
              <a:buFont typeface="Arial"/>
              <a:buChar char="•"/>
            </a:pPr>
            <a:r>
              <a:rPr lang="en-US" sz="1600">
                <a:solidFill>
                  <a:srgbClr val="1C1C1C"/>
                </a:solidFill>
              </a:rPr>
              <a:t>What strategies can you employ to build an advantage?</a:t>
            </a:r>
            <a:endParaRPr sz="1600">
              <a:solidFill>
                <a:srgbClr val="1C1C1C"/>
              </a:solidFill>
            </a:endParaRPr>
          </a:p>
        </p:txBody>
      </p:sp>
      <p:sp>
        <p:nvSpPr>
          <p:cNvPr id="250" name="Google Shape;250;p74"/>
          <p:cNvSpPr txBox="1"/>
          <p:nvPr>
            <p:ph idx="3" type="body"/>
          </p:nvPr>
        </p:nvSpPr>
        <p:spPr>
          <a:xfrm>
            <a:off x="192026" y="4904912"/>
            <a:ext cx="4133231" cy="1166899"/>
          </a:xfrm>
          <a:prstGeom prst="rect">
            <a:avLst/>
          </a:prstGeom>
          <a:noFill/>
          <a:ln>
            <a:noFill/>
          </a:ln>
        </p:spPr>
        <p:txBody>
          <a:bodyPr anchorCtr="0" anchor="t" bIns="45700" lIns="91425" spcFirstLastPara="1" rIns="91425" wrap="square" tIns="45700">
            <a:normAutofit/>
          </a:bodyPr>
          <a:lstStyle/>
          <a:p>
            <a:pPr indent="-228600" lvl="0" marL="457200" rtl="0" algn="just">
              <a:lnSpc>
                <a:spcPct val="90000"/>
              </a:lnSpc>
              <a:spcBef>
                <a:spcPts val="1000"/>
              </a:spcBef>
              <a:spcAft>
                <a:spcPts val="0"/>
              </a:spcAft>
              <a:buSzPts val="3600"/>
              <a:buNone/>
            </a:pPr>
            <a:r>
              <a:rPr b="1" lang="en-US" sz="3200">
                <a:solidFill>
                  <a:srgbClr val="0070C0"/>
                </a:solidFill>
              </a:rPr>
              <a:t>	5. Do a competitive analysis</a:t>
            </a:r>
            <a:endParaRPr b="1" sz="3200">
              <a:solidFill>
                <a:srgbClr val="0070C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descr="Hikers in a snowy mountain" id="255" name="Google Shape;255;p75"/>
          <p:cNvPicPr preferRelativeResize="0"/>
          <p:nvPr>
            <p:ph idx="2" type="pic"/>
          </p:nvPr>
        </p:nvPicPr>
        <p:blipFill rotWithShape="1">
          <a:blip r:embed="rId3">
            <a:alphaModFix/>
          </a:blip>
          <a:srcRect b="20764" l="-58" r="57" t="26741"/>
          <a:stretch/>
        </p:blipFill>
        <p:spPr>
          <a:xfrm>
            <a:off x="288" y="14516"/>
            <a:ext cx="12206226" cy="4011372"/>
          </a:xfrm>
          <a:prstGeom prst="rect">
            <a:avLst/>
          </a:prstGeom>
          <a:noFill/>
          <a:ln>
            <a:noFill/>
          </a:ln>
        </p:spPr>
      </p:pic>
      <p:sp>
        <p:nvSpPr>
          <p:cNvPr id="256" name="Google Shape;256;p75"/>
          <p:cNvSpPr txBox="1"/>
          <p:nvPr>
            <p:ph idx="1" type="body"/>
          </p:nvPr>
        </p:nvSpPr>
        <p:spPr>
          <a:xfrm>
            <a:off x="5610686" y="4012706"/>
            <a:ext cx="6258757" cy="2469619"/>
          </a:xfrm>
          <a:prstGeom prst="rect">
            <a:avLst/>
          </a:prstGeom>
          <a:noFill/>
          <a:ln>
            <a:noFill/>
          </a:ln>
        </p:spPr>
        <p:txBody>
          <a:bodyPr anchorCtr="0" anchor="t" bIns="45700" lIns="91425" spcFirstLastPara="1" rIns="91425" wrap="square" tIns="45700">
            <a:normAutofit/>
          </a:bodyPr>
          <a:lstStyle/>
          <a:p>
            <a:pPr indent="-228600" lvl="0" marL="457200" rtl="0" algn="just">
              <a:lnSpc>
                <a:spcPct val="90000"/>
              </a:lnSpc>
              <a:spcBef>
                <a:spcPts val="1000"/>
              </a:spcBef>
              <a:spcAft>
                <a:spcPts val="0"/>
              </a:spcAft>
              <a:buSzPts val="2400"/>
              <a:buNone/>
            </a:pPr>
            <a:r>
              <a:rPr lang="en-US" sz="2000"/>
              <a:t>	You may also want to look closely at indirect competitors. For example, airlines may want to consider how else people travel long distance (via bus or train), and how they can persuade customers to take a plane instead. Southwest’s low-cost airline service attracted people who might otherwise take the bus or not travel at all.</a:t>
            </a:r>
            <a:endParaRPr sz="2000"/>
          </a:p>
        </p:txBody>
      </p:sp>
      <p:sp>
        <p:nvSpPr>
          <p:cNvPr id="257" name="Google Shape;257;p75"/>
          <p:cNvSpPr txBox="1"/>
          <p:nvPr>
            <p:ph idx="3" type="body"/>
          </p:nvPr>
        </p:nvSpPr>
        <p:spPr>
          <a:xfrm>
            <a:off x="22686" y="4902490"/>
            <a:ext cx="4823574" cy="1280596"/>
          </a:xfrm>
          <a:prstGeom prst="rect">
            <a:avLst/>
          </a:prstGeom>
          <a:noFill/>
          <a:ln>
            <a:noFill/>
          </a:ln>
        </p:spPr>
        <p:txBody>
          <a:bodyPr anchorCtr="0" anchor="t" bIns="45700" lIns="91425" spcFirstLastPara="1" rIns="91425" wrap="square" tIns="45700">
            <a:normAutofit/>
          </a:bodyPr>
          <a:lstStyle/>
          <a:p>
            <a:pPr indent="-228600" lvl="0" marL="457200" rtl="0" algn="just">
              <a:lnSpc>
                <a:spcPct val="90000"/>
              </a:lnSpc>
              <a:spcBef>
                <a:spcPts val="1000"/>
              </a:spcBef>
              <a:spcAft>
                <a:spcPts val="0"/>
              </a:spcAft>
              <a:buSzPts val="3600"/>
              <a:buNone/>
            </a:pPr>
            <a:r>
              <a:rPr b="1" lang="en-US" sz="3200"/>
              <a:t>	6. Consider your indirect competitors as well</a:t>
            </a:r>
            <a:endParaRPr b="1" sz="3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Flowers in the mountains" id="262" name="Google Shape;262;p76"/>
          <p:cNvPicPr preferRelativeResize="0"/>
          <p:nvPr>
            <p:ph idx="2" type="pic"/>
          </p:nvPr>
        </p:nvPicPr>
        <p:blipFill rotWithShape="1">
          <a:blip r:embed="rId3">
            <a:alphaModFix/>
          </a:blip>
          <a:srcRect b="0" l="26296" r="26295" t="0"/>
          <a:stretch/>
        </p:blipFill>
        <p:spPr>
          <a:xfrm>
            <a:off x="7329563" y="-1"/>
            <a:ext cx="4862437" cy="6855220"/>
          </a:xfrm>
          <a:prstGeom prst="rect">
            <a:avLst/>
          </a:prstGeom>
          <a:noFill/>
          <a:ln>
            <a:noFill/>
          </a:ln>
        </p:spPr>
      </p:pic>
      <p:sp>
        <p:nvSpPr>
          <p:cNvPr id="263" name="Google Shape;263;p76"/>
          <p:cNvSpPr txBox="1"/>
          <p:nvPr>
            <p:ph idx="1" type="body"/>
          </p:nvPr>
        </p:nvSpPr>
        <p:spPr>
          <a:xfrm>
            <a:off x="87084" y="1386031"/>
            <a:ext cx="6971708" cy="5024053"/>
          </a:xfrm>
          <a:prstGeom prst="rect">
            <a:avLst/>
          </a:prstGeom>
          <a:noFill/>
          <a:ln>
            <a:noFill/>
          </a:ln>
        </p:spPr>
        <p:txBody>
          <a:bodyPr anchorCtr="0" anchor="t" bIns="45700" lIns="91425" spcFirstLastPara="1" rIns="91425" wrap="square" tIns="45700">
            <a:normAutofit/>
          </a:bodyPr>
          <a:lstStyle/>
          <a:p>
            <a:pPr indent="-228600" lvl="0" marL="457200" rtl="0" algn="just">
              <a:lnSpc>
                <a:spcPct val="90000"/>
              </a:lnSpc>
              <a:spcBef>
                <a:spcPts val="600"/>
              </a:spcBef>
              <a:spcAft>
                <a:spcPts val="0"/>
              </a:spcAft>
              <a:buSzPts val="2400"/>
              <a:buNone/>
            </a:pPr>
            <a:r>
              <a:rPr i="1" lang="en-US" sz="2000">
                <a:solidFill>
                  <a:srgbClr val="080808"/>
                </a:solidFill>
              </a:rPr>
              <a:t>	“As a small business, you’re relying on finding new customers; they are your brand’s lifeblood.”</a:t>
            </a:r>
            <a:endParaRPr/>
          </a:p>
          <a:p>
            <a:pPr indent="-228600" lvl="0" marL="457200" rtl="0" algn="just">
              <a:lnSpc>
                <a:spcPct val="90000"/>
              </a:lnSpc>
              <a:spcBef>
                <a:spcPts val="600"/>
              </a:spcBef>
              <a:spcAft>
                <a:spcPts val="0"/>
              </a:spcAft>
              <a:buSzPts val="2400"/>
              <a:buNone/>
            </a:pPr>
            <a:r>
              <a:rPr lang="en-US" sz="2000">
                <a:solidFill>
                  <a:srgbClr val="080808"/>
                </a:solidFill>
              </a:rPr>
              <a:t>	</a:t>
            </a:r>
            <a:r>
              <a:rPr lang="en-US" sz="2000">
                <a:solidFill>
                  <a:srgbClr val="0070C0"/>
                </a:solidFill>
              </a:rPr>
              <a:t>Building a strong customer base is incredibly important for any ecommerce brand. </a:t>
            </a:r>
            <a:r>
              <a:rPr lang="en-US" sz="2000">
                <a:solidFill>
                  <a:srgbClr val="080808"/>
                </a:solidFill>
              </a:rPr>
              <a:t>When you have a loyal and strong customer base, it means you’re sending the right messages to the right people and offering the right products. </a:t>
            </a:r>
            <a:r>
              <a:rPr lang="en-US" sz="2000">
                <a:solidFill>
                  <a:srgbClr val="0070C0"/>
                </a:solidFill>
              </a:rPr>
              <a:t>A strong customer base equals a strong business, </a:t>
            </a:r>
            <a:r>
              <a:rPr lang="en-US" sz="2000">
                <a:solidFill>
                  <a:srgbClr val="080808"/>
                </a:solidFill>
              </a:rPr>
              <a:t>and that’s what every small or new ecommerce brand strives for, right?</a:t>
            </a:r>
            <a:endParaRPr/>
          </a:p>
          <a:p>
            <a:pPr indent="-228600" lvl="0" marL="457200" rtl="0" algn="just">
              <a:lnSpc>
                <a:spcPct val="90000"/>
              </a:lnSpc>
              <a:spcBef>
                <a:spcPts val="600"/>
              </a:spcBef>
              <a:spcAft>
                <a:spcPts val="0"/>
              </a:spcAft>
              <a:buSzPts val="2400"/>
              <a:buNone/>
            </a:pPr>
            <a:r>
              <a:rPr b="1" i="0" lang="en-US" sz="2000">
                <a:solidFill>
                  <a:srgbClr val="080808"/>
                </a:solidFill>
                <a:latin typeface="Calibri"/>
                <a:ea typeface="Calibri"/>
                <a:cs typeface="Calibri"/>
                <a:sym typeface="Calibri"/>
              </a:rPr>
              <a:t>Key takeaways to guarantee your brand’s success</a:t>
            </a:r>
            <a:endParaRPr sz="2000">
              <a:solidFill>
                <a:srgbClr val="080808"/>
              </a:solidFill>
            </a:endParaRPr>
          </a:p>
          <a:p>
            <a:pPr indent="-574675" lvl="0" marL="574675" rtl="0" algn="just">
              <a:lnSpc>
                <a:spcPct val="90000"/>
              </a:lnSpc>
              <a:spcBef>
                <a:spcPts val="600"/>
              </a:spcBef>
              <a:spcAft>
                <a:spcPts val="0"/>
              </a:spcAft>
              <a:buClr>
                <a:schemeClr val="lt1"/>
              </a:buClr>
              <a:buSzPts val="2400"/>
              <a:buFont typeface="Arial"/>
              <a:buChar char="•"/>
            </a:pPr>
            <a:r>
              <a:rPr b="0" i="0" lang="en-US" sz="2000">
                <a:solidFill>
                  <a:srgbClr val="080808"/>
                </a:solidFill>
                <a:latin typeface="Calibri"/>
                <a:ea typeface="Calibri"/>
                <a:cs typeface="Calibri"/>
                <a:sym typeface="Calibri"/>
              </a:rPr>
              <a:t>A customer base is made up of your most loyal and engaged customers.</a:t>
            </a:r>
            <a:endParaRPr/>
          </a:p>
          <a:p>
            <a:pPr indent="-574675" lvl="0" marL="574675" rtl="0" algn="just">
              <a:lnSpc>
                <a:spcPct val="90000"/>
              </a:lnSpc>
              <a:spcBef>
                <a:spcPts val="600"/>
              </a:spcBef>
              <a:spcAft>
                <a:spcPts val="0"/>
              </a:spcAft>
              <a:buClr>
                <a:schemeClr val="lt1"/>
              </a:buClr>
              <a:buSzPts val="2400"/>
              <a:buFont typeface="Arial"/>
              <a:buChar char="•"/>
            </a:pPr>
            <a:r>
              <a:rPr b="0" i="0" lang="en-US" sz="2000">
                <a:solidFill>
                  <a:srgbClr val="080808"/>
                </a:solidFill>
                <a:latin typeface="Calibri"/>
                <a:ea typeface="Calibri"/>
                <a:cs typeface="Calibri"/>
                <a:sym typeface="Calibri"/>
              </a:rPr>
              <a:t>Asking yourself a few questions about your ideal customer can help you define your desired customer base.</a:t>
            </a:r>
            <a:endParaRPr/>
          </a:p>
          <a:p>
            <a:pPr indent="-574675" lvl="0" marL="574675" rtl="0" algn="just">
              <a:lnSpc>
                <a:spcPct val="90000"/>
              </a:lnSpc>
              <a:spcBef>
                <a:spcPts val="600"/>
              </a:spcBef>
              <a:spcAft>
                <a:spcPts val="0"/>
              </a:spcAft>
              <a:buClr>
                <a:schemeClr val="lt1"/>
              </a:buClr>
              <a:buSzPts val="2400"/>
              <a:buFont typeface="Arial"/>
              <a:buChar char="•"/>
            </a:pPr>
            <a:r>
              <a:rPr b="0" i="0" lang="en-US" sz="2000">
                <a:solidFill>
                  <a:srgbClr val="080808"/>
                </a:solidFill>
                <a:latin typeface="Calibri"/>
                <a:ea typeface="Calibri"/>
                <a:cs typeface="Calibri"/>
                <a:sym typeface="Calibri"/>
              </a:rPr>
              <a:t>Growing your customer base is important; your acquired customers are your brand’s lifeblood.</a:t>
            </a:r>
            <a:endParaRPr/>
          </a:p>
          <a:p>
            <a:pPr indent="-228600" lvl="0" marL="457200" rtl="0" algn="just">
              <a:lnSpc>
                <a:spcPct val="90000"/>
              </a:lnSpc>
              <a:spcBef>
                <a:spcPts val="1000"/>
              </a:spcBef>
              <a:spcAft>
                <a:spcPts val="0"/>
              </a:spcAft>
              <a:buSzPts val="2400"/>
              <a:buNone/>
            </a:pPr>
            <a:r>
              <a:t/>
            </a:r>
            <a:endParaRPr sz="1800">
              <a:solidFill>
                <a:schemeClr val="dk1"/>
              </a:solidFill>
            </a:endParaRPr>
          </a:p>
        </p:txBody>
      </p:sp>
      <p:sp>
        <p:nvSpPr>
          <p:cNvPr id="264" name="Google Shape;264;p76"/>
          <p:cNvSpPr txBox="1"/>
          <p:nvPr>
            <p:ph idx="3" type="body"/>
          </p:nvPr>
        </p:nvSpPr>
        <p:spPr>
          <a:xfrm>
            <a:off x="101598" y="336584"/>
            <a:ext cx="6971707" cy="1017612"/>
          </a:xfrm>
          <a:prstGeom prst="rect">
            <a:avLst/>
          </a:prstGeom>
          <a:noFill/>
          <a:ln>
            <a:noFill/>
          </a:ln>
        </p:spPr>
        <p:txBody>
          <a:bodyPr anchorCtr="0" anchor="t" bIns="45700" lIns="91425" spcFirstLastPara="1" rIns="91425" wrap="square" tIns="45700">
            <a:normAutofit fontScale="92500" lnSpcReduction="10000"/>
          </a:bodyPr>
          <a:lstStyle/>
          <a:p>
            <a:pPr indent="-228600" lvl="0" marL="457200" rtl="0" algn="l">
              <a:lnSpc>
                <a:spcPct val="90000"/>
              </a:lnSpc>
              <a:spcBef>
                <a:spcPts val="1000"/>
              </a:spcBef>
              <a:spcAft>
                <a:spcPts val="0"/>
              </a:spcAft>
              <a:buClr>
                <a:srgbClr val="595959"/>
              </a:buClr>
              <a:buSzPct val="108108"/>
              <a:buNone/>
            </a:pPr>
            <a:r>
              <a:rPr lang="en-US"/>
              <a:t>	</a:t>
            </a:r>
            <a:r>
              <a:rPr lang="en-US" sz="3500">
                <a:solidFill>
                  <a:srgbClr val="0070C0"/>
                </a:solidFill>
              </a:rPr>
              <a:t>Why is it important to grow your customer base as a small business?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Person on the summit of a mountain" id="269" name="Google Shape;269;p77"/>
          <p:cNvPicPr preferRelativeResize="0"/>
          <p:nvPr>
            <p:ph idx="2" type="pic"/>
          </p:nvPr>
        </p:nvPicPr>
        <p:blipFill rotWithShape="1">
          <a:blip r:embed="rId3">
            <a:alphaModFix/>
          </a:blip>
          <a:srcRect b="0" l="26326" r="26326" t="0"/>
          <a:stretch/>
        </p:blipFill>
        <p:spPr>
          <a:xfrm flipH="1">
            <a:off x="-1" y="2780"/>
            <a:ext cx="4862437" cy="6855220"/>
          </a:xfrm>
          <a:prstGeom prst="rect">
            <a:avLst/>
          </a:prstGeom>
          <a:noFill/>
          <a:ln>
            <a:noFill/>
          </a:ln>
        </p:spPr>
      </p:pic>
      <p:sp>
        <p:nvSpPr>
          <p:cNvPr id="270" name="Google Shape;270;p77"/>
          <p:cNvSpPr txBox="1"/>
          <p:nvPr>
            <p:ph idx="1" type="body"/>
          </p:nvPr>
        </p:nvSpPr>
        <p:spPr>
          <a:xfrm>
            <a:off x="4620867" y="1363072"/>
            <a:ext cx="7234910" cy="5078027"/>
          </a:xfrm>
          <a:prstGeom prst="rect">
            <a:avLst/>
          </a:prstGeom>
          <a:noFill/>
          <a:ln>
            <a:noFill/>
          </a:ln>
        </p:spPr>
        <p:txBody>
          <a:bodyPr anchorCtr="0" anchor="t" bIns="45700" lIns="91425" spcFirstLastPara="1" rIns="91425" wrap="square" tIns="45700">
            <a:normAutofit fontScale="92500"/>
          </a:bodyPr>
          <a:lstStyle/>
          <a:p>
            <a:pPr indent="-228600" lvl="0" marL="457200" rtl="0" algn="just">
              <a:lnSpc>
                <a:spcPct val="90000"/>
              </a:lnSpc>
              <a:spcBef>
                <a:spcPts val="600"/>
              </a:spcBef>
              <a:spcAft>
                <a:spcPts val="0"/>
              </a:spcAft>
              <a:buSzPct val="108108"/>
              <a:buNone/>
            </a:pPr>
            <a:r>
              <a:rPr lang="en-US">
                <a:solidFill>
                  <a:srgbClr val="1C1C1C"/>
                </a:solidFill>
              </a:rPr>
              <a:t>	The American Marketing Association describes marketing as </a:t>
            </a:r>
            <a:r>
              <a:rPr i="1" lang="en-US">
                <a:solidFill>
                  <a:srgbClr val="1C1C1C"/>
                </a:solidFill>
              </a:rPr>
              <a:t>"the activity, set of institutions, and processes for creating, communicating, delivering, and exchanging offerings that have value for customers, clients, partners, and society at large." </a:t>
            </a:r>
            <a:endParaRPr/>
          </a:p>
          <a:p>
            <a:pPr indent="-228600" lvl="0" marL="457200" rtl="0" algn="just">
              <a:lnSpc>
                <a:spcPct val="90000"/>
              </a:lnSpc>
              <a:spcBef>
                <a:spcPts val="600"/>
              </a:spcBef>
              <a:spcAft>
                <a:spcPts val="0"/>
              </a:spcAft>
              <a:buSzPct val="108108"/>
              <a:buNone/>
            </a:pPr>
            <a:r>
              <a:rPr lang="en-US">
                <a:solidFill>
                  <a:srgbClr val="1C1C1C"/>
                </a:solidFill>
              </a:rPr>
              <a:t>	Since this definition is so broad, it offers a lot of room for the world of marketing to grow as our technology expands. As our needs change and develop, so do the available marketing strategies that companies use. </a:t>
            </a:r>
            <a:endParaRPr/>
          </a:p>
          <a:p>
            <a:pPr indent="-228600" lvl="0" marL="457200" rtl="0" algn="just">
              <a:lnSpc>
                <a:spcPct val="90000"/>
              </a:lnSpc>
              <a:spcBef>
                <a:spcPts val="600"/>
              </a:spcBef>
              <a:spcAft>
                <a:spcPts val="0"/>
              </a:spcAft>
              <a:buSzPct val="108108"/>
              <a:buNone/>
            </a:pPr>
            <a:r>
              <a:rPr lang="en-US">
                <a:solidFill>
                  <a:srgbClr val="1C1C1C"/>
                </a:solidFill>
              </a:rPr>
              <a:t>	Marketing is more than just the advertisements you hear on the radio or the billboards you see on the street. Marketing is the way companies communicate with their audience and establish their brand. A company's marketing strategies are iterative, and strategies change with the needs of their audience.</a:t>
            </a:r>
            <a:endParaRPr>
              <a:solidFill>
                <a:srgbClr val="1C1C1C"/>
              </a:solidFill>
            </a:endParaRPr>
          </a:p>
        </p:txBody>
      </p:sp>
      <p:sp>
        <p:nvSpPr>
          <p:cNvPr id="271" name="Google Shape;271;p77"/>
          <p:cNvSpPr txBox="1"/>
          <p:nvPr>
            <p:ph idx="3" type="body"/>
          </p:nvPr>
        </p:nvSpPr>
        <p:spPr>
          <a:xfrm>
            <a:off x="4801662" y="788946"/>
            <a:ext cx="3732740" cy="58222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rgbClr val="595959"/>
              </a:buClr>
              <a:buSzPts val="3600"/>
              <a:buNone/>
            </a:pPr>
            <a:r>
              <a:rPr i="1" lang="en-US" sz="3000">
                <a:solidFill>
                  <a:srgbClr val="0070C0"/>
                </a:solidFill>
              </a:rPr>
              <a:t>What is Marketing?</a:t>
            </a:r>
            <a:endParaRPr/>
          </a:p>
        </p:txBody>
      </p:sp>
      <p:sp>
        <p:nvSpPr>
          <p:cNvPr id="272" name="Google Shape;272;p77"/>
          <p:cNvSpPr txBox="1"/>
          <p:nvPr/>
        </p:nvSpPr>
        <p:spPr>
          <a:xfrm>
            <a:off x="5028336" y="416321"/>
            <a:ext cx="7286637" cy="9233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3000"/>
              <a:buFont typeface="Arial"/>
              <a:buNone/>
            </a:pPr>
            <a:r>
              <a:rPr b="0" i="0" lang="en-US" sz="3000" u="none" cap="none" strike="noStrike">
                <a:solidFill>
                  <a:srgbClr val="0070C0"/>
                </a:solidFill>
                <a:latin typeface="Calibri"/>
                <a:ea typeface="Calibri"/>
                <a:cs typeface="Calibri"/>
                <a:sym typeface="Calibri"/>
              </a:rPr>
              <a:t>04. How to Market and Sell your Product </a:t>
            </a:r>
            <a:endParaRPr/>
          </a:p>
          <a:p>
            <a:pPr indent="0" lvl="0" marL="0" marR="0" rtl="0" algn="ctr">
              <a:lnSpc>
                <a:spcPct val="90000"/>
              </a:lnSpc>
              <a:spcBef>
                <a:spcPts val="0"/>
              </a:spcBef>
              <a:spcAft>
                <a:spcPts val="0"/>
              </a:spcAft>
              <a:buClr>
                <a:schemeClr val="lt1"/>
              </a:buClr>
              <a:buSzPts val="3000"/>
              <a:buFont typeface="Arial"/>
              <a:buNone/>
            </a:pPr>
            <a:r>
              <a:rPr b="1" i="0" lang="en-US" sz="3000" u="none" cap="none" strike="noStrike">
                <a:solidFill>
                  <a:schemeClr val="lt1"/>
                </a:solidFill>
                <a:latin typeface="Calibri"/>
                <a:ea typeface="Calibri"/>
                <a:cs typeface="Calibri"/>
                <a:sym typeface="Calibri"/>
              </a:rPr>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descr="Mountain with orange grass" id="277" name="Google Shape;277;p78"/>
          <p:cNvPicPr preferRelativeResize="0"/>
          <p:nvPr>
            <p:ph idx="2" type="pic"/>
          </p:nvPr>
        </p:nvPicPr>
        <p:blipFill rotWithShape="1">
          <a:blip r:embed="rId3">
            <a:alphaModFix/>
          </a:blip>
          <a:srcRect b="0" l="26354" r="26354" t="0"/>
          <a:stretch/>
        </p:blipFill>
        <p:spPr>
          <a:xfrm>
            <a:off x="7329563" y="-1"/>
            <a:ext cx="4862437" cy="6855220"/>
          </a:xfrm>
          <a:prstGeom prst="rect">
            <a:avLst/>
          </a:prstGeom>
          <a:noFill/>
          <a:ln>
            <a:noFill/>
          </a:ln>
        </p:spPr>
      </p:pic>
      <p:sp>
        <p:nvSpPr>
          <p:cNvPr id="278" name="Google Shape;278;p78"/>
          <p:cNvSpPr txBox="1"/>
          <p:nvPr>
            <p:ph idx="1" type="body"/>
          </p:nvPr>
        </p:nvSpPr>
        <p:spPr>
          <a:xfrm>
            <a:off x="0" y="1331650"/>
            <a:ext cx="7097486" cy="5379867"/>
          </a:xfrm>
          <a:prstGeom prst="rect">
            <a:avLst/>
          </a:prstGeom>
          <a:noFill/>
          <a:ln>
            <a:noFill/>
          </a:ln>
        </p:spPr>
        <p:txBody>
          <a:bodyPr anchorCtr="0" anchor="t" bIns="45700" lIns="91425" spcFirstLastPara="1" rIns="91425" wrap="square" tIns="45700">
            <a:normAutofit/>
          </a:bodyPr>
          <a:lstStyle/>
          <a:p>
            <a:pPr indent="-228600" lvl="0" marL="457200" rtl="0" algn="just">
              <a:lnSpc>
                <a:spcPct val="90000"/>
              </a:lnSpc>
              <a:spcBef>
                <a:spcPts val="600"/>
              </a:spcBef>
              <a:spcAft>
                <a:spcPts val="0"/>
              </a:spcAft>
              <a:buSzPts val="2400"/>
              <a:buNone/>
            </a:pPr>
            <a:r>
              <a:rPr lang="en-US" sz="2000">
                <a:solidFill>
                  <a:srgbClr val="080808"/>
                </a:solidFill>
              </a:rPr>
              <a:t>	Traditional marketing encompasses strategies that have been used since the invention of marketing itself back in the 1800s. These strategies are much more overt, and sometimes less targeted. Look at the 10 most common traditional marketing strategies.</a:t>
            </a:r>
            <a:endParaRPr/>
          </a:p>
          <a:p>
            <a:pPr indent="-347663" lvl="0" marL="855663" rtl="0" algn="just">
              <a:lnSpc>
                <a:spcPct val="90000"/>
              </a:lnSpc>
              <a:spcBef>
                <a:spcPts val="600"/>
              </a:spcBef>
              <a:spcAft>
                <a:spcPts val="0"/>
              </a:spcAft>
              <a:buClr>
                <a:srgbClr val="0070C0"/>
              </a:buClr>
              <a:buSzPts val="2400"/>
              <a:buFont typeface="Arial"/>
              <a:buChar char="•"/>
            </a:pPr>
            <a:r>
              <a:rPr lang="en-US" sz="2000">
                <a:solidFill>
                  <a:srgbClr val="0070C0"/>
                </a:solidFill>
                <a:latin typeface="Calibri"/>
                <a:ea typeface="Calibri"/>
                <a:cs typeface="Calibri"/>
                <a:sym typeface="Calibri"/>
              </a:rPr>
              <a:t>Outbound Marketing</a:t>
            </a:r>
            <a:r>
              <a:rPr lang="en-US" sz="2000">
                <a:solidFill>
                  <a:srgbClr val="080808"/>
                </a:solidFill>
                <a:latin typeface="Calibri"/>
                <a:ea typeface="Calibri"/>
                <a:cs typeface="Calibri"/>
                <a:sym typeface="Calibri"/>
              </a:rPr>
              <a:t>: Outbound marketing happens when a company shares their message out to an audience. Billboard advertisements are a good example of outbound marketing. </a:t>
            </a:r>
            <a:endParaRPr/>
          </a:p>
          <a:p>
            <a:pPr indent="-347663" lvl="0" marL="855663" rtl="0" algn="just">
              <a:lnSpc>
                <a:spcPct val="90000"/>
              </a:lnSpc>
              <a:spcBef>
                <a:spcPts val="600"/>
              </a:spcBef>
              <a:spcAft>
                <a:spcPts val="0"/>
              </a:spcAft>
              <a:buClr>
                <a:srgbClr val="0070C0"/>
              </a:buClr>
              <a:buSzPts val="2400"/>
              <a:buFont typeface="Arial"/>
              <a:buChar char="•"/>
            </a:pPr>
            <a:r>
              <a:rPr lang="en-US" sz="2000">
                <a:solidFill>
                  <a:srgbClr val="0070C0"/>
                </a:solidFill>
                <a:latin typeface="Calibri"/>
                <a:ea typeface="Calibri"/>
                <a:cs typeface="Calibri"/>
                <a:sym typeface="Calibri"/>
              </a:rPr>
              <a:t>Personalized Marketing</a:t>
            </a:r>
            <a:r>
              <a:rPr lang="en-US" sz="2000">
                <a:solidFill>
                  <a:srgbClr val="080808"/>
                </a:solidFill>
                <a:latin typeface="Calibri"/>
                <a:ea typeface="Calibri"/>
                <a:cs typeface="Calibri"/>
                <a:sym typeface="Calibri"/>
              </a:rPr>
              <a:t>: a strategy in which the company uses historical data to create a personalized experience for you, e.g., direct mail. </a:t>
            </a:r>
            <a:endParaRPr/>
          </a:p>
          <a:p>
            <a:pPr indent="-347663" lvl="0" marL="855663" rtl="0" algn="just">
              <a:lnSpc>
                <a:spcPct val="90000"/>
              </a:lnSpc>
              <a:spcBef>
                <a:spcPts val="600"/>
              </a:spcBef>
              <a:spcAft>
                <a:spcPts val="0"/>
              </a:spcAft>
              <a:buClr>
                <a:srgbClr val="0070C0"/>
              </a:buClr>
              <a:buSzPts val="2400"/>
              <a:buFont typeface="Arial"/>
              <a:buChar char="•"/>
            </a:pPr>
            <a:r>
              <a:rPr lang="en-US" sz="2000">
                <a:solidFill>
                  <a:srgbClr val="0070C0"/>
                </a:solidFill>
                <a:latin typeface="Calibri"/>
                <a:ea typeface="Calibri"/>
                <a:cs typeface="Calibri"/>
                <a:sym typeface="Calibri"/>
              </a:rPr>
              <a:t>Direct Ma</a:t>
            </a:r>
            <a:r>
              <a:rPr lang="en-US" sz="2000">
                <a:solidFill>
                  <a:srgbClr val="1155CC"/>
                </a:solidFill>
                <a:latin typeface="Calibri"/>
                <a:ea typeface="Calibri"/>
                <a:cs typeface="Calibri"/>
                <a:sym typeface="Calibri"/>
              </a:rPr>
              <a:t>il</a:t>
            </a:r>
            <a:r>
              <a:rPr lang="en-US" sz="2000">
                <a:solidFill>
                  <a:srgbClr val="080808"/>
                </a:solidFill>
                <a:latin typeface="Calibri"/>
                <a:ea typeface="Calibri"/>
                <a:cs typeface="Calibri"/>
                <a:sym typeface="Calibri"/>
              </a:rPr>
              <a:t>: is when companies send advertisements to a  specific address. This allows businesses to target a specific area. A good example of direct mail marketing is a weekly grocery store advertisement. </a:t>
            </a:r>
            <a:endParaRPr/>
          </a:p>
          <a:p>
            <a:pPr indent="-228600" lvl="0" marL="457200" rtl="0" algn="just">
              <a:lnSpc>
                <a:spcPct val="90000"/>
              </a:lnSpc>
              <a:spcBef>
                <a:spcPts val="1000"/>
              </a:spcBef>
              <a:spcAft>
                <a:spcPts val="0"/>
              </a:spcAft>
              <a:buSzPts val="2400"/>
              <a:buNone/>
            </a:pPr>
            <a:r>
              <a:t/>
            </a:r>
            <a:endParaRPr>
              <a:solidFill>
                <a:schemeClr val="dk1"/>
              </a:solidFill>
            </a:endParaRPr>
          </a:p>
        </p:txBody>
      </p:sp>
      <p:sp>
        <p:nvSpPr>
          <p:cNvPr id="279" name="Google Shape;279;p78"/>
          <p:cNvSpPr txBox="1"/>
          <p:nvPr>
            <p:ph idx="3" type="body"/>
          </p:nvPr>
        </p:nvSpPr>
        <p:spPr>
          <a:xfrm>
            <a:off x="464458" y="423677"/>
            <a:ext cx="6971707" cy="937001"/>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1000"/>
              </a:spcBef>
              <a:spcAft>
                <a:spcPts val="0"/>
              </a:spcAft>
              <a:buSzPct val="121008"/>
              <a:buNone/>
            </a:pPr>
            <a:r>
              <a:rPr lang="en-US" sz="3500">
                <a:solidFill>
                  <a:srgbClr val="0070C0"/>
                </a:solidFill>
              </a:rPr>
              <a:t>Top 3 most common types of traditional marketing</a:t>
            </a:r>
            <a:endParaRPr sz="3500">
              <a:solidFill>
                <a:srgbClr val="0070C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79"/>
          <p:cNvSpPr txBox="1"/>
          <p:nvPr>
            <p:ph idx="2" type="body"/>
          </p:nvPr>
        </p:nvSpPr>
        <p:spPr>
          <a:xfrm>
            <a:off x="85583" y="374145"/>
            <a:ext cx="3758041" cy="58222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rgbClr val="595959"/>
              </a:buClr>
              <a:buSzPts val="3600"/>
              <a:buNone/>
            </a:pPr>
            <a:r>
              <a:rPr lang="en-US" sz="3200">
                <a:solidFill>
                  <a:srgbClr val="0070C0"/>
                </a:solidFill>
              </a:rPr>
              <a:t>Digital Marketing </a:t>
            </a:r>
            <a:endParaRPr/>
          </a:p>
        </p:txBody>
      </p:sp>
      <p:sp>
        <p:nvSpPr>
          <p:cNvPr id="285" name="Google Shape;285;p79"/>
          <p:cNvSpPr/>
          <p:nvPr/>
        </p:nvSpPr>
        <p:spPr>
          <a:xfrm>
            <a:off x="2110131" y="1650478"/>
            <a:ext cx="2052801" cy="2026297"/>
          </a:xfrm>
          <a:prstGeom prst="ellipse">
            <a:avLst/>
          </a:prstGeom>
          <a:solidFill>
            <a:srgbClr val="6ECECB">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6" name="Google Shape;286;p79"/>
          <p:cNvSpPr/>
          <p:nvPr/>
        </p:nvSpPr>
        <p:spPr>
          <a:xfrm>
            <a:off x="4081148" y="1618434"/>
            <a:ext cx="2052801" cy="2026297"/>
          </a:xfrm>
          <a:prstGeom prst="ellipse">
            <a:avLst/>
          </a:prstGeom>
          <a:solidFill>
            <a:srgbClr val="7030A0">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7" name="Google Shape;287;p79"/>
          <p:cNvSpPr/>
          <p:nvPr/>
        </p:nvSpPr>
        <p:spPr>
          <a:xfrm>
            <a:off x="3062512" y="3263393"/>
            <a:ext cx="2052801" cy="2026297"/>
          </a:xfrm>
          <a:prstGeom prst="ellipse">
            <a:avLst/>
          </a:prstGeom>
          <a:solidFill>
            <a:srgbClr val="00B0F0">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8" name="Google Shape;288;p79"/>
          <p:cNvSpPr txBox="1"/>
          <p:nvPr/>
        </p:nvSpPr>
        <p:spPr>
          <a:xfrm>
            <a:off x="2430274" y="2158442"/>
            <a:ext cx="1412513"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000" u="none" cap="none" strike="noStrike">
                <a:solidFill>
                  <a:schemeClr val="lt1"/>
                </a:solidFill>
                <a:latin typeface="Calibri"/>
                <a:ea typeface="Calibri"/>
                <a:cs typeface="Calibri"/>
                <a:sym typeface="Calibri"/>
              </a:rPr>
              <a:t>Earned Media</a:t>
            </a:r>
            <a:endParaRPr/>
          </a:p>
        </p:txBody>
      </p:sp>
      <p:sp>
        <p:nvSpPr>
          <p:cNvPr id="289" name="Google Shape;289;p79"/>
          <p:cNvSpPr txBox="1"/>
          <p:nvPr/>
        </p:nvSpPr>
        <p:spPr>
          <a:xfrm>
            <a:off x="4434149" y="2155794"/>
            <a:ext cx="120812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000" u="none" cap="none" strike="noStrike">
                <a:solidFill>
                  <a:schemeClr val="lt1"/>
                </a:solidFill>
                <a:latin typeface="Calibri"/>
                <a:ea typeface="Calibri"/>
                <a:cs typeface="Calibri"/>
                <a:sym typeface="Calibri"/>
              </a:rPr>
              <a:t>Paid Media</a:t>
            </a:r>
            <a:endParaRPr/>
          </a:p>
        </p:txBody>
      </p:sp>
      <p:sp>
        <p:nvSpPr>
          <p:cNvPr id="290" name="Google Shape;290;p79"/>
          <p:cNvSpPr txBox="1"/>
          <p:nvPr/>
        </p:nvSpPr>
        <p:spPr>
          <a:xfrm>
            <a:off x="3461144" y="3861042"/>
            <a:ext cx="1240007"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chemeClr val="lt1"/>
                </a:solidFill>
                <a:latin typeface="Calibri"/>
                <a:ea typeface="Calibri"/>
                <a:cs typeface="Calibri"/>
                <a:sym typeface="Calibri"/>
              </a:rPr>
              <a:t>Owned Media</a:t>
            </a:r>
            <a:endParaRPr/>
          </a:p>
        </p:txBody>
      </p:sp>
      <p:sp>
        <p:nvSpPr>
          <p:cNvPr id="291" name="Google Shape;291;p79"/>
          <p:cNvSpPr txBox="1"/>
          <p:nvPr/>
        </p:nvSpPr>
        <p:spPr>
          <a:xfrm>
            <a:off x="281440" y="1826345"/>
            <a:ext cx="2757218" cy="1569660"/>
          </a:xfrm>
          <a:prstGeom prst="rect">
            <a:avLst/>
          </a:prstGeom>
          <a:noFill/>
          <a:ln>
            <a:noFill/>
          </a:ln>
        </p:spPr>
        <p:txBody>
          <a:bodyPr anchorCtr="0" anchor="t" bIns="45700" lIns="91425" spcFirstLastPara="1" rIns="91425" wrap="square" tIns="45700">
            <a:spAutoFit/>
          </a:bodyPr>
          <a:lstStyle/>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33CCCC"/>
                </a:solidFill>
                <a:latin typeface="Calibri"/>
                <a:ea typeface="Calibri"/>
                <a:cs typeface="Calibri"/>
                <a:sym typeface="Calibri"/>
              </a:rPr>
              <a:t> Mentions</a:t>
            </a:r>
            <a:endParaRPr/>
          </a:p>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33CCCC"/>
                </a:solidFill>
                <a:latin typeface="Calibri"/>
                <a:ea typeface="Calibri"/>
                <a:cs typeface="Calibri"/>
                <a:sym typeface="Calibri"/>
              </a:rPr>
              <a:t> Shares</a:t>
            </a:r>
            <a:endParaRPr/>
          </a:p>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33CCCC"/>
                </a:solidFill>
                <a:latin typeface="Calibri"/>
                <a:ea typeface="Calibri"/>
                <a:cs typeface="Calibri"/>
                <a:sym typeface="Calibri"/>
              </a:rPr>
              <a:t> Reviews</a:t>
            </a:r>
            <a:endParaRPr/>
          </a:p>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33CCCC"/>
                </a:solidFill>
                <a:latin typeface="Calibri"/>
                <a:ea typeface="Calibri"/>
                <a:cs typeface="Calibri"/>
                <a:sym typeface="Calibri"/>
              </a:rPr>
              <a:t> Recommendations</a:t>
            </a:r>
            <a:endParaRPr/>
          </a:p>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33CCCC"/>
                </a:solidFill>
                <a:latin typeface="Calibri"/>
                <a:ea typeface="Calibri"/>
                <a:cs typeface="Calibri"/>
                <a:sym typeface="Calibri"/>
              </a:rPr>
              <a:t> Influencers (free)</a:t>
            </a:r>
            <a:endParaRPr/>
          </a:p>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33CCCC"/>
                </a:solidFill>
                <a:latin typeface="Calibri"/>
                <a:ea typeface="Calibri"/>
                <a:cs typeface="Calibri"/>
                <a:sym typeface="Calibri"/>
              </a:rPr>
              <a:t> Media coverage</a:t>
            </a:r>
            <a:endParaRPr/>
          </a:p>
        </p:txBody>
      </p:sp>
      <p:sp>
        <p:nvSpPr>
          <p:cNvPr id="292" name="Google Shape;292;p79"/>
          <p:cNvSpPr txBox="1"/>
          <p:nvPr/>
        </p:nvSpPr>
        <p:spPr>
          <a:xfrm>
            <a:off x="1516530" y="4514710"/>
            <a:ext cx="3239999" cy="1323439"/>
          </a:xfrm>
          <a:prstGeom prst="rect">
            <a:avLst/>
          </a:prstGeom>
          <a:noFill/>
          <a:ln>
            <a:noFill/>
          </a:ln>
        </p:spPr>
        <p:txBody>
          <a:bodyPr anchorCtr="0" anchor="t" bIns="45700" lIns="91425" spcFirstLastPara="1" rIns="91425" wrap="square" tIns="45700">
            <a:spAutoFit/>
          </a:bodyPr>
          <a:lstStyle/>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0099CC"/>
                </a:solidFill>
                <a:latin typeface="Calibri"/>
                <a:ea typeface="Calibri"/>
                <a:cs typeface="Calibri"/>
                <a:sym typeface="Calibri"/>
              </a:rPr>
              <a:t> Website</a:t>
            </a:r>
            <a:endParaRPr/>
          </a:p>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0099CC"/>
                </a:solidFill>
                <a:latin typeface="Calibri"/>
                <a:ea typeface="Calibri"/>
                <a:cs typeface="Calibri"/>
                <a:sym typeface="Calibri"/>
              </a:rPr>
              <a:t> Blog</a:t>
            </a:r>
            <a:endParaRPr/>
          </a:p>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0099CC"/>
                </a:solidFill>
                <a:latin typeface="Calibri"/>
                <a:ea typeface="Calibri"/>
                <a:cs typeface="Calibri"/>
                <a:sym typeface="Calibri"/>
              </a:rPr>
              <a:t> Social media profiles</a:t>
            </a:r>
            <a:endParaRPr/>
          </a:p>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0099CC"/>
                </a:solidFill>
                <a:latin typeface="Calibri"/>
                <a:ea typeface="Calibri"/>
                <a:cs typeface="Calibri"/>
                <a:sym typeface="Calibri"/>
              </a:rPr>
              <a:t> Email</a:t>
            </a:r>
            <a:endParaRPr/>
          </a:p>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0099CC"/>
                </a:solidFill>
                <a:latin typeface="Calibri"/>
                <a:ea typeface="Calibri"/>
                <a:cs typeface="Calibri"/>
                <a:sym typeface="Calibri"/>
              </a:rPr>
              <a:t> Mobile apps</a:t>
            </a:r>
            <a:endParaRPr/>
          </a:p>
        </p:txBody>
      </p:sp>
      <p:sp>
        <p:nvSpPr>
          <p:cNvPr id="293" name="Google Shape;293;p79"/>
          <p:cNvSpPr txBox="1"/>
          <p:nvPr/>
        </p:nvSpPr>
        <p:spPr>
          <a:xfrm>
            <a:off x="6216361" y="1556133"/>
            <a:ext cx="1881952" cy="1323439"/>
          </a:xfrm>
          <a:prstGeom prst="rect">
            <a:avLst/>
          </a:prstGeom>
          <a:noFill/>
          <a:ln>
            <a:noFill/>
          </a:ln>
        </p:spPr>
        <p:txBody>
          <a:bodyPr anchorCtr="0" anchor="t" bIns="45700" lIns="91425" spcFirstLastPara="1" rIns="91425" wrap="square" tIns="45700">
            <a:spAutoFit/>
          </a:bodyPr>
          <a:lstStyle/>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9900CC"/>
                </a:solidFill>
                <a:latin typeface="Calibri"/>
                <a:ea typeface="Calibri"/>
                <a:cs typeface="Calibri"/>
                <a:sym typeface="Calibri"/>
              </a:rPr>
              <a:t> Pay per click</a:t>
            </a:r>
            <a:endParaRPr/>
          </a:p>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9900CC"/>
                </a:solidFill>
                <a:latin typeface="Calibri"/>
                <a:ea typeface="Calibri"/>
                <a:cs typeface="Calibri"/>
                <a:sym typeface="Calibri"/>
              </a:rPr>
              <a:t> Display ads</a:t>
            </a:r>
            <a:endParaRPr/>
          </a:p>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9900CC"/>
                </a:solidFill>
                <a:latin typeface="Calibri"/>
                <a:ea typeface="Calibri"/>
                <a:cs typeface="Calibri"/>
                <a:sym typeface="Calibri"/>
              </a:rPr>
              <a:t> Retargeting</a:t>
            </a:r>
            <a:endParaRPr/>
          </a:p>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9900CC"/>
                </a:solidFill>
                <a:latin typeface="Calibri"/>
                <a:ea typeface="Calibri"/>
                <a:cs typeface="Calibri"/>
                <a:sym typeface="Calibri"/>
              </a:rPr>
              <a:t> Paid Influencers</a:t>
            </a:r>
            <a:endParaRPr/>
          </a:p>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9900CC"/>
                </a:solidFill>
                <a:latin typeface="Calibri"/>
                <a:ea typeface="Calibri"/>
                <a:cs typeface="Calibri"/>
                <a:sym typeface="Calibri"/>
              </a:rPr>
              <a:t> Social media ads</a:t>
            </a:r>
            <a:endParaRPr/>
          </a:p>
        </p:txBody>
      </p:sp>
      <p:sp>
        <p:nvSpPr>
          <p:cNvPr id="294" name="Google Shape;294;p79"/>
          <p:cNvSpPr txBox="1"/>
          <p:nvPr/>
        </p:nvSpPr>
        <p:spPr>
          <a:xfrm>
            <a:off x="6806436" y="4356692"/>
            <a:ext cx="5001896" cy="181588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1600" u="none" cap="none" strike="noStrike">
                <a:solidFill>
                  <a:srgbClr val="1C1C1C"/>
                </a:solidFill>
                <a:latin typeface="Calibri"/>
                <a:ea typeface="Calibri"/>
                <a:cs typeface="Calibri"/>
                <a:sym typeface="Calibri"/>
              </a:rPr>
              <a:t>Marketing for your Mountain Tourism business, it is important to understand which type works for your area. To reach your intended customer base, it is important to create an effective strategy involving the traditional types of marketing. However, in the new era of digitalisation, the most effective form of marketing your Mountain Tourism Business is Digital Marketing. </a:t>
            </a:r>
            <a:endParaRPr/>
          </a:p>
        </p:txBody>
      </p:sp>
      <p:sp>
        <p:nvSpPr>
          <p:cNvPr id="295" name="Google Shape;295;p79"/>
          <p:cNvSpPr txBox="1"/>
          <p:nvPr/>
        </p:nvSpPr>
        <p:spPr>
          <a:xfrm>
            <a:off x="8490314" y="3964965"/>
            <a:ext cx="337607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70C0"/>
                </a:solidFill>
                <a:latin typeface="Calibri"/>
                <a:ea typeface="Calibri"/>
                <a:cs typeface="Calibri"/>
                <a:sym typeface="Calibri"/>
              </a:rPr>
              <a:t>Marketing for Mountain Tourism </a:t>
            </a:r>
            <a:endParaRPr/>
          </a:p>
        </p:txBody>
      </p:sp>
      <p:sp>
        <p:nvSpPr>
          <p:cNvPr id="296" name="Google Shape;296;p79"/>
          <p:cNvSpPr/>
          <p:nvPr/>
        </p:nvSpPr>
        <p:spPr>
          <a:xfrm>
            <a:off x="8251972" y="3893876"/>
            <a:ext cx="169132" cy="333844"/>
          </a:xfrm>
          <a:custGeom>
            <a:rect b="b" l="l" r="r" t="t"/>
            <a:pathLst>
              <a:path extrusionOk="0" fill="none" h="20508" w="11838">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solidFill>
            <a:schemeClr val="dk1"/>
          </a:solid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65"/>
          <p:cNvSpPr txBox="1"/>
          <p:nvPr>
            <p:ph idx="1" type="body"/>
          </p:nvPr>
        </p:nvSpPr>
        <p:spPr>
          <a:xfrm>
            <a:off x="4864476" y="1570632"/>
            <a:ext cx="6626936" cy="4716428"/>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595959"/>
              </a:buClr>
              <a:buSzPts val="2400"/>
              <a:buNone/>
            </a:pPr>
            <a:r>
              <a:rPr lang="en-US"/>
              <a:t>This fifth module of the six-part PEAK course offers tools and analysis to: </a:t>
            </a:r>
            <a:endParaRPr/>
          </a:p>
          <a:p>
            <a:pPr indent="-228600" lvl="0" marL="228600" rtl="0" algn="just">
              <a:lnSpc>
                <a:spcPct val="90000"/>
              </a:lnSpc>
              <a:spcBef>
                <a:spcPts val="0"/>
              </a:spcBef>
              <a:spcAft>
                <a:spcPts val="0"/>
              </a:spcAft>
              <a:buClr>
                <a:srgbClr val="595959"/>
              </a:buClr>
              <a:buSzPts val="2400"/>
              <a:buNone/>
            </a:pPr>
            <a:r>
              <a:t/>
            </a:r>
            <a:endParaRPr/>
          </a:p>
          <a:p>
            <a:pPr indent="-342900" lvl="0" marL="342900" rtl="0" algn="just">
              <a:lnSpc>
                <a:spcPct val="90000"/>
              </a:lnSpc>
              <a:spcBef>
                <a:spcPts val="0"/>
              </a:spcBef>
              <a:spcAft>
                <a:spcPts val="0"/>
              </a:spcAft>
              <a:buSzPts val="2400"/>
              <a:buFont typeface="Arial"/>
              <a:buChar char="•"/>
            </a:pPr>
            <a:r>
              <a:rPr lang="en-US"/>
              <a:t>Understand that Mountain Entrepreneurship is a niche business to market. Module 5 focuses on the several ways you can communicate your business and the importance of developing your brand right from the beginning. </a:t>
            </a:r>
            <a:endParaRPr/>
          </a:p>
          <a:p>
            <a:pPr indent="-190500" lvl="0" marL="342900" rtl="0" algn="just">
              <a:lnSpc>
                <a:spcPct val="90000"/>
              </a:lnSpc>
              <a:spcBef>
                <a:spcPts val="0"/>
              </a:spcBef>
              <a:spcAft>
                <a:spcPts val="0"/>
              </a:spcAft>
              <a:buSzPts val="2400"/>
              <a:buFont typeface="Arial"/>
              <a:buNone/>
            </a:pPr>
            <a:r>
              <a:t/>
            </a:r>
            <a:endParaRPr/>
          </a:p>
          <a:p>
            <a:pPr indent="-342900" lvl="0" marL="342900" rtl="0" algn="just">
              <a:lnSpc>
                <a:spcPct val="90000"/>
              </a:lnSpc>
              <a:spcBef>
                <a:spcPts val="0"/>
              </a:spcBef>
              <a:spcAft>
                <a:spcPts val="0"/>
              </a:spcAft>
              <a:buSzPts val="2400"/>
              <a:buFont typeface="Arial"/>
              <a:buChar char="•"/>
            </a:pPr>
            <a:r>
              <a:rPr lang="en-US"/>
              <a:t>Understand the power of a brand and the steps that you can take to creative a positive response to your business. </a:t>
            </a:r>
            <a:endParaRPr/>
          </a:p>
        </p:txBody>
      </p:sp>
      <p:sp>
        <p:nvSpPr>
          <p:cNvPr id="145" name="Google Shape;145;p65"/>
          <p:cNvSpPr txBox="1"/>
          <p:nvPr>
            <p:ph idx="3" type="body"/>
          </p:nvPr>
        </p:nvSpPr>
        <p:spPr>
          <a:xfrm>
            <a:off x="4819638" y="666476"/>
            <a:ext cx="4242474" cy="75402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4400">
                <a:solidFill>
                  <a:srgbClr val="0070C0"/>
                </a:solidFill>
              </a:rPr>
              <a:t>Introduction </a:t>
            </a:r>
            <a:endParaRPr sz="4400">
              <a:solidFill>
                <a:srgbClr val="0070C0"/>
              </a:solidFill>
            </a:endParaRPr>
          </a:p>
        </p:txBody>
      </p:sp>
      <p:pic>
        <p:nvPicPr>
          <p:cNvPr descr="A group of people standing on a mountain top looking at the sunset&#10;&#10;Description automatically generated with low confidence" id="146" name="Google Shape;146;p65"/>
          <p:cNvPicPr preferRelativeResize="0"/>
          <p:nvPr>
            <p:ph idx="2" type="pic"/>
          </p:nvPr>
        </p:nvPicPr>
        <p:blipFill rotWithShape="1">
          <a:blip r:embed="rId3">
            <a:alphaModFix/>
          </a:blip>
          <a:srcRect b="3008" l="0" r="0" t="3009"/>
          <a:stretch/>
        </p:blipFill>
        <p:spPr>
          <a:xfrm flipH="1">
            <a:off x="101597" y="362859"/>
            <a:ext cx="4555891" cy="642257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80"/>
          <p:cNvSpPr txBox="1"/>
          <p:nvPr>
            <p:ph idx="2" type="body"/>
          </p:nvPr>
        </p:nvSpPr>
        <p:spPr>
          <a:xfrm>
            <a:off x="184434" y="668888"/>
            <a:ext cx="2319268" cy="58222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rgbClr val="595959"/>
              </a:buClr>
              <a:buSzPts val="3600"/>
              <a:buNone/>
            </a:pPr>
            <a:r>
              <a:rPr lang="en-US" sz="3200">
                <a:solidFill>
                  <a:srgbClr val="0070C0"/>
                </a:solidFill>
              </a:rPr>
              <a:t>Website </a:t>
            </a:r>
            <a:endParaRPr/>
          </a:p>
        </p:txBody>
      </p:sp>
      <p:sp>
        <p:nvSpPr>
          <p:cNvPr id="302" name="Google Shape;302;p80"/>
          <p:cNvSpPr txBox="1"/>
          <p:nvPr/>
        </p:nvSpPr>
        <p:spPr>
          <a:xfrm>
            <a:off x="7004340" y="2394956"/>
            <a:ext cx="5187660" cy="3913059"/>
          </a:xfrm>
          <a:prstGeom prst="rect">
            <a:avLst/>
          </a:prstGeom>
          <a:solidFill>
            <a:srgbClr val="7030A0"/>
          </a:solidFill>
          <a:ln>
            <a:noFill/>
          </a:ln>
        </p:spPr>
        <p:txBody>
          <a:bodyPr anchorCtr="0" anchor="t" bIns="45700" lIns="360000" spcFirstLastPara="1" rIns="91425" wrap="square" tIns="45700">
            <a:spAutoFit/>
          </a:bodyPr>
          <a:lstStyle/>
          <a:p>
            <a:pPr indent="0" lvl="0" marL="0" marR="0" rtl="0" algn="l">
              <a:lnSpc>
                <a:spcPct val="150000"/>
              </a:lnSpc>
              <a:spcBef>
                <a:spcPts val="0"/>
              </a:spcBef>
              <a:spcAft>
                <a:spcPts val="0"/>
              </a:spcAft>
              <a:buNone/>
            </a:pPr>
            <a:r>
              <a:rPr b="1" i="0" lang="en-US" sz="2400" u="none" cap="none" strike="noStrike">
                <a:solidFill>
                  <a:schemeClr val="dk2"/>
                </a:solidFill>
                <a:latin typeface="Calibri"/>
                <a:ea typeface="Calibri"/>
                <a:cs typeface="Calibri"/>
                <a:sym typeface="Calibri"/>
              </a:rPr>
              <a:t>Be alert to:</a:t>
            </a:r>
            <a:endParaRPr/>
          </a:p>
          <a:p>
            <a:pPr indent="-342900" lvl="0" marL="342900" marR="0" rtl="0" algn="l">
              <a:lnSpc>
                <a:spcPct val="150000"/>
              </a:lnSpc>
              <a:spcBef>
                <a:spcPts val="0"/>
              </a:spcBef>
              <a:spcAft>
                <a:spcPts val="0"/>
              </a:spcAft>
              <a:buClr>
                <a:srgbClr val="6ECECB"/>
              </a:buClr>
              <a:buSzPts val="2400"/>
              <a:buFont typeface="Calibri"/>
              <a:buChar char="↘"/>
            </a:pPr>
            <a:r>
              <a:rPr b="0" i="0" lang="en-US" sz="2400" u="none" cap="none" strike="noStrike">
                <a:solidFill>
                  <a:schemeClr val="dk2"/>
                </a:solidFill>
                <a:latin typeface="Calibri"/>
                <a:ea typeface="Calibri"/>
                <a:cs typeface="Calibri"/>
                <a:sym typeface="Calibri"/>
              </a:rPr>
              <a:t>Graphic design</a:t>
            </a:r>
            <a:endParaRPr/>
          </a:p>
          <a:p>
            <a:pPr indent="-342900" lvl="0" marL="342900" marR="0" rtl="0" algn="l">
              <a:lnSpc>
                <a:spcPct val="150000"/>
              </a:lnSpc>
              <a:spcBef>
                <a:spcPts val="0"/>
              </a:spcBef>
              <a:spcAft>
                <a:spcPts val="0"/>
              </a:spcAft>
              <a:buClr>
                <a:srgbClr val="6ECECB"/>
              </a:buClr>
              <a:buSzPts val="2400"/>
              <a:buFont typeface="Calibri"/>
              <a:buChar char="↘"/>
            </a:pPr>
            <a:r>
              <a:rPr b="0" i="0" lang="en-US" sz="2400" u="none" cap="none" strike="noStrike">
                <a:solidFill>
                  <a:schemeClr val="dk2"/>
                </a:solidFill>
                <a:latin typeface="Calibri"/>
                <a:ea typeface="Calibri"/>
                <a:cs typeface="Calibri"/>
                <a:sym typeface="Calibri"/>
              </a:rPr>
              <a:t>Copywriting</a:t>
            </a:r>
            <a:endParaRPr/>
          </a:p>
          <a:p>
            <a:pPr indent="-342900" lvl="0" marL="342900" marR="0" rtl="0" algn="l">
              <a:lnSpc>
                <a:spcPct val="150000"/>
              </a:lnSpc>
              <a:spcBef>
                <a:spcPts val="0"/>
              </a:spcBef>
              <a:spcAft>
                <a:spcPts val="0"/>
              </a:spcAft>
              <a:buClr>
                <a:srgbClr val="6ECECB"/>
              </a:buClr>
              <a:buSzPts val="2400"/>
              <a:buFont typeface="Calibri"/>
              <a:buChar char="↘"/>
            </a:pPr>
            <a:r>
              <a:rPr b="0" i="0" lang="en-US" sz="2400" u="none" cap="none" strike="noStrike">
                <a:solidFill>
                  <a:schemeClr val="dk2"/>
                </a:solidFill>
                <a:latin typeface="Calibri"/>
                <a:ea typeface="Calibri"/>
                <a:cs typeface="Calibri"/>
                <a:sym typeface="Calibri"/>
              </a:rPr>
              <a:t>Programming</a:t>
            </a:r>
            <a:endParaRPr/>
          </a:p>
          <a:p>
            <a:pPr indent="-342900" lvl="0" marL="342900" marR="0" rtl="0" algn="l">
              <a:lnSpc>
                <a:spcPct val="150000"/>
              </a:lnSpc>
              <a:spcBef>
                <a:spcPts val="0"/>
              </a:spcBef>
              <a:spcAft>
                <a:spcPts val="0"/>
              </a:spcAft>
              <a:buClr>
                <a:srgbClr val="6ECECB"/>
              </a:buClr>
              <a:buSzPts val="2400"/>
              <a:buFont typeface="Calibri"/>
              <a:buChar char="↘"/>
            </a:pPr>
            <a:r>
              <a:rPr b="0" i="0" lang="en-US" sz="2400" u="none" cap="none" strike="noStrike">
                <a:solidFill>
                  <a:schemeClr val="dk2"/>
                </a:solidFill>
                <a:latin typeface="Calibri"/>
                <a:ea typeface="Calibri"/>
                <a:cs typeface="Calibri"/>
                <a:sym typeface="Calibri"/>
              </a:rPr>
              <a:t>Optimization for Mobile</a:t>
            </a:r>
            <a:endParaRPr/>
          </a:p>
          <a:p>
            <a:pPr indent="-342900" lvl="0" marL="342900" marR="0" rtl="0" algn="l">
              <a:lnSpc>
                <a:spcPct val="150000"/>
              </a:lnSpc>
              <a:spcBef>
                <a:spcPts val="0"/>
              </a:spcBef>
              <a:spcAft>
                <a:spcPts val="0"/>
              </a:spcAft>
              <a:buClr>
                <a:srgbClr val="6ECECB"/>
              </a:buClr>
              <a:buSzPts val="2400"/>
              <a:buFont typeface="Calibri"/>
              <a:buChar char="↘"/>
            </a:pPr>
            <a:r>
              <a:rPr b="0" i="0" lang="en-US" sz="2400" u="none" cap="none" strike="noStrike">
                <a:solidFill>
                  <a:schemeClr val="dk2"/>
                </a:solidFill>
                <a:latin typeface="Calibri"/>
                <a:ea typeface="Calibri"/>
                <a:cs typeface="Calibri"/>
                <a:sym typeface="Calibri"/>
              </a:rPr>
              <a:t>Content Management Systems</a:t>
            </a:r>
            <a:endParaRPr/>
          </a:p>
          <a:p>
            <a:pPr indent="-342900" lvl="0" marL="342900" marR="0" rtl="0" algn="l">
              <a:lnSpc>
                <a:spcPct val="150000"/>
              </a:lnSpc>
              <a:spcBef>
                <a:spcPts val="0"/>
              </a:spcBef>
              <a:spcAft>
                <a:spcPts val="0"/>
              </a:spcAft>
              <a:buClr>
                <a:srgbClr val="6ECECB"/>
              </a:buClr>
              <a:buSzPts val="2400"/>
              <a:buFont typeface="Calibri"/>
              <a:buChar char="↘"/>
            </a:pPr>
            <a:r>
              <a:rPr b="0" i="0" lang="en-US" sz="2400" u="none" cap="none" strike="noStrike">
                <a:solidFill>
                  <a:schemeClr val="dk2"/>
                </a:solidFill>
                <a:latin typeface="Calibri"/>
                <a:ea typeface="Calibri"/>
                <a:cs typeface="Calibri"/>
                <a:sym typeface="Calibri"/>
              </a:rPr>
              <a:t>Online Booking System</a:t>
            </a:r>
            <a:endParaRPr/>
          </a:p>
        </p:txBody>
      </p:sp>
      <p:sp>
        <p:nvSpPr>
          <p:cNvPr id="303" name="Google Shape;303;p80"/>
          <p:cNvSpPr txBox="1"/>
          <p:nvPr/>
        </p:nvSpPr>
        <p:spPr>
          <a:xfrm>
            <a:off x="322332" y="1229878"/>
            <a:ext cx="5338239" cy="2579039"/>
          </a:xfrm>
          <a:prstGeom prst="rect">
            <a:avLst/>
          </a:prstGeom>
          <a:noFill/>
          <a:ln>
            <a:noFill/>
          </a:ln>
        </p:spPr>
        <p:txBody>
          <a:bodyPr anchorCtr="0" anchor="t" bIns="45700" lIns="91425" spcFirstLastPara="1" rIns="91425" wrap="square" tIns="45700">
            <a:spAutoFit/>
          </a:bodyPr>
          <a:lstStyle/>
          <a:p>
            <a:pPr indent="-508000" lvl="0" marL="508000" marR="0" rtl="0" algn="l">
              <a:lnSpc>
                <a:spcPct val="150000"/>
              </a:lnSpc>
              <a:spcBef>
                <a:spcPts val="0"/>
              </a:spcBef>
              <a:spcAft>
                <a:spcPts val="0"/>
              </a:spcAft>
              <a:buNone/>
            </a:pPr>
            <a:r>
              <a:rPr b="1" i="0" lang="en-US" sz="2200" u="none" cap="none" strike="noStrike">
                <a:solidFill>
                  <a:srgbClr val="1C1C1C"/>
                </a:solidFill>
                <a:latin typeface="Calibri"/>
                <a:ea typeface="Calibri"/>
                <a:cs typeface="Calibri"/>
                <a:sym typeface="Calibri"/>
              </a:rPr>
              <a:t>Primary means for:</a:t>
            </a:r>
            <a:endParaRPr/>
          </a:p>
          <a:p>
            <a:pPr indent="-406400" lvl="0" marL="406400" marR="0" rtl="0" algn="l">
              <a:lnSpc>
                <a:spcPct val="150000"/>
              </a:lnSpc>
              <a:spcBef>
                <a:spcPts val="0"/>
              </a:spcBef>
              <a:spcAft>
                <a:spcPts val="0"/>
              </a:spcAft>
              <a:buClr>
                <a:srgbClr val="0070C0"/>
              </a:buClr>
              <a:buSzPts val="1848"/>
              <a:buFont typeface="Noto Sans Symbols"/>
              <a:buChar char="🡺"/>
            </a:pPr>
            <a:r>
              <a:rPr b="0" i="0" lang="en-US" sz="2200" u="none" cap="none" strike="noStrike">
                <a:solidFill>
                  <a:srgbClr val="1C1C1C"/>
                </a:solidFill>
                <a:latin typeface="Calibri"/>
                <a:ea typeface="Calibri"/>
                <a:cs typeface="Calibri"/>
                <a:sym typeface="Calibri"/>
              </a:rPr>
              <a:t>Communicating your audience</a:t>
            </a:r>
            <a:endParaRPr/>
          </a:p>
          <a:p>
            <a:pPr indent="-406400" lvl="0" marL="406400" marR="0" rtl="0" algn="l">
              <a:lnSpc>
                <a:spcPct val="150000"/>
              </a:lnSpc>
              <a:spcBef>
                <a:spcPts val="0"/>
              </a:spcBef>
              <a:spcAft>
                <a:spcPts val="0"/>
              </a:spcAft>
              <a:buClr>
                <a:srgbClr val="0070C0"/>
              </a:buClr>
              <a:buSzPts val="1848"/>
              <a:buFont typeface="Noto Sans Symbols"/>
              <a:buChar char="🡺"/>
            </a:pPr>
            <a:r>
              <a:rPr b="0" i="0" lang="en-US" sz="2200" u="none" cap="none" strike="noStrike">
                <a:solidFill>
                  <a:srgbClr val="1C1C1C"/>
                </a:solidFill>
                <a:latin typeface="Calibri"/>
                <a:ea typeface="Calibri"/>
                <a:cs typeface="Calibri"/>
                <a:sym typeface="Calibri"/>
              </a:rPr>
              <a:t>Converting into bookings</a:t>
            </a:r>
            <a:endParaRPr/>
          </a:p>
          <a:p>
            <a:pPr indent="-406400" lvl="0" marL="406400" marR="0" rtl="0" algn="l">
              <a:lnSpc>
                <a:spcPct val="150000"/>
              </a:lnSpc>
              <a:spcBef>
                <a:spcPts val="0"/>
              </a:spcBef>
              <a:spcAft>
                <a:spcPts val="0"/>
              </a:spcAft>
              <a:buClr>
                <a:srgbClr val="0070C0"/>
              </a:buClr>
              <a:buSzPts val="1848"/>
              <a:buFont typeface="Noto Sans Symbols"/>
              <a:buChar char="🡺"/>
            </a:pPr>
            <a:r>
              <a:rPr b="0" i="0" lang="en-US" sz="2200" u="none" cap="none" strike="noStrike">
                <a:solidFill>
                  <a:srgbClr val="1C1C1C"/>
                </a:solidFill>
                <a:latin typeface="Calibri"/>
                <a:ea typeface="Calibri"/>
                <a:cs typeface="Calibri"/>
                <a:sym typeface="Calibri"/>
              </a:rPr>
              <a:t>Showcase your business</a:t>
            </a:r>
            <a:endParaRPr/>
          </a:p>
          <a:p>
            <a:pPr indent="-406400" lvl="0" marL="406400" marR="0" rtl="0" algn="l">
              <a:lnSpc>
                <a:spcPct val="150000"/>
              </a:lnSpc>
              <a:spcBef>
                <a:spcPts val="0"/>
              </a:spcBef>
              <a:spcAft>
                <a:spcPts val="0"/>
              </a:spcAft>
              <a:buClr>
                <a:srgbClr val="0070C0"/>
              </a:buClr>
              <a:buSzPts val="1848"/>
              <a:buFont typeface="Noto Sans Symbols"/>
              <a:buChar char="🡺"/>
            </a:pPr>
            <a:r>
              <a:rPr b="0" i="0" lang="en-US" sz="2200" u="none" cap="none" strike="noStrike">
                <a:solidFill>
                  <a:srgbClr val="1C1C1C"/>
                </a:solidFill>
                <a:latin typeface="Calibri"/>
                <a:ea typeface="Calibri"/>
                <a:cs typeface="Calibri"/>
                <a:sym typeface="Calibri"/>
              </a:rPr>
              <a:t>Highlight your brand personality</a:t>
            </a:r>
            <a:endParaRPr/>
          </a:p>
        </p:txBody>
      </p:sp>
      <p:sp>
        <p:nvSpPr>
          <p:cNvPr id="304" name="Google Shape;304;p80"/>
          <p:cNvSpPr/>
          <p:nvPr/>
        </p:nvSpPr>
        <p:spPr>
          <a:xfrm>
            <a:off x="322332" y="3979553"/>
            <a:ext cx="6502400" cy="2026494"/>
          </a:xfrm>
          <a:prstGeom prst="rect">
            <a:avLst/>
          </a:prstGeom>
          <a:solidFill>
            <a:srgbClr val="6ECECB"/>
          </a:solidFill>
          <a:ln>
            <a:noFill/>
          </a:ln>
        </p:spPr>
        <p:txBody>
          <a:bodyPr anchorCtr="0" anchor="t" bIns="45700" lIns="360000" spcFirstLastPara="1" rIns="288000" wrap="square" tIns="45700">
            <a:noAutofit/>
          </a:bodyPr>
          <a:lstStyle/>
          <a:p>
            <a:pPr indent="0" lvl="0" marL="0" marR="0" rtl="0" algn="l">
              <a:lnSpc>
                <a:spcPct val="100000"/>
              </a:lnSpc>
              <a:spcBef>
                <a:spcPts val="0"/>
              </a:spcBef>
              <a:spcAft>
                <a:spcPts val="0"/>
              </a:spcAft>
              <a:buNone/>
            </a:pPr>
            <a:r>
              <a:rPr b="1" i="0" lang="en-US" sz="2400" u="none" cap="none" strike="noStrike">
                <a:solidFill>
                  <a:srgbClr val="0070C0"/>
                </a:solidFill>
                <a:latin typeface="Calibri"/>
                <a:ea typeface="Calibri"/>
                <a:cs typeface="Calibri"/>
                <a:sym typeface="Calibri"/>
              </a:rPr>
              <a:t>Quick hint!</a:t>
            </a:r>
            <a:endParaRPr/>
          </a:p>
          <a:p>
            <a:pPr indent="0" lvl="0" marL="0" marR="0" rtl="0" algn="l">
              <a:lnSpc>
                <a:spcPct val="100000"/>
              </a:lnSpc>
              <a:spcBef>
                <a:spcPts val="600"/>
              </a:spcBef>
              <a:spcAft>
                <a:spcPts val="0"/>
              </a:spcAft>
              <a:buNone/>
            </a:pPr>
            <a:r>
              <a:rPr b="0" i="0" lang="en-US" sz="2400" u="none" cap="none" strike="noStrike">
                <a:solidFill>
                  <a:schemeClr val="lt1"/>
                </a:solidFill>
                <a:latin typeface="Calibri"/>
                <a:ea typeface="Calibri"/>
                <a:cs typeface="Calibri"/>
                <a:sym typeface="Calibri"/>
              </a:rPr>
              <a:t>You can use solutions such as Wix, Weebly, Squarespace or Wordpress that have ready-to-use website templates and simple content management systems.</a:t>
            </a:r>
            <a:endParaRPr b="0" i="0" sz="2400" u="none" cap="none" strike="noStrike">
              <a:solidFill>
                <a:schemeClr val="lt1"/>
              </a:solidFill>
              <a:latin typeface="Calibri"/>
              <a:ea typeface="Calibri"/>
              <a:cs typeface="Calibri"/>
              <a:sym typeface="Calibri"/>
            </a:endParaRPr>
          </a:p>
        </p:txBody>
      </p:sp>
      <p:pic>
        <p:nvPicPr>
          <p:cNvPr id="305" name="Google Shape;305;p80"/>
          <p:cNvPicPr preferRelativeResize="0"/>
          <p:nvPr/>
        </p:nvPicPr>
        <p:blipFill rotWithShape="1">
          <a:blip r:embed="rId3">
            <a:alphaModFix/>
          </a:blip>
          <a:srcRect b="0" l="0" r="0" t="0"/>
          <a:stretch/>
        </p:blipFill>
        <p:spPr>
          <a:xfrm>
            <a:off x="7004340" y="0"/>
            <a:ext cx="5187660" cy="250221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81"/>
          <p:cNvSpPr txBox="1"/>
          <p:nvPr/>
        </p:nvSpPr>
        <p:spPr>
          <a:xfrm>
            <a:off x="490157" y="785716"/>
            <a:ext cx="3138411"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rgbClr val="0070C0"/>
                </a:solidFill>
                <a:latin typeface="Calibri"/>
                <a:ea typeface="Calibri"/>
                <a:cs typeface="Calibri"/>
                <a:sym typeface="Calibri"/>
              </a:rPr>
              <a:t>Display Ads</a:t>
            </a:r>
            <a:endParaRPr/>
          </a:p>
        </p:txBody>
      </p:sp>
      <p:sp>
        <p:nvSpPr>
          <p:cNvPr id="311" name="Google Shape;311;p81"/>
          <p:cNvSpPr txBox="1"/>
          <p:nvPr/>
        </p:nvSpPr>
        <p:spPr>
          <a:xfrm>
            <a:off x="475643" y="1294047"/>
            <a:ext cx="8358919" cy="181895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2200" u="none" cap="none" strike="noStrike">
                <a:solidFill>
                  <a:srgbClr val="1C1C1C"/>
                </a:solidFill>
                <a:latin typeface="Calibri"/>
                <a:ea typeface="Calibri"/>
                <a:cs typeface="Calibri"/>
                <a:sym typeface="Calibri"/>
              </a:rPr>
              <a:t>Means for:</a:t>
            </a:r>
            <a:endParaRPr/>
          </a:p>
          <a:p>
            <a:pPr indent="-342900" lvl="0" marL="342900" marR="0" rtl="0" algn="l">
              <a:lnSpc>
                <a:spcPct val="120000"/>
              </a:lnSpc>
              <a:spcBef>
                <a:spcPts val="0"/>
              </a:spcBef>
              <a:spcAft>
                <a:spcPts val="0"/>
              </a:spcAft>
              <a:buClr>
                <a:srgbClr val="0070C0"/>
              </a:buClr>
              <a:buSzPts val="1760"/>
              <a:buFont typeface="Noto Sans Symbols"/>
              <a:buChar char="🡺"/>
            </a:pPr>
            <a:r>
              <a:rPr b="0" i="0" lang="en-US" sz="2200" u="none" cap="none" strike="noStrike">
                <a:solidFill>
                  <a:srgbClr val="1C1C1C"/>
                </a:solidFill>
                <a:latin typeface="Calibri"/>
                <a:ea typeface="Calibri"/>
                <a:cs typeface="Calibri"/>
                <a:sym typeface="Calibri"/>
              </a:rPr>
              <a:t>Attracting audience to a digital medium (e.g., landing page)</a:t>
            </a:r>
            <a:endParaRPr/>
          </a:p>
          <a:p>
            <a:pPr indent="-342900" lvl="0" marL="342900" marR="0" rtl="0" algn="l">
              <a:lnSpc>
                <a:spcPct val="120000"/>
              </a:lnSpc>
              <a:spcBef>
                <a:spcPts val="0"/>
              </a:spcBef>
              <a:spcAft>
                <a:spcPts val="0"/>
              </a:spcAft>
              <a:buClr>
                <a:srgbClr val="0070C0"/>
              </a:buClr>
              <a:buSzPts val="1760"/>
              <a:buFont typeface="Noto Sans Symbols"/>
              <a:buChar char="🡺"/>
            </a:pPr>
            <a:r>
              <a:rPr b="0" i="0" lang="en-US" sz="2200" u="none" cap="none" strike="noStrike">
                <a:solidFill>
                  <a:srgbClr val="1C1C1C"/>
                </a:solidFill>
                <a:latin typeface="Calibri"/>
                <a:ea typeface="Calibri"/>
                <a:cs typeface="Calibri"/>
                <a:sym typeface="Calibri"/>
              </a:rPr>
              <a:t>Encourage click through and specific actions (e.g., purchase)</a:t>
            </a:r>
            <a:endParaRPr/>
          </a:p>
          <a:p>
            <a:pPr indent="-342900" lvl="0" marL="342900" marR="0" rtl="0" algn="l">
              <a:lnSpc>
                <a:spcPct val="120000"/>
              </a:lnSpc>
              <a:spcBef>
                <a:spcPts val="0"/>
              </a:spcBef>
              <a:spcAft>
                <a:spcPts val="0"/>
              </a:spcAft>
              <a:buClr>
                <a:srgbClr val="0070C0"/>
              </a:buClr>
              <a:buSzPts val="1760"/>
              <a:buFont typeface="Noto Sans Symbols"/>
              <a:buChar char="🡺"/>
            </a:pPr>
            <a:r>
              <a:rPr b="0" i="0" lang="en-US" sz="2200" u="none" cap="none" strike="noStrike">
                <a:solidFill>
                  <a:srgbClr val="1C1C1C"/>
                </a:solidFill>
                <a:latin typeface="Calibri"/>
                <a:ea typeface="Calibri"/>
                <a:cs typeface="Calibri"/>
                <a:sym typeface="Calibri"/>
              </a:rPr>
              <a:t>Increasing brand awareness.</a:t>
            </a:r>
            <a:endParaRPr/>
          </a:p>
        </p:txBody>
      </p:sp>
      <p:sp>
        <p:nvSpPr>
          <p:cNvPr id="312" name="Google Shape;312;p81"/>
          <p:cNvSpPr txBox="1"/>
          <p:nvPr/>
        </p:nvSpPr>
        <p:spPr>
          <a:xfrm>
            <a:off x="417587" y="3155529"/>
            <a:ext cx="6410036" cy="2805063"/>
          </a:xfrm>
          <a:prstGeom prst="rect">
            <a:avLst/>
          </a:prstGeom>
          <a:solidFill>
            <a:srgbClr val="7030A0"/>
          </a:solidFill>
          <a:ln>
            <a:noFill/>
          </a:ln>
        </p:spPr>
        <p:txBody>
          <a:bodyPr anchorCtr="0" anchor="t" bIns="45700" lIns="360000" spcFirstLastPara="1" rIns="72000" wrap="square" tIns="45700">
            <a:spAutoFit/>
          </a:bodyPr>
          <a:lstStyle/>
          <a:p>
            <a:pPr indent="0" lvl="0" marL="0" marR="0" rtl="0" algn="l">
              <a:lnSpc>
                <a:spcPct val="150000"/>
              </a:lnSpc>
              <a:spcBef>
                <a:spcPts val="0"/>
              </a:spcBef>
              <a:spcAft>
                <a:spcPts val="0"/>
              </a:spcAft>
              <a:buNone/>
            </a:pPr>
            <a:r>
              <a:rPr b="1" i="0" lang="en-US" sz="2400" u="none" cap="none" strike="noStrike">
                <a:solidFill>
                  <a:schemeClr val="lt1"/>
                </a:solidFill>
                <a:latin typeface="Calibri"/>
                <a:ea typeface="Calibri"/>
                <a:cs typeface="Calibri"/>
                <a:sym typeface="Calibri"/>
              </a:rPr>
              <a:t>Benefits:</a:t>
            </a:r>
            <a:endParaRPr/>
          </a:p>
          <a:p>
            <a:pPr indent="-342900" lvl="0" marL="342900" marR="0" rtl="0" algn="l">
              <a:lnSpc>
                <a:spcPct val="150000"/>
              </a:lnSpc>
              <a:spcBef>
                <a:spcPts val="0"/>
              </a:spcBef>
              <a:spcAft>
                <a:spcPts val="0"/>
              </a:spcAft>
              <a:buClr>
                <a:srgbClr val="6ECECB"/>
              </a:buClr>
              <a:buSzPts val="2400"/>
              <a:buFont typeface="Calibri"/>
              <a:buChar char="↘"/>
            </a:pPr>
            <a:r>
              <a:rPr b="0" i="0" lang="en-US" sz="2400" u="none" cap="none" strike="noStrike">
                <a:solidFill>
                  <a:schemeClr val="lt1"/>
                </a:solidFill>
                <a:latin typeface="Calibri"/>
                <a:ea typeface="Calibri"/>
                <a:cs typeface="Calibri"/>
                <a:sym typeface="Calibri"/>
              </a:rPr>
              <a:t>Diversity (banner, videos, rich media, etc.)</a:t>
            </a:r>
            <a:endParaRPr/>
          </a:p>
          <a:p>
            <a:pPr indent="-342900" lvl="0" marL="342900" marR="0" rtl="0" algn="l">
              <a:lnSpc>
                <a:spcPct val="150000"/>
              </a:lnSpc>
              <a:spcBef>
                <a:spcPts val="0"/>
              </a:spcBef>
              <a:spcAft>
                <a:spcPts val="0"/>
              </a:spcAft>
              <a:buClr>
                <a:srgbClr val="6ECECB"/>
              </a:buClr>
              <a:buSzPts val="2400"/>
              <a:buFont typeface="Calibri"/>
              <a:buChar char="↘"/>
            </a:pPr>
            <a:r>
              <a:rPr b="0" i="0" lang="en-US" sz="2400" u="none" cap="none" strike="noStrike">
                <a:solidFill>
                  <a:schemeClr val="lt1"/>
                </a:solidFill>
                <a:latin typeface="Calibri"/>
                <a:ea typeface="Calibri"/>
                <a:cs typeface="Calibri"/>
                <a:sym typeface="Calibri"/>
              </a:rPr>
              <a:t>Reach (many people very quickly)</a:t>
            </a:r>
            <a:endParaRPr/>
          </a:p>
          <a:p>
            <a:pPr indent="-342900" lvl="0" marL="342900" marR="0" rtl="0" algn="l">
              <a:lnSpc>
                <a:spcPct val="150000"/>
              </a:lnSpc>
              <a:spcBef>
                <a:spcPts val="0"/>
              </a:spcBef>
              <a:spcAft>
                <a:spcPts val="0"/>
              </a:spcAft>
              <a:buClr>
                <a:srgbClr val="6ECECB"/>
              </a:buClr>
              <a:buSzPts val="2400"/>
              <a:buFont typeface="Calibri"/>
              <a:buChar char="↘"/>
            </a:pPr>
            <a:r>
              <a:rPr b="0" i="0" lang="en-US" sz="2400" u="none" cap="none" strike="noStrike">
                <a:solidFill>
                  <a:schemeClr val="lt1"/>
                </a:solidFill>
                <a:latin typeface="Calibri"/>
                <a:ea typeface="Calibri"/>
                <a:cs typeface="Calibri"/>
                <a:sym typeface="Calibri"/>
              </a:rPr>
              <a:t>Targeting (specific people)</a:t>
            </a:r>
            <a:endParaRPr/>
          </a:p>
          <a:p>
            <a:pPr indent="-342900" lvl="0" marL="342900" marR="0" rtl="0" algn="l">
              <a:lnSpc>
                <a:spcPct val="150000"/>
              </a:lnSpc>
              <a:spcBef>
                <a:spcPts val="0"/>
              </a:spcBef>
              <a:spcAft>
                <a:spcPts val="0"/>
              </a:spcAft>
              <a:buClr>
                <a:srgbClr val="6ECECB"/>
              </a:buClr>
              <a:buSzPts val="2400"/>
              <a:buFont typeface="Calibri"/>
              <a:buChar char="↘"/>
            </a:pPr>
            <a:r>
              <a:rPr b="0" i="0" lang="en-US" sz="2400" u="none" cap="none" strike="noStrike">
                <a:solidFill>
                  <a:schemeClr val="lt1"/>
                </a:solidFill>
                <a:latin typeface="Calibri"/>
                <a:ea typeface="Calibri"/>
                <a:cs typeface="Calibri"/>
                <a:sym typeface="Calibri"/>
              </a:rPr>
              <a:t>Measurement (control)</a:t>
            </a:r>
            <a:endParaRPr/>
          </a:p>
        </p:txBody>
      </p:sp>
      <p:sp>
        <p:nvSpPr>
          <p:cNvPr id="313" name="Google Shape;313;p81"/>
          <p:cNvSpPr/>
          <p:nvPr/>
        </p:nvSpPr>
        <p:spPr>
          <a:xfrm>
            <a:off x="7489373" y="4609280"/>
            <a:ext cx="4523120" cy="1566410"/>
          </a:xfrm>
          <a:prstGeom prst="rect">
            <a:avLst/>
          </a:prstGeom>
          <a:solidFill>
            <a:srgbClr val="6ECECB"/>
          </a:solidFill>
          <a:ln>
            <a:noFill/>
          </a:ln>
        </p:spPr>
        <p:txBody>
          <a:bodyPr anchorCtr="0" anchor="t" bIns="45700" lIns="360000" spcFirstLastPara="1" rIns="216000" wrap="square" tIns="45700">
            <a:noAutofit/>
          </a:bodyPr>
          <a:lstStyle/>
          <a:p>
            <a:pPr indent="0" lvl="0" marL="0" marR="0" rtl="0" algn="l">
              <a:lnSpc>
                <a:spcPct val="100000"/>
              </a:lnSpc>
              <a:spcBef>
                <a:spcPts val="0"/>
              </a:spcBef>
              <a:spcAft>
                <a:spcPts val="0"/>
              </a:spcAft>
              <a:buNone/>
            </a:pPr>
            <a:r>
              <a:rPr b="1" i="0" lang="en-US" sz="2400" u="none" cap="none" strike="noStrike">
                <a:solidFill>
                  <a:srgbClr val="0070C0"/>
                </a:solidFill>
                <a:latin typeface="Calibri"/>
                <a:ea typeface="Calibri"/>
                <a:cs typeface="Calibri"/>
                <a:sym typeface="Calibri"/>
              </a:rPr>
              <a:t>Quick hint!</a:t>
            </a:r>
            <a:endParaRPr/>
          </a:p>
          <a:p>
            <a:pPr indent="0" lvl="0" marL="0" marR="0" rtl="0" algn="l">
              <a:lnSpc>
                <a:spcPct val="100000"/>
              </a:lnSpc>
              <a:spcBef>
                <a:spcPts val="600"/>
              </a:spcBef>
              <a:spcAft>
                <a:spcPts val="0"/>
              </a:spcAft>
              <a:buNone/>
            </a:pPr>
            <a:r>
              <a:rPr b="0" i="0" lang="en-US" sz="2400" u="none" cap="none" strike="noStrike">
                <a:solidFill>
                  <a:schemeClr val="lt1"/>
                </a:solidFill>
                <a:latin typeface="Calibri"/>
                <a:ea typeface="Calibri"/>
                <a:cs typeface="Calibri"/>
                <a:sym typeface="Calibri"/>
              </a:rPr>
              <a:t>A display ad should be linked to a landing page with a very specific goal!</a:t>
            </a:r>
            <a:endParaRPr b="0" i="0" sz="2400" u="none" cap="none" strike="noStrike">
              <a:solidFill>
                <a:schemeClr val="lt1"/>
              </a:solidFill>
              <a:latin typeface="Calibri"/>
              <a:ea typeface="Calibri"/>
              <a:cs typeface="Calibri"/>
              <a:sym typeface="Calibri"/>
            </a:endParaRPr>
          </a:p>
        </p:txBody>
      </p:sp>
      <p:pic>
        <p:nvPicPr>
          <p:cNvPr id="314" name="Google Shape;314;p81"/>
          <p:cNvPicPr preferRelativeResize="0"/>
          <p:nvPr/>
        </p:nvPicPr>
        <p:blipFill rotWithShape="1">
          <a:blip r:embed="rId3">
            <a:alphaModFix/>
          </a:blip>
          <a:srcRect b="0" l="0" r="0" t="0"/>
          <a:stretch/>
        </p:blipFill>
        <p:spPr>
          <a:xfrm>
            <a:off x="8616851" y="141512"/>
            <a:ext cx="3415494" cy="4162633"/>
          </a:xfrm>
          <a:prstGeom prst="rect">
            <a:avLst/>
          </a:prstGeom>
          <a:noFill/>
          <a:ln>
            <a:noFill/>
          </a:ln>
        </p:spPr>
      </p:pic>
      <p:sp>
        <p:nvSpPr>
          <p:cNvPr id="315" name="Google Shape;315;p81"/>
          <p:cNvSpPr txBox="1"/>
          <p:nvPr/>
        </p:nvSpPr>
        <p:spPr>
          <a:xfrm>
            <a:off x="9966036" y="4304145"/>
            <a:ext cx="2119027" cy="25391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US" sz="1050" u="none" cap="none" strike="noStrike">
                <a:solidFill>
                  <a:srgbClr val="000000"/>
                </a:solidFill>
                <a:latin typeface="Arial"/>
                <a:ea typeface="Arial"/>
                <a:cs typeface="Arial"/>
                <a:sym typeface="Arial"/>
              </a:rPr>
              <a:t>Source: </a:t>
            </a:r>
            <a:r>
              <a:rPr b="0" i="0" lang="en-US" sz="1050" u="none" cap="none" strike="noStrike">
                <a:solidFill>
                  <a:srgbClr val="000000"/>
                </a:solidFill>
                <a:latin typeface="Arial"/>
                <a:ea typeface="Arial"/>
                <a:cs typeface="Arial"/>
                <a:sym typeface="Arial"/>
              </a:rPr>
              <a:t>AdClarity (2016)</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82"/>
          <p:cNvSpPr/>
          <p:nvPr/>
        </p:nvSpPr>
        <p:spPr>
          <a:xfrm>
            <a:off x="124772" y="4907166"/>
            <a:ext cx="1992263" cy="1619594"/>
          </a:xfrm>
          <a:prstGeom prst="triangle">
            <a:avLst>
              <a:gd fmla="val 50000" name="adj"/>
            </a:avLst>
          </a:prstGeom>
          <a:solidFill>
            <a:srgbClr val="20EEF1"/>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i="0" lang="en-US" sz="10000" u="none" cap="none" strike="noStrike">
                <a:solidFill>
                  <a:schemeClr val="lt1"/>
                </a:solidFill>
                <a:latin typeface="Arial"/>
                <a:ea typeface="Arial"/>
                <a:cs typeface="Arial"/>
                <a:sym typeface="Arial"/>
              </a:rPr>
              <a:t>!</a:t>
            </a:r>
            <a:endParaRPr/>
          </a:p>
        </p:txBody>
      </p:sp>
      <p:sp>
        <p:nvSpPr>
          <p:cNvPr id="321" name="Google Shape;321;p82"/>
          <p:cNvSpPr txBox="1"/>
          <p:nvPr/>
        </p:nvSpPr>
        <p:spPr>
          <a:xfrm>
            <a:off x="446248" y="836929"/>
            <a:ext cx="3312956"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rgbClr val="0070C0"/>
                </a:solidFill>
                <a:latin typeface="Calibri"/>
                <a:ea typeface="Calibri"/>
                <a:cs typeface="Calibri"/>
                <a:sym typeface="Calibri"/>
              </a:rPr>
              <a:t>Email Marketing</a:t>
            </a:r>
            <a:endParaRPr/>
          </a:p>
        </p:txBody>
      </p:sp>
      <p:sp>
        <p:nvSpPr>
          <p:cNvPr id="322" name="Google Shape;322;p82"/>
          <p:cNvSpPr txBox="1"/>
          <p:nvPr/>
        </p:nvSpPr>
        <p:spPr>
          <a:xfrm>
            <a:off x="4802191" y="4635126"/>
            <a:ext cx="7020354" cy="1466235"/>
          </a:xfrm>
          <a:prstGeom prst="rect">
            <a:avLst/>
          </a:prstGeom>
          <a:noFill/>
          <a:ln>
            <a:noFill/>
          </a:ln>
        </p:spPr>
        <p:txBody>
          <a:bodyPr anchorCtr="0" anchor="t" bIns="45700" lIns="91425" spcFirstLastPara="1" rIns="91425" wrap="square" tIns="45700">
            <a:spAutoFit/>
          </a:bodyPr>
          <a:lstStyle/>
          <a:p>
            <a:pPr indent="-285750" lvl="0" marL="285750" marR="0" rtl="0" algn="l">
              <a:lnSpc>
                <a:spcPct val="200000"/>
              </a:lnSpc>
              <a:spcBef>
                <a:spcPts val="0"/>
              </a:spcBef>
              <a:spcAft>
                <a:spcPts val="0"/>
              </a:spcAft>
              <a:buClr>
                <a:schemeClr val="dk1"/>
              </a:buClr>
              <a:buSzPts val="2400"/>
              <a:buFont typeface="Noto Sans Symbols"/>
              <a:buChar char="🡺"/>
            </a:pPr>
            <a:r>
              <a:rPr b="0" i="0" lang="en-US" sz="2400" u="none" cap="none" strike="noStrike">
                <a:solidFill>
                  <a:srgbClr val="000000"/>
                </a:solidFill>
                <a:latin typeface="Arial"/>
                <a:ea typeface="Arial"/>
                <a:cs typeface="Arial"/>
                <a:sym typeface="Arial"/>
              </a:rPr>
              <a:t> </a:t>
            </a:r>
            <a:r>
              <a:rPr b="0" i="0" lang="en-US" sz="2400" u="none" cap="none" strike="noStrike">
                <a:solidFill>
                  <a:schemeClr val="dk1"/>
                </a:solidFill>
                <a:latin typeface="Calibri"/>
                <a:ea typeface="Calibri"/>
                <a:cs typeface="Calibri"/>
                <a:sym typeface="Calibri"/>
              </a:rPr>
              <a:t>Reaching only those interested in the information.</a:t>
            </a:r>
            <a:endParaRPr/>
          </a:p>
          <a:p>
            <a:pPr indent="-285750" lvl="0" marL="285750" marR="0" rtl="0" algn="l">
              <a:lnSpc>
                <a:spcPct val="20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Calibri"/>
                <a:ea typeface="Calibri"/>
                <a:cs typeface="Calibri"/>
                <a:sym typeface="Calibri"/>
              </a:rPr>
              <a:t> There is opt-in/opt-out features</a:t>
            </a:r>
            <a:endParaRPr/>
          </a:p>
        </p:txBody>
      </p:sp>
      <p:sp>
        <p:nvSpPr>
          <p:cNvPr id="323" name="Google Shape;323;p82"/>
          <p:cNvSpPr txBox="1"/>
          <p:nvPr/>
        </p:nvSpPr>
        <p:spPr>
          <a:xfrm>
            <a:off x="446248" y="1534282"/>
            <a:ext cx="6825039" cy="209288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70C0"/>
              </a:buClr>
              <a:buSzPts val="1760"/>
              <a:buFont typeface="Noto Sans Symbols"/>
              <a:buChar char="🡺"/>
            </a:pPr>
            <a:r>
              <a:rPr b="0" i="0" lang="en-US" sz="2200" u="none" cap="none" strike="noStrike">
                <a:solidFill>
                  <a:srgbClr val="1C1C1C"/>
                </a:solidFill>
                <a:latin typeface="Calibri"/>
                <a:ea typeface="Calibri"/>
                <a:cs typeface="Calibri"/>
                <a:sym typeface="Calibri"/>
              </a:rPr>
              <a:t>Developing relationships potential customers.</a:t>
            </a:r>
            <a:endParaRPr/>
          </a:p>
          <a:p>
            <a:pPr indent="-342900" lvl="0" marL="342900" marR="0" rtl="0" algn="l">
              <a:lnSpc>
                <a:spcPct val="100000"/>
              </a:lnSpc>
              <a:spcBef>
                <a:spcPts val="600"/>
              </a:spcBef>
              <a:spcAft>
                <a:spcPts val="0"/>
              </a:spcAft>
              <a:buClr>
                <a:srgbClr val="0070C0"/>
              </a:buClr>
              <a:buSzPts val="1760"/>
              <a:buFont typeface="Noto Sans Symbols"/>
              <a:buChar char="🡺"/>
            </a:pPr>
            <a:r>
              <a:rPr b="0" i="0" lang="en-US" sz="2200" u="none" cap="none" strike="noStrike">
                <a:solidFill>
                  <a:srgbClr val="1C1C1C"/>
                </a:solidFill>
                <a:latin typeface="Calibri"/>
                <a:ea typeface="Calibri"/>
                <a:cs typeface="Calibri"/>
                <a:sym typeface="Calibri"/>
              </a:rPr>
              <a:t>Keep customers informed.</a:t>
            </a:r>
            <a:endParaRPr/>
          </a:p>
          <a:p>
            <a:pPr indent="-342900" lvl="0" marL="342900" marR="0" rtl="0" algn="l">
              <a:lnSpc>
                <a:spcPct val="100000"/>
              </a:lnSpc>
              <a:spcBef>
                <a:spcPts val="600"/>
              </a:spcBef>
              <a:spcAft>
                <a:spcPts val="0"/>
              </a:spcAft>
              <a:buClr>
                <a:srgbClr val="0070C0"/>
              </a:buClr>
              <a:buSzPts val="1760"/>
              <a:buFont typeface="Noto Sans Symbols"/>
              <a:buChar char="🡺"/>
            </a:pPr>
            <a:r>
              <a:rPr b="0" i="0" lang="en-US" sz="2200" u="none" cap="none" strike="noStrike">
                <a:solidFill>
                  <a:srgbClr val="1C1C1C"/>
                </a:solidFill>
                <a:latin typeface="Calibri"/>
                <a:ea typeface="Calibri"/>
                <a:cs typeface="Calibri"/>
                <a:sym typeface="Calibri"/>
              </a:rPr>
              <a:t>Tailor the message to audiences or even personalize.</a:t>
            </a:r>
            <a:endParaRPr/>
          </a:p>
          <a:p>
            <a:pPr indent="-342900" lvl="0" marL="342900" marR="0" rtl="0" algn="l">
              <a:lnSpc>
                <a:spcPct val="100000"/>
              </a:lnSpc>
              <a:spcBef>
                <a:spcPts val="600"/>
              </a:spcBef>
              <a:spcAft>
                <a:spcPts val="0"/>
              </a:spcAft>
              <a:buClr>
                <a:srgbClr val="0070C0"/>
              </a:buClr>
              <a:buSzPts val="1760"/>
              <a:buFont typeface="Noto Sans Symbols"/>
              <a:buChar char="🡺"/>
            </a:pPr>
            <a:r>
              <a:rPr b="0" i="0" lang="en-US" sz="2200" u="none" cap="none" strike="noStrike">
                <a:solidFill>
                  <a:srgbClr val="1C1C1C"/>
                </a:solidFill>
                <a:latin typeface="Calibri"/>
                <a:ea typeface="Calibri"/>
                <a:cs typeface="Calibri"/>
                <a:sym typeface="Calibri"/>
              </a:rPr>
              <a:t>It is inexpensive and easy to apply.</a:t>
            </a:r>
            <a:endParaRPr/>
          </a:p>
          <a:p>
            <a:pPr indent="-342900" lvl="0" marL="342900" marR="0" rtl="0" algn="l">
              <a:lnSpc>
                <a:spcPct val="100000"/>
              </a:lnSpc>
              <a:spcBef>
                <a:spcPts val="600"/>
              </a:spcBef>
              <a:spcAft>
                <a:spcPts val="0"/>
              </a:spcAft>
              <a:buClr>
                <a:srgbClr val="0070C0"/>
              </a:buClr>
              <a:buSzPts val="1760"/>
              <a:buFont typeface="Noto Sans Symbols"/>
              <a:buChar char="🡺"/>
            </a:pPr>
            <a:r>
              <a:rPr b="0" i="0" lang="en-US" sz="2200" u="none" cap="none" strike="noStrike">
                <a:solidFill>
                  <a:srgbClr val="1C1C1C"/>
                </a:solidFill>
                <a:latin typeface="Calibri"/>
                <a:ea typeface="Calibri"/>
                <a:cs typeface="Calibri"/>
                <a:sym typeface="Calibri"/>
              </a:rPr>
              <a:t>There are automated possibilities (e.g., MailChimp)</a:t>
            </a:r>
            <a:endParaRPr/>
          </a:p>
        </p:txBody>
      </p:sp>
      <p:sp>
        <p:nvSpPr>
          <p:cNvPr id="324" name="Google Shape;324;p82"/>
          <p:cNvSpPr txBox="1"/>
          <p:nvPr/>
        </p:nvSpPr>
        <p:spPr>
          <a:xfrm>
            <a:off x="1649269" y="4907166"/>
            <a:ext cx="3152922"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000" u="none" cap="none" strike="noStrike">
                <a:solidFill>
                  <a:schemeClr val="dk1"/>
                </a:solidFill>
                <a:latin typeface="Calibri"/>
                <a:ea typeface="Calibri"/>
                <a:cs typeface="Calibri"/>
                <a:sym typeface="Calibri"/>
              </a:rPr>
              <a:t>Different from spam</a:t>
            </a:r>
            <a:endParaRPr/>
          </a:p>
        </p:txBody>
      </p:sp>
      <p:sp>
        <p:nvSpPr>
          <p:cNvPr id="325" name="Google Shape;325;p82"/>
          <p:cNvSpPr/>
          <p:nvPr/>
        </p:nvSpPr>
        <p:spPr>
          <a:xfrm>
            <a:off x="7428681" y="1394801"/>
            <a:ext cx="4414982" cy="2193894"/>
          </a:xfrm>
          <a:prstGeom prst="rect">
            <a:avLst/>
          </a:prstGeom>
          <a:solidFill>
            <a:srgbClr val="7030A0"/>
          </a:solidFill>
          <a:ln>
            <a:noFill/>
          </a:ln>
        </p:spPr>
        <p:txBody>
          <a:bodyPr anchorCtr="0" anchor="t" bIns="45700" lIns="360000" spcFirstLastPara="1" rIns="216000" wrap="square" tIns="45700">
            <a:noAutofit/>
          </a:bodyPr>
          <a:lstStyle/>
          <a:p>
            <a:pPr indent="0" lvl="0" marL="0" marR="0" rtl="0" algn="l">
              <a:lnSpc>
                <a:spcPct val="100000"/>
              </a:lnSpc>
              <a:spcBef>
                <a:spcPts val="0"/>
              </a:spcBef>
              <a:spcAft>
                <a:spcPts val="0"/>
              </a:spcAft>
              <a:buNone/>
            </a:pPr>
            <a:r>
              <a:rPr b="1" i="0" lang="en-US" sz="2400" u="none" cap="none" strike="noStrike">
                <a:solidFill>
                  <a:srgbClr val="20EEF1"/>
                </a:solidFill>
                <a:latin typeface="Calibri"/>
                <a:ea typeface="Calibri"/>
                <a:cs typeface="Calibri"/>
                <a:sym typeface="Calibri"/>
              </a:rPr>
              <a:t>Quick hint!</a:t>
            </a:r>
            <a:endParaRPr/>
          </a:p>
          <a:p>
            <a:pPr indent="0" lvl="0" marL="0" marR="0" rtl="0" algn="l">
              <a:lnSpc>
                <a:spcPct val="100000"/>
              </a:lnSpc>
              <a:spcBef>
                <a:spcPts val="600"/>
              </a:spcBef>
              <a:spcAft>
                <a:spcPts val="0"/>
              </a:spcAft>
              <a:buNone/>
            </a:pPr>
            <a:r>
              <a:rPr b="0" i="0" lang="en-US" sz="2400" u="none" cap="none" strike="noStrike">
                <a:solidFill>
                  <a:schemeClr val="lt1"/>
                </a:solidFill>
                <a:latin typeface="Calibri"/>
                <a:ea typeface="Calibri"/>
                <a:cs typeface="Calibri"/>
                <a:sym typeface="Calibri"/>
              </a:rPr>
              <a:t>When using email marketing, you should comply with the General Data Protection Regulation (GDPR).</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83"/>
          <p:cNvSpPr/>
          <p:nvPr/>
        </p:nvSpPr>
        <p:spPr>
          <a:xfrm>
            <a:off x="8116479" y="116113"/>
            <a:ext cx="3886226" cy="6676570"/>
          </a:xfrm>
          <a:prstGeom prst="rect">
            <a:avLst/>
          </a:prstGeom>
          <a:solidFill>
            <a:srgbClr val="0649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1" name="Google Shape;331;p83"/>
          <p:cNvSpPr txBox="1"/>
          <p:nvPr/>
        </p:nvSpPr>
        <p:spPr>
          <a:xfrm>
            <a:off x="431142" y="840529"/>
            <a:ext cx="2988577"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rgbClr val="0070C0"/>
                </a:solidFill>
                <a:latin typeface="Calibri"/>
                <a:ea typeface="Calibri"/>
                <a:cs typeface="Calibri"/>
                <a:sym typeface="Calibri"/>
              </a:rPr>
              <a:t>Social Media</a:t>
            </a:r>
            <a:endParaRPr/>
          </a:p>
        </p:txBody>
      </p:sp>
      <p:sp>
        <p:nvSpPr>
          <p:cNvPr id="332" name="Google Shape;332;p83"/>
          <p:cNvSpPr txBox="1"/>
          <p:nvPr/>
        </p:nvSpPr>
        <p:spPr>
          <a:xfrm>
            <a:off x="431142" y="1537882"/>
            <a:ext cx="4791773" cy="167738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70C0"/>
              </a:buClr>
              <a:buSzPts val="1760"/>
              <a:buFont typeface="Noto Sans Symbols"/>
              <a:buChar char="🡺"/>
            </a:pPr>
            <a:r>
              <a:rPr b="0" i="0" lang="en-US" sz="2200" u="none" cap="none" strike="noStrike">
                <a:solidFill>
                  <a:srgbClr val="1C1C1C"/>
                </a:solidFill>
                <a:latin typeface="Calibri"/>
                <a:ea typeface="Calibri"/>
                <a:cs typeface="Calibri"/>
                <a:sym typeface="Calibri"/>
              </a:rPr>
              <a:t>Schedule your posts.</a:t>
            </a:r>
            <a:endParaRPr/>
          </a:p>
          <a:p>
            <a:pPr indent="-342900" lvl="0" marL="342900" marR="0" rtl="0" algn="l">
              <a:lnSpc>
                <a:spcPct val="100000"/>
              </a:lnSpc>
              <a:spcBef>
                <a:spcPts val="600"/>
              </a:spcBef>
              <a:spcAft>
                <a:spcPts val="0"/>
              </a:spcAft>
              <a:buClr>
                <a:srgbClr val="0070C0"/>
              </a:buClr>
              <a:buSzPts val="1760"/>
              <a:buFont typeface="Noto Sans Symbols"/>
              <a:buChar char="🡺"/>
            </a:pPr>
            <a:r>
              <a:rPr b="0" i="0" lang="en-US" sz="2200" u="none" cap="none" strike="noStrike">
                <a:solidFill>
                  <a:srgbClr val="1C1C1C"/>
                </a:solidFill>
                <a:latin typeface="Calibri"/>
                <a:ea typeface="Calibri"/>
                <a:cs typeface="Calibri"/>
                <a:sym typeface="Calibri"/>
              </a:rPr>
              <a:t>Create new content.</a:t>
            </a:r>
            <a:endParaRPr/>
          </a:p>
          <a:p>
            <a:pPr indent="-342900" lvl="0" marL="342900" marR="0" rtl="0" algn="l">
              <a:lnSpc>
                <a:spcPct val="100000"/>
              </a:lnSpc>
              <a:spcBef>
                <a:spcPts val="600"/>
              </a:spcBef>
              <a:spcAft>
                <a:spcPts val="0"/>
              </a:spcAft>
              <a:buClr>
                <a:srgbClr val="0070C0"/>
              </a:buClr>
              <a:buSzPts val="1760"/>
              <a:buFont typeface="Noto Sans Symbols"/>
              <a:buChar char="🡺"/>
            </a:pPr>
            <a:r>
              <a:rPr b="0" i="0" lang="en-US" sz="2200" u="none" cap="none" strike="noStrike">
                <a:solidFill>
                  <a:srgbClr val="1C1C1C"/>
                </a:solidFill>
                <a:latin typeface="Calibri"/>
                <a:ea typeface="Calibri"/>
                <a:cs typeface="Calibri"/>
                <a:sym typeface="Calibri"/>
              </a:rPr>
              <a:t>Adapt the content to platforms.</a:t>
            </a:r>
            <a:endParaRPr/>
          </a:p>
          <a:p>
            <a:pPr indent="-342900" lvl="0" marL="342900" marR="0" rtl="0" algn="l">
              <a:lnSpc>
                <a:spcPct val="100000"/>
              </a:lnSpc>
              <a:spcBef>
                <a:spcPts val="600"/>
              </a:spcBef>
              <a:spcAft>
                <a:spcPts val="0"/>
              </a:spcAft>
              <a:buClr>
                <a:srgbClr val="0070C0"/>
              </a:buClr>
              <a:buSzPts val="1760"/>
              <a:buFont typeface="Noto Sans Symbols"/>
              <a:buChar char="🡺"/>
            </a:pPr>
            <a:r>
              <a:rPr b="0" i="0" lang="en-US" sz="2200" u="none" cap="none" strike="noStrike">
                <a:solidFill>
                  <a:srgbClr val="1C1C1C"/>
                </a:solidFill>
                <a:latin typeface="Calibri"/>
                <a:ea typeface="Calibri"/>
                <a:cs typeface="Calibri"/>
                <a:sym typeface="Calibri"/>
              </a:rPr>
              <a:t>Monitor and measure.</a:t>
            </a:r>
            <a:endParaRPr/>
          </a:p>
        </p:txBody>
      </p:sp>
      <p:sp>
        <p:nvSpPr>
          <p:cNvPr id="333" name="Google Shape;333;p83"/>
          <p:cNvSpPr/>
          <p:nvPr/>
        </p:nvSpPr>
        <p:spPr>
          <a:xfrm>
            <a:off x="290280" y="3396347"/>
            <a:ext cx="5428350" cy="2513781"/>
          </a:xfrm>
          <a:prstGeom prst="rect">
            <a:avLst/>
          </a:prstGeom>
          <a:solidFill>
            <a:srgbClr val="0099CC"/>
          </a:solidFill>
          <a:ln cap="flat" cmpd="sng" w="25400">
            <a:solidFill>
              <a:srgbClr val="0099CC"/>
            </a:solidFill>
            <a:prstDash val="solid"/>
            <a:round/>
            <a:headEnd len="sm" w="sm" type="none"/>
            <a:tailEnd len="sm" w="sm" type="none"/>
          </a:ln>
        </p:spPr>
        <p:txBody>
          <a:bodyPr anchorCtr="0" anchor="t" bIns="45700" lIns="360000" spcFirstLastPara="1" rIns="216000" wrap="square" tIns="45700">
            <a:noAutofit/>
          </a:bodyPr>
          <a:lstStyle/>
          <a:p>
            <a:pPr indent="0" lvl="0" marL="0" marR="0" rtl="0" algn="l">
              <a:lnSpc>
                <a:spcPct val="100000"/>
              </a:lnSpc>
              <a:spcBef>
                <a:spcPts val="0"/>
              </a:spcBef>
              <a:spcAft>
                <a:spcPts val="0"/>
              </a:spcAft>
              <a:buNone/>
            </a:pPr>
            <a:r>
              <a:rPr b="1" i="0" lang="en-US" sz="2400" u="none" cap="none" strike="noStrike">
                <a:solidFill>
                  <a:srgbClr val="20EEF1"/>
                </a:solidFill>
                <a:latin typeface="Calibri"/>
                <a:ea typeface="Calibri"/>
                <a:cs typeface="Calibri"/>
                <a:sym typeface="Calibri"/>
              </a:rPr>
              <a:t>Quick hint!</a:t>
            </a:r>
            <a:endParaRPr/>
          </a:p>
          <a:p>
            <a:pPr indent="0" lvl="0" marL="0" marR="0" rtl="0" algn="l">
              <a:lnSpc>
                <a:spcPct val="100000"/>
              </a:lnSpc>
              <a:spcBef>
                <a:spcPts val="600"/>
              </a:spcBef>
              <a:spcAft>
                <a:spcPts val="0"/>
              </a:spcAft>
              <a:buNone/>
            </a:pPr>
            <a:r>
              <a:rPr b="0" i="0" lang="en-US" sz="2400" u="none" cap="none" strike="noStrike">
                <a:solidFill>
                  <a:schemeClr val="lt1"/>
                </a:solidFill>
                <a:latin typeface="Calibri"/>
                <a:ea typeface="Calibri"/>
                <a:cs typeface="Calibri"/>
                <a:sym typeface="Calibri"/>
              </a:rPr>
              <a:t>Facebook, Instagram, Twitter, LinkedIn and Snapchat are important platforms for tourism, but Tripadvisor has a huge influence in the purchase decision.</a:t>
            </a:r>
            <a:endParaRPr b="0" i="0" sz="2400" u="none" cap="none" strike="noStrike">
              <a:solidFill>
                <a:schemeClr val="lt1"/>
              </a:solidFill>
              <a:latin typeface="Calibri"/>
              <a:ea typeface="Calibri"/>
              <a:cs typeface="Calibri"/>
              <a:sym typeface="Calibri"/>
            </a:endParaRPr>
          </a:p>
        </p:txBody>
      </p:sp>
      <p:sp>
        <p:nvSpPr>
          <p:cNvPr id="334" name="Google Shape;334;p83"/>
          <p:cNvSpPr txBox="1"/>
          <p:nvPr/>
        </p:nvSpPr>
        <p:spPr>
          <a:xfrm>
            <a:off x="8169592" y="221083"/>
            <a:ext cx="3780000" cy="29238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20EEF1"/>
                </a:solidFill>
                <a:latin typeface="Calibri"/>
                <a:ea typeface="Calibri"/>
                <a:cs typeface="Calibri"/>
                <a:sym typeface="Calibri"/>
              </a:rPr>
              <a:t>Do</a:t>
            </a:r>
            <a:endParaRPr/>
          </a:p>
          <a:p>
            <a:pPr indent="-342900" lvl="0" marL="342900" marR="0" rtl="0" algn="l">
              <a:lnSpc>
                <a:spcPct val="100000"/>
              </a:lnSpc>
              <a:spcBef>
                <a:spcPts val="0"/>
              </a:spcBef>
              <a:spcAft>
                <a:spcPts val="0"/>
              </a:spcAft>
              <a:buClr>
                <a:srgbClr val="6ECECB"/>
              </a:buClr>
              <a:buSzPts val="2400"/>
              <a:buFont typeface="Calibri"/>
              <a:buChar char="↘"/>
            </a:pPr>
            <a:r>
              <a:rPr b="0" i="0" lang="en-US" sz="2400" u="none" cap="none" strike="noStrike">
                <a:solidFill>
                  <a:srgbClr val="20EEF1"/>
                </a:solidFill>
                <a:latin typeface="Calibri"/>
                <a:ea typeface="Calibri"/>
                <a:cs typeface="Calibri"/>
                <a:sym typeface="Calibri"/>
              </a:rPr>
              <a:t> Post frequently</a:t>
            </a:r>
            <a:endParaRPr/>
          </a:p>
          <a:p>
            <a:pPr indent="-342900" lvl="0" marL="342900" marR="0" rtl="0" algn="l">
              <a:lnSpc>
                <a:spcPct val="100000"/>
              </a:lnSpc>
              <a:spcBef>
                <a:spcPts val="1200"/>
              </a:spcBef>
              <a:spcAft>
                <a:spcPts val="0"/>
              </a:spcAft>
              <a:buClr>
                <a:srgbClr val="6ECECB"/>
              </a:buClr>
              <a:buSzPts val="2400"/>
              <a:buFont typeface="Calibri"/>
              <a:buChar char="↘"/>
            </a:pPr>
            <a:r>
              <a:rPr b="0" i="0" lang="en-US" sz="2400" u="none" cap="none" strike="noStrike">
                <a:solidFill>
                  <a:srgbClr val="20EEF1"/>
                </a:solidFill>
                <a:latin typeface="Calibri"/>
                <a:ea typeface="Calibri"/>
                <a:cs typeface="Calibri"/>
                <a:sym typeface="Calibri"/>
              </a:rPr>
              <a:t> Engage with customers</a:t>
            </a:r>
            <a:endParaRPr/>
          </a:p>
          <a:p>
            <a:pPr indent="-342900" lvl="0" marL="342900" marR="0" rtl="0" algn="l">
              <a:lnSpc>
                <a:spcPct val="100000"/>
              </a:lnSpc>
              <a:spcBef>
                <a:spcPts val="1200"/>
              </a:spcBef>
              <a:spcAft>
                <a:spcPts val="0"/>
              </a:spcAft>
              <a:buClr>
                <a:srgbClr val="6ECECB"/>
              </a:buClr>
              <a:buSzPts val="2400"/>
              <a:buFont typeface="Calibri"/>
              <a:buChar char="↘"/>
            </a:pPr>
            <a:r>
              <a:rPr b="0" i="0" lang="en-US" sz="2400" u="none" cap="none" strike="noStrike">
                <a:solidFill>
                  <a:srgbClr val="20EEF1"/>
                </a:solidFill>
                <a:latin typeface="Calibri"/>
                <a:ea typeface="Calibri"/>
                <a:cs typeface="Calibri"/>
                <a:sym typeface="Calibri"/>
              </a:rPr>
              <a:t> Content consistency</a:t>
            </a:r>
            <a:endParaRPr/>
          </a:p>
          <a:p>
            <a:pPr indent="-342900" lvl="0" marL="342900" marR="0" rtl="0" algn="l">
              <a:lnSpc>
                <a:spcPct val="100000"/>
              </a:lnSpc>
              <a:spcBef>
                <a:spcPts val="1200"/>
              </a:spcBef>
              <a:spcAft>
                <a:spcPts val="0"/>
              </a:spcAft>
              <a:buClr>
                <a:srgbClr val="6ECECB"/>
              </a:buClr>
              <a:buSzPts val="2400"/>
              <a:buFont typeface="Calibri"/>
              <a:buChar char="↘"/>
            </a:pPr>
            <a:r>
              <a:rPr b="0" i="0" lang="en-US" sz="2400" u="none" cap="none" strike="noStrike">
                <a:solidFill>
                  <a:srgbClr val="20EEF1"/>
                </a:solidFill>
                <a:latin typeface="Calibri"/>
                <a:ea typeface="Calibri"/>
                <a:cs typeface="Calibri"/>
                <a:sym typeface="Calibri"/>
              </a:rPr>
              <a:t> Keep it short and sweet</a:t>
            </a:r>
            <a:endParaRPr/>
          </a:p>
          <a:p>
            <a:pPr indent="-342900" lvl="0" marL="342900" marR="0" rtl="0" algn="l">
              <a:lnSpc>
                <a:spcPct val="100000"/>
              </a:lnSpc>
              <a:spcBef>
                <a:spcPts val="1200"/>
              </a:spcBef>
              <a:spcAft>
                <a:spcPts val="0"/>
              </a:spcAft>
              <a:buClr>
                <a:srgbClr val="6ECECB"/>
              </a:buClr>
              <a:buSzPts val="2400"/>
              <a:buFont typeface="Calibri"/>
              <a:buChar char="↘"/>
            </a:pPr>
            <a:r>
              <a:rPr b="0" i="0" lang="en-US" sz="2400" u="none" cap="none" strike="noStrike">
                <a:solidFill>
                  <a:srgbClr val="20EEF1"/>
                </a:solidFill>
                <a:latin typeface="Calibri"/>
                <a:ea typeface="Calibri"/>
                <a:cs typeface="Calibri"/>
                <a:sym typeface="Calibri"/>
              </a:rPr>
              <a:t> Be authentic</a:t>
            </a:r>
            <a:endParaRPr/>
          </a:p>
        </p:txBody>
      </p:sp>
      <p:sp>
        <p:nvSpPr>
          <p:cNvPr id="335" name="Google Shape;335;p83"/>
          <p:cNvSpPr txBox="1"/>
          <p:nvPr/>
        </p:nvSpPr>
        <p:spPr>
          <a:xfrm>
            <a:off x="8207049" y="3431959"/>
            <a:ext cx="3780000" cy="29238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chemeClr val="lt1"/>
                </a:solidFill>
                <a:latin typeface="Calibri"/>
                <a:ea typeface="Calibri"/>
                <a:cs typeface="Calibri"/>
                <a:sym typeface="Calibri"/>
              </a:rPr>
              <a:t>Don’t</a:t>
            </a:r>
            <a:endParaRPr/>
          </a:p>
          <a:p>
            <a:pPr indent="-152400" lvl="0" marL="0" marR="0" rtl="0" algn="l">
              <a:lnSpc>
                <a:spcPct val="100000"/>
              </a:lnSpc>
              <a:spcBef>
                <a:spcPts val="0"/>
              </a:spcBef>
              <a:spcAft>
                <a:spcPts val="0"/>
              </a:spcAft>
              <a:buClr>
                <a:schemeClr val="lt1"/>
              </a:buClr>
              <a:buSzPts val="2400"/>
              <a:buFont typeface="Calibri"/>
              <a:buChar char="↘"/>
            </a:pPr>
            <a:r>
              <a:rPr b="0" i="0" lang="en-US" sz="2400" u="none" cap="none" strike="noStrike">
                <a:solidFill>
                  <a:schemeClr val="lt1"/>
                </a:solidFill>
                <a:latin typeface="Calibri"/>
                <a:ea typeface="Calibri"/>
                <a:cs typeface="Calibri"/>
                <a:sym typeface="Calibri"/>
              </a:rPr>
              <a:t> Be quiet and idle</a:t>
            </a:r>
            <a:endParaRPr/>
          </a:p>
          <a:p>
            <a:pPr indent="-152400" lvl="0" marL="0" marR="0" rtl="0" algn="l">
              <a:lnSpc>
                <a:spcPct val="100000"/>
              </a:lnSpc>
              <a:spcBef>
                <a:spcPts val="1200"/>
              </a:spcBef>
              <a:spcAft>
                <a:spcPts val="0"/>
              </a:spcAft>
              <a:buClr>
                <a:schemeClr val="lt1"/>
              </a:buClr>
              <a:buSzPts val="2400"/>
              <a:buFont typeface="Calibri"/>
              <a:buChar char="↘"/>
            </a:pPr>
            <a:r>
              <a:rPr b="0" i="0" lang="en-US" sz="2400" u="none" cap="none" strike="noStrike">
                <a:solidFill>
                  <a:schemeClr val="lt1"/>
                </a:solidFill>
                <a:latin typeface="Calibri"/>
                <a:ea typeface="Calibri"/>
                <a:cs typeface="Calibri"/>
                <a:sym typeface="Calibri"/>
              </a:rPr>
              <a:t> Ignore customers</a:t>
            </a:r>
            <a:endParaRPr/>
          </a:p>
          <a:p>
            <a:pPr indent="-152400" lvl="0" marL="0" marR="0" rtl="0" algn="l">
              <a:lnSpc>
                <a:spcPct val="100000"/>
              </a:lnSpc>
              <a:spcBef>
                <a:spcPts val="1200"/>
              </a:spcBef>
              <a:spcAft>
                <a:spcPts val="0"/>
              </a:spcAft>
              <a:buClr>
                <a:schemeClr val="lt1"/>
              </a:buClr>
              <a:buSzPts val="2400"/>
              <a:buFont typeface="Calibri"/>
              <a:buChar char="↘"/>
            </a:pPr>
            <a:r>
              <a:rPr b="0" i="0" lang="en-US" sz="2400" u="none" cap="none" strike="noStrike">
                <a:solidFill>
                  <a:schemeClr val="lt1"/>
                </a:solidFill>
                <a:latin typeface="Calibri"/>
                <a:ea typeface="Calibri"/>
                <a:cs typeface="Calibri"/>
                <a:sym typeface="Calibri"/>
              </a:rPr>
              <a:t> Publish Irrelevant content</a:t>
            </a:r>
            <a:endParaRPr/>
          </a:p>
          <a:p>
            <a:pPr indent="-152400" lvl="0" marL="0" marR="0" rtl="0" algn="l">
              <a:lnSpc>
                <a:spcPct val="100000"/>
              </a:lnSpc>
              <a:spcBef>
                <a:spcPts val="1200"/>
              </a:spcBef>
              <a:spcAft>
                <a:spcPts val="0"/>
              </a:spcAft>
              <a:buClr>
                <a:schemeClr val="lt1"/>
              </a:buClr>
              <a:buSzPts val="2400"/>
              <a:buFont typeface="Calibri"/>
              <a:buChar char="↘"/>
            </a:pPr>
            <a:r>
              <a:rPr b="0" i="0" lang="en-US" sz="2400" u="none" cap="none" strike="noStrike">
                <a:solidFill>
                  <a:schemeClr val="lt1"/>
                </a:solidFill>
                <a:latin typeface="Calibri"/>
                <a:ea typeface="Calibri"/>
                <a:cs typeface="Calibri"/>
                <a:sym typeface="Calibri"/>
              </a:rPr>
              <a:t> Spam</a:t>
            </a:r>
            <a:endParaRPr/>
          </a:p>
          <a:p>
            <a:pPr indent="-152400" lvl="0" marL="0" marR="0" rtl="0" algn="l">
              <a:lnSpc>
                <a:spcPct val="100000"/>
              </a:lnSpc>
              <a:spcBef>
                <a:spcPts val="1200"/>
              </a:spcBef>
              <a:spcAft>
                <a:spcPts val="0"/>
              </a:spcAft>
              <a:buClr>
                <a:schemeClr val="lt1"/>
              </a:buClr>
              <a:buSzPts val="2400"/>
              <a:buFont typeface="Calibri"/>
              <a:buChar char="↘"/>
            </a:pPr>
            <a:r>
              <a:rPr b="0" i="0" lang="en-US" sz="2400" u="none" cap="none" strike="noStrike">
                <a:solidFill>
                  <a:schemeClr val="lt1"/>
                </a:solidFill>
                <a:latin typeface="Calibri"/>
                <a:ea typeface="Calibri"/>
                <a:cs typeface="Calibri"/>
                <a:sym typeface="Calibri"/>
              </a:rPr>
              <a:t> Always sell</a:t>
            </a:r>
            <a:endParaRPr/>
          </a:p>
        </p:txBody>
      </p:sp>
      <p:pic>
        <p:nvPicPr>
          <p:cNvPr descr="BAR HINTZE RIBEIRO, Ponta Delgada - Comentários de restaurantes -  Tripadvisor" id="336" name="Google Shape;336;p83"/>
          <p:cNvPicPr preferRelativeResize="0"/>
          <p:nvPr/>
        </p:nvPicPr>
        <p:blipFill rotWithShape="1">
          <a:blip r:embed="rId3">
            <a:alphaModFix/>
          </a:blip>
          <a:srcRect b="0" l="0" r="0" t="0"/>
          <a:stretch/>
        </p:blipFill>
        <p:spPr>
          <a:xfrm>
            <a:off x="5607339" y="3986015"/>
            <a:ext cx="1983632" cy="1334443"/>
          </a:xfrm>
          <a:prstGeom prst="rect">
            <a:avLst/>
          </a:prstGeom>
          <a:noFill/>
          <a:ln cap="flat" cmpd="sng" w="9525">
            <a:solidFill>
              <a:srgbClr val="33CCCC"/>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84"/>
          <p:cNvPicPr preferRelativeResize="0"/>
          <p:nvPr/>
        </p:nvPicPr>
        <p:blipFill rotWithShape="1">
          <a:blip r:embed="rId3">
            <a:alphaModFix/>
          </a:blip>
          <a:srcRect b="0" l="0" r="0" t="0"/>
          <a:stretch/>
        </p:blipFill>
        <p:spPr>
          <a:xfrm>
            <a:off x="894317" y="214404"/>
            <a:ext cx="10403366" cy="5999430"/>
          </a:xfrm>
          <a:prstGeom prst="rect">
            <a:avLst/>
          </a:prstGeom>
          <a:noFill/>
          <a:ln>
            <a:noFill/>
          </a:ln>
        </p:spPr>
      </p:pic>
      <p:sp>
        <p:nvSpPr>
          <p:cNvPr id="342" name="Google Shape;342;p84"/>
          <p:cNvSpPr txBox="1"/>
          <p:nvPr/>
        </p:nvSpPr>
        <p:spPr>
          <a:xfrm>
            <a:off x="3057232" y="6397375"/>
            <a:ext cx="6096000"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00" u="none" cap="none" strike="noStrike">
                <a:solidFill>
                  <a:schemeClr val="dk1"/>
                </a:solidFill>
                <a:latin typeface="Calibri"/>
                <a:ea typeface="Calibri"/>
                <a:cs typeface="Calibri"/>
                <a:sym typeface="Calibri"/>
              </a:rPr>
              <a:t>Source: </a:t>
            </a:r>
            <a:r>
              <a:rPr b="0" i="0" lang="en-US" sz="10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https://us.accion.org/resource/choosing-right-social-media-platform-your-business/</a:t>
            </a:r>
            <a:r>
              <a:rPr b="0" i="0" lang="en-US" sz="1000" u="none" cap="none" strike="noStrike">
                <a:solidFill>
                  <a:schemeClr val="dk1"/>
                </a:solidFill>
                <a:latin typeface="Calibri"/>
                <a:ea typeface="Calibri"/>
                <a:cs typeface="Calibri"/>
                <a:sym typeface="Calibri"/>
              </a:rPr>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85"/>
          <p:cNvSpPr txBox="1"/>
          <p:nvPr/>
        </p:nvSpPr>
        <p:spPr>
          <a:xfrm>
            <a:off x="388621" y="1782569"/>
            <a:ext cx="475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chemeClr val="dk1"/>
                </a:solidFill>
                <a:latin typeface="Arial"/>
                <a:ea typeface="Arial"/>
                <a:cs typeface="Arial"/>
                <a:sym typeface="Arial"/>
              </a:rPr>
              <a:t>Content</a:t>
            </a:r>
            <a:r>
              <a:rPr b="0" i="0" lang="en-US" sz="2400" u="none" cap="none" strike="noStrike">
                <a:solidFill>
                  <a:schemeClr val="dk1"/>
                </a:solidFill>
                <a:latin typeface="Arial"/>
                <a:ea typeface="Arial"/>
                <a:cs typeface="Arial"/>
                <a:sym typeface="Arial"/>
              </a:rPr>
              <a:t> is the king</a:t>
            </a:r>
            <a:endParaRPr/>
          </a:p>
        </p:txBody>
      </p:sp>
      <p:sp>
        <p:nvSpPr>
          <p:cNvPr id="348" name="Google Shape;348;p85"/>
          <p:cNvSpPr txBox="1"/>
          <p:nvPr/>
        </p:nvSpPr>
        <p:spPr>
          <a:xfrm>
            <a:off x="7204059" y="1776541"/>
            <a:ext cx="475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chemeClr val="dk1"/>
                </a:solidFill>
                <a:latin typeface="Arial"/>
                <a:ea typeface="Arial"/>
                <a:cs typeface="Arial"/>
                <a:sym typeface="Arial"/>
              </a:rPr>
              <a:t>Social media</a:t>
            </a:r>
            <a:r>
              <a:rPr b="0" i="0" lang="en-US" sz="2400" u="none" cap="none" strike="noStrike">
                <a:solidFill>
                  <a:schemeClr val="dk1"/>
                </a:solidFill>
                <a:latin typeface="Arial"/>
                <a:ea typeface="Arial"/>
                <a:cs typeface="Arial"/>
                <a:sym typeface="Arial"/>
              </a:rPr>
              <a:t> is the queen</a:t>
            </a:r>
            <a:endParaRPr/>
          </a:p>
        </p:txBody>
      </p:sp>
      <p:pic>
        <p:nvPicPr>
          <p:cNvPr id="349" name="Google Shape;349;p85"/>
          <p:cNvPicPr preferRelativeResize="0"/>
          <p:nvPr/>
        </p:nvPicPr>
        <p:blipFill rotWithShape="1">
          <a:blip r:embed="rId3">
            <a:alphaModFix/>
          </a:blip>
          <a:srcRect b="0" l="0" r="0" t="0"/>
          <a:stretch/>
        </p:blipFill>
        <p:spPr>
          <a:xfrm>
            <a:off x="2332497" y="940931"/>
            <a:ext cx="864247" cy="864247"/>
          </a:xfrm>
          <a:prstGeom prst="rect">
            <a:avLst/>
          </a:prstGeom>
          <a:noFill/>
          <a:ln>
            <a:noFill/>
          </a:ln>
        </p:spPr>
      </p:pic>
      <p:pic>
        <p:nvPicPr>
          <p:cNvPr id="350" name="Google Shape;350;p85"/>
          <p:cNvPicPr preferRelativeResize="0"/>
          <p:nvPr/>
        </p:nvPicPr>
        <p:blipFill rotWithShape="1">
          <a:blip r:embed="rId4">
            <a:alphaModFix/>
          </a:blip>
          <a:srcRect b="0" l="0" r="0" t="0"/>
          <a:stretch/>
        </p:blipFill>
        <p:spPr>
          <a:xfrm>
            <a:off x="9098408" y="915228"/>
            <a:ext cx="961218" cy="961218"/>
          </a:xfrm>
          <a:prstGeom prst="rect">
            <a:avLst/>
          </a:prstGeom>
          <a:noFill/>
          <a:ln>
            <a:noFill/>
          </a:ln>
        </p:spPr>
      </p:pic>
      <p:sp>
        <p:nvSpPr>
          <p:cNvPr id="351" name="Google Shape;351;p85"/>
          <p:cNvSpPr txBox="1"/>
          <p:nvPr/>
        </p:nvSpPr>
        <p:spPr>
          <a:xfrm>
            <a:off x="4294488" y="265403"/>
            <a:ext cx="376253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70C0"/>
                </a:solidFill>
                <a:latin typeface="Calibri"/>
                <a:ea typeface="Calibri"/>
                <a:cs typeface="Calibri"/>
                <a:sym typeface="Calibri"/>
              </a:rPr>
              <a:t>In digital marketing</a:t>
            </a:r>
            <a:endParaRPr/>
          </a:p>
        </p:txBody>
      </p:sp>
      <p:pic>
        <p:nvPicPr>
          <p:cNvPr id="352" name="Google Shape;352;p85"/>
          <p:cNvPicPr preferRelativeResize="0"/>
          <p:nvPr/>
        </p:nvPicPr>
        <p:blipFill rotWithShape="1">
          <a:blip r:embed="rId5">
            <a:alphaModFix/>
          </a:blip>
          <a:srcRect b="0" l="0" r="0" t="0"/>
          <a:stretch/>
        </p:blipFill>
        <p:spPr>
          <a:xfrm flipH="1" rot="-8287981">
            <a:off x="6417969" y="1138343"/>
            <a:ext cx="612000" cy="612000"/>
          </a:xfrm>
          <a:prstGeom prst="rect">
            <a:avLst/>
          </a:prstGeom>
          <a:noFill/>
          <a:ln>
            <a:noFill/>
          </a:ln>
        </p:spPr>
      </p:pic>
      <p:pic>
        <p:nvPicPr>
          <p:cNvPr id="353" name="Google Shape;353;p85"/>
          <p:cNvPicPr preferRelativeResize="0"/>
          <p:nvPr/>
        </p:nvPicPr>
        <p:blipFill rotWithShape="1">
          <a:blip r:embed="rId5">
            <a:alphaModFix/>
          </a:blip>
          <a:srcRect b="0" l="0" r="0" t="0"/>
          <a:stretch/>
        </p:blipFill>
        <p:spPr>
          <a:xfrm rot="8285000">
            <a:off x="5364018" y="1138343"/>
            <a:ext cx="612000" cy="612000"/>
          </a:xfrm>
          <a:prstGeom prst="rect">
            <a:avLst/>
          </a:prstGeom>
          <a:noFill/>
          <a:ln>
            <a:noFill/>
          </a:ln>
        </p:spPr>
      </p:pic>
      <p:sp>
        <p:nvSpPr>
          <p:cNvPr id="354" name="Google Shape;354;p85"/>
          <p:cNvSpPr txBox="1"/>
          <p:nvPr/>
        </p:nvSpPr>
        <p:spPr>
          <a:xfrm>
            <a:off x="1839602" y="5793523"/>
            <a:ext cx="10116457" cy="369332"/>
          </a:xfrm>
          <a:prstGeom prst="rect">
            <a:avLst/>
          </a:prstGeom>
          <a:noFill/>
          <a:ln>
            <a:noFill/>
          </a:ln>
        </p:spPr>
        <p:txBody>
          <a:bodyPr anchorCtr="0" anchor="t" bIns="45700" lIns="91425" spcFirstLastPara="1" rIns="91425" wrap="square" tIns="45700">
            <a:spAutoFit/>
          </a:bodyPr>
          <a:lstStyle/>
          <a:p>
            <a:pPr indent="-228600" lvl="0" marL="228600" marR="0" rtl="0" algn="l">
              <a:lnSpc>
                <a:spcPct val="100000"/>
              </a:lnSpc>
              <a:spcBef>
                <a:spcPts val="0"/>
              </a:spcBef>
              <a:spcAft>
                <a:spcPts val="0"/>
              </a:spcAft>
              <a:buClr>
                <a:srgbClr val="595959"/>
              </a:buClr>
              <a:buSzPts val="2400"/>
              <a:buFont typeface="Arial"/>
              <a:buNone/>
            </a:pPr>
            <a:r>
              <a:rPr b="1" i="0" lang="en-US" sz="1800" u="sng" cap="none" strike="noStrike">
                <a:solidFill>
                  <a:schemeClr val="dk1"/>
                </a:solidFill>
                <a:latin typeface="Arial"/>
                <a:ea typeface="Arial"/>
                <a:cs typeface="Arial"/>
                <a:sym typeface="Arial"/>
                <a:hlinkClick r:id="rId6">
                  <a:extLst>
                    <a:ext uri="{A12FA001-AC4F-418D-AE19-62706E023703}">
                      <ahyp:hlinkClr val="tx"/>
                    </a:ext>
                  </a:extLst>
                </a:hlinkClick>
              </a:rPr>
              <a:t>Click here </a:t>
            </a:r>
            <a:r>
              <a:rPr b="1" i="0" lang="en-US" sz="1800" u="none" cap="none" strike="noStrike">
                <a:solidFill>
                  <a:schemeClr val="dk1"/>
                </a:solidFill>
                <a:latin typeface="Arial"/>
                <a:ea typeface="Arial"/>
                <a:cs typeface="Arial"/>
                <a:sym typeface="Arial"/>
              </a:rPr>
              <a:t>to watch “Lessons from a Life in Digital Marketing | Siddharth Lal | TEDxFMS”</a:t>
            </a:r>
            <a:endParaRPr/>
          </a:p>
        </p:txBody>
      </p:sp>
      <p:sp>
        <p:nvSpPr>
          <p:cNvPr id="355" name="Google Shape;355;p85"/>
          <p:cNvSpPr txBox="1"/>
          <p:nvPr/>
        </p:nvSpPr>
        <p:spPr>
          <a:xfrm>
            <a:off x="440196" y="2374102"/>
            <a:ext cx="5280711" cy="240065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chemeClr val="dk1"/>
              </a:buClr>
              <a:buSzPts val="2000"/>
              <a:buFont typeface="Calibri"/>
              <a:buChar char="↘"/>
            </a:pPr>
            <a:r>
              <a:rPr b="0" i="0" lang="en-US" sz="2000" u="none" cap="none" strike="noStrike">
                <a:solidFill>
                  <a:srgbClr val="1C1C1C"/>
                </a:solidFill>
                <a:latin typeface="Calibri"/>
                <a:ea typeface="Calibri"/>
                <a:cs typeface="Calibri"/>
                <a:sym typeface="Calibri"/>
              </a:rPr>
              <a:t>Boosts performance in search engines</a:t>
            </a:r>
            <a:endParaRPr/>
          </a:p>
          <a:p>
            <a:pPr indent="-342900" lvl="0" marL="342900" marR="0" rtl="0" algn="l">
              <a:lnSpc>
                <a:spcPct val="150000"/>
              </a:lnSpc>
              <a:spcBef>
                <a:spcPts val="0"/>
              </a:spcBef>
              <a:spcAft>
                <a:spcPts val="0"/>
              </a:spcAft>
              <a:buClr>
                <a:schemeClr val="dk1"/>
              </a:buClr>
              <a:buSzPts val="2000"/>
              <a:buFont typeface="Calibri"/>
              <a:buChar char="↘"/>
            </a:pPr>
            <a:r>
              <a:rPr b="0" i="0" lang="en-US" sz="2000" u="none" cap="none" strike="noStrike">
                <a:solidFill>
                  <a:srgbClr val="1C1C1C"/>
                </a:solidFill>
                <a:latin typeface="Calibri"/>
                <a:ea typeface="Calibri"/>
                <a:cs typeface="Calibri"/>
                <a:sym typeface="Calibri"/>
              </a:rPr>
              <a:t>Builds brand trust and loyalty</a:t>
            </a:r>
            <a:endParaRPr/>
          </a:p>
          <a:p>
            <a:pPr indent="-342900" lvl="0" marL="342900" marR="0" rtl="0" algn="l">
              <a:lnSpc>
                <a:spcPct val="150000"/>
              </a:lnSpc>
              <a:spcBef>
                <a:spcPts val="0"/>
              </a:spcBef>
              <a:spcAft>
                <a:spcPts val="0"/>
              </a:spcAft>
              <a:buClr>
                <a:schemeClr val="dk1"/>
              </a:buClr>
              <a:buSzPts val="2000"/>
              <a:buFont typeface="Calibri"/>
              <a:buChar char="↘"/>
            </a:pPr>
            <a:r>
              <a:rPr b="0" i="0" lang="en-US" sz="2000" u="none" cap="none" strike="noStrike">
                <a:solidFill>
                  <a:srgbClr val="1C1C1C"/>
                </a:solidFill>
                <a:latin typeface="Calibri"/>
                <a:ea typeface="Calibri"/>
                <a:cs typeface="Calibri"/>
                <a:sym typeface="Calibri"/>
              </a:rPr>
              <a:t>Highlights the brand personality</a:t>
            </a:r>
            <a:endParaRPr/>
          </a:p>
          <a:p>
            <a:pPr indent="-342900" lvl="0" marL="342900" marR="0" rtl="0" algn="l">
              <a:lnSpc>
                <a:spcPct val="150000"/>
              </a:lnSpc>
              <a:spcBef>
                <a:spcPts val="0"/>
              </a:spcBef>
              <a:spcAft>
                <a:spcPts val="0"/>
              </a:spcAft>
              <a:buClr>
                <a:schemeClr val="dk1"/>
              </a:buClr>
              <a:buSzPts val="2000"/>
              <a:buFont typeface="Calibri"/>
              <a:buChar char="↘"/>
            </a:pPr>
            <a:r>
              <a:rPr b="0" i="0" lang="en-US" sz="2000" u="none" cap="none" strike="noStrike">
                <a:solidFill>
                  <a:srgbClr val="1C1C1C"/>
                </a:solidFill>
                <a:latin typeface="Calibri"/>
                <a:ea typeface="Calibri"/>
                <a:cs typeface="Calibri"/>
                <a:sym typeface="Calibri"/>
              </a:rPr>
              <a:t>Educates the consumer</a:t>
            </a:r>
            <a:endParaRPr/>
          </a:p>
          <a:p>
            <a:pPr indent="-342900" lvl="0" marL="342900" marR="0" rtl="0" algn="l">
              <a:lnSpc>
                <a:spcPct val="150000"/>
              </a:lnSpc>
              <a:spcBef>
                <a:spcPts val="0"/>
              </a:spcBef>
              <a:spcAft>
                <a:spcPts val="0"/>
              </a:spcAft>
              <a:buClr>
                <a:schemeClr val="dk1"/>
              </a:buClr>
              <a:buSzPts val="2000"/>
              <a:buFont typeface="Calibri"/>
              <a:buChar char="↘"/>
            </a:pPr>
            <a:r>
              <a:rPr b="1" i="0" lang="en-US" sz="2000" u="none" cap="none" strike="noStrike">
                <a:solidFill>
                  <a:srgbClr val="1C1C1C"/>
                </a:solidFill>
                <a:latin typeface="Calibri"/>
                <a:ea typeface="Calibri"/>
                <a:cs typeface="Calibri"/>
                <a:sym typeface="Calibri"/>
              </a:rPr>
              <a:t>Fuels social media</a:t>
            </a:r>
            <a:endParaRPr/>
          </a:p>
        </p:txBody>
      </p:sp>
      <p:sp>
        <p:nvSpPr>
          <p:cNvPr id="356" name="Google Shape;356;p85"/>
          <p:cNvSpPr txBox="1"/>
          <p:nvPr/>
        </p:nvSpPr>
        <p:spPr>
          <a:xfrm>
            <a:off x="7204059" y="2374102"/>
            <a:ext cx="4752000" cy="240065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chemeClr val="dk1"/>
              </a:buClr>
              <a:buSzPts val="2000"/>
              <a:buFont typeface="Calibri"/>
              <a:buChar char="↘"/>
            </a:pPr>
            <a:r>
              <a:rPr b="1" i="0" lang="en-US" sz="2000" u="none" cap="none" strike="noStrike">
                <a:solidFill>
                  <a:srgbClr val="1C1C1C"/>
                </a:solidFill>
                <a:latin typeface="Calibri"/>
                <a:ea typeface="Calibri"/>
                <a:cs typeface="Calibri"/>
                <a:sym typeface="Calibri"/>
              </a:rPr>
              <a:t>Shares your content</a:t>
            </a:r>
            <a:endParaRPr/>
          </a:p>
          <a:p>
            <a:pPr indent="-342900" lvl="0" marL="342900" marR="0" rtl="0" algn="l">
              <a:lnSpc>
                <a:spcPct val="150000"/>
              </a:lnSpc>
              <a:spcBef>
                <a:spcPts val="0"/>
              </a:spcBef>
              <a:spcAft>
                <a:spcPts val="0"/>
              </a:spcAft>
              <a:buClr>
                <a:schemeClr val="dk1"/>
              </a:buClr>
              <a:buSzPts val="2000"/>
              <a:buFont typeface="Calibri"/>
              <a:buChar char="↘"/>
            </a:pPr>
            <a:r>
              <a:rPr b="0" i="0" lang="en-US" sz="2000" u="none" cap="none" strike="noStrike">
                <a:solidFill>
                  <a:srgbClr val="1C1C1C"/>
                </a:solidFill>
                <a:latin typeface="Calibri"/>
                <a:ea typeface="Calibri"/>
                <a:cs typeface="Calibri"/>
                <a:sym typeface="Calibri"/>
              </a:rPr>
              <a:t>Increases exposure</a:t>
            </a:r>
            <a:endParaRPr/>
          </a:p>
          <a:p>
            <a:pPr indent="-342900" lvl="0" marL="342900" marR="0" rtl="0" algn="l">
              <a:lnSpc>
                <a:spcPct val="150000"/>
              </a:lnSpc>
              <a:spcBef>
                <a:spcPts val="0"/>
              </a:spcBef>
              <a:spcAft>
                <a:spcPts val="0"/>
              </a:spcAft>
              <a:buClr>
                <a:schemeClr val="dk1"/>
              </a:buClr>
              <a:buSzPts val="2000"/>
              <a:buFont typeface="Calibri"/>
              <a:buChar char="↘"/>
            </a:pPr>
            <a:r>
              <a:rPr b="0" i="0" lang="en-US" sz="2000" u="none" cap="none" strike="noStrike">
                <a:solidFill>
                  <a:srgbClr val="1C1C1C"/>
                </a:solidFill>
                <a:latin typeface="Calibri"/>
                <a:ea typeface="Calibri"/>
                <a:cs typeface="Calibri"/>
                <a:sym typeface="Calibri"/>
              </a:rPr>
              <a:t>Faster and easier interaction</a:t>
            </a:r>
            <a:endParaRPr/>
          </a:p>
          <a:p>
            <a:pPr indent="-342900" lvl="0" marL="342900" marR="0" rtl="0" algn="l">
              <a:lnSpc>
                <a:spcPct val="150000"/>
              </a:lnSpc>
              <a:spcBef>
                <a:spcPts val="0"/>
              </a:spcBef>
              <a:spcAft>
                <a:spcPts val="0"/>
              </a:spcAft>
              <a:buClr>
                <a:schemeClr val="dk1"/>
              </a:buClr>
              <a:buSzPts val="2000"/>
              <a:buFont typeface="Calibri"/>
              <a:buChar char="↘"/>
            </a:pPr>
            <a:r>
              <a:rPr b="0" i="0" lang="en-US" sz="2000" u="none" cap="none" strike="noStrike">
                <a:solidFill>
                  <a:srgbClr val="1C1C1C"/>
                </a:solidFill>
                <a:latin typeface="Calibri"/>
                <a:ea typeface="Calibri"/>
                <a:cs typeface="Calibri"/>
                <a:sym typeface="Calibri"/>
              </a:rPr>
              <a:t>Highlights the brand’s personality</a:t>
            </a:r>
            <a:endParaRPr/>
          </a:p>
          <a:p>
            <a:pPr indent="-342900" lvl="0" marL="342900" marR="0" rtl="0" algn="l">
              <a:lnSpc>
                <a:spcPct val="150000"/>
              </a:lnSpc>
              <a:spcBef>
                <a:spcPts val="0"/>
              </a:spcBef>
              <a:spcAft>
                <a:spcPts val="0"/>
              </a:spcAft>
              <a:buClr>
                <a:schemeClr val="dk1"/>
              </a:buClr>
              <a:buSzPts val="2000"/>
              <a:buFont typeface="Calibri"/>
              <a:buChar char="↘"/>
            </a:pPr>
            <a:r>
              <a:rPr b="0" i="0" lang="en-US" sz="2000" u="none" cap="none" strike="noStrike">
                <a:solidFill>
                  <a:srgbClr val="1C1C1C"/>
                </a:solidFill>
                <a:latin typeface="Calibri"/>
                <a:ea typeface="Calibri"/>
                <a:cs typeface="Calibri"/>
                <a:sym typeface="Calibri"/>
              </a:rPr>
              <a:t>Leverages word-of-mouth</a:t>
            </a:r>
            <a:endParaRPr/>
          </a:p>
        </p:txBody>
      </p:sp>
      <p:cxnSp>
        <p:nvCxnSpPr>
          <p:cNvPr id="357" name="Google Shape;357;p85"/>
          <p:cNvCxnSpPr/>
          <p:nvPr/>
        </p:nvCxnSpPr>
        <p:spPr>
          <a:xfrm flipH="1" rot="10800000">
            <a:off x="4410600" y="2782903"/>
            <a:ext cx="2427600" cy="1213200"/>
          </a:xfrm>
          <a:prstGeom prst="curvedConnector3">
            <a:avLst>
              <a:gd fmla="val 49998" name="adj1"/>
            </a:avLst>
          </a:prstGeom>
          <a:noFill/>
          <a:ln cap="flat" cmpd="sng" w="38100">
            <a:solidFill>
              <a:srgbClr val="A5A5A5"/>
            </a:solidFill>
            <a:prstDash val="dash"/>
            <a:round/>
            <a:headEnd len="sm" w="sm"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86"/>
          <p:cNvSpPr/>
          <p:nvPr/>
        </p:nvSpPr>
        <p:spPr>
          <a:xfrm>
            <a:off x="5123542" y="5925104"/>
            <a:ext cx="6386287" cy="523220"/>
          </a:xfrm>
          <a:prstGeom prst="rect">
            <a:avLst/>
          </a:prstGeom>
          <a:solidFill>
            <a:srgbClr val="1C1C1C">
              <a:alpha val="7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Mountain stream in Zion National Park" id="363" name="Google Shape;363;p86"/>
          <p:cNvPicPr preferRelativeResize="0"/>
          <p:nvPr>
            <p:ph idx="2" type="pic"/>
          </p:nvPr>
        </p:nvPicPr>
        <p:blipFill rotWithShape="1">
          <a:blip r:embed="rId3">
            <a:alphaModFix/>
          </a:blip>
          <a:srcRect b="46" l="6870" r="45857" t="-46"/>
          <a:stretch/>
        </p:blipFill>
        <p:spPr>
          <a:xfrm flipH="1">
            <a:off x="0" y="0"/>
            <a:ext cx="4862513" cy="6854825"/>
          </a:xfrm>
          <a:prstGeom prst="rect">
            <a:avLst/>
          </a:prstGeom>
          <a:noFill/>
          <a:ln>
            <a:noFill/>
          </a:ln>
        </p:spPr>
      </p:pic>
      <p:sp>
        <p:nvSpPr>
          <p:cNvPr id="364" name="Google Shape;364;p86"/>
          <p:cNvSpPr txBox="1"/>
          <p:nvPr>
            <p:ph idx="1" type="body"/>
          </p:nvPr>
        </p:nvSpPr>
        <p:spPr>
          <a:xfrm>
            <a:off x="5123542" y="1365574"/>
            <a:ext cx="6879771" cy="4411112"/>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SzPts val="2400"/>
              <a:buNone/>
            </a:pPr>
            <a:r>
              <a:rPr lang="en-US" sz="1600">
                <a:solidFill>
                  <a:srgbClr val="1C1C1C"/>
                </a:solidFill>
              </a:rPr>
              <a:t>Due to the size of the tourism business, customers have a wide range of options to choose from. The informed consumer of today demands complete value for his money. Making him a devoted and contented consumer in such a cutthroat industry is really challenging. Returning clients who are loyal to a business spread the word about it through word-of-mouth, which is facilitated by good and robust customer service. We can lower the cost of acquiring new clients by developing a loyal customer base. Good customer service makes customers into brand ambassadors for our company. They will frequently purchase our goods and services and provide insightful feedback, which will increase the supplier's earnings in good times and bad.</a:t>
            </a:r>
            <a:endParaRPr/>
          </a:p>
          <a:p>
            <a:pPr indent="0" lvl="0" marL="0" rtl="0" algn="just">
              <a:lnSpc>
                <a:spcPct val="90000"/>
              </a:lnSpc>
              <a:spcBef>
                <a:spcPts val="1000"/>
              </a:spcBef>
              <a:spcAft>
                <a:spcPts val="0"/>
              </a:spcAft>
              <a:buSzPts val="2400"/>
              <a:buNone/>
            </a:pPr>
            <a:r>
              <a:rPr b="1" lang="en-US" sz="1600">
                <a:solidFill>
                  <a:srgbClr val="1C1C1C"/>
                </a:solidFill>
              </a:rPr>
              <a:t>Customer Service for Your Mountain Tourism Business</a:t>
            </a:r>
            <a:endParaRPr sz="1600">
              <a:solidFill>
                <a:srgbClr val="1C1C1C"/>
              </a:solidFill>
            </a:endParaRPr>
          </a:p>
          <a:p>
            <a:pPr indent="0" lvl="0" marL="0" rtl="0" algn="just">
              <a:lnSpc>
                <a:spcPct val="90000"/>
              </a:lnSpc>
              <a:spcBef>
                <a:spcPts val="1000"/>
              </a:spcBef>
              <a:spcAft>
                <a:spcPts val="0"/>
              </a:spcAft>
              <a:buSzPts val="2400"/>
              <a:buNone/>
            </a:pPr>
            <a:r>
              <a:rPr lang="en-US" sz="1600">
                <a:solidFill>
                  <a:srgbClr val="1C1C1C"/>
                </a:solidFill>
              </a:rPr>
              <a:t>Tips to good mountain tourism customer service:</a:t>
            </a:r>
            <a:endParaRPr/>
          </a:p>
          <a:p>
            <a:pPr indent="-334963" lvl="0" marL="566738" rtl="0" algn="just">
              <a:lnSpc>
                <a:spcPct val="90000"/>
              </a:lnSpc>
              <a:spcBef>
                <a:spcPts val="1000"/>
              </a:spcBef>
              <a:spcAft>
                <a:spcPts val="0"/>
              </a:spcAft>
              <a:buClr>
                <a:schemeClr val="dk1"/>
              </a:buClr>
              <a:buSzPts val="2400"/>
              <a:buFont typeface="Arial"/>
              <a:buChar char="•"/>
            </a:pPr>
            <a:r>
              <a:rPr lang="en-US" sz="1600">
                <a:solidFill>
                  <a:srgbClr val="1C1C1C"/>
                </a:solidFill>
              </a:rPr>
              <a:t>Understand customer need.</a:t>
            </a:r>
            <a:endParaRPr/>
          </a:p>
          <a:p>
            <a:pPr indent="-334963" lvl="0" marL="566738" rtl="0" algn="just">
              <a:lnSpc>
                <a:spcPct val="90000"/>
              </a:lnSpc>
              <a:spcBef>
                <a:spcPts val="1000"/>
              </a:spcBef>
              <a:spcAft>
                <a:spcPts val="0"/>
              </a:spcAft>
              <a:buClr>
                <a:schemeClr val="dk1"/>
              </a:buClr>
              <a:buSzPts val="2400"/>
              <a:buFont typeface="Arial"/>
              <a:buChar char="•"/>
            </a:pPr>
            <a:r>
              <a:rPr lang="en-US" sz="1600">
                <a:solidFill>
                  <a:srgbClr val="1C1C1C"/>
                </a:solidFill>
              </a:rPr>
              <a:t>Make him feel special or important customer for the company.</a:t>
            </a:r>
            <a:endParaRPr/>
          </a:p>
          <a:p>
            <a:pPr indent="-334963" lvl="0" marL="566738" rtl="0" algn="just">
              <a:lnSpc>
                <a:spcPct val="90000"/>
              </a:lnSpc>
              <a:spcBef>
                <a:spcPts val="1000"/>
              </a:spcBef>
              <a:spcAft>
                <a:spcPts val="0"/>
              </a:spcAft>
              <a:buClr>
                <a:schemeClr val="dk1"/>
              </a:buClr>
              <a:buSzPts val="2400"/>
              <a:buFont typeface="Arial"/>
              <a:buChar char="•"/>
            </a:pPr>
            <a:r>
              <a:rPr lang="en-US" sz="1600">
                <a:solidFill>
                  <a:srgbClr val="1C1C1C"/>
                </a:solidFill>
              </a:rPr>
              <a:t>Deal with him patiently.</a:t>
            </a:r>
            <a:endParaRPr sz="1600">
              <a:solidFill>
                <a:schemeClr val="dk1"/>
              </a:solidFill>
            </a:endParaRPr>
          </a:p>
        </p:txBody>
      </p:sp>
      <p:sp>
        <p:nvSpPr>
          <p:cNvPr id="365" name="Google Shape;365;p86"/>
          <p:cNvSpPr txBox="1"/>
          <p:nvPr>
            <p:ph idx="3" type="body"/>
          </p:nvPr>
        </p:nvSpPr>
        <p:spPr>
          <a:xfrm>
            <a:off x="4979536" y="769767"/>
            <a:ext cx="5964235"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600"/>
              <a:buNone/>
            </a:pPr>
            <a:r>
              <a:rPr lang="en-US" sz="3200">
                <a:solidFill>
                  <a:srgbClr val="0070C0"/>
                </a:solidFill>
              </a:rPr>
              <a:t>05. Customer Service in Tourism </a:t>
            </a:r>
            <a:endParaRPr/>
          </a:p>
        </p:txBody>
      </p:sp>
      <p:sp>
        <p:nvSpPr>
          <p:cNvPr id="366" name="Google Shape;366;p86"/>
          <p:cNvSpPr/>
          <p:nvPr/>
        </p:nvSpPr>
        <p:spPr>
          <a:xfrm>
            <a:off x="5283200" y="5925104"/>
            <a:ext cx="60960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20EEF1"/>
                </a:solidFill>
                <a:latin typeface="Arial"/>
                <a:ea typeface="Arial"/>
                <a:cs typeface="Arial"/>
                <a:sym typeface="Arial"/>
              </a:rPr>
              <a:t>Customer Service is the backbone of your mountain tourism business and plays a hugely important role in the growth of your business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87"/>
          <p:cNvSpPr txBox="1"/>
          <p:nvPr>
            <p:ph idx="2" type="body"/>
          </p:nvPr>
        </p:nvSpPr>
        <p:spPr>
          <a:xfrm>
            <a:off x="719682" y="570693"/>
            <a:ext cx="2966947" cy="58222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rgbClr val="595959"/>
              </a:buClr>
              <a:buSzPts val="3600"/>
              <a:buNone/>
            </a:pPr>
            <a:r>
              <a:rPr b="1" i="1" lang="en-US" sz="3000">
                <a:solidFill>
                  <a:srgbClr val="FF33CC"/>
                </a:solidFill>
              </a:rPr>
              <a:t>Assignment </a:t>
            </a:r>
            <a:endParaRPr/>
          </a:p>
        </p:txBody>
      </p:sp>
      <p:sp>
        <p:nvSpPr>
          <p:cNvPr id="372" name="Google Shape;372;p87"/>
          <p:cNvSpPr/>
          <p:nvPr/>
        </p:nvSpPr>
        <p:spPr>
          <a:xfrm>
            <a:off x="418730" y="1411550"/>
            <a:ext cx="11354540" cy="4696287"/>
          </a:xfrm>
          <a:prstGeom prst="foldedCorner">
            <a:avLst>
              <a:gd fmla="val 8853" name="adj"/>
            </a:avLst>
          </a:prstGeom>
          <a:solidFill>
            <a:srgbClr val="FDDE00">
              <a:alpha val="18823"/>
            </a:srgbClr>
          </a:solid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i="0" lang="en-US" sz="2400" u="none" cap="none" strike="noStrike">
                <a:solidFill>
                  <a:schemeClr val="dk1"/>
                </a:solidFill>
                <a:latin typeface="Calibri"/>
                <a:ea typeface="Calibri"/>
                <a:cs typeface="Calibri"/>
                <a:sym typeface="Calibri"/>
              </a:rPr>
              <a:t>How is your digital marketing?</a:t>
            </a:r>
            <a:endParaRPr/>
          </a:p>
          <a:p>
            <a:pPr indent="-342900" lvl="0" marL="342900" marR="0" rtl="0" algn="l">
              <a:lnSpc>
                <a:spcPct val="150000"/>
              </a:lnSpc>
              <a:spcBef>
                <a:spcPts val="600"/>
              </a:spcBef>
              <a:spcAft>
                <a:spcPts val="0"/>
              </a:spcAft>
              <a:buClr>
                <a:srgbClr val="000000"/>
              </a:buClr>
              <a:buSzPts val="2400"/>
              <a:buFont typeface="Arial"/>
              <a:buChar char="•"/>
            </a:pPr>
            <a:r>
              <a:rPr b="1" i="0" lang="en-US" sz="2400" u="none" cap="none" strike="noStrike">
                <a:solidFill>
                  <a:schemeClr val="dk1"/>
                </a:solidFill>
                <a:latin typeface="Calibri"/>
                <a:ea typeface="Calibri"/>
                <a:cs typeface="Calibri"/>
                <a:sym typeface="Calibri"/>
              </a:rPr>
              <a:t>First of all, write down all the digital platforms that you are using right now, including website, blog, social media and online distribution. Can you understand how are they connected and how they improve your brand?</a:t>
            </a:r>
            <a:endParaRPr/>
          </a:p>
          <a:p>
            <a:pPr indent="-342900" lvl="0" marL="342900" marR="0" rtl="0" algn="l">
              <a:lnSpc>
                <a:spcPct val="150000"/>
              </a:lnSpc>
              <a:spcBef>
                <a:spcPts val="600"/>
              </a:spcBef>
              <a:spcAft>
                <a:spcPts val="0"/>
              </a:spcAft>
              <a:buClr>
                <a:srgbClr val="000000"/>
              </a:buClr>
              <a:buSzPts val="2400"/>
              <a:buFont typeface="Arial"/>
              <a:buChar char="•"/>
            </a:pPr>
            <a:r>
              <a:rPr b="1" i="0" lang="en-US" sz="2400" u="none" cap="none" strike="noStrike">
                <a:solidFill>
                  <a:schemeClr val="dk1"/>
                </a:solidFill>
                <a:latin typeface="Calibri"/>
                <a:ea typeface="Calibri"/>
                <a:cs typeface="Calibri"/>
                <a:sym typeface="Calibri"/>
              </a:rPr>
              <a:t>After this warm-up, create a new digital marketing strategy based on those channels and on your resources. Don’t forget to answer to its main elements: why, who, what, when, where, how, budget and tracking. </a:t>
            </a:r>
            <a:endParaRPr/>
          </a:p>
          <a:p>
            <a:pPr indent="-342900" lvl="0" marL="342900" marR="0" rtl="0" algn="l">
              <a:lnSpc>
                <a:spcPct val="150000"/>
              </a:lnSpc>
              <a:spcBef>
                <a:spcPts val="600"/>
              </a:spcBef>
              <a:spcAft>
                <a:spcPts val="0"/>
              </a:spcAft>
              <a:buClr>
                <a:srgbClr val="000000"/>
              </a:buClr>
              <a:buSzPts val="2400"/>
              <a:buFont typeface="Arial"/>
              <a:buChar char="•"/>
            </a:pPr>
            <a:r>
              <a:rPr b="1" i="0" lang="en-US" sz="2400" u="none" cap="none" strike="noStrike">
                <a:solidFill>
                  <a:schemeClr val="dk1"/>
                </a:solidFill>
                <a:latin typeface="Calibri"/>
                <a:ea typeface="Calibri"/>
                <a:cs typeface="Calibri"/>
                <a:sym typeface="Calibri"/>
              </a:rPr>
              <a:t>How will you fit content marketing in this strategy and what media will you use?</a:t>
            </a:r>
            <a:endParaRPr/>
          </a:p>
        </p:txBody>
      </p:sp>
      <p:grpSp>
        <p:nvGrpSpPr>
          <p:cNvPr id="373" name="Google Shape;373;p87"/>
          <p:cNvGrpSpPr/>
          <p:nvPr/>
        </p:nvGrpSpPr>
        <p:grpSpPr>
          <a:xfrm>
            <a:off x="418729" y="541538"/>
            <a:ext cx="460159" cy="582221"/>
            <a:chOff x="6718575" y="2318625"/>
            <a:chExt cx="256950" cy="407375"/>
          </a:xfrm>
        </p:grpSpPr>
        <p:sp>
          <p:nvSpPr>
            <p:cNvPr id="374" name="Google Shape;374;p87"/>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75" name="Google Shape;375;p87"/>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76" name="Google Shape;376;p87"/>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77" name="Google Shape;377;p87"/>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78" name="Google Shape;378;p87"/>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79" name="Google Shape;379;p87"/>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80" name="Google Shape;380;p87"/>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81" name="Google Shape;381;p87"/>
            <p:cNvSpPr/>
            <p:nvPr/>
          </p:nvSpPr>
          <p:spPr>
            <a:xfrm>
              <a:off x="6795900" y="2628550"/>
              <a:ext cx="102300" cy="25"/>
            </a:xfrm>
            <a:custGeom>
              <a:rect b="b" l="l" r="r" t="t"/>
              <a:pathLst>
                <a:path extrusionOk="0" fill="none" h="1" w="4092">
                  <a:moveTo>
                    <a:pt x="0" y="1"/>
                  </a:moveTo>
                  <a:lnTo>
                    <a:pt x="4092" y="1"/>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2"/>
          <p:cNvSpPr txBox="1"/>
          <p:nvPr>
            <p:ph idx="5" type="body"/>
          </p:nvPr>
        </p:nvSpPr>
        <p:spPr>
          <a:xfrm>
            <a:off x="7260617" y="2689415"/>
            <a:ext cx="4599294" cy="2394406"/>
          </a:xfrm>
          <a:prstGeom prst="rect">
            <a:avLst/>
          </a:prstGeom>
          <a:noFill/>
          <a:ln>
            <a:noFill/>
          </a:ln>
        </p:spPr>
        <p:txBody>
          <a:bodyPr anchorCtr="0" anchor="ctr" bIns="45700" lIns="91425" spcFirstLastPara="1" rIns="91425" wrap="square" tIns="45700">
            <a:normAutofit/>
          </a:bodyPr>
          <a:lstStyle/>
          <a:p>
            <a:pPr indent="0" lvl="0" marL="0" rtl="0" algn="just">
              <a:lnSpc>
                <a:spcPct val="90000"/>
              </a:lnSpc>
              <a:spcBef>
                <a:spcPts val="0"/>
              </a:spcBef>
              <a:spcAft>
                <a:spcPts val="0"/>
              </a:spcAft>
              <a:buClr>
                <a:schemeClr val="lt1"/>
              </a:buClr>
              <a:buSzPts val="2800"/>
              <a:buNone/>
            </a:pPr>
            <a:r>
              <a:rPr lang="en-US" sz="2600"/>
              <a:t>Now get ready to move onto </a:t>
            </a:r>
            <a:r>
              <a:rPr b="1" lang="en-US" sz="2600"/>
              <a:t>Module 6 </a:t>
            </a:r>
            <a:endParaRPr/>
          </a:p>
          <a:p>
            <a:pPr indent="0" lvl="0" marL="0" rtl="0" algn="just">
              <a:lnSpc>
                <a:spcPct val="90000"/>
              </a:lnSpc>
              <a:spcBef>
                <a:spcPts val="600"/>
              </a:spcBef>
              <a:spcAft>
                <a:spcPts val="0"/>
              </a:spcAft>
              <a:buClr>
                <a:schemeClr val="lt1"/>
              </a:buClr>
              <a:buSzPts val="2800"/>
              <a:buNone/>
            </a:pPr>
            <a:r>
              <a:rPr b="1" lang="en-US" sz="2600"/>
              <a:t>Women and Entrepreneurship  </a:t>
            </a:r>
            <a:endParaRPr/>
          </a:p>
        </p:txBody>
      </p:sp>
      <p:sp>
        <p:nvSpPr>
          <p:cNvPr id="387" name="Google Shape;387;p32"/>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en-US"/>
              <a:t>Well done!</a:t>
            </a:r>
            <a:endParaRPr/>
          </a:p>
        </p:txBody>
      </p:sp>
      <p:sp>
        <p:nvSpPr>
          <p:cNvPr id="388" name="Google Shape;388;p32"/>
          <p:cNvSpPr txBox="1"/>
          <p:nvPr/>
        </p:nvSpPr>
        <p:spPr>
          <a:xfrm>
            <a:off x="790425" y="2672650"/>
            <a:ext cx="5739300" cy="281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a:solidFill>
                  <a:srgbClr val="323338"/>
                </a:solidFill>
                <a:highlight>
                  <a:srgbClr val="FFFFFF"/>
                </a:highlight>
              </a:rPr>
              <a:t>YouTube: </a:t>
            </a:r>
            <a:r>
              <a:rPr lang="en-US" u="sng">
                <a:solidFill>
                  <a:srgbClr val="87A66E"/>
                </a:solidFill>
                <a:highlight>
                  <a:srgbClr val="FFFFFF"/>
                </a:highlight>
                <a:hlinkClick r:id="rId3">
                  <a:extLst>
                    <a:ext uri="{A12FA001-AC4F-418D-AE19-62706E023703}">
                      <ahyp:hlinkClr val="tx"/>
                    </a:ext>
                  </a:extLst>
                </a:hlinkClick>
              </a:rPr>
              <a:t>https://www.youtube.com/@peakentrepreneurs2892/videos</a:t>
            </a:r>
            <a:endParaRPr u="sng">
              <a:solidFill>
                <a:srgbClr val="87A66E"/>
              </a:solidFill>
              <a:highlight>
                <a:srgbClr val="FFFFFF"/>
              </a:highlight>
            </a:endParaRPr>
          </a:p>
          <a:p>
            <a:pPr indent="0" lvl="0" marL="0" rtl="0" algn="l">
              <a:lnSpc>
                <a:spcPct val="115000"/>
              </a:lnSpc>
              <a:spcBef>
                <a:spcPts val="1200"/>
              </a:spcBef>
              <a:spcAft>
                <a:spcPts val="0"/>
              </a:spcAft>
              <a:buNone/>
            </a:pPr>
            <a:r>
              <a:t/>
            </a:r>
            <a:endParaRPr b="1">
              <a:solidFill>
                <a:srgbClr val="323338"/>
              </a:solidFill>
              <a:highlight>
                <a:srgbClr val="FFFFFF"/>
              </a:highlight>
            </a:endParaRPr>
          </a:p>
          <a:p>
            <a:pPr indent="0" lvl="0" marL="0" rtl="0" algn="l">
              <a:lnSpc>
                <a:spcPct val="115000"/>
              </a:lnSpc>
              <a:spcBef>
                <a:spcPts val="1200"/>
              </a:spcBef>
              <a:spcAft>
                <a:spcPts val="0"/>
              </a:spcAft>
              <a:buNone/>
            </a:pPr>
            <a:r>
              <a:rPr b="1" lang="en-US">
                <a:solidFill>
                  <a:srgbClr val="323338"/>
                </a:solidFill>
                <a:highlight>
                  <a:srgbClr val="FFFFFF"/>
                </a:highlight>
              </a:rPr>
              <a:t>TikTok:</a:t>
            </a:r>
            <a:r>
              <a:rPr lang="en-US">
                <a:solidFill>
                  <a:srgbClr val="323338"/>
                </a:solidFill>
                <a:highlight>
                  <a:srgbClr val="FFFFFF"/>
                </a:highlight>
              </a:rPr>
              <a:t> </a:t>
            </a:r>
            <a:r>
              <a:rPr lang="en-US" u="sng">
                <a:solidFill>
                  <a:srgbClr val="87A66E"/>
                </a:solidFill>
                <a:highlight>
                  <a:srgbClr val="FFFFFF"/>
                </a:highlight>
                <a:hlinkClick r:id="rId4">
                  <a:extLst>
                    <a:ext uri="{A12FA001-AC4F-418D-AE19-62706E023703}">
                      <ahyp:hlinkClr val="tx"/>
                    </a:ext>
                  </a:extLst>
                </a:hlinkClick>
              </a:rPr>
              <a:t>https://www.tiktok.com/@peakentrepreneurs</a:t>
            </a:r>
            <a:endParaRPr u="sng">
              <a:solidFill>
                <a:srgbClr val="87A66E"/>
              </a:solidFill>
              <a:highlight>
                <a:srgbClr val="FFFFFF"/>
              </a:highlight>
            </a:endParaRPr>
          </a:p>
          <a:p>
            <a:pPr indent="0" lvl="0" marL="0" rtl="0" algn="l">
              <a:lnSpc>
                <a:spcPct val="115000"/>
              </a:lnSpc>
              <a:spcBef>
                <a:spcPts val="1200"/>
              </a:spcBef>
              <a:spcAft>
                <a:spcPts val="0"/>
              </a:spcAft>
              <a:buNone/>
            </a:pPr>
            <a:r>
              <a:t/>
            </a:r>
            <a:endParaRPr b="1">
              <a:solidFill>
                <a:srgbClr val="323338"/>
              </a:solidFill>
              <a:highlight>
                <a:srgbClr val="FFFFFF"/>
              </a:highlight>
            </a:endParaRPr>
          </a:p>
          <a:p>
            <a:pPr indent="0" lvl="0" marL="0" rtl="0" algn="l">
              <a:lnSpc>
                <a:spcPct val="115000"/>
              </a:lnSpc>
              <a:spcBef>
                <a:spcPts val="1200"/>
              </a:spcBef>
              <a:spcAft>
                <a:spcPts val="0"/>
              </a:spcAft>
              <a:buNone/>
            </a:pPr>
            <a:r>
              <a:rPr b="1" lang="en-US">
                <a:solidFill>
                  <a:srgbClr val="323338"/>
                </a:solidFill>
                <a:highlight>
                  <a:srgbClr val="FFFFFF"/>
                </a:highlight>
              </a:rPr>
              <a:t>Instagram:</a:t>
            </a:r>
            <a:r>
              <a:rPr lang="en-US">
                <a:solidFill>
                  <a:srgbClr val="323338"/>
                </a:solidFill>
                <a:highlight>
                  <a:srgbClr val="FFFFFF"/>
                </a:highlight>
              </a:rPr>
              <a:t> </a:t>
            </a:r>
            <a:r>
              <a:rPr lang="en-US" u="sng">
                <a:solidFill>
                  <a:srgbClr val="87A66E"/>
                </a:solidFill>
                <a:highlight>
                  <a:srgbClr val="FFFFFF"/>
                </a:highlight>
                <a:hlinkClick r:id="rId5">
                  <a:extLst>
                    <a:ext uri="{A12FA001-AC4F-418D-AE19-62706E023703}">
                      <ahyp:hlinkClr val="tx"/>
                    </a:ext>
                  </a:extLst>
                </a:hlinkClick>
              </a:rPr>
              <a:t>https://www.instagram.com/peak.entrepreneurs/</a:t>
            </a:r>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1200"/>
              </a:spcAft>
              <a:buNone/>
            </a:pPr>
            <a:r>
              <a:rPr lang="en-US"/>
              <a:t>Facebook: </a:t>
            </a:r>
            <a:r>
              <a:rPr lang="en-US" u="sng">
                <a:solidFill>
                  <a:srgbClr val="87A66E"/>
                </a:solidFill>
                <a:hlinkClick r:id="rId6">
                  <a:extLst>
                    <a:ext uri="{A12FA001-AC4F-418D-AE19-62706E023703}">
                      <ahyp:hlinkClr val="tx"/>
                    </a:ext>
                  </a:extLst>
                </a:hlinkClick>
              </a:rPr>
              <a:t>https://www.facebook.com/PeakEntrepreneurs</a:t>
            </a:r>
            <a:endParaRPr/>
          </a:p>
        </p:txBody>
      </p:sp>
      <p:pic>
        <p:nvPicPr>
          <p:cNvPr id="389" name="Google Shape;389;p32"/>
          <p:cNvPicPr preferRelativeResize="0"/>
          <p:nvPr/>
        </p:nvPicPr>
        <p:blipFill>
          <a:blip r:embed="rId7">
            <a:alphaModFix/>
          </a:blip>
          <a:stretch>
            <a:fillRect/>
          </a:stretch>
        </p:blipFill>
        <p:spPr>
          <a:xfrm>
            <a:off x="344750" y="3430299"/>
            <a:ext cx="439908" cy="493875"/>
          </a:xfrm>
          <a:prstGeom prst="rect">
            <a:avLst/>
          </a:prstGeom>
          <a:noFill/>
          <a:ln>
            <a:noFill/>
          </a:ln>
        </p:spPr>
      </p:pic>
      <p:pic>
        <p:nvPicPr>
          <p:cNvPr id="390" name="Google Shape;390;p32"/>
          <p:cNvPicPr preferRelativeResize="0"/>
          <p:nvPr/>
        </p:nvPicPr>
        <p:blipFill>
          <a:blip r:embed="rId8">
            <a:alphaModFix/>
          </a:blip>
          <a:stretch>
            <a:fillRect/>
          </a:stretch>
        </p:blipFill>
        <p:spPr>
          <a:xfrm>
            <a:off x="292399" y="2719650"/>
            <a:ext cx="492251" cy="340725"/>
          </a:xfrm>
          <a:prstGeom prst="rect">
            <a:avLst/>
          </a:prstGeom>
          <a:noFill/>
          <a:ln>
            <a:noFill/>
          </a:ln>
        </p:spPr>
      </p:pic>
      <p:pic>
        <p:nvPicPr>
          <p:cNvPr id="391" name="Google Shape;391;p32"/>
          <p:cNvPicPr preferRelativeResize="0"/>
          <p:nvPr/>
        </p:nvPicPr>
        <p:blipFill>
          <a:blip r:embed="rId8">
            <a:alphaModFix/>
          </a:blip>
          <a:stretch>
            <a:fillRect/>
          </a:stretch>
        </p:blipFill>
        <p:spPr>
          <a:xfrm>
            <a:off x="298174" y="2720021"/>
            <a:ext cx="492250" cy="340729"/>
          </a:xfrm>
          <a:prstGeom prst="rect">
            <a:avLst/>
          </a:prstGeom>
          <a:noFill/>
          <a:ln>
            <a:noFill/>
          </a:ln>
        </p:spPr>
      </p:pic>
      <p:pic>
        <p:nvPicPr>
          <p:cNvPr id="392" name="Google Shape;392;p32"/>
          <p:cNvPicPr preferRelativeResize="0"/>
          <p:nvPr/>
        </p:nvPicPr>
        <p:blipFill>
          <a:blip r:embed="rId7">
            <a:alphaModFix/>
          </a:blip>
          <a:stretch>
            <a:fillRect/>
          </a:stretch>
        </p:blipFill>
        <p:spPr>
          <a:xfrm>
            <a:off x="318575" y="3400930"/>
            <a:ext cx="492250" cy="552621"/>
          </a:xfrm>
          <a:prstGeom prst="rect">
            <a:avLst/>
          </a:prstGeom>
          <a:noFill/>
          <a:ln>
            <a:noFill/>
          </a:ln>
        </p:spPr>
      </p:pic>
      <p:pic>
        <p:nvPicPr>
          <p:cNvPr id="393" name="Google Shape;393;p32"/>
          <p:cNvPicPr preferRelativeResize="0"/>
          <p:nvPr/>
        </p:nvPicPr>
        <p:blipFill>
          <a:blip r:embed="rId9">
            <a:alphaModFix/>
          </a:blip>
          <a:stretch>
            <a:fillRect/>
          </a:stretch>
        </p:blipFill>
        <p:spPr>
          <a:xfrm>
            <a:off x="227525" y="4262575"/>
            <a:ext cx="492250" cy="492250"/>
          </a:xfrm>
          <a:prstGeom prst="rect">
            <a:avLst/>
          </a:prstGeom>
          <a:noFill/>
          <a:ln>
            <a:noFill/>
          </a:ln>
        </p:spPr>
      </p:pic>
      <p:sp>
        <p:nvSpPr>
          <p:cNvPr id="394" name="Google Shape;394;p32"/>
          <p:cNvSpPr/>
          <p:nvPr/>
        </p:nvSpPr>
        <p:spPr>
          <a:xfrm>
            <a:off x="539250" y="5049300"/>
            <a:ext cx="245400" cy="434025"/>
          </a:xfrm>
          <a:custGeom>
            <a:rect b="b" l="l" r="r" t="t"/>
            <a:pathLst>
              <a:path extrusionOk="0" h="257" w="146">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395" name="Google Shape;395;p32"/>
          <p:cNvSpPr txBox="1"/>
          <p:nvPr/>
        </p:nvSpPr>
        <p:spPr>
          <a:xfrm>
            <a:off x="237069" y="1958538"/>
            <a:ext cx="3195600" cy="83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b="1" lang="en-US" sz="3000">
                <a:solidFill>
                  <a:srgbClr val="1B728D"/>
                </a:solidFill>
                <a:latin typeface="Calibri"/>
                <a:ea typeface="Calibri"/>
                <a:cs typeface="Calibri"/>
                <a:sym typeface="Calibri"/>
              </a:rPr>
              <a:t>Links to PEAK:</a:t>
            </a:r>
            <a:endParaRPr b="1" sz="3000">
              <a:solidFill>
                <a:srgbClr val="1B728D"/>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66"/>
          <p:cNvSpPr txBox="1"/>
          <p:nvPr>
            <p:ph idx="4" type="body"/>
          </p:nvPr>
        </p:nvSpPr>
        <p:spPr>
          <a:xfrm>
            <a:off x="6458430" y="2873830"/>
            <a:ext cx="5152997" cy="3164114"/>
          </a:xfrm>
          <a:prstGeom prst="rect">
            <a:avLst/>
          </a:prstGeom>
          <a:noFill/>
          <a:ln>
            <a:noFill/>
          </a:ln>
        </p:spPr>
        <p:txBody>
          <a:bodyPr anchorCtr="0" anchor="ctr" bIns="45700" lIns="91425" spcFirstLastPara="1" rIns="91425" wrap="square" tIns="45700">
            <a:noAutofit/>
          </a:bodyPr>
          <a:lstStyle/>
          <a:p>
            <a:pPr indent="-342900" lvl="0" marL="342900" rtl="0" algn="just">
              <a:lnSpc>
                <a:spcPct val="100000"/>
              </a:lnSpc>
              <a:spcBef>
                <a:spcPts val="0"/>
              </a:spcBef>
              <a:spcAft>
                <a:spcPts val="0"/>
              </a:spcAft>
              <a:buSzPts val="2200"/>
              <a:buFont typeface="Arial"/>
              <a:buChar char="•"/>
            </a:pPr>
            <a:r>
              <a:rPr lang="en-US" sz="2400">
                <a:solidFill>
                  <a:srgbClr val="080808"/>
                </a:solidFill>
              </a:rPr>
              <a:t>Understand the concept of Mountain Entrepreneurship Marketing </a:t>
            </a:r>
            <a:endParaRPr sz="2400">
              <a:solidFill>
                <a:srgbClr val="080808"/>
              </a:solidFill>
            </a:endParaRPr>
          </a:p>
          <a:p>
            <a:pPr indent="-342900" lvl="0" marL="342900" rtl="0" algn="just">
              <a:lnSpc>
                <a:spcPct val="100000"/>
              </a:lnSpc>
              <a:spcBef>
                <a:spcPts val="0"/>
              </a:spcBef>
              <a:spcAft>
                <a:spcPts val="0"/>
              </a:spcAft>
              <a:buSzPts val="2200"/>
              <a:buFont typeface="Arial"/>
              <a:buChar char="•"/>
            </a:pPr>
            <a:r>
              <a:rPr lang="en-US" sz="2400">
                <a:solidFill>
                  <a:srgbClr val="080808"/>
                </a:solidFill>
              </a:rPr>
              <a:t>Build your Brand</a:t>
            </a:r>
            <a:endParaRPr/>
          </a:p>
          <a:p>
            <a:pPr indent="-342900" lvl="0" marL="342900" rtl="0" algn="just">
              <a:lnSpc>
                <a:spcPct val="100000"/>
              </a:lnSpc>
              <a:spcBef>
                <a:spcPts val="0"/>
              </a:spcBef>
              <a:spcAft>
                <a:spcPts val="0"/>
              </a:spcAft>
              <a:buSzPts val="2200"/>
              <a:buFont typeface="Arial"/>
              <a:buChar char="•"/>
            </a:pPr>
            <a:r>
              <a:rPr lang="en-US" sz="2400">
                <a:solidFill>
                  <a:srgbClr val="080808"/>
                </a:solidFill>
              </a:rPr>
              <a:t>Understand Customer Base </a:t>
            </a:r>
            <a:endParaRPr sz="2400">
              <a:solidFill>
                <a:srgbClr val="080808"/>
              </a:solidFill>
            </a:endParaRPr>
          </a:p>
          <a:p>
            <a:pPr indent="-342900" lvl="0" marL="342900" rtl="0" algn="just">
              <a:lnSpc>
                <a:spcPct val="100000"/>
              </a:lnSpc>
              <a:spcBef>
                <a:spcPts val="0"/>
              </a:spcBef>
              <a:spcAft>
                <a:spcPts val="0"/>
              </a:spcAft>
              <a:buSzPts val="2200"/>
              <a:buFont typeface="Arial"/>
              <a:buChar char="•"/>
            </a:pPr>
            <a:r>
              <a:rPr lang="en-US" sz="2400">
                <a:solidFill>
                  <a:srgbClr val="080808"/>
                </a:solidFill>
              </a:rPr>
              <a:t>Market and Sell your Product</a:t>
            </a:r>
            <a:endParaRPr/>
          </a:p>
          <a:p>
            <a:pPr indent="-342900" lvl="0" marL="342900" rtl="0" algn="just">
              <a:lnSpc>
                <a:spcPct val="100000"/>
              </a:lnSpc>
              <a:spcBef>
                <a:spcPts val="0"/>
              </a:spcBef>
              <a:spcAft>
                <a:spcPts val="0"/>
              </a:spcAft>
              <a:buSzPts val="2200"/>
              <a:buFont typeface="Arial"/>
              <a:buChar char="•"/>
            </a:pPr>
            <a:r>
              <a:rPr lang="en-US" sz="2400">
                <a:solidFill>
                  <a:srgbClr val="080808"/>
                </a:solidFill>
              </a:rPr>
              <a:t>Provide Customer Service of Mountain Regions and Products </a:t>
            </a:r>
            <a:endParaRPr sz="2400">
              <a:solidFill>
                <a:srgbClr val="080808"/>
              </a:solidFill>
            </a:endParaRPr>
          </a:p>
          <a:p>
            <a:pPr indent="-203200" lvl="0" marL="342900" rtl="0" algn="just">
              <a:lnSpc>
                <a:spcPct val="100000"/>
              </a:lnSpc>
              <a:spcBef>
                <a:spcPts val="0"/>
              </a:spcBef>
              <a:spcAft>
                <a:spcPts val="0"/>
              </a:spcAft>
              <a:buSzPts val="2200"/>
              <a:buFont typeface="Arial"/>
              <a:buNone/>
            </a:pPr>
            <a:r>
              <a:t/>
            </a:r>
            <a:endParaRPr b="1" sz="2400">
              <a:solidFill>
                <a:schemeClr val="accent1"/>
              </a:solidFill>
            </a:endParaRPr>
          </a:p>
          <a:p>
            <a:pPr indent="-203200" lvl="0" marL="342900" rtl="0" algn="just">
              <a:lnSpc>
                <a:spcPct val="100000"/>
              </a:lnSpc>
              <a:spcBef>
                <a:spcPts val="0"/>
              </a:spcBef>
              <a:spcAft>
                <a:spcPts val="0"/>
              </a:spcAft>
              <a:buSzPts val="2200"/>
              <a:buFont typeface="Arial"/>
              <a:buNone/>
            </a:pPr>
            <a:r>
              <a:t/>
            </a:r>
            <a:endParaRPr b="1" sz="2400">
              <a:solidFill>
                <a:schemeClr val="accent1"/>
              </a:solidFill>
            </a:endParaRPr>
          </a:p>
          <a:p>
            <a:pPr indent="-203200" lvl="0" marL="342900" rtl="0" algn="just">
              <a:lnSpc>
                <a:spcPct val="100000"/>
              </a:lnSpc>
              <a:spcBef>
                <a:spcPts val="0"/>
              </a:spcBef>
              <a:spcAft>
                <a:spcPts val="0"/>
              </a:spcAft>
              <a:buSzPts val="2200"/>
              <a:buFont typeface="Arial"/>
              <a:buNone/>
            </a:pPr>
            <a:r>
              <a:t/>
            </a:r>
            <a:endParaRPr sz="2400">
              <a:solidFill>
                <a:srgbClr val="333333"/>
              </a:solidFill>
            </a:endParaRPr>
          </a:p>
          <a:p>
            <a:pPr indent="0" lvl="0" marL="0" rtl="0" algn="l">
              <a:lnSpc>
                <a:spcPct val="90000"/>
              </a:lnSpc>
              <a:spcBef>
                <a:spcPts val="0"/>
              </a:spcBef>
              <a:spcAft>
                <a:spcPts val="0"/>
              </a:spcAft>
              <a:buSzPts val="2200"/>
              <a:buNone/>
            </a:pPr>
            <a:r>
              <a:rPr lang="en-US" sz="2400"/>
              <a:t> </a:t>
            </a:r>
            <a:endParaRPr sz="2400"/>
          </a:p>
          <a:p>
            <a:pPr indent="0" lvl="0" marL="0" rtl="0" algn="l">
              <a:lnSpc>
                <a:spcPct val="90000"/>
              </a:lnSpc>
              <a:spcBef>
                <a:spcPts val="0"/>
              </a:spcBef>
              <a:spcAft>
                <a:spcPts val="0"/>
              </a:spcAft>
              <a:buSzPts val="2200"/>
              <a:buNone/>
            </a:pPr>
            <a:r>
              <a:rPr lang="en-US" sz="2400"/>
              <a:t> </a:t>
            </a:r>
            <a:endParaRPr sz="2400"/>
          </a:p>
          <a:p>
            <a:pPr indent="0" lvl="0" marL="0" rtl="0" algn="l">
              <a:lnSpc>
                <a:spcPct val="90000"/>
              </a:lnSpc>
              <a:spcBef>
                <a:spcPts val="0"/>
              </a:spcBef>
              <a:spcAft>
                <a:spcPts val="0"/>
              </a:spcAft>
              <a:buClr>
                <a:srgbClr val="595959"/>
              </a:buClr>
              <a:buSzPts val="2200"/>
              <a:buNone/>
            </a:pPr>
            <a:r>
              <a:t/>
            </a:r>
            <a:endParaRPr sz="2400"/>
          </a:p>
        </p:txBody>
      </p:sp>
      <p:sp>
        <p:nvSpPr>
          <p:cNvPr id="152" name="Google Shape;152;p66"/>
          <p:cNvSpPr txBox="1"/>
          <p:nvPr>
            <p:ph idx="1" type="body"/>
          </p:nvPr>
        </p:nvSpPr>
        <p:spPr>
          <a:xfrm>
            <a:off x="504268" y="882452"/>
            <a:ext cx="4535691" cy="65268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None/>
            </a:pPr>
            <a:r>
              <a:rPr lang="en-US" sz="3600">
                <a:solidFill>
                  <a:srgbClr val="33CCFF"/>
                </a:solidFill>
              </a:rPr>
              <a:t>LEARNING OBJECTIVES  </a:t>
            </a:r>
            <a:endParaRPr/>
          </a:p>
        </p:txBody>
      </p:sp>
      <p:sp>
        <p:nvSpPr>
          <p:cNvPr id="153" name="Google Shape;153;p66"/>
          <p:cNvSpPr txBox="1"/>
          <p:nvPr>
            <p:ph idx="3" type="body"/>
          </p:nvPr>
        </p:nvSpPr>
        <p:spPr>
          <a:xfrm>
            <a:off x="6414889" y="1101960"/>
            <a:ext cx="4858164" cy="8223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95959"/>
              </a:buClr>
              <a:buSzPts val="2200"/>
              <a:buNone/>
            </a:pPr>
            <a:r>
              <a:rPr lang="en-US" sz="2800">
                <a:solidFill>
                  <a:srgbClr val="0070C0"/>
                </a:solidFill>
              </a:rPr>
              <a:t>At the end of this module, </a:t>
            </a:r>
            <a:endParaRPr sz="2800">
              <a:solidFill>
                <a:srgbClr val="0070C0"/>
              </a:solidFill>
            </a:endParaRPr>
          </a:p>
          <a:p>
            <a:pPr indent="0" lvl="0" marL="0" rtl="0" algn="l">
              <a:lnSpc>
                <a:spcPct val="90000"/>
              </a:lnSpc>
              <a:spcBef>
                <a:spcPts val="0"/>
              </a:spcBef>
              <a:spcAft>
                <a:spcPts val="0"/>
              </a:spcAft>
              <a:buClr>
                <a:srgbClr val="595959"/>
              </a:buClr>
              <a:buSzPts val="2200"/>
              <a:buNone/>
            </a:pPr>
            <a:r>
              <a:rPr lang="en-US" sz="2800">
                <a:solidFill>
                  <a:srgbClr val="0070C0"/>
                </a:solidFill>
              </a:rPr>
              <a:t>you should be able to:</a:t>
            </a:r>
            <a:endParaRPr sz="2800">
              <a:solidFill>
                <a:srgbClr val="0070C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3"/>
          <p:cNvSpPr txBox="1"/>
          <p:nvPr>
            <p:ph idx="1" type="body"/>
          </p:nvPr>
        </p:nvSpPr>
        <p:spPr>
          <a:xfrm>
            <a:off x="162968" y="1468280"/>
            <a:ext cx="6807167" cy="3161780"/>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595959"/>
              </a:buClr>
              <a:buSzPts val="2400"/>
              <a:buNone/>
            </a:pPr>
            <a:r>
              <a:rPr lang="en-US">
                <a:solidFill>
                  <a:srgbClr val="0070C0"/>
                </a:solidFill>
              </a:rPr>
              <a:t>	Since COVID-19, mountain entrepreneurship has grown in popularity. </a:t>
            </a:r>
            <a:r>
              <a:rPr lang="en-US">
                <a:solidFill>
                  <a:srgbClr val="080808"/>
                </a:solidFill>
              </a:rPr>
              <a:t>Mountaineers have recognised the opportunity to establish a company as more people head for the mountains to escape the pandemic. </a:t>
            </a:r>
            <a:r>
              <a:rPr lang="en-US">
                <a:solidFill>
                  <a:srgbClr val="0070C0"/>
                </a:solidFill>
              </a:rPr>
              <a:t>Finding and interacting with potential consumers is key to marketing for a mountaineering company. </a:t>
            </a:r>
            <a:r>
              <a:rPr lang="en-US">
                <a:solidFill>
                  <a:srgbClr val="080808"/>
                </a:solidFill>
              </a:rPr>
              <a:t>Entrepreneurs need to showcase their expertise and a differentiating feature of their company to attract clients.</a:t>
            </a:r>
            <a:endParaRPr>
              <a:solidFill>
                <a:srgbClr val="080808"/>
              </a:solidFill>
            </a:endParaRPr>
          </a:p>
        </p:txBody>
      </p:sp>
      <p:sp>
        <p:nvSpPr>
          <p:cNvPr id="159" name="Google Shape;159;p13"/>
          <p:cNvSpPr txBox="1"/>
          <p:nvPr>
            <p:ph idx="3" type="body"/>
          </p:nvPr>
        </p:nvSpPr>
        <p:spPr>
          <a:xfrm>
            <a:off x="413643" y="802628"/>
            <a:ext cx="3940642"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3200">
                <a:solidFill>
                  <a:srgbClr val="0070C0"/>
                </a:solidFill>
              </a:rPr>
              <a:t>01. Special Marketing </a:t>
            </a:r>
            <a:endParaRPr sz="3200">
              <a:solidFill>
                <a:srgbClr val="0070C0"/>
              </a:solidFill>
            </a:endParaRPr>
          </a:p>
        </p:txBody>
      </p:sp>
      <p:grpSp>
        <p:nvGrpSpPr>
          <p:cNvPr id="160" name="Google Shape;160;p13"/>
          <p:cNvGrpSpPr/>
          <p:nvPr/>
        </p:nvGrpSpPr>
        <p:grpSpPr>
          <a:xfrm rot="-766166">
            <a:off x="7791905" y="721267"/>
            <a:ext cx="2082443" cy="2861107"/>
            <a:chOff x="5875548" y="3125276"/>
            <a:chExt cx="438214" cy="602070"/>
          </a:xfrm>
        </p:grpSpPr>
        <p:sp>
          <p:nvSpPr>
            <p:cNvPr id="161" name="Google Shape;161;p13"/>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 name="Google Shape;162;p13"/>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A person holding a red cup&#10;&#10;Description automatically generated with low confidence" id="163" name="Google Shape;163;p13"/>
          <p:cNvPicPr preferRelativeResize="0"/>
          <p:nvPr>
            <p:ph idx="2" type="pic"/>
          </p:nvPr>
        </p:nvPicPr>
        <p:blipFill rotWithShape="1">
          <a:blip r:embed="rId3">
            <a:alphaModFix/>
          </a:blip>
          <a:srcRect b="0" l="5671" r="5670" t="0"/>
          <a:stretch/>
        </p:blipFill>
        <p:spPr>
          <a:xfrm>
            <a:off x="7329563" y="-1"/>
            <a:ext cx="4862437" cy="6855220"/>
          </a:xfrm>
          <a:prstGeom prst="rect">
            <a:avLst/>
          </a:prstGeom>
          <a:noFill/>
          <a:ln>
            <a:noFill/>
          </a:ln>
        </p:spPr>
      </p:pic>
      <p:sp>
        <p:nvSpPr>
          <p:cNvPr id="164" name="Google Shape;164;p13"/>
          <p:cNvSpPr/>
          <p:nvPr/>
        </p:nvSpPr>
        <p:spPr>
          <a:xfrm>
            <a:off x="162968" y="5178754"/>
            <a:ext cx="6934518" cy="923330"/>
          </a:xfrm>
          <a:prstGeom prst="rect">
            <a:avLst/>
          </a:prstGeom>
          <a:noFill/>
          <a:ln>
            <a:noFill/>
          </a:ln>
        </p:spPr>
        <p:txBody>
          <a:bodyPr anchorCtr="0" anchor="t" bIns="45700" lIns="91425" spcFirstLastPara="1" rIns="91425" wrap="square" tIns="45700">
            <a:spAutoFit/>
          </a:bodyPr>
          <a:lstStyle/>
          <a:p>
            <a:pPr indent="0" lvl="0" marL="228600" marR="0" rtl="0" algn="just">
              <a:lnSpc>
                <a:spcPct val="100000"/>
              </a:lnSpc>
              <a:spcBef>
                <a:spcPts val="0"/>
              </a:spcBef>
              <a:spcAft>
                <a:spcPts val="0"/>
              </a:spcAft>
              <a:buNone/>
            </a:pPr>
            <a:r>
              <a:rPr b="0" i="0" lang="en-US" sz="1800" u="sng" cap="none" strike="noStrike">
                <a:solidFill>
                  <a:srgbClr val="064947"/>
                </a:solidFill>
                <a:latin typeface="Calibri"/>
                <a:ea typeface="Calibri"/>
                <a:cs typeface="Calibri"/>
                <a:sym typeface="Calibri"/>
                <a:hlinkClick r:id="rId4">
                  <a:extLst>
                    <a:ext uri="{A12FA001-AC4F-418D-AE19-62706E023703}">
                      <ahyp:hlinkClr val="tx"/>
                    </a:ext>
                  </a:extLst>
                </a:hlinkClick>
              </a:rPr>
              <a:t>Click here </a:t>
            </a:r>
            <a:r>
              <a:rPr b="0" i="0" lang="en-US" sz="1800" u="none" cap="none" strike="noStrike">
                <a:solidFill>
                  <a:srgbClr val="064947"/>
                </a:solidFill>
                <a:latin typeface="Calibri"/>
                <a:ea typeface="Calibri"/>
                <a:cs typeface="Calibri"/>
                <a:sym typeface="Calibri"/>
              </a:rPr>
              <a:t>to read Daniel Midson-Short’s article on “MARKETING MOUNTAIN: HELPING YOUR CUSTOMERS TO BUY”, highlighting a mountain marketing strategy </a:t>
            </a:r>
            <a:endParaRPr b="0" i="0" sz="1800" u="none" cap="none" strike="noStrike">
              <a:solidFill>
                <a:srgbClr val="064947"/>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9"/>
          <p:cNvSpPr txBox="1"/>
          <p:nvPr>
            <p:ph idx="1" type="body"/>
          </p:nvPr>
        </p:nvSpPr>
        <p:spPr>
          <a:xfrm>
            <a:off x="5557421" y="1334005"/>
            <a:ext cx="6391922" cy="4129215"/>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rgbClr val="595959"/>
              </a:buClr>
              <a:buSzPts val="2400"/>
              <a:buNone/>
            </a:pPr>
            <a:r>
              <a:rPr lang="en-US" sz="2400">
                <a:solidFill>
                  <a:schemeClr val="dk1"/>
                </a:solidFill>
                <a:latin typeface="Calibri"/>
                <a:ea typeface="Calibri"/>
                <a:cs typeface="Calibri"/>
                <a:sym typeface="Calibri"/>
              </a:rPr>
              <a:t>	</a:t>
            </a:r>
            <a:r>
              <a:rPr lang="en-US" sz="2400">
                <a:solidFill>
                  <a:srgbClr val="080808"/>
                </a:solidFill>
                <a:latin typeface="Calibri"/>
                <a:ea typeface="Calibri"/>
                <a:cs typeface="Calibri"/>
                <a:sym typeface="Calibri"/>
              </a:rPr>
              <a:t>A brand isn’t just a recognizable name and brand logo that distinguishes you in a crowded market.</a:t>
            </a:r>
            <a:endParaRPr/>
          </a:p>
          <a:p>
            <a:pPr indent="-228600" lvl="0" marL="228600" rtl="0" algn="just">
              <a:lnSpc>
                <a:spcPct val="90000"/>
              </a:lnSpc>
              <a:spcBef>
                <a:spcPts val="0"/>
              </a:spcBef>
              <a:spcAft>
                <a:spcPts val="0"/>
              </a:spcAft>
              <a:buClr>
                <a:srgbClr val="595959"/>
              </a:buClr>
              <a:buSzPts val="2400"/>
              <a:buNone/>
            </a:pPr>
            <a:r>
              <a:t/>
            </a:r>
            <a:endParaRPr sz="2400">
              <a:solidFill>
                <a:srgbClr val="080808"/>
              </a:solidFill>
              <a:latin typeface="Calibri"/>
              <a:ea typeface="Calibri"/>
              <a:cs typeface="Calibri"/>
              <a:sym typeface="Calibri"/>
            </a:endParaRPr>
          </a:p>
          <a:p>
            <a:pPr indent="-228600" lvl="0" marL="228600" rtl="0" algn="just">
              <a:lnSpc>
                <a:spcPct val="90000"/>
              </a:lnSpc>
              <a:spcBef>
                <a:spcPts val="0"/>
              </a:spcBef>
              <a:spcAft>
                <a:spcPts val="0"/>
              </a:spcAft>
              <a:buClr>
                <a:srgbClr val="595959"/>
              </a:buClr>
              <a:buSzPts val="2400"/>
              <a:buNone/>
            </a:pPr>
            <a:r>
              <a:rPr lang="en-US" sz="2400">
                <a:solidFill>
                  <a:srgbClr val="080808"/>
                </a:solidFill>
                <a:latin typeface="Calibri"/>
                <a:ea typeface="Calibri"/>
                <a:cs typeface="Calibri"/>
                <a:sym typeface="Calibri"/>
              </a:rPr>
              <a:t>	When you think about it, people have personal brands, too. We each have a name, a face, a style, a way of communicating, and with these traits, we make different impressions on different people. </a:t>
            </a:r>
            <a:r>
              <a:rPr lang="en-US" sz="2400">
                <a:solidFill>
                  <a:srgbClr val="080808"/>
                </a:solidFill>
              </a:rPr>
              <a:t>Likewise, businesses have names, products, logos, colors, fonts, voices, and reputations that make up what they are and affect how they’re perceived.</a:t>
            </a:r>
            <a:endParaRPr/>
          </a:p>
          <a:p>
            <a:pPr indent="-228600" lvl="0" marL="228600" rtl="0" algn="just">
              <a:lnSpc>
                <a:spcPct val="120000"/>
              </a:lnSpc>
              <a:spcBef>
                <a:spcPts val="0"/>
              </a:spcBef>
              <a:spcAft>
                <a:spcPts val="0"/>
              </a:spcAft>
              <a:buClr>
                <a:srgbClr val="595959"/>
              </a:buClr>
              <a:buSzPts val="2400"/>
              <a:buNone/>
            </a:pPr>
            <a:r>
              <a:t/>
            </a:r>
            <a:endParaRPr sz="2400">
              <a:solidFill>
                <a:schemeClr val="dk1"/>
              </a:solidFill>
            </a:endParaRPr>
          </a:p>
          <a:p>
            <a:pPr indent="0" lvl="0" marL="0" rtl="0" algn="l">
              <a:lnSpc>
                <a:spcPct val="90000"/>
              </a:lnSpc>
              <a:spcBef>
                <a:spcPts val="0"/>
              </a:spcBef>
              <a:spcAft>
                <a:spcPts val="0"/>
              </a:spcAft>
              <a:buClr>
                <a:srgbClr val="EA1D76"/>
              </a:buClr>
              <a:buSzPts val="2400"/>
              <a:buFont typeface="Arial"/>
              <a:buNone/>
            </a:pPr>
            <a:r>
              <a:t/>
            </a:r>
            <a:endParaRPr/>
          </a:p>
        </p:txBody>
      </p:sp>
      <p:sp>
        <p:nvSpPr>
          <p:cNvPr id="170" name="Google Shape;170;p19"/>
          <p:cNvSpPr txBox="1"/>
          <p:nvPr>
            <p:ph idx="2" type="body"/>
          </p:nvPr>
        </p:nvSpPr>
        <p:spPr>
          <a:xfrm>
            <a:off x="9021074" y="758941"/>
            <a:ext cx="3141897" cy="507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79BD3"/>
              </a:buClr>
              <a:buSzPts val="3600"/>
              <a:buNone/>
            </a:pPr>
            <a:r>
              <a:rPr i="1" lang="en-US" sz="3200">
                <a:solidFill>
                  <a:srgbClr val="0070C0"/>
                </a:solidFill>
              </a:rPr>
              <a:t>What is a Brand? </a:t>
            </a:r>
            <a:endParaRPr i="1" sz="3200">
              <a:solidFill>
                <a:srgbClr val="0070C0"/>
              </a:solidFill>
            </a:endParaRPr>
          </a:p>
        </p:txBody>
      </p:sp>
      <p:sp>
        <p:nvSpPr>
          <p:cNvPr id="171" name="Google Shape;171;p19"/>
          <p:cNvSpPr txBox="1"/>
          <p:nvPr>
            <p:ph idx="3" type="body"/>
          </p:nvPr>
        </p:nvSpPr>
        <p:spPr>
          <a:xfrm>
            <a:off x="621437" y="1279742"/>
            <a:ext cx="3959440" cy="4298516"/>
          </a:xfrm>
          <a:prstGeom prst="rect">
            <a:avLst/>
          </a:prstGeom>
          <a:noFill/>
          <a:ln>
            <a:noFill/>
          </a:ln>
        </p:spPr>
        <p:txBody>
          <a:bodyPr anchorCtr="0" anchor="t" bIns="45700" lIns="91425" spcFirstLastPara="1" rIns="91425" wrap="square" tIns="45700">
            <a:normAutofit fontScale="55000" lnSpcReduction="20000"/>
          </a:bodyPr>
          <a:lstStyle/>
          <a:p>
            <a:pPr indent="0" lvl="0" marL="0" rtl="0" algn="just">
              <a:lnSpc>
                <a:spcPct val="120000"/>
              </a:lnSpc>
              <a:spcBef>
                <a:spcPts val="0"/>
              </a:spcBef>
              <a:spcAft>
                <a:spcPts val="0"/>
              </a:spcAft>
              <a:buSzPct val="148760"/>
              <a:buNone/>
            </a:pPr>
            <a:r>
              <a:rPr lang="en-US" sz="4400">
                <a:solidFill>
                  <a:srgbClr val="0070C0"/>
                </a:solidFill>
              </a:rPr>
              <a:t>You can’t effectively approach how to create a brand without being consistent and maintaining that consistency as you extend your brand to every part of your business. The best way to build a brand starts with establishing what that consistency is going to look like and the feeling you want it to evoke.</a:t>
            </a:r>
            <a:endParaRPr/>
          </a:p>
          <a:p>
            <a:pPr indent="0" lvl="0" marL="0" rtl="0" algn="l">
              <a:lnSpc>
                <a:spcPct val="90000"/>
              </a:lnSpc>
              <a:spcBef>
                <a:spcPts val="0"/>
              </a:spcBef>
              <a:spcAft>
                <a:spcPts val="0"/>
              </a:spcAft>
              <a:buClr>
                <a:srgbClr val="595959"/>
              </a:buClr>
              <a:buSzPct val="181818"/>
              <a:buNone/>
            </a:pPr>
            <a:r>
              <a:t/>
            </a:r>
            <a:endParaRPr/>
          </a:p>
        </p:txBody>
      </p:sp>
      <p:sp>
        <p:nvSpPr>
          <p:cNvPr id="172" name="Google Shape;172;p19"/>
          <p:cNvSpPr txBox="1"/>
          <p:nvPr/>
        </p:nvSpPr>
        <p:spPr>
          <a:xfrm>
            <a:off x="1153596" y="648768"/>
            <a:ext cx="155359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70C0"/>
                </a:solidFill>
                <a:latin typeface="Calibri"/>
                <a:ea typeface="Calibri"/>
                <a:cs typeface="Calibri"/>
                <a:sym typeface="Calibri"/>
              </a:rPr>
              <a:t>TOP TIP</a:t>
            </a:r>
            <a:endParaRPr/>
          </a:p>
        </p:txBody>
      </p:sp>
      <p:grpSp>
        <p:nvGrpSpPr>
          <p:cNvPr id="173" name="Google Shape;173;p19"/>
          <p:cNvGrpSpPr/>
          <p:nvPr/>
        </p:nvGrpSpPr>
        <p:grpSpPr>
          <a:xfrm>
            <a:off x="774874" y="743044"/>
            <a:ext cx="215966" cy="342399"/>
            <a:chOff x="6718575" y="2318625"/>
            <a:chExt cx="256950" cy="407375"/>
          </a:xfrm>
        </p:grpSpPr>
        <p:sp>
          <p:nvSpPr>
            <p:cNvPr id="174" name="Google Shape;174;p19"/>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5" name="Google Shape;175;p19"/>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6" name="Google Shape;176;p19"/>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7" name="Google Shape;177;p19"/>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8" name="Google Shape;178;p19"/>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9" name="Google Shape;179;p19"/>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80" name="Google Shape;180;p19"/>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81" name="Google Shape;181;p19"/>
            <p:cNvSpPr/>
            <p:nvPr/>
          </p:nvSpPr>
          <p:spPr>
            <a:xfrm>
              <a:off x="6795900" y="2628550"/>
              <a:ext cx="102300" cy="25"/>
            </a:xfrm>
            <a:custGeom>
              <a:rect b="b" l="l" r="r" t="t"/>
              <a:pathLst>
                <a:path extrusionOk="0" fill="none" h="1" w="4092">
                  <a:moveTo>
                    <a:pt x="0" y="1"/>
                  </a:moveTo>
                  <a:lnTo>
                    <a:pt x="4092" y="1"/>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pic>
        <p:nvPicPr>
          <p:cNvPr descr="Scenic view of snow covered mountains against clear blue sky" id="182" name="Google Shape;182;p19"/>
          <p:cNvPicPr preferRelativeResize="0"/>
          <p:nvPr/>
        </p:nvPicPr>
        <p:blipFill rotWithShape="1">
          <a:blip r:embed="rId3">
            <a:alphaModFix/>
          </a:blip>
          <a:srcRect b="27197" l="188" r="-188" t="45427"/>
          <a:stretch/>
        </p:blipFill>
        <p:spPr>
          <a:xfrm>
            <a:off x="4804228" y="5463220"/>
            <a:ext cx="7358743" cy="1336724"/>
          </a:xfrm>
          <a:prstGeom prst="rect">
            <a:avLst/>
          </a:prstGeom>
          <a:noFill/>
          <a:ln>
            <a:noFill/>
          </a:ln>
        </p:spPr>
      </p:pic>
      <p:sp>
        <p:nvSpPr>
          <p:cNvPr id="183" name="Google Shape;183;p19"/>
          <p:cNvSpPr txBox="1"/>
          <p:nvPr/>
        </p:nvSpPr>
        <p:spPr>
          <a:xfrm>
            <a:off x="7924789" y="278981"/>
            <a:ext cx="4775200" cy="5355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3000"/>
              <a:buFont typeface="Arial"/>
              <a:buNone/>
            </a:pPr>
            <a:r>
              <a:rPr b="0" i="0" lang="en-US" sz="3200" u="none" cap="none" strike="noStrike">
                <a:solidFill>
                  <a:srgbClr val="0070C0"/>
                </a:solidFill>
                <a:latin typeface="Calibri"/>
                <a:ea typeface="Calibri"/>
                <a:cs typeface="Calibri"/>
                <a:sym typeface="Calibri"/>
              </a:rPr>
              <a:t>02. Building Your Brand </a:t>
            </a:r>
            <a:endParaRPr/>
          </a:p>
        </p:txBody>
      </p:sp>
      <p:sp>
        <p:nvSpPr>
          <p:cNvPr id="184" name="Google Shape;184;p19"/>
          <p:cNvSpPr/>
          <p:nvPr/>
        </p:nvSpPr>
        <p:spPr>
          <a:xfrm>
            <a:off x="731008" y="5731581"/>
            <a:ext cx="506895" cy="532271"/>
          </a:xfrm>
          <a:custGeom>
            <a:rect b="b" l="l" r="r" t="t"/>
            <a:pathLst>
              <a:path extrusionOk="0" h="120000" w="120000">
                <a:moveTo>
                  <a:pt x="0" y="0"/>
                </a:moveTo>
                <a:lnTo>
                  <a:pt x="120000" y="0"/>
                </a:lnTo>
                <a:lnTo>
                  <a:pt x="120000" y="120000"/>
                </a:lnTo>
                <a:lnTo>
                  <a:pt x="0" y="120000"/>
                </a:lnTo>
                <a:close/>
                <a:moveTo>
                  <a:pt x="15000" y="38097"/>
                </a:moveTo>
                <a:lnTo>
                  <a:pt x="15000" y="55060"/>
                </a:lnTo>
                <a:lnTo>
                  <a:pt x="21063" y="55060"/>
                </a:lnTo>
                <a:lnTo>
                  <a:pt x="22938" y="53123"/>
                </a:lnTo>
                <a:lnTo>
                  <a:pt x="24688" y="53123"/>
                </a:lnTo>
                <a:lnTo>
                  <a:pt x="24688" y="79015"/>
                </a:lnTo>
                <a:lnTo>
                  <a:pt x="85875" y="79015"/>
                </a:lnTo>
                <a:lnTo>
                  <a:pt x="85875" y="70087"/>
                </a:lnTo>
                <a:lnTo>
                  <a:pt x="95563" y="70087"/>
                </a:lnTo>
                <a:lnTo>
                  <a:pt x="100813" y="74999"/>
                </a:lnTo>
                <a:lnTo>
                  <a:pt x="105000" y="74999"/>
                </a:lnTo>
                <a:lnTo>
                  <a:pt x="105000" y="43453"/>
                </a:lnTo>
                <a:lnTo>
                  <a:pt x="100813" y="43453"/>
                </a:lnTo>
                <a:lnTo>
                  <a:pt x="97188" y="46874"/>
                </a:lnTo>
                <a:lnTo>
                  <a:pt x="85875" y="46874"/>
                </a:lnTo>
                <a:lnTo>
                  <a:pt x="85875" y="43453"/>
                </a:lnTo>
                <a:lnTo>
                  <a:pt x="82313" y="39882"/>
                </a:lnTo>
                <a:lnTo>
                  <a:pt x="22938" y="39882"/>
                </a:lnTo>
                <a:lnTo>
                  <a:pt x="21063" y="38097"/>
                </a:lnTo>
                <a:close/>
              </a:path>
              <a:path extrusionOk="0" fill="darken" h="120000" w="120000">
                <a:moveTo>
                  <a:pt x="15000" y="38097"/>
                </a:moveTo>
                <a:lnTo>
                  <a:pt x="15000" y="55060"/>
                </a:lnTo>
                <a:lnTo>
                  <a:pt x="21063" y="55060"/>
                </a:lnTo>
                <a:lnTo>
                  <a:pt x="22938" y="53123"/>
                </a:lnTo>
                <a:lnTo>
                  <a:pt x="24688" y="53123"/>
                </a:lnTo>
                <a:lnTo>
                  <a:pt x="24688" y="79015"/>
                </a:lnTo>
                <a:lnTo>
                  <a:pt x="85875" y="79015"/>
                </a:lnTo>
                <a:lnTo>
                  <a:pt x="85875" y="70087"/>
                </a:lnTo>
                <a:lnTo>
                  <a:pt x="95563" y="70087"/>
                </a:lnTo>
                <a:lnTo>
                  <a:pt x="100813" y="74999"/>
                </a:lnTo>
                <a:lnTo>
                  <a:pt x="105000" y="74999"/>
                </a:lnTo>
                <a:lnTo>
                  <a:pt x="105000" y="43453"/>
                </a:lnTo>
                <a:lnTo>
                  <a:pt x="100813" y="43453"/>
                </a:lnTo>
                <a:lnTo>
                  <a:pt x="97188" y="46874"/>
                </a:lnTo>
                <a:lnTo>
                  <a:pt x="85875" y="46874"/>
                </a:lnTo>
                <a:lnTo>
                  <a:pt x="85875" y="43453"/>
                </a:lnTo>
                <a:lnTo>
                  <a:pt x="82313" y="39882"/>
                </a:lnTo>
                <a:lnTo>
                  <a:pt x="22938" y="39882"/>
                </a:lnTo>
                <a:lnTo>
                  <a:pt x="21063" y="38097"/>
                </a:lnTo>
                <a:close/>
              </a:path>
              <a:path extrusionOk="0" fill="none" h="120000" w="120000">
                <a:moveTo>
                  <a:pt x="15000" y="38097"/>
                </a:moveTo>
                <a:lnTo>
                  <a:pt x="21063" y="38097"/>
                </a:lnTo>
                <a:lnTo>
                  <a:pt x="22938" y="39882"/>
                </a:lnTo>
                <a:lnTo>
                  <a:pt x="82313" y="39882"/>
                </a:lnTo>
                <a:lnTo>
                  <a:pt x="85875" y="43453"/>
                </a:lnTo>
                <a:lnTo>
                  <a:pt x="85875" y="46874"/>
                </a:lnTo>
                <a:lnTo>
                  <a:pt x="97188" y="46874"/>
                </a:lnTo>
                <a:lnTo>
                  <a:pt x="100813" y="43453"/>
                </a:lnTo>
                <a:lnTo>
                  <a:pt x="105000" y="43453"/>
                </a:lnTo>
                <a:lnTo>
                  <a:pt x="105000" y="74999"/>
                </a:lnTo>
                <a:lnTo>
                  <a:pt x="100813" y="74999"/>
                </a:lnTo>
                <a:lnTo>
                  <a:pt x="95563" y="70087"/>
                </a:lnTo>
                <a:lnTo>
                  <a:pt x="85875" y="70087"/>
                </a:lnTo>
                <a:lnTo>
                  <a:pt x="85875" y="79015"/>
                </a:lnTo>
                <a:lnTo>
                  <a:pt x="24688" y="79015"/>
                </a:lnTo>
                <a:lnTo>
                  <a:pt x="24688" y="53123"/>
                </a:lnTo>
                <a:lnTo>
                  <a:pt x="22938" y="53123"/>
                </a:lnTo>
                <a:lnTo>
                  <a:pt x="21063" y="55060"/>
                </a:lnTo>
                <a:lnTo>
                  <a:pt x="15000" y="55060"/>
                </a:lnTo>
                <a:close/>
              </a:path>
              <a:path extrusionOk="0" fill="none" h="120000" w="120000">
                <a:moveTo>
                  <a:pt x="0" y="0"/>
                </a:moveTo>
                <a:lnTo>
                  <a:pt x="120000" y="0"/>
                </a:lnTo>
                <a:lnTo>
                  <a:pt x="120000" y="120000"/>
                </a:lnTo>
                <a:lnTo>
                  <a:pt x="0" y="120000"/>
                </a:lnTo>
                <a:close/>
              </a:path>
            </a:pathLst>
          </a:custGeom>
          <a:solidFill>
            <a:schemeClr val="l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5" name="Google Shape;185;p19"/>
          <p:cNvSpPr txBox="1"/>
          <p:nvPr/>
        </p:nvSpPr>
        <p:spPr>
          <a:xfrm>
            <a:off x="1175685" y="5578258"/>
            <a:ext cx="3364843" cy="978729"/>
          </a:xfrm>
          <a:prstGeom prst="rect">
            <a:avLst/>
          </a:prstGeom>
          <a:noFill/>
          <a:ln>
            <a:noFill/>
          </a:ln>
        </p:spPr>
        <p:txBody>
          <a:bodyPr anchorCtr="0" anchor="t" bIns="45700" lIns="91425" spcFirstLastPara="1" rIns="91425" wrap="square" tIns="45700">
            <a:spAutoFit/>
          </a:bodyPr>
          <a:lstStyle/>
          <a:p>
            <a:pPr indent="-228600" lvl="0" marL="228600" marR="0" rtl="0" algn="just">
              <a:lnSpc>
                <a:spcPct val="90000"/>
              </a:lnSpc>
              <a:spcBef>
                <a:spcPts val="0"/>
              </a:spcBef>
              <a:spcAft>
                <a:spcPts val="0"/>
              </a:spcAft>
              <a:buClr>
                <a:srgbClr val="595959"/>
              </a:buClr>
              <a:buSzPts val="2400"/>
              <a:buFont typeface="Arial"/>
              <a:buNone/>
            </a:pPr>
            <a:r>
              <a:rPr b="1" i="0" lang="en-US" sz="1600" u="none" cap="none" strike="noStrike">
                <a:solidFill>
                  <a:srgbClr val="000000"/>
                </a:solidFill>
                <a:latin typeface="Arial"/>
                <a:ea typeface="Arial"/>
                <a:cs typeface="Arial"/>
                <a:sym typeface="Arial"/>
              </a:rPr>
              <a:t>	</a:t>
            </a:r>
            <a:r>
              <a:rPr b="1" i="0" lang="en-US" sz="1600" u="sng" cap="none" strike="noStrike">
                <a:solidFill>
                  <a:schemeClr val="accent1"/>
                </a:solidFill>
                <a:latin typeface="Arial"/>
                <a:ea typeface="Arial"/>
                <a:cs typeface="Arial"/>
                <a:sym typeface="Arial"/>
                <a:hlinkClick r:id="rId4">
                  <a:extLst>
                    <a:ext uri="{A12FA001-AC4F-418D-AE19-62706E023703}">
                      <ahyp:hlinkClr val="tx"/>
                    </a:ext>
                  </a:extLst>
                </a:hlinkClick>
              </a:rPr>
              <a:t>Click here </a:t>
            </a:r>
            <a:r>
              <a:rPr b="0" i="0" lang="en-US" sz="1600" u="none" cap="none" strike="noStrike">
                <a:solidFill>
                  <a:schemeClr val="accent1"/>
                </a:solidFill>
                <a:latin typeface="Arial"/>
                <a:ea typeface="Arial"/>
                <a:cs typeface="Arial"/>
                <a:sym typeface="Arial"/>
              </a:rPr>
              <a:t>to watch Marketing 360’s “How To Build A Brand From Scratch – 6 Steps To Success”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descr="Hiker in front of lake" id="190" name="Google Shape;190;p67"/>
          <p:cNvPicPr preferRelativeResize="0"/>
          <p:nvPr>
            <p:ph idx="2" type="pic"/>
          </p:nvPr>
        </p:nvPicPr>
        <p:blipFill rotWithShape="1">
          <a:blip r:embed="rId3">
            <a:alphaModFix/>
          </a:blip>
          <a:srcRect b="0" l="52709" r="0" t="0"/>
          <a:stretch/>
        </p:blipFill>
        <p:spPr>
          <a:xfrm>
            <a:off x="7329563" y="-1"/>
            <a:ext cx="4862437" cy="6855220"/>
          </a:xfrm>
          <a:prstGeom prst="rect">
            <a:avLst/>
          </a:prstGeom>
          <a:noFill/>
          <a:ln>
            <a:noFill/>
          </a:ln>
        </p:spPr>
      </p:pic>
      <p:sp>
        <p:nvSpPr>
          <p:cNvPr id="191" name="Google Shape;191;p67"/>
          <p:cNvSpPr txBox="1"/>
          <p:nvPr>
            <p:ph idx="1" type="body"/>
          </p:nvPr>
        </p:nvSpPr>
        <p:spPr>
          <a:xfrm>
            <a:off x="172208" y="1435701"/>
            <a:ext cx="6971708" cy="4507548"/>
          </a:xfrm>
          <a:prstGeom prst="rect">
            <a:avLst/>
          </a:prstGeom>
          <a:noFill/>
          <a:ln>
            <a:noFill/>
          </a:ln>
        </p:spPr>
        <p:txBody>
          <a:bodyPr anchorCtr="0" anchor="t" bIns="45700" lIns="91425" spcFirstLastPara="1" rIns="91425" wrap="square" tIns="45700">
            <a:normAutofit/>
          </a:bodyPr>
          <a:lstStyle/>
          <a:p>
            <a:pPr indent="-231775" lvl="0" marL="231775" rtl="0" algn="l">
              <a:lnSpc>
                <a:spcPct val="90000"/>
              </a:lnSpc>
              <a:spcBef>
                <a:spcPts val="1000"/>
              </a:spcBef>
              <a:spcAft>
                <a:spcPts val="0"/>
              </a:spcAft>
              <a:buSzPts val="2400"/>
              <a:buNone/>
            </a:pPr>
            <a:r>
              <a:rPr lang="en-US">
                <a:solidFill>
                  <a:srgbClr val="080808"/>
                </a:solidFill>
              </a:rPr>
              <a:t>	Building a new brand essentially boils down to seven steps:</a:t>
            </a:r>
            <a:endParaRPr/>
          </a:p>
          <a:p>
            <a:pPr indent="-333375" lvl="0" marL="739775" rtl="0" algn="l">
              <a:lnSpc>
                <a:spcPct val="90000"/>
              </a:lnSpc>
              <a:spcBef>
                <a:spcPts val="1000"/>
              </a:spcBef>
              <a:spcAft>
                <a:spcPts val="0"/>
              </a:spcAft>
              <a:buSzPts val="2400"/>
              <a:buFont typeface="Arial"/>
              <a:buChar char="•"/>
            </a:pPr>
            <a:r>
              <a:rPr lang="en-US">
                <a:solidFill>
                  <a:srgbClr val="080808"/>
                </a:solidFill>
              </a:rPr>
              <a:t>Research your </a:t>
            </a:r>
            <a:r>
              <a:rPr b="1" lang="en-US">
                <a:solidFill>
                  <a:srgbClr val="080808"/>
                </a:solidFill>
              </a:rPr>
              <a:t>target audience </a:t>
            </a:r>
            <a:r>
              <a:rPr lang="en-US">
                <a:solidFill>
                  <a:srgbClr val="080808"/>
                </a:solidFill>
              </a:rPr>
              <a:t>and your </a:t>
            </a:r>
            <a:r>
              <a:rPr b="1" lang="en-US">
                <a:solidFill>
                  <a:srgbClr val="080808"/>
                </a:solidFill>
              </a:rPr>
              <a:t>competitors.</a:t>
            </a:r>
            <a:endParaRPr/>
          </a:p>
          <a:p>
            <a:pPr indent="-333375" lvl="0" marL="739775" rtl="0" algn="l">
              <a:lnSpc>
                <a:spcPct val="90000"/>
              </a:lnSpc>
              <a:spcBef>
                <a:spcPts val="1000"/>
              </a:spcBef>
              <a:spcAft>
                <a:spcPts val="0"/>
              </a:spcAft>
              <a:buSzPts val="2400"/>
              <a:buFont typeface="Arial"/>
              <a:buChar char="•"/>
            </a:pPr>
            <a:r>
              <a:rPr lang="en-US">
                <a:solidFill>
                  <a:srgbClr val="080808"/>
                </a:solidFill>
              </a:rPr>
              <a:t>Pick your </a:t>
            </a:r>
            <a:r>
              <a:rPr b="1" lang="en-US">
                <a:solidFill>
                  <a:srgbClr val="080808"/>
                </a:solidFill>
              </a:rPr>
              <a:t>focus</a:t>
            </a:r>
            <a:r>
              <a:rPr lang="en-US">
                <a:solidFill>
                  <a:srgbClr val="080808"/>
                </a:solidFill>
              </a:rPr>
              <a:t> and </a:t>
            </a:r>
            <a:r>
              <a:rPr b="1" lang="en-US">
                <a:solidFill>
                  <a:srgbClr val="080808"/>
                </a:solidFill>
              </a:rPr>
              <a:t>personality.</a:t>
            </a:r>
            <a:endParaRPr/>
          </a:p>
          <a:p>
            <a:pPr indent="-333375" lvl="0" marL="739775" rtl="0" algn="l">
              <a:lnSpc>
                <a:spcPct val="90000"/>
              </a:lnSpc>
              <a:spcBef>
                <a:spcPts val="1000"/>
              </a:spcBef>
              <a:spcAft>
                <a:spcPts val="0"/>
              </a:spcAft>
              <a:buSzPts val="2400"/>
              <a:buFont typeface="Arial"/>
              <a:buChar char="•"/>
            </a:pPr>
            <a:r>
              <a:rPr lang="en-US">
                <a:solidFill>
                  <a:srgbClr val="080808"/>
                </a:solidFill>
              </a:rPr>
              <a:t>Choose your </a:t>
            </a:r>
            <a:r>
              <a:rPr b="1" lang="en-US">
                <a:solidFill>
                  <a:srgbClr val="080808"/>
                </a:solidFill>
              </a:rPr>
              <a:t>business name</a:t>
            </a:r>
            <a:r>
              <a:rPr lang="en-US">
                <a:solidFill>
                  <a:srgbClr val="080808"/>
                </a:solidFill>
              </a:rPr>
              <a:t>.</a:t>
            </a:r>
            <a:endParaRPr/>
          </a:p>
          <a:p>
            <a:pPr indent="-333375" lvl="0" marL="739775" rtl="0" algn="l">
              <a:lnSpc>
                <a:spcPct val="90000"/>
              </a:lnSpc>
              <a:spcBef>
                <a:spcPts val="1000"/>
              </a:spcBef>
              <a:spcAft>
                <a:spcPts val="0"/>
              </a:spcAft>
              <a:buSzPts val="2400"/>
              <a:buFont typeface="Arial"/>
              <a:buChar char="•"/>
            </a:pPr>
            <a:r>
              <a:rPr lang="en-US">
                <a:solidFill>
                  <a:srgbClr val="080808"/>
                </a:solidFill>
              </a:rPr>
              <a:t>Write your </a:t>
            </a:r>
            <a:r>
              <a:rPr b="1" lang="en-US">
                <a:solidFill>
                  <a:srgbClr val="080808"/>
                </a:solidFill>
              </a:rPr>
              <a:t>slogan</a:t>
            </a:r>
            <a:r>
              <a:rPr lang="en-US">
                <a:solidFill>
                  <a:srgbClr val="080808"/>
                </a:solidFill>
              </a:rPr>
              <a:t>.</a:t>
            </a:r>
            <a:endParaRPr/>
          </a:p>
          <a:p>
            <a:pPr indent="-333375" lvl="0" marL="739775" rtl="0" algn="l">
              <a:lnSpc>
                <a:spcPct val="90000"/>
              </a:lnSpc>
              <a:spcBef>
                <a:spcPts val="1000"/>
              </a:spcBef>
              <a:spcAft>
                <a:spcPts val="0"/>
              </a:spcAft>
              <a:buSzPts val="2400"/>
              <a:buFont typeface="Arial"/>
              <a:buChar char="•"/>
            </a:pPr>
            <a:r>
              <a:rPr lang="en-US">
                <a:solidFill>
                  <a:srgbClr val="080808"/>
                </a:solidFill>
              </a:rPr>
              <a:t>Choose the </a:t>
            </a:r>
            <a:r>
              <a:rPr b="1" lang="en-US">
                <a:solidFill>
                  <a:srgbClr val="080808"/>
                </a:solidFill>
              </a:rPr>
              <a:t>look</a:t>
            </a:r>
            <a:r>
              <a:rPr lang="en-US">
                <a:solidFill>
                  <a:srgbClr val="080808"/>
                </a:solidFill>
              </a:rPr>
              <a:t> of your brand (colors and font).</a:t>
            </a:r>
            <a:endParaRPr/>
          </a:p>
          <a:p>
            <a:pPr indent="-333375" lvl="0" marL="739775" rtl="0" algn="l">
              <a:lnSpc>
                <a:spcPct val="90000"/>
              </a:lnSpc>
              <a:spcBef>
                <a:spcPts val="1000"/>
              </a:spcBef>
              <a:spcAft>
                <a:spcPts val="0"/>
              </a:spcAft>
              <a:buSzPts val="2400"/>
              <a:buFont typeface="Arial"/>
              <a:buChar char="•"/>
            </a:pPr>
            <a:r>
              <a:rPr lang="en-US">
                <a:solidFill>
                  <a:srgbClr val="080808"/>
                </a:solidFill>
              </a:rPr>
              <a:t>Design your brand </a:t>
            </a:r>
            <a:r>
              <a:rPr b="1" lang="en-US">
                <a:solidFill>
                  <a:srgbClr val="080808"/>
                </a:solidFill>
              </a:rPr>
              <a:t>logo</a:t>
            </a:r>
            <a:r>
              <a:rPr lang="en-US">
                <a:solidFill>
                  <a:srgbClr val="080808"/>
                </a:solidFill>
              </a:rPr>
              <a:t>.</a:t>
            </a:r>
            <a:endParaRPr/>
          </a:p>
          <a:p>
            <a:pPr indent="-333375" lvl="0" marL="739775" rtl="0" algn="l">
              <a:lnSpc>
                <a:spcPct val="90000"/>
              </a:lnSpc>
              <a:spcBef>
                <a:spcPts val="1000"/>
              </a:spcBef>
              <a:spcAft>
                <a:spcPts val="0"/>
              </a:spcAft>
              <a:buSzPts val="2400"/>
              <a:buFont typeface="Arial"/>
              <a:buChar char="•"/>
            </a:pPr>
            <a:r>
              <a:rPr lang="en-US">
                <a:solidFill>
                  <a:srgbClr val="080808"/>
                </a:solidFill>
              </a:rPr>
              <a:t>Apply your branding </a:t>
            </a:r>
            <a:r>
              <a:rPr b="1" lang="en-US">
                <a:solidFill>
                  <a:srgbClr val="080808"/>
                </a:solidFill>
              </a:rPr>
              <a:t>across your business</a:t>
            </a:r>
            <a:r>
              <a:rPr lang="en-US">
                <a:solidFill>
                  <a:srgbClr val="080808"/>
                </a:solidFill>
              </a:rPr>
              <a:t>.</a:t>
            </a:r>
            <a:endParaRPr>
              <a:solidFill>
                <a:srgbClr val="080808"/>
              </a:solidFill>
            </a:endParaRPr>
          </a:p>
        </p:txBody>
      </p:sp>
      <p:sp>
        <p:nvSpPr>
          <p:cNvPr id="192" name="Google Shape;192;p67"/>
          <p:cNvSpPr txBox="1"/>
          <p:nvPr>
            <p:ph idx="3" type="body"/>
          </p:nvPr>
        </p:nvSpPr>
        <p:spPr>
          <a:xfrm>
            <a:off x="182551" y="638155"/>
            <a:ext cx="6971707" cy="58222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rgbClr val="595959"/>
              </a:buClr>
              <a:buSzPts val="3600"/>
              <a:buNone/>
            </a:pPr>
            <a:r>
              <a:rPr lang="en-US" sz="3200">
                <a:solidFill>
                  <a:srgbClr val="0070C0"/>
                </a:solidFill>
              </a:rPr>
              <a:t>7 Steps on How to Build Your Brand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8"/>
          <p:cNvSpPr txBox="1"/>
          <p:nvPr>
            <p:ph idx="1" type="body"/>
          </p:nvPr>
        </p:nvSpPr>
        <p:spPr>
          <a:xfrm>
            <a:off x="5121112" y="1607009"/>
            <a:ext cx="6606431" cy="4317781"/>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just">
              <a:lnSpc>
                <a:spcPct val="90000"/>
              </a:lnSpc>
              <a:spcBef>
                <a:spcPts val="0"/>
              </a:spcBef>
              <a:spcAft>
                <a:spcPts val="0"/>
              </a:spcAft>
              <a:buSzPct val="108108"/>
              <a:buNone/>
            </a:pPr>
            <a:r>
              <a:rPr lang="en-US" sz="2400">
                <a:solidFill>
                  <a:srgbClr val="080808"/>
                </a:solidFill>
              </a:rPr>
              <a:t>Visuals play an important role in mountain tourism marketing. Visuals are powerful</a:t>
            </a:r>
            <a:r>
              <a:rPr b="1" lang="en-US" sz="2400">
                <a:solidFill>
                  <a:srgbClr val="080808"/>
                </a:solidFill>
              </a:rPr>
              <a:t>. </a:t>
            </a:r>
            <a:r>
              <a:rPr b="1" lang="en-US" sz="2400">
                <a:solidFill>
                  <a:srgbClr val="0070C0"/>
                </a:solidFill>
              </a:rPr>
              <a:t>Did you know? 40% respond better to visual information than plain text 85% more likely to purchase a product after watching a product video. </a:t>
            </a:r>
            <a:endParaRPr/>
          </a:p>
          <a:p>
            <a:pPr indent="-228600" lvl="0" marL="228600" rtl="0" algn="just">
              <a:lnSpc>
                <a:spcPct val="90000"/>
              </a:lnSpc>
              <a:spcBef>
                <a:spcPts val="0"/>
              </a:spcBef>
              <a:spcAft>
                <a:spcPts val="0"/>
              </a:spcAft>
              <a:buClr>
                <a:srgbClr val="595959"/>
              </a:buClr>
              <a:buSzPct val="108108"/>
              <a:buNone/>
            </a:pPr>
            <a:r>
              <a:rPr lang="en-US">
                <a:solidFill>
                  <a:srgbClr val="0070C0"/>
                </a:solidFill>
              </a:rPr>
              <a:t>	</a:t>
            </a:r>
            <a:endParaRPr>
              <a:solidFill>
                <a:srgbClr val="0070C0"/>
              </a:solidFill>
            </a:endParaRPr>
          </a:p>
          <a:p>
            <a:pPr indent="-228600" lvl="0" marL="228600" rtl="0" algn="just">
              <a:lnSpc>
                <a:spcPct val="90000"/>
              </a:lnSpc>
              <a:spcBef>
                <a:spcPts val="0"/>
              </a:spcBef>
              <a:spcAft>
                <a:spcPts val="0"/>
              </a:spcAft>
              <a:buClr>
                <a:srgbClr val="595959"/>
              </a:buClr>
              <a:buSzPct val="108108"/>
              <a:buNone/>
            </a:pPr>
            <a:r>
              <a:rPr lang="en-US">
                <a:solidFill>
                  <a:srgbClr val="080808"/>
                </a:solidFill>
              </a:rPr>
              <a:t>A strong mountain tourism brand must have a compelling identity, impact consumer behaviour and reality perception, thrill tourists, and motivate them to produce user-generated content. Mountains have long been a potent draw for tourists from all walks of life, who are lured by the chances for sporting activities, the spiritual tranquilly that may be found in highland landscapes, as well as their rising peaks, remote locations, and spectacular beauty. A strong mountain tourist brand must therefore provide visitors with unique, engaging, memorable, and rewarding experiences.</a:t>
            </a:r>
            <a:endParaRPr>
              <a:solidFill>
                <a:srgbClr val="080808"/>
              </a:solidFill>
            </a:endParaRPr>
          </a:p>
        </p:txBody>
      </p:sp>
      <p:sp>
        <p:nvSpPr>
          <p:cNvPr id="198" name="Google Shape;198;p18"/>
          <p:cNvSpPr txBox="1"/>
          <p:nvPr>
            <p:ph idx="3" type="body"/>
          </p:nvPr>
        </p:nvSpPr>
        <p:spPr>
          <a:xfrm>
            <a:off x="5104181" y="840459"/>
            <a:ext cx="6971707"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3200">
                <a:solidFill>
                  <a:srgbClr val="0070C0"/>
                </a:solidFill>
              </a:rPr>
              <a:t>Building your mountain tourism brand </a:t>
            </a:r>
            <a:endParaRPr sz="3200">
              <a:solidFill>
                <a:srgbClr val="0070C0"/>
              </a:solidFill>
            </a:endParaRPr>
          </a:p>
        </p:txBody>
      </p:sp>
      <p:pic>
        <p:nvPicPr>
          <p:cNvPr descr="Man climbing sheer rock face, holding mountain climbing rope, with carabiners and backpack" id="199" name="Google Shape;199;p18"/>
          <p:cNvPicPr preferRelativeResize="0"/>
          <p:nvPr>
            <p:ph idx="2" type="pic"/>
          </p:nvPr>
        </p:nvPicPr>
        <p:blipFill rotWithShape="1">
          <a:blip r:embed="rId3">
            <a:alphaModFix/>
          </a:blip>
          <a:srcRect b="-40" l="46804" r="0" t="40"/>
          <a:stretch/>
        </p:blipFill>
        <p:spPr>
          <a:xfrm flipH="1">
            <a:off x="72567" y="87086"/>
            <a:ext cx="4908171" cy="6683829"/>
          </a:xfrm>
          <a:prstGeom prst="rect">
            <a:avLst/>
          </a:prstGeom>
          <a:noFill/>
          <a:ln>
            <a:noFill/>
          </a:ln>
        </p:spPr>
      </p:pic>
      <p:sp>
        <p:nvSpPr>
          <p:cNvPr id="200" name="Google Shape;200;p18"/>
          <p:cNvSpPr txBox="1"/>
          <p:nvPr/>
        </p:nvSpPr>
        <p:spPr>
          <a:xfrm>
            <a:off x="2308480" y="4433564"/>
            <a:ext cx="2726836" cy="23083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chemeClr val="lt1"/>
                </a:solidFill>
                <a:latin typeface="Arial"/>
                <a:ea typeface="Arial"/>
                <a:cs typeface="Arial"/>
                <a:sym typeface="Arial"/>
              </a:rPr>
              <a:t>Mountain Tourism is all about great imagery, landscapes and destinations.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descr="People hiking" id="205" name="Google Shape;205;p68"/>
          <p:cNvPicPr preferRelativeResize="0"/>
          <p:nvPr>
            <p:ph idx="2" type="pic"/>
          </p:nvPr>
        </p:nvPicPr>
        <p:blipFill rotWithShape="1">
          <a:blip r:embed="rId3">
            <a:alphaModFix/>
          </a:blip>
          <a:srcRect b="-40" l="36975" r="15734" t="40"/>
          <a:stretch/>
        </p:blipFill>
        <p:spPr>
          <a:xfrm flipH="1">
            <a:off x="-1" y="2780"/>
            <a:ext cx="4862437" cy="6855220"/>
          </a:xfrm>
          <a:prstGeom prst="rect">
            <a:avLst/>
          </a:prstGeom>
          <a:noFill/>
          <a:ln>
            <a:noFill/>
          </a:ln>
        </p:spPr>
      </p:pic>
      <p:sp>
        <p:nvSpPr>
          <p:cNvPr id="206" name="Google Shape;206;p68"/>
          <p:cNvSpPr txBox="1"/>
          <p:nvPr>
            <p:ph idx="1" type="body"/>
          </p:nvPr>
        </p:nvSpPr>
        <p:spPr>
          <a:xfrm>
            <a:off x="4630212" y="1495148"/>
            <a:ext cx="7128643" cy="4397652"/>
          </a:xfrm>
          <a:prstGeom prst="rect">
            <a:avLst/>
          </a:prstGeom>
          <a:noFill/>
          <a:ln>
            <a:noFill/>
          </a:ln>
        </p:spPr>
        <p:txBody>
          <a:bodyPr anchorCtr="0" anchor="t" bIns="45700" lIns="91425" spcFirstLastPara="1" rIns="91425" wrap="square" tIns="45700">
            <a:normAutofit fontScale="92500"/>
          </a:bodyPr>
          <a:lstStyle/>
          <a:p>
            <a:pPr indent="-228600" lvl="0" marL="457200" rtl="0" algn="just">
              <a:lnSpc>
                <a:spcPct val="110000"/>
              </a:lnSpc>
              <a:spcBef>
                <a:spcPts val="1000"/>
              </a:spcBef>
              <a:spcAft>
                <a:spcPts val="0"/>
              </a:spcAft>
              <a:buSzPct val="108108"/>
              <a:buNone/>
            </a:pPr>
            <a:r>
              <a:rPr lang="en-US">
                <a:solidFill>
                  <a:srgbClr val="080808"/>
                </a:solidFill>
              </a:rPr>
              <a:t>	A customer base is simply defined as your most loyal and engaged customers. When you have shoppers who consistently engage with your brand that fit your target market or ideal customer persona, you have a strong customer base. These shoppers may be loyal to your brand for several reasons: it could be because you offer them a product they want or need, because your brand’s messaging resonates with them, or they enjoy being involved in your brand community. Either way, they’re loyal to you, and that’s what defines a customer base.</a:t>
            </a:r>
            <a:endParaRPr>
              <a:solidFill>
                <a:srgbClr val="080808"/>
              </a:solidFill>
            </a:endParaRPr>
          </a:p>
        </p:txBody>
      </p:sp>
      <p:sp>
        <p:nvSpPr>
          <p:cNvPr id="207" name="Google Shape;207;p68"/>
          <p:cNvSpPr txBox="1"/>
          <p:nvPr>
            <p:ph idx="3" type="body"/>
          </p:nvPr>
        </p:nvSpPr>
        <p:spPr>
          <a:xfrm>
            <a:off x="4787148" y="832488"/>
            <a:ext cx="6971707" cy="582221"/>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l">
              <a:lnSpc>
                <a:spcPct val="90000"/>
              </a:lnSpc>
              <a:spcBef>
                <a:spcPts val="1000"/>
              </a:spcBef>
              <a:spcAft>
                <a:spcPts val="0"/>
              </a:spcAft>
              <a:buClr>
                <a:srgbClr val="595959"/>
              </a:buClr>
              <a:buSzPct val="121621"/>
              <a:buNone/>
            </a:pPr>
            <a:r>
              <a:rPr i="1" lang="en-US" sz="3200">
                <a:solidFill>
                  <a:srgbClr val="0070C0"/>
                </a:solidFill>
              </a:rPr>
              <a:t>What is a customer base? </a:t>
            </a:r>
            <a:endParaRPr/>
          </a:p>
        </p:txBody>
      </p:sp>
      <p:sp>
        <p:nvSpPr>
          <p:cNvPr id="208" name="Google Shape;208;p68"/>
          <p:cNvSpPr txBox="1"/>
          <p:nvPr/>
        </p:nvSpPr>
        <p:spPr>
          <a:xfrm>
            <a:off x="3676513" y="407727"/>
            <a:ext cx="8907374" cy="5078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lt1"/>
              </a:buClr>
              <a:buSzPts val="3000"/>
              <a:buFont typeface="Arial"/>
              <a:buNone/>
            </a:pPr>
            <a:r>
              <a:rPr b="0" i="0" lang="en-US" sz="3000" u="none" cap="none" strike="noStrike">
                <a:solidFill>
                  <a:srgbClr val="0070C0"/>
                </a:solidFill>
                <a:latin typeface="Calibri"/>
                <a:ea typeface="Calibri"/>
                <a:cs typeface="Calibri"/>
                <a:sym typeface="Calibri"/>
              </a:rPr>
              <a:t>03. Understanding Your Customer Base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Group of people hiking up a mountain" id="213" name="Google Shape;213;p69"/>
          <p:cNvPicPr preferRelativeResize="0"/>
          <p:nvPr>
            <p:ph idx="2" type="pic"/>
          </p:nvPr>
        </p:nvPicPr>
        <p:blipFill rotWithShape="1">
          <a:blip r:embed="rId3">
            <a:alphaModFix/>
          </a:blip>
          <a:srcRect b="0" l="43615" r="9094" t="0"/>
          <a:stretch/>
        </p:blipFill>
        <p:spPr>
          <a:xfrm>
            <a:off x="7329563" y="-1"/>
            <a:ext cx="4862437" cy="6855220"/>
          </a:xfrm>
          <a:prstGeom prst="rect">
            <a:avLst/>
          </a:prstGeom>
          <a:noFill/>
          <a:ln>
            <a:noFill/>
          </a:ln>
        </p:spPr>
      </p:pic>
      <p:sp>
        <p:nvSpPr>
          <p:cNvPr id="214" name="Google Shape;214;p69"/>
          <p:cNvSpPr txBox="1"/>
          <p:nvPr>
            <p:ph idx="1" type="body"/>
          </p:nvPr>
        </p:nvSpPr>
        <p:spPr>
          <a:xfrm>
            <a:off x="188682" y="1522784"/>
            <a:ext cx="6792689" cy="4587447"/>
          </a:xfrm>
          <a:prstGeom prst="rect">
            <a:avLst/>
          </a:prstGeom>
          <a:noFill/>
          <a:ln>
            <a:noFill/>
          </a:ln>
        </p:spPr>
        <p:txBody>
          <a:bodyPr anchorCtr="0" anchor="t" bIns="45700" lIns="91425" spcFirstLastPara="1" rIns="91425" wrap="square" tIns="45700">
            <a:normAutofit/>
          </a:bodyPr>
          <a:lstStyle/>
          <a:p>
            <a:pPr indent="-342900" lvl="0" marL="571500" rtl="0" algn="just">
              <a:lnSpc>
                <a:spcPct val="90000"/>
              </a:lnSpc>
              <a:spcBef>
                <a:spcPts val="600"/>
              </a:spcBef>
              <a:spcAft>
                <a:spcPts val="0"/>
              </a:spcAft>
              <a:buSzPts val="2400"/>
              <a:buFont typeface="Arial"/>
              <a:buChar char="•"/>
            </a:pPr>
            <a:r>
              <a:rPr lang="en-US">
                <a:solidFill>
                  <a:srgbClr val="080808"/>
                </a:solidFill>
                <a:latin typeface="Calibri"/>
                <a:ea typeface="Calibri"/>
                <a:cs typeface="Calibri"/>
                <a:sym typeface="Calibri"/>
              </a:rPr>
              <a:t>A</a:t>
            </a:r>
            <a:r>
              <a:rPr b="0" i="0" lang="en-US">
                <a:solidFill>
                  <a:srgbClr val="080808"/>
                </a:solidFill>
                <a:latin typeface="Calibri"/>
                <a:ea typeface="Calibri"/>
                <a:cs typeface="Calibri"/>
                <a:sym typeface="Calibri"/>
              </a:rPr>
              <a:t>ccording to Raffi Amit, a professor of management at the Wharton School, perhaps the most promising business ideas come from fully understanding customer needs.</a:t>
            </a:r>
            <a:endParaRPr/>
          </a:p>
          <a:p>
            <a:pPr indent="-342900" lvl="0" marL="571500" rtl="0" algn="just">
              <a:lnSpc>
                <a:spcPct val="90000"/>
              </a:lnSpc>
              <a:spcBef>
                <a:spcPts val="600"/>
              </a:spcBef>
              <a:spcAft>
                <a:spcPts val="0"/>
              </a:spcAft>
              <a:buSzPts val="2400"/>
              <a:buFont typeface="Arial"/>
              <a:buChar char="•"/>
            </a:pPr>
            <a:r>
              <a:rPr b="0" i="0" lang="en-US">
                <a:solidFill>
                  <a:srgbClr val="080808"/>
                </a:solidFill>
                <a:latin typeface="Calibri"/>
                <a:ea typeface="Calibri"/>
                <a:cs typeface="Calibri"/>
                <a:sym typeface="Calibri"/>
              </a:rPr>
              <a:t>“That is something we ought to do continuously, in order to understand what customers, want, where they want it, how they want a product or service supplied, when they want it supplied, and at what price.”</a:t>
            </a:r>
            <a:endParaRPr/>
          </a:p>
          <a:p>
            <a:pPr indent="-342900" lvl="0" marL="571500" rtl="0" algn="just">
              <a:lnSpc>
                <a:spcPct val="90000"/>
              </a:lnSpc>
              <a:spcBef>
                <a:spcPts val="600"/>
              </a:spcBef>
              <a:spcAft>
                <a:spcPts val="0"/>
              </a:spcAft>
              <a:buSzPts val="2400"/>
              <a:buFont typeface="Arial"/>
              <a:buChar char="•"/>
            </a:pPr>
            <a:r>
              <a:rPr lang="en-US">
                <a:solidFill>
                  <a:srgbClr val="080808"/>
                </a:solidFill>
                <a:latin typeface="Calibri"/>
                <a:ea typeface="Calibri"/>
                <a:cs typeface="Calibri"/>
                <a:sym typeface="Calibri"/>
              </a:rPr>
              <a:t>Next up are six tips to help you get to know your customers and your competitors in business more deeply.</a:t>
            </a:r>
            <a:endParaRPr>
              <a:solidFill>
                <a:srgbClr val="080808"/>
              </a:solidFill>
              <a:latin typeface="Calibri"/>
              <a:ea typeface="Calibri"/>
              <a:cs typeface="Calibri"/>
              <a:sym typeface="Calibri"/>
            </a:endParaRPr>
          </a:p>
        </p:txBody>
      </p:sp>
      <p:sp>
        <p:nvSpPr>
          <p:cNvPr id="215" name="Google Shape;215;p69"/>
          <p:cNvSpPr txBox="1"/>
          <p:nvPr>
            <p:ph idx="3" type="body"/>
          </p:nvPr>
        </p:nvSpPr>
        <p:spPr>
          <a:xfrm>
            <a:off x="-43542" y="336993"/>
            <a:ext cx="7155402" cy="990519"/>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rgbClr val="595959"/>
              </a:buClr>
              <a:buSzPts val="3600"/>
              <a:buNone/>
            </a:pPr>
            <a:r>
              <a:rPr b="1" lang="en-US" sz="3000">
                <a:solidFill>
                  <a:schemeClr val="accent1"/>
                </a:solidFill>
              </a:rPr>
              <a:t>	</a:t>
            </a:r>
            <a:r>
              <a:rPr lang="en-US" sz="3000">
                <a:solidFill>
                  <a:srgbClr val="0070C0"/>
                </a:solidFill>
              </a:rPr>
              <a:t>6 Tips for Understanding Your Customer and Your Business Competition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