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Montserrat" panose="00000500000000000000" pitchFamily="2" charset="0"/>
      <p:regular r:id="rId27"/>
      <p:bold r:id="rId28"/>
      <p:italic r:id="rId29"/>
      <p:boldItalic r:id="rId30"/>
    </p:embeddedFont>
    <p:embeddedFont>
      <p:font typeface="Montserrat Light" panose="00000400000000000000" pitchFamily="2" charset="0"/>
      <p:regular r:id="rId31"/>
      <p:bold r:id="rId32"/>
      <p:italic r:id="rId33"/>
      <p:boldItalic r:id="rId34"/>
    </p:embeddedFont>
    <p:embeddedFont>
      <p:font typeface="Noto Sans Symbols" panose="020B0604020202020204"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gRdAd1aJcwjcuodqwF4+6TUgICm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6" autoAdjust="0"/>
    <p:restoredTop sz="94660"/>
  </p:normalViewPr>
  <p:slideViewPr>
    <p:cSldViewPr snapToGrid="0">
      <p:cViewPr varScale="1">
        <p:scale>
          <a:sx n="56" d="100"/>
          <a:sy n="56" d="100"/>
        </p:scale>
        <p:origin x="90" y="1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1" name="Google Shape;25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0" name="Google Shape;270;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8" name="Google Shape;3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1" name="Google Shape;361;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9" name="Google Shape;369;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5" name="Google Shape;1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5" name="Google Shape;38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 name="Google Shape;191;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8" name="Google Shape;20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p:cSld name="Cover Slide ">
    <p:spTree>
      <p:nvGrpSpPr>
        <p:cNvPr id="1" name="Shape 11"/>
        <p:cNvGrpSpPr/>
        <p:nvPr/>
      </p:nvGrpSpPr>
      <p:grpSpPr>
        <a:xfrm>
          <a:off x="0" y="0"/>
          <a:ext cx="0" cy="0"/>
          <a:chOff x="0" y="0"/>
          <a:chExt cx="0" cy="0"/>
        </a:xfrm>
      </p:grpSpPr>
      <p:sp>
        <p:nvSpPr>
          <p:cNvPr id="12" name="Google Shape;12;p36"/>
          <p:cNvSpPr/>
          <p:nvPr/>
        </p:nvSpPr>
        <p:spPr>
          <a:xfrm>
            <a:off x="1948762" y="1722815"/>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 name="Google Shape;13;p36" descr="A picture containing text, clock, sign, gauge&#10;&#10;Description automatically generated"/>
          <p:cNvPicPr preferRelativeResize="0"/>
          <p:nvPr/>
        </p:nvPicPr>
        <p:blipFill rotWithShape="1">
          <a:blip r:embed="rId2">
            <a:alphaModFix/>
          </a:blip>
          <a:srcRect/>
          <a:stretch/>
        </p:blipFill>
        <p:spPr>
          <a:xfrm>
            <a:off x="5317933" y="707727"/>
            <a:ext cx="4104904" cy="941876"/>
          </a:xfrm>
          <a:prstGeom prst="rect">
            <a:avLst/>
          </a:prstGeom>
          <a:noFill/>
          <a:ln>
            <a:noFill/>
          </a:ln>
        </p:spPr>
      </p:pic>
      <p:sp>
        <p:nvSpPr>
          <p:cNvPr id="14" name="Google Shape;14;p36"/>
          <p:cNvSpPr>
            <a:spLocks noGrp="1"/>
          </p:cNvSpPr>
          <p:nvPr>
            <p:ph type="pic" idx="2"/>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3">
              <a:alphaModFix/>
            </a:blip>
            <a:stretch>
              <a:fillRect l="-32104" t="-79316" r="32103" b="-6542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36"/>
          <p:cNvSpPr txBox="1">
            <a:spLocks noGrp="1"/>
          </p:cNvSpPr>
          <p:nvPr>
            <p:ph type="body" idx="1"/>
          </p:nvPr>
        </p:nvSpPr>
        <p:spPr>
          <a:xfrm>
            <a:off x="5317932" y="4349593"/>
            <a:ext cx="5435885" cy="11582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36"/>
          <p:cNvSpPr txBox="1">
            <a:spLocks noGrp="1"/>
          </p:cNvSpPr>
          <p:nvPr>
            <p:ph type="body" idx="3"/>
          </p:nvPr>
        </p:nvSpPr>
        <p:spPr>
          <a:xfrm>
            <a:off x="5317932" y="37509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with Photo 1">
  <p:cSld name="Text Slide with Photo 1">
    <p:spTree>
      <p:nvGrpSpPr>
        <p:cNvPr id="1" name="Shape 22"/>
        <p:cNvGrpSpPr/>
        <p:nvPr/>
      </p:nvGrpSpPr>
      <p:grpSpPr>
        <a:xfrm>
          <a:off x="0" y="0"/>
          <a:ext cx="0" cy="0"/>
          <a:chOff x="0" y="0"/>
          <a:chExt cx="0" cy="0"/>
        </a:xfrm>
      </p:grpSpPr>
      <p:sp>
        <p:nvSpPr>
          <p:cNvPr id="23" name="Google Shape;23;p38"/>
          <p:cNvSpPr/>
          <p:nvPr/>
        </p:nvSpPr>
        <p:spPr>
          <a:xfrm flipH="1">
            <a:off x="1868123" y="4568506"/>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8"/>
          <p:cNvSpPr>
            <a:spLocks noGrp="1"/>
          </p:cNvSpPr>
          <p:nvPr>
            <p:ph type="pic" idx="2"/>
          </p:nvPr>
        </p:nvSpPr>
        <p:spPr>
          <a:xfrm flipH="1">
            <a:off x="-1" y="2780"/>
            <a:ext cx="4862437" cy="6855220"/>
          </a:xfrm>
          <a:prstGeom prst="rect">
            <a:avLst/>
          </a:prstGeom>
          <a:noFill/>
          <a:ln>
            <a:noFill/>
          </a:ln>
        </p:spPr>
      </p:sp>
      <p:sp>
        <p:nvSpPr>
          <p:cNvPr id="25" name="Google Shape;25;p38"/>
          <p:cNvSpPr/>
          <p:nvPr/>
        </p:nvSpPr>
        <p:spPr>
          <a:xfrm flipH="1">
            <a:off x="1838805" y="456742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6" t="-14073" r="18855" b="-51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8"/>
          <p:cNvSpPr/>
          <p:nvPr/>
        </p:nvSpPr>
        <p:spPr>
          <a:xfrm>
            <a:off x="4753425" y="13911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27" name="Google Shape;27;p38"/>
          <p:cNvSpPr txBox="1">
            <a:spLocks noGrp="1"/>
          </p:cNvSpPr>
          <p:nvPr>
            <p:ph type="body" idx="1"/>
          </p:nvPr>
        </p:nvSpPr>
        <p:spPr>
          <a:xfrm>
            <a:off x="4874231" y="18078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8"/>
          <p:cNvSpPr txBox="1">
            <a:spLocks noGrp="1"/>
          </p:cNvSpPr>
          <p:nvPr>
            <p:ph type="body" idx="3"/>
          </p:nvPr>
        </p:nvSpPr>
        <p:spPr>
          <a:xfrm>
            <a:off x="4874230" y="6937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9" name="Google Shape;29;p38"/>
          <p:cNvGrpSpPr/>
          <p:nvPr/>
        </p:nvGrpSpPr>
        <p:grpSpPr>
          <a:xfrm>
            <a:off x="4950389" y="6203959"/>
            <a:ext cx="6804222" cy="407705"/>
            <a:chOff x="4950389" y="6203959"/>
            <a:chExt cx="6804222" cy="407705"/>
          </a:xfrm>
        </p:grpSpPr>
        <p:sp>
          <p:nvSpPr>
            <p:cNvPr id="30" name="Google Shape;30;p38"/>
            <p:cNvSpPr/>
            <p:nvPr/>
          </p:nvSpPr>
          <p:spPr>
            <a:xfrm>
              <a:off x="4950389" y="6203959"/>
              <a:ext cx="6653029"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32"/>
        <p:cNvGrpSpPr/>
        <p:nvPr/>
      </p:nvGrpSpPr>
      <p:grpSpPr>
        <a:xfrm>
          <a:off x="0" y="0"/>
          <a:ext cx="0" cy="0"/>
          <a:chOff x="0" y="0"/>
          <a:chExt cx="0" cy="0"/>
        </a:xfrm>
      </p:grpSpPr>
      <p:sp>
        <p:nvSpPr>
          <p:cNvPr id="33" name="Google Shape;33;p37"/>
          <p:cNvSpPr/>
          <p:nvPr/>
        </p:nvSpPr>
        <p:spPr>
          <a:xfrm>
            <a:off x="0"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blipFill rotWithShape="1">
            <a:blip r:embed="rId2">
              <a:alphaModFix amt="60027"/>
            </a:blip>
            <a:stretch>
              <a:fillRect l="-41097" t="25" r="10748" b="-5275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36" name="Google Shape;36;p37"/>
          <p:cNvSpPr txBox="1">
            <a:spLocks noGrp="1"/>
          </p:cNvSpPr>
          <p:nvPr>
            <p:ph type="body" idx="1"/>
          </p:nvPr>
        </p:nvSpPr>
        <p:spPr>
          <a:xfrm>
            <a:off x="651678" y="1929781"/>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7"/>
          <p:cNvSpPr txBox="1">
            <a:spLocks noGrp="1"/>
          </p:cNvSpPr>
          <p:nvPr>
            <p:ph type="body" idx="2"/>
          </p:nvPr>
        </p:nvSpPr>
        <p:spPr>
          <a:xfrm>
            <a:off x="613829" y="658730"/>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7"/>
          <p:cNvSpPr txBox="1">
            <a:spLocks noGrp="1"/>
          </p:cNvSpPr>
          <p:nvPr>
            <p:ph type="body" idx="3"/>
          </p:nvPr>
        </p:nvSpPr>
        <p:spPr>
          <a:xfrm>
            <a:off x="7431607" y="68547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7"/>
          <p:cNvSpPr txBox="1">
            <a:spLocks noGrp="1"/>
          </p:cNvSpPr>
          <p:nvPr>
            <p:ph type="body" idx="4"/>
          </p:nvPr>
        </p:nvSpPr>
        <p:spPr>
          <a:xfrm>
            <a:off x="7431607" y="176009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5"/>
          </p:nvPr>
        </p:nvSpPr>
        <p:spPr>
          <a:xfrm>
            <a:off x="7431607" y="281986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7"/>
          <p:cNvSpPr txBox="1">
            <a:spLocks noGrp="1"/>
          </p:cNvSpPr>
          <p:nvPr>
            <p:ph type="body" idx="6"/>
          </p:nvPr>
        </p:nvSpPr>
        <p:spPr>
          <a:xfrm>
            <a:off x="7417752" y="387804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body" idx="7"/>
          </p:nvPr>
        </p:nvSpPr>
        <p:spPr>
          <a:xfrm>
            <a:off x="7431607" y="4955348"/>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7"/>
          <p:cNvSpPr txBox="1">
            <a:spLocks noGrp="1"/>
          </p:cNvSpPr>
          <p:nvPr>
            <p:ph type="body" idx="8"/>
          </p:nvPr>
        </p:nvSpPr>
        <p:spPr>
          <a:xfrm>
            <a:off x="6701697" y="74266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body" idx="9"/>
          </p:nvPr>
        </p:nvSpPr>
        <p:spPr>
          <a:xfrm>
            <a:off x="6701697" y="181729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7"/>
          <p:cNvSpPr txBox="1">
            <a:spLocks noGrp="1"/>
          </p:cNvSpPr>
          <p:nvPr>
            <p:ph type="body" idx="13"/>
          </p:nvPr>
        </p:nvSpPr>
        <p:spPr>
          <a:xfrm>
            <a:off x="6701697" y="287705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7"/>
          <p:cNvSpPr txBox="1">
            <a:spLocks noGrp="1"/>
          </p:cNvSpPr>
          <p:nvPr>
            <p:ph type="body" idx="14"/>
          </p:nvPr>
        </p:nvSpPr>
        <p:spPr>
          <a:xfrm>
            <a:off x="6687842" y="393524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7"/>
          <p:cNvSpPr txBox="1">
            <a:spLocks noGrp="1"/>
          </p:cNvSpPr>
          <p:nvPr>
            <p:ph type="body" idx="15"/>
          </p:nvPr>
        </p:nvSpPr>
        <p:spPr>
          <a:xfrm>
            <a:off x="6701697" y="5012543"/>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7"/>
          <p:cNvSpPr/>
          <p:nvPr/>
        </p:nvSpPr>
        <p:spPr>
          <a:xfrm>
            <a:off x="7285064" y="6089907"/>
            <a:ext cx="4498409"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sz="1400" b="0" i="0" u="none" strike="noStrike" cap="non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avLst/>
            <a:gdLst/>
            <a:ahLst/>
            <a:cxnLst/>
            <a:rect l="l" t="t" r="r" b="b"/>
            <a:pathLst>
              <a:path w="693084" h="178035" extrusionOk="0">
                <a:moveTo>
                  <a:pt x="693085" y="178035"/>
                </a:moveTo>
                <a:lnTo>
                  <a:pt x="559150" y="0"/>
                </a:lnTo>
                <a:lnTo>
                  <a:pt x="0" y="176555"/>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with Photo 3">
  <p:cSld name="Text Slide with Photo 3">
    <p:spTree>
      <p:nvGrpSpPr>
        <p:cNvPr id="1" name="Shape 51"/>
        <p:cNvGrpSpPr/>
        <p:nvPr/>
      </p:nvGrpSpPr>
      <p:grpSpPr>
        <a:xfrm>
          <a:off x="0" y="0"/>
          <a:ext cx="0" cy="0"/>
          <a:chOff x="0" y="0"/>
          <a:chExt cx="0" cy="0"/>
        </a:xfrm>
      </p:grpSpPr>
      <p:sp>
        <p:nvSpPr>
          <p:cNvPr id="52" name="Google Shape;52;p47"/>
          <p:cNvSpPr>
            <a:spLocks noGrp="1"/>
          </p:cNvSpPr>
          <p:nvPr>
            <p:ph type="pic" idx="2"/>
          </p:nvPr>
        </p:nvSpPr>
        <p:spPr>
          <a:xfrm>
            <a:off x="16300" y="-732"/>
            <a:ext cx="12175708" cy="3635823"/>
          </a:xfrm>
          <a:prstGeom prst="rect">
            <a:avLst/>
          </a:prstGeom>
          <a:noFill/>
          <a:ln>
            <a:noFill/>
          </a:ln>
        </p:spPr>
      </p:sp>
      <p:sp>
        <p:nvSpPr>
          <p:cNvPr id="53" name="Google Shape;53;p47"/>
          <p:cNvSpPr/>
          <p:nvPr/>
        </p:nvSpPr>
        <p:spPr>
          <a:xfrm>
            <a:off x="16300" y="-732"/>
            <a:ext cx="2746956" cy="3664678"/>
          </a:xfrm>
          <a:custGeom>
            <a:avLst/>
            <a:gdLst/>
            <a:ahLst/>
            <a:cxnLst/>
            <a:rect l="l" t="t" r="r" b="b"/>
            <a:pathLst>
              <a:path w="308734" h="408635" extrusionOk="0">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47"/>
          <p:cNvSpPr/>
          <p:nvPr/>
        </p:nvSpPr>
        <p:spPr>
          <a:xfrm>
            <a:off x="0" y="-29587"/>
            <a:ext cx="2746956" cy="3664678"/>
          </a:xfrm>
          <a:custGeom>
            <a:avLst/>
            <a:gdLst/>
            <a:ahLst/>
            <a:cxnLst/>
            <a:rect l="l" t="t" r="r" b="b"/>
            <a:pathLst>
              <a:path w="308734" h="408635" extrusionOk="0">
                <a:moveTo>
                  <a:pt x="0" y="408635"/>
                </a:moveTo>
                <a:lnTo>
                  <a:pt x="308735" y="368072"/>
                </a:lnTo>
                <a:lnTo>
                  <a:pt x="3428" y="0"/>
                </a:lnTo>
                <a:close/>
              </a:path>
            </a:pathLst>
          </a:custGeom>
          <a:blipFill rotWithShape="1">
            <a:blip r:embed="rId2">
              <a:alphaModFix/>
            </a:blip>
            <a:stretch>
              <a:fillRect l="-13484" t="17752" r="5544" b="-17751"/>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47"/>
          <p:cNvSpPr/>
          <p:nvPr/>
        </p:nvSpPr>
        <p:spPr>
          <a:xfrm rot="-5400000">
            <a:off x="4603789" y="4842414"/>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56" name="Google Shape;56;p47"/>
          <p:cNvSpPr txBox="1">
            <a:spLocks noGrp="1"/>
          </p:cNvSpPr>
          <p:nvPr>
            <p:ph type="body" idx="1"/>
          </p:nvPr>
        </p:nvSpPr>
        <p:spPr>
          <a:xfrm>
            <a:off x="5942234" y="3947558"/>
            <a:ext cx="581237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7"/>
          <p:cNvSpPr txBox="1">
            <a:spLocks noGrp="1"/>
          </p:cNvSpPr>
          <p:nvPr>
            <p:ph type="body" idx="3"/>
          </p:nvPr>
        </p:nvSpPr>
        <p:spPr>
          <a:xfrm>
            <a:off x="787112" y="3956644"/>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8" name="Google Shape;58;p47"/>
          <p:cNvGrpSpPr/>
          <p:nvPr/>
        </p:nvGrpSpPr>
        <p:grpSpPr>
          <a:xfrm>
            <a:off x="408953" y="6110271"/>
            <a:ext cx="11323912" cy="541807"/>
            <a:chOff x="430699" y="6069857"/>
            <a:chExt cx="11323912" cy="541807"/>
          </a:xfrm>
        </p:grpSpPr>
        <p:sp>
          <p:nvSpPr>
            <p:cNvPr id="59" name="Google Shape;59;p47"/>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47"/>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61" name="Google Shape;61;p47" descr="A picture containing text, clock, sign, gauge&#10;&#10;Description automatically generated"/>
            <p:cNvPicPr preferRelativeResize="0"/>
            <p:nvPr/>
          </p:nvPicPr>
          <p:blipFill rotWithShape="1">
            <a:blip r:embed="rId3">
              <a:alphaModFix/>
            </a:blip>
            <a:srcRect l="28689" t="329" r="49708" b="-7350"/>
            <a:stretch/>
          </p:blipFill>
          <p:spPr>
            <a:xfrm>
              <a:off x="430699" y="6069857"/>
              <a:ext cx="394801" cy="44883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62"/>
        <p:cNvGrpSpPr/>
        <p:nvPr/>
      </p:nvGrpSpPr>
      <p:grpSpPr>
        <a:xfrm>
          <a:off x="0" y="0"/>
          <a:ext cx="0" cy="0"/>
          <a:chOff x="0" y="0"/>
          <a:chExt cx="0" cy="0"/>
        </a:xfrm>
      </p:grpSpPr>
      <p:sp>
        <p:nvSpPr>
          <p:cNvPr id="63" name="Google Shape;63;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4" name="Google Shape;64;p42"/>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65" name="Google Shape;65;p42"/>
          <p:cNvSpPr>
            <a:spLocks noGrp="1"/>
          </p:cNvSpPr>
          <p:nvPr>
            <p:ph type="pic" idx="2"/>
          </p:nvPr>
        </p:nvSpPr>
        <p:spPr>
          <a:xfrm>
            <a:off x="7061200" y="1203325"/>
            <a:ext cx="5130800" cy="3913188"/>
          </a:xfrm>
          <a:prstGeom prst="rect">
            <a:avLst/>
          </a:prstGeom>
          <a:solidFill>
            <a:schemeClr val="lt1"/>
          </a:solidFill>
          <a:ln>
            <a:noFill/>
          </a:ln>
        </p:spPr>
      </p:sp>
      <p:sp>
        <p:nvSpPr>
          <p:cNvPr id="66" name="Google Shape;66;p42"/>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2"/>
          <p:cNvSpPr/>
          <p:nvPr/>
        </p:nvSpPr>
        <p:spPr>
          <a:xfrm>
            <a:off x="831350" y="1502804"/>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68" name="Google Shape;68;p42"/>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9" name="Google Shape;69;p42"/>
          <p:cNvGrpSpPr/>
          <p:nvPr/>
        </p:nvGrpSpPr>
        <p:grpSpPr>
          <a:xfrm>
            <a:off x="408953" y="6110271"/>
            <a:ext cx="11323912" cy="541807"/>
            <a:chOff x="430699" y="6069857"/>
            <a:chExt cx="11323912" cy="541807"/>
          </a:xfrm>
        </p:grpSpPr>
        <p:sp>
          <p:nvSpPr>
            <p:cNvPr id="70" name="Google Shape;70;p42"/>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42"/>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72" name="Google Shape;72;p42" descr="A picture containing text, clock, sign, gauge&#10;&#10;Description automatically generated"/>
            <p:cNvPicPr preferRelativeResize="0"/>
            <p:nvPr/>
          </p:nvPicPr>
          <p:blipFill rotWithShape="1">
            <a:blip r:embed="rId3">
              <a:alphaModFix/>
            </a:blip>
            <a:srcRect l="28689" t="329" r="49708" b="-7350"/>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 point icon Graph C">
  <p:cSld name="5 point icon Graph C">
    <p:spTree>
      <p:nvGrpSpPr>
        <p:cNvPr id="1" name="Shape 73"/>
        <p:cNvGrpSpPr/>
        <p:nvPr/>
      </p:nvGrpSpPr>
      <p:grpSpPr>
        <a:xfrm>
          <a:off x="0" y="0"/>
          <a:ext cx="0" cy="0"/>
          <a:chOff x="0" y="0"/>
          <a:chExt cx="0" cy="0"/>
        </a:xfrm>
      </p:grpSpPr>
      <p:grpSp>
        <p:nvGrpSpPr>
          <p:cNvPr id="74" name="Google Shape;74;p56"/>
          <p:cNvGrpSpPr/>
          <p:nvPr/>
        </p:nvGrpSpPr>
        <p:grpSpPr>
          <a:xfrm>
            <a:off x="1154562" y="1887157"/>
            <a:ext cx="9882876" cy="2798187"/>
            <a:chOff x="1875859" y="4907106"/>
            <a:chExt cx="20625932" cy="5839921"/>
          </a:xfrm>
        </p:grpSpPr>
        <p:sp>
          <p:nvSpPr>
            <p:cNvPr id="75" name="Google Shape;75;p56"/>
            <p:cNvSpPr/>
            <p:nvPr/>
          </p:nvSpPr>
          <p:spPr>
            <a:xfrm rot="10800000">
              <a:off x="1875859" y="4907106"/>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6" name="Google Shape;76;p56"/>
            <p:cNvSpPr/>
            <p:nvPr/>
          </p:nvSpPr>
          <p:spPr>
            <a:xfrm>
              <a:off x="5916227" y="4907106"/>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7" name="Google Shape;77;p56"/>
            <p:cNvSpPr/>
            <p:nvPr/>
          </p:nvSpPr>
          <p:spPr>
            <a:xfrm rot="10800000">
              <a:off x="9956596" y="4907109"/>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8" name="Google Shape;78;p56"/>
            <p:cNvSpPr/>
            <p:nvPr/>
          </p:nvSpPr>
          <p:spPr>
            <a:xfrm>
              <a:off x="13996964" y="4907111"/>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9" name="Google Shape;79;p56"/>
            <p:cNvSpPr/>
            <p:nvPr/>
          </p:nvSpPr>
          <p:spPr>
            <a:xfrm>
              <a:off x="1875859" y="4907106"/>
              <a:ext cx="4464459" cy="4631501"/>
            </a:xfrm>
            <a:prstGeom prst="blockArc">
              <a:avLst>
                <a:gd name="adj1" fmla="val 10800000"/>
                <a:gd name="adj2" fmla="val 0"/>
                <a:gd name="adj3" fmla="val 9694"/>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80" name="Google Shape;80;p56"/>
            <p:cNvSpPr/>
            <p:nvPr/>
          </p:nvSpPr>
          <p:spPr>
            <a:xfrm rot="10800000">
              <a:off x="18037332" y="4907111"/>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81" name="Google Shape;81;p56"/>
            <p:cNvSpPr/>
            <p:nvPr/>
          </p:nvSpPr>
          <p:spPr>
            <a:xfrm rot="10800000">
              <a:off x="5916227" y="4907106"/>
              <a:ext cx="4464459" cy="4631501"/>
            </a:xfrm>
            <a:prstGeom prst="blockArc">
              <a:avLst>
                <a:gd name="adj1" fmla="val 10800000"/>
                <a:gd name="adj2" fmla="val 0"/>
                <a:gd name="adj3" fmla="val 9694"/>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82" name="Google Shape;82;p56"/>
            <p:cNvSpPr/>
            <p:nvPr/>
          </p:nvSpPr>
          <p:spPr>
            <a:xfrm rot="10800000">
              <a:off x="13996964" y="4907111"/>
              <a:ext cx="4464459" cy="4631501"/>
            </a:xfrm>
            <a:prstGeom prst="blockArc">
              <a:avLst>
                <a:gd name="adj1" fmla="val 10800000"/>
                <a:gd name="adj2" fmla="val 0"/>
                <a:gd name="adj3" fmla="val 9694"/>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83" name="Google Shape;83;p56"/>
            <p:cNvSpPr/>
            <p:nvPr/>
          </p:nvSpPr>
          <p:spPr>
            <a:xfrm>
              <a:off x="9956596" y="4907108"/>
              <a:ext cx="4464459" cy="4631501"/>
            </a:xfrm>
            <a:prstGeom prst="blockArc">
              <a:avLst>
                <a:gd name="adj1" fmla="val 10800000"/>
                <a:gd name="adj2" fmla="val 0"/>
                <a:gd name="adj3" fmla="val 9694"/>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84" name="Google Shape;84;p56"/>
            <p:cNvSpPr/>
            <p:nvPr/>
          </p:nvSpPr>
          <p:spPr>
            <a:xfrm>
              <a:off x="18037331" y="4907110"/>
              <a:ext cx="4464459" cy="4631501"/>
            </a:xfrm>
            <a:prstGeom prst="blockArc">
              <a:avLst>
                <a:gd name="adj1" fmla="val 10800000"/>
                <a:gd name="adj2" fmla="val 0"/>
                <a:gd name="adj3" fmla="val 9694"/>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85" name="Google Shape;85;p56"/>
            <p:cNvSpPr txBox="1"/>
            <p:nvPr/>
          </p:nvSpPr>
          <p:spPr>
            <a:xfrm>
              <a:off x="3248482" y="10100696"/>
              <a:ext cx="192713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Mission</a:t>
              </a:r>
              <a:endParaRPr sz="1400" b="0" i="0" u="none" strike="noStrike" cap="none">
                <a:solidFill>
                  <a:srgbClr val="000000"/>
                </a:solidFill>
                <a:latin typeface="Arial"/>
                <a:ea typeface="Arial"/>
                <a:cs typeface="Arial"/>
                <a:sym typeface="Arial"/>
              </a:endParaRPr>
            </a:p>
          </p:txBody>
        </p:sp>
        <p:sp>
          <p:nvSpPr>
            <p:cNvPr id="86" name="Google Shape;86;p56"/>
            <p:cNvSpPr txBox="1"/>
            <p:nvPr/>
          </p:nvSpPr>
          <p:spPr>
            <a:xfrm>
              <a:off x="7357215" y="10100696"/>
              <a:ext cx="158248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Vision</a:t>
              </a:r>
              <a:endParaRPr sz="1400" b="0" i="0" u="none" strike="noStrike" cap="none">
                <a:solidFill>
                  <a:srgbClr val="000000"/>
                </a:solidFill>
                <a:latin typeface="Arial"/>
                <a:ea typeface="Arial"/>
                <a:cs typeface="Arial"/>
                <a:sym typeface="Arial"/>
              </a:endParaRPr>
            </a:p>
          </p:txBody>
        </p:sp>
        <p:sp>
          <p:nvSpPr>
            <p:cNvPr id="87" name="Google Shape;87;p56"/>
            <p:cNvSpPr txBox="1"/>
            <p:nvPr/>
          </p:nvSpPr>
          <p:spPr>
            <a:xfrm>
              <a:off x="11461705" y="10100696"/>
              <a:ext cx="145424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Goals</a:t>
              </a:r>
              <a:endParaRPr sz="1400" b="0" i="0" u="none" strike="noStrike" cap="none">
                <a:solidFill>
                  <a:srgbClr val="000000"/>
                </a:solidFill>
                <a:latin typeface="Arial"/>
                <a:ea typeface="Arial"/>
                <a:cs typeface="Arial"/>
                <a:sym typeface="Arial"/>
              </a:endParaRPr>
            </a:p>
          </p:txBody>
        </p:sp>
        <p:sp>
          <p:nvSpPr>
            <p:cNvPr id="88" name="Google Shape;88;p56"/>
            <p:cNvSpPr txBox="1"/>
            <p:nvPr/>
          </p:nvSpPr>
          <p:spPr>
            <a:xfrm>
              <a:off x="15369825" y="10100696"/>
              <a:ext cx="171874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Values</a:t>
              </a:r>
              <a:endParaRPr sz="1400" b="0" i="0" u="none" strike="noStrike" cap="none">
                <a:solidFill>
                  <a:srgbClr val="000000"/>
                </a:solidFill>
                <a:latin typeface="Arial"/>
                <a:ea typeface="Arial"/>
                <a:cs typeface="Arial"/>
                <a:sym typeface="Arial"/>
              </a:endParaRPr>
            </a:p>
          </p:txBody>
        </p:sp>
        <p:sp>
          <p:nvSpPr>
            <p:cNvPr id="89" name="Google Shape;89;p56"/>
            <p:cNvSpPr txBox="1"/>
            <p:nvPr/>
          </p:nvSpPr>
          <p:spPr>
            <a:xfrm>
              <a:off x="19196192" y="10100696"/>
              <a:ext cx="214674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Strategy</a:t>
              </a:r>
              <a:endParaRPr sz="1400" b="0" i="0" u="none" strike="noStrike" cap="none">
                <a:solidFill>
                  <a:srgbClr val="000000"/>
                </a:solidFill>
                <a:latin typeface="Arial"/>
                <a:ea typeface="Arial"/>
                <a:cs typeface="Arial"/>
                <a:sym typeface="Arial"/>
              </a:endParaRPr>
            </a:p>
          </p:txBody>
        </p:sp>
      </p:grpSp>
      <p:sp>
        <p:nvSpPr>
          <p:cNvPr id="90" name="Google Shape;90;p56"/>
          <p:cNvSpPr txBox="1">
            <a:spLocks noGrp="1"/>
          </p:cNvSpPr>
          <p:nvPr>
            <p:ph type="body" idx="1"/>
          </p:nvPr>
        </p:nvSpPr>
        <p:spPr>
          <a:xfrm>
            <a:off x="3269110"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56"/>
          <p:cNvSpPr txBox="1">
            <a:spLocks noGrp="1"/>
          </p:cNvSpPr>
          <p:nvPr>
            <p:ph type="body" idx="2"/>
          </p:nvPr>
        </p:nvSpPr>
        <p:spPr>
          <a:xfrm>
            <a:off x="1333175" y="4539912"/>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56"/>
          <p:cNvSpPr txBox="1">
            <a:spLocks noGrp="1"/>
          </p:cNvSpPr>
          <p:nvPr>
            <p:ph type="body" idx="3"/>
          </p:nvPr>
        </p:nvSpPr>
        <p:spPr>
          <a:xfrm>
            <a:off x="7165569" y="4535946"/>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56"/>
          <p:cNvSpPr txBox="1">
            <a:spLocks noGrp="1"/>
          </p:cNvSpPr>
          <p:nvPr>
            <p:ph type="body" idx="4"/>
          </p:nvPr>
        </p:nvSpPr>
        <p:spPr>
          <a:xfrm>
            <a:off x="5229634" y="4542698"/>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56"/>
          <p:cNvSpPr txBox="1">
            <a:spLocks noGrp="1"/>
          </p:cNvSpPr>
          <p:nvPr>
            <p:ph type="body" idx="5"/>
          </p:nvPr>
        </p:nvSpPr>
        <p:spPr>
          <a:xfrm>
            <a:off x="9101503" y="4557649"/>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56"/>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6" name="Google Shape;96;p56"/>
          <p:cNvGrpSpPr/>
          <p:nvPr/>
        </p:nvGrpSpPr>
        <p:grpSpPr>
          <a:xfrm>
            <a:off x="4571670" y="6135034"/>
            <a:ext cx="3059425" cy="407404"/>
            <a:chOff x="4345239" y="6324600"/>
            <a:chExt cx="3059425" cy="407404"/>
          </a:xfrm>
        </p:grpSpPr>
        <p:sp>
          <p:nvSpPr>
            <p:cNvPr id="97" name="Google Shape;97;p56"/>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98" name="Google Shape;98;p56" descr="A picture containing text, clock, sign, gauge&#10;&#10;Description automatically generated"/>
            <p:cNvPicPr preferRelativeResize="0"/>
            <p:nvPr/>
          </p:nvPicPr>
          <p:blipFill rotWithShape="1">
            <a:blip r:embed="rId2">
              <a:alphaModFix/>
            </a:blip>
            <a:srcRect l="28689" t="329" r="49708" b="-7350"/>
            <a:stretch/>
          </p:blipFill>
          <p:spPr>
            <a:xfrm>
              <a:off x="4345239" y="6324600"/>
              <a:ext cx="358362" cy="407404"/>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eet Our Team">
  <p:cSld name="Meet Our Team">
    <p:spTree>
      <p:nvGrpSpPr>
        <p:cNvPr id="1" name="Shape 99"/>
        <p:cNvGrpSpPr/>
        <p:nvPr/>
      </p:nvGrpSpPr>
      <p:grpSpPr>
        <a:xfrm>
          <a:off x="0" y="0"/>
          <a:ext cx="0" cy="0"/>
          <a:chOff x="0" y="0"/>
          <a:chExt cx="0" cy="0"/>
        </a:xfrm>
      </p:grpSpPr>
      <p:sp>
        <p:nvSpPr>
          <p:cNvPr id="100" name="Google Shape;100;p64"/>
          <p:cNvSpPr/>
          <p:nvPr/>
        </p:nvSpPr>
        <p:spPr>
          <a:xfrm>
            <a:off x="241300" y="228600"/>
            <a:ext cx="11696700" cy="27178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64"/>
          <p:cNvSpPr/>
          <p:nvPr/>
        </p:nvSpPr>
        <p:spPr>
          <a:xfrm>
            <a:off x="5571778" y="1314450"/>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02" name="Google Shape;102;p64"/>
          <p:cNvSpPr>
            <a:spLocks noGrp="1"/>
          </p:cNvSpPr>
          <p:nvPr>
            <p:ph type="pic" idx="2"/>
          </p:nvPr>
        </p:nvSpPr>
        <p:spPr>
          <a:xfrm>
            <a:off x="1179684" y="2043172"/>
            <a:ext cx="1723877" cy="1723877"/>
          </a:xfrm>
          <a:prstGeom prst="ellipse">
            <a:avLst/>
          </a:prstGeom>
          <a:solidFill>
            <a:schemeClr val="lt1"/>
          </a:solidFill>
          <a:ln>
            <a:noFill/>
          </a:ln>
        </p:spPr>
      </p:sp>
      <p:sp>
        <p:nvSpPr>
          <p:cNvPr id="103" name="Google Shape;103;p64"/>
          <p:cNvSpPr>
            <a:spLocks noGrp="1"/>
          </p:cNvSpPr>
          <p:nvPr>
            <p:ph type="pic" idx="3"/>
          </p:nvPr>
        </p:nvSpPr>
        <p:spPr>
          <a:xfrm>
            <a:off x="3867471" y="2052565"/>
            <a:ext cx="1723877" cy="1723877"/>
          </a:xfrm>
          <a:prstGeom prst="ellipse">
            <a:avLst/>
          </a:prstGeom>
          <a:solidFill>
            <a:schemeClr val="lt1"/>
          </a:solidFill>
          <a:ln>
            <a:noFill/>
          </a:ln>
        </p:spPr>
      </p:sp>
      <p:sp>
        <p:nvSpPr>
          <p:cNvPr id="104" name="Google Shape;104;p64"/>
          <p:cNvSpPr>
            <a:spLocks noGrp="1"/>
          </p:cNvSpPr>
          <p:nvPr>
            <p:ph type="pic" idx="4"/>
          </p:nvPr>
        </p:nvSpPr>
        <p:spPr>
          <a:xfrm>
            <a:off x="6543647" y="2048263"/>
            <a:ext cx="1723877" cy="1723877"/>
          </a:xfrm>
          <a:prstGeom prst="ellipse">
            <a:avLst/>
          </a:prstGeom>
          <a:solidFill>
            <a:schemeClr val="lt1"/>
          </a:solidFill>
          <a:ln>
            <a:noFill/>
          </a:ln>
        </p:spPr>
      </p:sp>
      <p:sp>
        <p:nvSpPr>
          <p:cNvPr id="105" name="Google Shape;105;p64"/>
          <p:cNvSpPr>
            <a:spLocks noGrp="1"/>
          </p:cNvSpPr>
          <p:nvPr>
            <p:ph type="pic" idx="5"/>
          </p:nvPr>
        </p:nvSpPr>
        <p:spPr>
          <a:xfrm>
            <a:off x="9231434" y="2057654"/>
            <a:ext cx="1723877" cy="1723877"/>
          </a:xfrm>
          <a:prstGeom prst="ellipse">
            <a:avLst/>
          </a:prstGeom>
          <a:solidFill>
            <a:schemeClr val="lt1"/>
          </a:solidFill>
          <a:ln>
            <a:noFill/>
          </a:ln>
        </p:spPr>
      </p:sp>
      <p:sp>
        <p:nvSpPr>
          <p:cNvPr id="106" name="Google Shape;106;p64"/>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4"/>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64"/>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64"/>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64"/>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64"/>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64"/>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959"/>
              </a:buClr>
              <a:buSzPts val="1800"/>
              <a:buFont typeface="Arial"/>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4"/>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64"/>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5" name="Google Shape;115;p64"/>
          <p:cNvGrpSpPr/>
          <p:nvPr/>
        </p:nvGrpSpPr>
        <p:grpSpPr>
          <a:xfrm>
            <a:off x="408953" y="6110271"/>
            <a:ext cx="11323912" cy="541807"/>
            <a:chOff x="430699" y="6069857"/>
            <a:chExt cx="11323912" cy="541807"/>
          </a:xfrm>
        </p:grpSpPr>
        <p:sp>
          <p:nvSpPr>
            <p:cNvPr id="116" name="Google Shape;116;p64"/>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 name="Google Shape;117;p64"/>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18" name="Google Shape;118;p64" descr="A picture containing text, clock, sign, gauge&#10;&#10;Description automatically generated"/>
            <p:cNvPicPr preferRelativeResize="0"/>
            <p:nvPr/>
          </p:nvPicPr>
          <p:blipFill rotWithShape="1">
            <a:blip r:embed="rId2">
              <a:alphaModFix/>
            </a:blip>
            <a:srcRect l="28689" t="328" r="49707" b="-7349"/>
            <a:stretch/>
          </p:blipFill>
          <p:spPr>
            <a:xfrm>
              <a:off x="430699" y="6069857"/>
              <a:ext cx="394801" cy="44883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Slide with quote">
  <p:cSld name="Photo Slide with quote">
    <p:spTree>
      <p:nvGrpSpPr>
        <p:cNvPr id="1" name="Shape 119"/>
        <p:cNvGrpSpPr/>
        <p:nvPr/>
      </p:nvGrpSpPr>
      <p:grpSpPr>
        <a:xfrm>
          <a:off x="0" y="0"/>
          <a:ext cx="0" cy="0"/>
          <a:chOff x="0" y="0"/>
          <a:chExt cx="0" cy="0"/>
        </a:xfrm>
      </p:grpSpPr>
      <p:sp>
        <p:nvSpPr>
          <p:cNvPr id="120" name="Google Shape;120;p41"/>
          <p:cNvSpPr/>
          <p:nvPr/>
        </p:nvSpPr>
        <p:spPr>
          <a:xfrm>
            <a:off x="4559917" y="0"/>
            <a:ext cx="7632082" cy="6858000"/>
          </a:xfrm>
          <a:custGeom>
            <a:avLst/>
            <a:gdLst/>
            <a:ahLst/>
            <a:cxnLst/>
            <a:rect l="l" t="t" r="r" b="b"/>
            <a:pathLst>
              <a:path w="857755" h="760575" extrusionOk="0">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1"/>
          <p:cNvSpPr/>
          <p:nvPr/>
        </p:nvSpPr>
        <p:spPr>
          <a:xfrm>
            <a:off x="4559918" y="0"/>
            <a:ext cx="7632082" cy="6858000"/>
          </a:xfrm>
          <a:custGeom>
            <a:avLst/>
            <a:gdLst/>
            <a:ahLst/>
            <a:cxnLst/>
            <a:rect l="l" t="t" r="r" b="b"/>
            <a:pathLst>
              <a:path w="857755" h="760575" extrusionOk="0">
                <a:moveTo>
                  <a:pt x="201018" y="169930"/>
                </a:moveTo>
                <a:lnTo>
                  <a:pt x="0" y="760575"/>
                </a:lnTo>
                <a:lnTo>
                  <a:pt x="586226" y="760575"/>
                </a:lnTo>
                <a:lnTo>
                  <a:pt x="857756" y="760342"/>
                </a:lnTo>
                <a:lnTo>
                  <a:pt x="857756" y="0"/>
                </a:lnTo>
                <a:close/>
              </a:path>
            </a:pathLst>
          </a:custGeom>
          <a:blipFill rotWithShape="1">
            <a:blip r:embed="rId2">
              <a:alphaModFix/>
            </a:blip>
            <a:stretch>
              <a:fillRect l="-32104" t="-79316" r="32103" b="-6542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1"/>
          <p:cNvSpPr>
            <a:spLocks noGrp="1"/>
          </p:cNvSpPr>
          <p:nvPr>
            <p:ph type="pic" idx="2"/>
          </p:nvPr>
        </p:nvSpPr>
        <p:spPr>
          <a:xfrm>
            <a:off x="1" y="-22478"/>
            <a:ext cx="12187574" cy="6880476"/>
          </a:xfrm>
          <a:prstGeom prst="rect">
            <a:avLst/>
          </a:prstGeom>
          <a:noFill/>
          <a:ln>
            <a:noFill/>
          </a:ln>
        </p:spPr>
      </p:sp>
      <p:sp>
        <p:nvSpPr>
          <p:cNvPr id="123" name="Google Shape;123;p41"/>
          <p:cNvSpPr txBox="1">
            <a:spLocks noGrp="1"/>
          </p:cNvSpPr>
          <p:nvPr>
            <p:ph type="body" idx="1"/>
          </p:nvPr>
        </p:nvSpPr>
        <p:spPr>
          <a:xfrm>
            <a:off x="10605172" y="4778869"/>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1"/>
          <p:cNvSpPr txBox="1">
            <a:spLocks noGrp="1"/>
          </p:cNvSpPr>
          <p:nvPr>
            <p:ph type="body" idx="3"/>
          </p:nvPr>
        </p:nvSpPr>
        <p:spPr>
          <a:xfrm>
            <a:off x="7021108" y="1671991"/>
            <a:ext cx="4369392" cy="392344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41"/>
          <p:cNvSpPr txBox="1">
            <a:spLocks noGrp="1"/>
          </p:cNvSpPr>
          <p:nvPr>
            <p:ph type="body" idx="4"/>
          </p:nvPr>
        </p:nvSpPr>
        <p:spPr>
          <a:xfrm>
            <a:off x="6900182" y="1639353"/>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1"/>
          <p:cNvSpPr/>
          <p:nvPr/>
        </p:nvSpPr>
        <p:spPr>
          <a:xfrm>
            <a:off x="5084618" y="6203859"/>
            <a:ext cx="6625332" cy="45719"/>
          </a:xfrm>
          <a:custGeom>
            <a:avLst/>
            <a:gdLst/>
            <a:ahLst/>
            <a:cxnLst/>
            <a:rect l="l" t="t" r="r" b="b"/>
            <a:pathLst>
              <a:path w="2568842" h="8144" extrusionOk="0">
                <a:moveTo>
                  <a:pt x="0" y="0"/>
                </a:moveTo>
                <a:lnTo>
                  <a:pt x="2568843" y="0"/>
                </a:ln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1"/>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28"/>
        <p:cNvGrpSpPr/>
        <p:nvPr/>
      </p:nvGrpSpPr>
      <p:grpSpPr>
        <a:xfrm>
          <a:off x="0" y="0"/>
          <a:ext cx="0" cy="0"/>
          <a:chOff x="0" y="0"/>
          <a:chExt cx="0" cy="0"/>
        </a:xfrm>
      </p:grpSpPr>
      <p:sp>
        <p:nvSpPr>
          <p:cNvPr id="129" name="Google Shape;129;p63"/>
          <p:cNvSpPr/>
          <p:nvPr/>
        </p:nvSpPr>
        <p:spPr>
          <a:xfrm rot="-5400000" flipH="1">
            <a:off x="5604725"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63"/>
          <p:cNvSpPr/>
          <p:nvPr/>
        </p:nvSpPr>
        <p:spPr>
          <a:xfrm rot="-5400000" flipH="1">
            <a:off x="5557861"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2">
              <a:alphaModFix/>
            </a:blip>
            <a:stretch>
              <a:fillRect l="-24307" t="8635" r="24307" b="-309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63"/>
          <p:cNvSpPr txBox="1">
            <a:spLocks noGrp="1"/>
          </p:cNvSpPr>
          <p:nvPr>
            <p:ph type="body" idx="1"/>
          </p:nvPr>
        </p:nvSpPr>
        <p:spPr>
          <a:xfrm>
            <a:off x="1009870" y="3322266"/>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63"/>
          <p:cNvSpPr txBox="1">
            <a:spLocks noGrp="1"/>
          </p:cNvSpPr>
          <p:nvPr>
            <p:ph type="body" idx="2"/>
          </p:nvPr>
        </p:nvSpPr>
        <p:spPr>
          <a:xfrm>
            <a:off x="1009870" y="3945225"/>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63"/>
          <p:cNvSpPr txBox="1">
            <a:spLocks noGrp="1"/>
          </p:cNvSpPr>
          <p:nvPr>
            <p:ph type="body" idx="3"/>
          </p:nvPr>
        </p:nvSpPr>
        <p:spPr>
          <a:xfrm>
            <a:off x="1018034" y="4588788"/>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63"/>
          <p:cNvSpPr/>
          <p:nvPr/>
        </p:nvSpPr>
        <p:spPr>
          <a:xfrm rot="10800000" flipH="1">
            <a:off x="46864" y="5695906"/>
            <a:ext cx="5128570" cy="777330"/>
          </a:xfrm>
          <a:prstGeom prst="rect">
            <a:avLst/>
          </a:pr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35" name="Google Shape;135;p63"/>
          <p:cNvSpPr txBox="1">
            <a:spLocks noGrp="1"/>
          </p:cNvSpPr>
          <p:nvPr>
            <p:ph type="body" idx="4"/>
          </p:nvPr>
        </p:nvSpPr>
        <p:spPr>
          <a:xfrm>
            <a:off x="918627" y="5726524"/>
            <a:ext cx="3898089"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63"/>
          <p:cNvSpPr txBox="1">
            <a:spLocks noGrp="1"/>
          </p:cNvSpPr>
          <p:nvPr>
            <p:ph type="body" idx="5"/>
          </p:nvPr>
        </p:nvSpPr>
        <p:spPr>
          <a:xfrm>
            <a:off x="7986644" y="310924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63"/>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63"/>
          <p:cNvGrpSpPr/>
          <p:nvPr/>
        </p:nvGrpSpPr>
        <p:grpSpPr>
          <a:xfrm>
            <a:off x="9432575" y="5721840"/>
            <a:ext cx="2735993" cy="679345"/>
            <a:chOff x="0" y="0"/>
            <a:chExt cx="2301694" cy="571500"/>
          </a:xfrm>
        </p:grpSpPr>
        <p:sp>
          <p:nvSpPr>
            <p:cNvPr id="139" name="Google Shape;139;p6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0" name="Google Shape;140;p63"/>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pic>
        <p:nvPicPr>
          <p:cNvPr id="141" name="Google Shape;141;p63" descr="A picture containing text, clock, sign, gauge&#10;&#10;Description automatically generated"/>
          <p:cNvPicPr preferRelativeResize="0"/>
          <p:nvPr/>
        </p:nvPicPr>
        <p:blipFill rotWithShape="1">
          <a:blip r:embed="rId4">
            <a:alphaModFix/>
          </a:blip>
          <a:srcRect/>
          <a:stretch/>
        </p:blipFill>
        <p:spPr>
          <a:xfrm>
            <a:off x="711812" y="990700"/>
            <a:ext cx="4104904" cy="941876"/>
          </a:xfrm>
          <a:prstGeom prst="rect">
            <a:avLst/>
          </a:prstGeom>
          <a:noFill/>
          <a:ln>
            <a:noFill/>
          </a:ln>
        </p:spPr>
      </p:pic>
      <p:sp>
        <p:nvSpPr>
          <p:cNvPr id="142" name="Google Shape;142;p63"/>
          <p:cNvSpPr/>
          <p:nvPr/>
        </p:nvSpPr>
        <p:spPr>
          <a:xfrm rot="10800000">
            <a:off x="7639382" y="3074841"/>
            <a:ext cx="3890008" cy="45719"/>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akentrepreneurs.e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hyperlink" Target="https://www.tiktok.com/@peakentrepreneurs?lang=en" TargetMode="External"/><Relationship Id="rId3" Type="http://schemas.openxmlformats.org/officeDocument/2006/relationships/image" Target="../media/image32.png"/><Relationship Id="rId7" Type="http://schemas.openxmlformats.org/officeDocument/2006/relationships/hyperlink" Target="https://creativecommons.org/licenses/by/3.0/"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proofmart.com/product/instagram-white-logo-png-icon-clipart-free-download/" TargetMode="External"/><Relationship Id="rId11" Type="http://schemas.openxmlformats.org/officeDocument/2006/relationships/hyperlink" Target="http://www.instagram.com/peak.entrepreneurs/" TargetMode="External"/><Relationship Id="rId5" Type="http://schemas.openxmlformats.org/officeDocument/2006/relationships/image" Target="../media/image34.png"/><Relationship Id="rId10" Type="http://schemas.openxmlformats.org/officeDocument/2006/relationships/hyperlink" Target="http://www.youtube.com/channel/UCTViMLo7TqGSW7-uhEPdDjA" TargetMode="External"/><Relationship Id="rId4" Type="http://schemas.openxmlformats.org/officeDocument/2006/relationships/image" Target="../media/image33.jp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youtube.com/@peakentrepreneurs2892/videos" TargetMode="External"/><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s://www.facebook.com/PeakEntrepreneurs" TargetMode="External"/><Relationship Id="rId5" Type="http://schemas.openxmlformats.org/officeDocument/2006/relationships/hyperlink" Target="https://www.instagram.com/peak.entrepreneurs/" TargetMode="External"/><Relationship Id="rId4" Type="http://schemas.openxmlformats.org/officeDocument/2006/relationships/hyperlink" Target="https://www.tiktok.com/@peakentrepreneurs" TargetMode="External"/><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erasmus-plus.ec.europa.e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peakentrepreneurs.eu/"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hyperlink" Target="https://www.un.org/esa/socdev/documents/youth/fact-sheets/youth-definition.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hyperlink" Target="https://thegrittifund.com/entrepreneurship-definition/origin-word-entrepreneu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a:spLocks noGrp="1"/>
          </p:cNvSpPr>
          <p:nvPr>
            <p:ph type="body" idx="1"/>
          </p:nvPr>
        </p:nvSpPr>
        <p:spPr>
          <a:xfrm>
            <a:off x="5317932" y="4349592"/>
            <a:ext cx="6874068" cy="12909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000"/>
              <a:buNone/>
            </a:pPr>
            <a:r>
              <a:rPr lang="el-GR" sz="3600" dirty="0"/>
              <a:t>Γίνε ένας Νέος Επιχειρημάτιας  των Ορεινών Περιοχών</a:t>
            </a:r>
            <a:endParaRPr dirty="0"/>
          </a:p>
          <a:p>
            <a:pPr marL="0" lvl="0" indent="0" algn="l" rtl="0">
              <a:lnSpc>
                <a:spcPct val="90000"/>
              </a:lnSpc>
              <a:spcBef>
                <a:spcPts val="0"/>
              </a:spcBef>
              <a:spcAft>
                <a:spcPts val="0"/>
              </a:spcAft>
              <a:buClr>
                <a:schemeClr val="lt1"/>
              </a:buClr>
              <a:buSzPts val="5000"/>
              <a:buNone/>
            </a:pPr>
            <a:endParaRPr dirty="0"/>
          </a:p>
        </p:txBody>
      </p:sp>
      <p:sp>
        <p:nvSpPr>
          <p:cNvPr id="148" name="Google Shape;148;p3"/>
          <p:cNvSpPr txBox="1">
            <a:spLocks noGrp="1"/>
          </p:cNvSpPr>
          <p:nvPr>
            <p:ph type="body" idx="3"/>
          </p:nvPr>
        </p:nvSpPr>
        <p:spPr>
          <a:xfrm>
            <a:off x="5317932" y="3560375"/>
            <a:ext cx="5278651" cy="69735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l-GR" sz="4800" dirty="0">
                <a:solidFill>
                  <a:srgbClr val="3BEFEB"/>
                </a:solidFill>
              </a:rPr>
              <a:t>Ενότητα</a:t>
            </a:r>
            <a:r>
              <a:rPr lang="en-US" sz="4800" dirty="0">
                <a:solidFill>
                  <a:srgbClr val="3BEFEB"/>
                </a:solidFill>
              </a:rPr>
              <a:t> 1  </a:t>
            </a:r>
            <a:endParaRPr sz="4800" dirty="0">
              <a:solidFill>
                <a:srgbClr val="3BEFEB"/>
              </a:solidFill>
            </a:endParaRPr>
          </a:p>
        </p:txBody>
      </p:sp>
      <p:grpSp>
        <p:nvGrpSpPr>
          <p:cNvPr id="149" name="Google Shape;149;p3"/>
          <p:cNvGrpSpPr/>
          <p:nvPr/>
        </p:nvGrpSpPr>
        <p:grpSpPr>
          <a:xfrm>
            <a:off x="2088627" y="3786905"/>
            <a:ext cx="2082443" cy="2861107"/>
            <a:chOff x="5875548" y="3125276"/>
            <a:chExt cx="438214" cy="602070"/>
          </a:xfrm>
        </p:grpSpPr>
        <p:sp>
          <p:nvSpPr>
            <p:cNvPr id="150" name="Google Shape;150;p3"/>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11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3"/>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52" name="Google Shape;152;p3"/>
          <p:cNvPicPr preferRelativeResize="0">
            <a:picLocks noGrp="1"/>
          </p:cNvPicPr>
          <p:nvPr>
            <p:ph type="pic" idx="2"/>
          </p:nvPr>
        </p:nvPicPr>
        <p:blipFill rotWithShape="1">
          <a:blip r:embed="rId3">
            <a:alphaModFix/>
          </a:blip>
          <a:srcRect l="24793" t="1550" r="20633" b="1548"/>
          <a:stretch/>
        </p:blipFill>
        <p:spPr>
          <a:xfrm>
            <a:off x="-125936" y="0"/>
            <a:ext cx="442912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0"/>
          <p:cNvSpPr txBox="1">
            <a:spLocks noGrp="1"/>
          </p:cNvSpPr>
          <p:nvPr>
            <p:ph type="body" idx="1"/>
          </p:nvPr>
        </p:nvSpPr>
        <p:spPr>
          <a:xfrm>
            <a:off x="4468890" y="1128780"/>
            <a:ext cx="7199946" cy="5041900"/>
          </a:xfrm>
          <a:prstGeom prst="rect">
            <a:avLst/>
          </a:prstGeom>
          <a:noFill/>
          <a:ln>
            <a:noFill/>
          </a:ln>
        </p:spPr>
        <p:txBody>
          <a:bodyPr spcFirstLastPara="1" wrap="square" lIns="91425" tIns="45700" rIns="91425" bIns="45700" anchor="t" anchorCtr="0">
            <a:noAutofit/>
          </a:bodyPr>
          <a:lstStyle/>
          <a:p>
            <a:pPr marL="225425" lvl="0" indent="3175" algn="just" rtl="0">
              <a:lnSpc>
                <a:spcPct val="90000"/>
              </a:lnSpc>
              <a:spcBef>
                <a:spcPts val="1000"/>
              </a:spcBef>
              <a:spcAft>
                <a:spcPts val="0"/>
              </a:spcAft>
              <a:buSzPts val="2400"/>
              <a:buNone/>
            </a:pPr>
            <a:endParaRPr sz="1600" dirty="0">
              <a:solidFill>
                <a:srgbClr val="000000"/>
              </a:solidFill>
              <a:latin typeface="Calibri"/>
              <a:ea typeface="Calibri"/>
              <a:cs typeface="Calibri"/>
              <a:sym typeface="Calibri"/>
            </a:endParaRPr>
          </a:p>
          <a:p>
            <a:pPr marL="511175" lvl="0" indent="-285750" algn="just" rtl="0">
              <a:lnSpc>
                <a:spcPct val="90000"/>
              </a:lnSpc>
              <a:spcBef>
                <a:spcPts val="1000"/>
              </a:spcBef>
              <a:spcAft>
                <a:spcPts val="0"/>
              </a:spcAft>
              <a:buSzPts val="2400"/>
              <a:buFont typeface="Arial"/>
              <a:buChar char="•"/>
            </a:pPr>
            <a:r>
              <a:rPr lang="el-GR" sz="1600" dirty="0">
                <a:solidFill>
                  <a:srgbClr val="000000"/>
                </a:solidFill>
                <a:latin typeface="Calibri"/>
                <a:ea typeface="Calibri"/>
                <a:cs typeface="Calibri"/>
                <a:sym typeface="Calibri"/>
              </a:rPr>
              <a:t>Πολλοί νέοι σε όλη την Ευρώπη δεν μπορούν να βρουν δουλειά. Αυτό μπορεί να επιδεινωθεί περαιτέρω όταν οι νέοι ζουν σε αγροτικές και απομακρυσμένες κοινότητες, όπως είναι οι ορεινές περιοχές.</a:t>
            </a:r>
          </a:p>
          <a:p>
            <a:pPr marL="511175" lvl="0" indent="-285750" algn="just" rtl="0">
              <a:lnSpc>
                <a:spcPct val="90000"/>
              </a:lnSpc>
              <a:spcBef>
                <a:spcPts val="1000"/>
              </a:spcBef>
              <a:spcAft>
                <a:spcPts val="0"/>
              </a:spcAft>
              <a:buSzPts val="2400"/>
              <a:buFont typeface="Arial"/>
              <a:buChar char="•"/>
            </a:pPr>
            <a:r>
              <a:rPr lang="el-GR" sz="1600" dirty="0">
                <a:solidFill>
                  <a:srgbClr val="000000"/>
                </a:solidFill>
                <a:latin typeface="Calibri"/>
                <a:ea typeface="Calibri"/>
                <a:cs typeface="Calibri"/>
                <a:sym typeface="Calibri"/>
              </a:rPr>
              <a:t>Τα στοιχεία δείχνουν ότι οι άνεργοι είναι λιγότερο ευτυχισμένοι, είναι πιο πιθανό να αντιμετωπίσουν διάφορα προβλήματα υγείας και αντιμετωπίζουν προκλήσεις αν τελικά βρουν πάλι εργασία (Bell and Blanchflower, 2009).</a:t>
            </a:r>
          </a:p>
          <a:p>
            <a:pPr marL="511175" lvl="0" indent="-285750" algn="just" rtl="0">
              <a:lnSpc>
                <a:spcPct val="90000"/>
              </a:lnSpc>
              <a:spcBef>
                <a:spcPts val="1000"/>
              </a:spcBef>
              <a:spcAft>
                <a:spcPts val="0"/>
              </a:spcAft>
              <a:buSzPts val="2400"/>
              <a:buFont typeface="Arial"/>
              <a:buChar char="•"/>
            </a:pPr>
            <a:r>
              <a:rPr lang="el-GR" sz="1600" dirty="0">
                <a:solidFill>
                  <a:srgbClr val="000000"/>
                </a:solidFill>
                <a:latin typeface="Calibri"/>
                <a:ea typeface="Calibri"/>
                <a:cs typeface="Calibri"/>
                <a:sym typeface="Calibri"/>
              </a:rPr>
              <a:t>Η ορεινή επιχειρηματικότητα δεν είναι μόνο ο τουρισμός. Εμπνευστείτε από τους ορεινούς επιχειρηματίες μας, που εργάζονται σε διάφορους τομείς απασχόλησης – δείτε τις περιπτώσεις στην καρτέλα πόροι στο </a:t>
            </a:r>
            <a:r>
              <a:rPr lang="en-US" sz="1600"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https://www.peakentrepreneurs.eu/</a:t>
            </a:r>
            <a:r>
              <a:rPr lang="el-GR" sz="1600" dirty="0">
                <a:solidFill>
                  <a:srgbClr val="000000"/>
                </a:solidFill>
                <a:latin typeface="Calibri"/>
                <a:ea typeface="Calibri"/>
                <a:cs typeface="Calibri"/>
                <a:sym typeface="Calibri"/>
              </a:rPr>
              <a:t>.</a:t>
            </a:r>
          </a:p>
          <a:p>
            <a:pPr marL="511175" lvl="0" indent="-285750" algn="just" rtl="0">
              <a:lnSpc>
                <a:spcPct val="90000"/>
              </a:lnSpc>
              <a:spcBef>
                <a:spcPts val="1000"/>
              </a:spcBef>
              <a:spcAft>
                <a:spcPts val="0"/>
              </a:spcAft>
              <a:buSzPts val="2400"/>
              <a:buFont typeface="Arial"/>
              <a:buChar char="•"/>
            </a:pPr>
            <a:r>
              <a:rPr lang="el-GR" sz="1600" dirty="0">
                <a:solidFill>
                  <a:srgbClr val="000000"/>
                </a:solidFill>
                <a:latin typeface="Calibri"/>
                <a:ea typeface="Calibri"/>
                <a:cs typeface="Calibri"/>
                <a:sym typeface="Calibri"/>
              </a:rPr>
              <a:t>Για τους νέους, οι επιπτώσεις της ανεργίας μπορεί να είναι ιδιαίτερα μακροχρόνιες και να διαταράξουν τη μελλοντική ευημερία και τις φιλοδοξίες τους. Τα στοιχεία δείχνουν ότι όταν ένα νέο άτομο βιώνει μια περίοδο ανεργίας αυξάνεται η πιθανότητα χαμηλότερου μισθού και περαιτέρω μακροχρόνια ανεργία αργότερα στη ζωή του (Blanchflower και Oswald, 1998).</a:t>
            </a:r>
            <a:endParaRPr sz="1600" dirty="0"/>
          </a:p>
          <a:p>
            <a:pPr marL="225425" lvl="0" indent="3175" algn="just" rtl="0">
              <a:lnSpc>
                <a:spcPct val="90000"/>
              </a:lnSpc>
              <a:spcBef>
                <a:spcPts val="1000"/>
              </a:spcBef>
              <a:spcAft>
                <a:spcPts val="0"/>
              </a:spcAft>
              <a:buSzPts val="2400"/>
              <a:buNone/>
            </a:pPr>
            <a:endParaRPr sz="1600" b="1" dirty="0">
              <a:solidFill>
                <a:srgbClr val="000000"/>
              </a:solidFill>
              <a:latin typeface="Calibri"/>
              <a:ea typeface="Calibri"/>
              <a:cs typeface="Calibri"/>
              <a:sym typeface="Calibri"/>
            </a:endParaRPr>
          </a:p>
          <a:p>
            <a:pPr marL="225425" lvl="0" indent="3175" algn="just" rtl="0">
              <a:lnSpc>
                <a:spcPct val="90000"/>
              </a:lnSpc>
              <a:spcBef>
                <a:spcPts val="1000"/>
              </a:spcBef>
              <a:spcAft>
                <a:spcPts val="0"/>
              </a:spcAft>
              <a:buSzPts val="2400"/>
              <a:buNone/>
            </a:pPr>
            <a:endParaRPr sz="1600" b="1" dirty="0">
              <a:solidFill>
                <a:srgbClr val="000000"/>
              </a:solidFill>
              <a:latin typeface="Calibri"/>
              <a:ea typeface="Calibri"/>
              <a:cs typeface="Calibri"/>
              <a:sym typeface="Calibri"/>
            </a:endParaRPr>
          </a:p>
        </p:txBody>
      </p:sp>
      <p:sp>
        <p:nvSpPr>
          <p:cNvPr id="231" name="Google Shape;231;p70"/>
          <p:cNvSpPr txBox="1">
            <a:spLocks noGrp="1"/>
          </p:cNvSpPr>
          <p:nvPr>
            <p:ph type="body" idx="3"/>
          </p:nvPr>
        </p:nvSpPr>
        <p:spPr>
          <a:xfrm>
            <a:off x="4684401" y="496248"/>
            <a:ext cx="7317770" cy="8509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SzPct val="107142"/>
              <a:buNone/>
            </a:pPr>
            <a:r>
              <a:rPr lang="el-GR" sz="4800" dirty="0">
                <a:solidFill>
                  <a:srgbClr val="0070C0"/>
                </a:solidFill>
              </a:rPr>
              <a:t>Γιατί να γίνεις Νέος Επιχειρηματίας Ορεινών Περιοχών</a:t>
            </a:r>
            <a:r>
              <a:rPr lang="en-US" sz="4800" dirty="0">
                <a:solidFill>
                  <a:srgbClr val="0070C0"/>
                </a:solidFill>
              </a:rPr>
              <a:t>?</a:t>
            </a:r>
            <a:endParaRPr dirty="0"/>
          </a:p>
          <a:p>
            <a:pPr marL="0" lvl="0" indent="0" algn="l" rtl="0">
              <a:lnSpc>
                <a:spcPct val="90000"/>
              </a:lnSpc>
              <a:spcBef>
                <a:spcPts val="0"/>
              </a:spcBef>
              <a:spcAft>
                <a:spcPts val="0"/>
              </a:spcAft>
              <a:buClr>
                <a:srgbClr val="595959"/>
              </a:buClr>
              <a:buSzPct val="183673"/>
              <a:buNone/>
            </a:pPr>
            <a:endParaRPr sz="2800" dirty="0"/>
          </a:p>
        </p:txBody>
      </p:sp>
      <p:pic>
        <p:nvPicPr>
          <p:cNvPr id="232" name="Google Shape;232;p70" descr="A picture containing person, indoor, standing, kitchen appliance&#10;&#10;Description automatically generated"/>
          <p:cNvPicPr preferRelativeResize="0"/>
          <p:nvPr/>
        </p:nvPicPr>
        <p:blipFill rotWithShape="1">
          <a:blip r:embed="rId4">
            <a:alphaModFix/>
          </a:blip>
          <a:srcRect l="38889"/>
          <a:stretch/>
        </p:blipFill>
        <p:spPr>
          <a:xfrm>
            <a:off x="0" y="0"/>
            <a:ext cx="4258888" cy="6858000"/>
          </a:xfrm>
          <a:prstGeom prst="rect">
            <a:avLst/>
          </a:prstGeom>
          <a:noFill/>
          <a:ln>
            <a:noFill/>
          </a:ln>
        </p:spPr>
      </p:pic>
      <p:sp>
        <p:nvSpPr>
          <p:cNvPr id="233" name="Google Shape;233;p70"/>
          <p:cNvSpPr txBox="1"/>
          <p:nvPr/>
        </p:nvSpPr>
        <p:spPr>
          <a:xfrm>
            <a:off x="375921" y="5625496"/>
            <a:ext cx="3078480"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C0"/>
                </a:solidFill>
                <a:latin typeface="Arial"/>
                <a:ea typeface="Arial"/>
                <a:cs typeface="Arial"/>
                <a:sym typeface="Arial"/>
              </a:rPr>
              <a:t>Chocolates of Glenshiel: PEAK Youth Mountain Entrepreneur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71"/>
          <p:cNvSpPr txBox="1">
            <a:spLocks noGrp="1"/>
          </p:cNvSpPr>
          <p:nvPr>
            <p:ph type="body" idx="6"/>
          </p:nvPr>
        </p:nvSpPr>
        <p:spPr>
          <a:xfrm>
            <a:off x="10764" y="266700"/>
            <a:ext cx="12181236" cy="817857"/>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Clr>
                <a:srgbClr val="595959"/>
              </a:buClr>
              <a:buSzPct val="105882"/>
              <a:buNone/>
            </a:pPr>
            <a:r>
              <a:rPr lang="el-GR" sz="4000" dirty="0"/>
              <a:t>Ποια είναι τα οφέλη του να γίνετε ένας Νέος Επιχειρηματίας Ορεινών Περιοχών</a:t>
            </a:r>
            <a:r>
              <a:rPr lang="en-US" sz="4000" dirty="0"/>
              <a:t>?</a:t>
            </a:r>
            <a:endParaRPr dirty="0"/>
          </a:p>
        </p:txBody>
      </p:sp>
      <p:pic>
        <p:nvPicPr>
          <p:cNvPr id="239" name="Google Shape;239;p71" descr="Culturista contorno"/>
          <p:cNvPicPr preferRelativeResize="0"/>
          <p:nvPr/>
        </p:nvPicPr>
        <p:blipFill rotWithShape="1">
          <a:blip r:embed="rId3">
            <a:alphaModFix/>
          </a:blip>
          <a:srcRect/>
          <a:stretch/>
        </p:blipFill>
        <p:spPr>
          <a:xfrm>
            <a:off x="1752600" y="2514600"/>
            <a:ext cx="914400" cy="914400"/>
          </a:xfrm>
          <a:prstGeom prst="rect">
            <a:avLst/>
          </a:prstGeom>
          <a:noFill/>
          <a:ln>
            <a:noFill/>
          </a:ln>
        </p:spPr>
      </p:pic>
      <p:pic>
        <p:nvPicPr>
          <p:cNvPr id="240" name="Google Shape;240;p71" descr="Recensione cliente contorno"/>
          <p:cNvPicPr preferRelativeResize="0"/>
          <p:nvPr/>
        </p:nvPicPr>
        <p:blipFill rotWithShape="1">
          <a:blip r:embed="rId4">
            <a:alphaModFix/>
          </a:blip>
          <a:srcRect/>
          <a:stretch/>
        </p:blipFill>
        <p:spPr>
          <a:xfrm>
            <a:off x="3678275" y="2514600"/>
            <a:ext cx="914400" cy="914400"/>
          </a:xfrm>
          <a:prstGeom prst="rect">
            <a:avLst/>
          </a:prstGeom>
          <a:noFill/>
          <a:ln>
            <a:noFill/>
          </a:ln>
        </p:spPr>
      </p:pic>
      <p:pic>
        <p:nvPicPr>
          <p:cNvPr id="241" name="Google Shape;241;p71" descr="Ricerca contorno"/>
          <p:cNvPicPr preferRelativeResize="0"/>
          <p:nvPr/>
        </p:nvPicPr>
        <p:blipFill rotWithShape="1">
          <a:blip r:embed="rId5">
            <a:alphaModFix/>
          </a:blip>
          <a:srcRect/>
          <a:stretch/>
        </p:blipFill>
        <p:spPr>
          <a:xfrm>
            <a:off x="5727700" y="2514600"/>
            <a:ext cx="914400" cy="914400"/>
          </a:xfrm>
          <a:prstGeom prst="rect">
            <a:avLst/>
          </a:prstGeom>
          <a:noFill/>
          <a:ln>
            <a:noFill/>
          </a:ln>
        </p:spPr>
      </p:pic>
      <p:pic>
        <p:nvPicPr>
          <p:cNvPr id="242" name="Google Shape;242;p71" descr="Mappamondo contorno"/>
          <p:cNvPicPr preferRelativeResize="0"/>
          <p:nvPr/>
        </p:nvPicPr>
        <p:blipFill rotWithShape="1">
          <a:blip r:embed="rId6">
            <a:alphaModFix/>
          </a:blip>
          <a:srcRect/>
          <a:stretch/>
        </p:blipFill>
        <p:spPr>
          <a:xfrm>
            <a:off x="7574734" y="2514600"/>
            <a:ext cx="914400" cy="914400"/>
          </a:xfrm>
          <a:prstGeom prst="rect">
            <a:avLst/>
          </a:prstGeom>
          <a:noFill/>
          <a:ln>
            <a:noFill/>
          </a:ln>
        </p:spPr>
      </p:pic>
      <p:pic>
        <p:nvPicPr>
          <p:cNvPr id="243" name="Google Shape;243;p71" descr="Buona idea contorno"/>
          <p:cNvPicPr preferRelativeResize="0"/>
          <p:nvPr/>
        </p:nvPicPr>
        <p:blipFill rotWithShape="1">
          <a:blip r:embed="rId7">
            <a:alphaModFix/>
          </a:blip>
          <a:srcRect/>
          <a:stretch/>
        </p:blipFill>
        <p:spPr>
          <a:xfrm>
            <a:off x="9553650" y="2514600"/>
            <a:ext cx="914400" cy="914400"/>
          </a:xfrm>
          <a:prstGeom prst="rect">
            <a:avLst/>
          </a:prstGeom>
          <a:noFill/>
          <a:ln>
            <a:noFill/>
          </a:ln>
        </p:spPr>
      </p:pic>
      <p:sp>
        <p:nvSpPr>
          <p:cNvPr id="244" name="Google Shape;244;p71"/>
          <p:cNvSpPr txBox="1">
            <a:spLocks noGrp="1"/>
          </p:cNvSpPr>
          <p:nvPr>
            <p:ph type="body" idx="2"/>
          </p:nvPr>
        </p:nvSpPr>
        <p:spPr>
          <a:xfrm>
            <a:off x="1333175" y="4321544"/>
            <a:ext cx="1732731" cy="1237497"/>
          </a:xfrm>
          <a:prstGeom prst="rect">
            <a:avLst/>
          </a:prstGeom>
          <a:noFill/>
          <a:ln>
            <a:noFill/>
          </a:ln>
        </p:spPr>
        <p:txBody>
          <a:bodyPr spcFirstLastPara="1" wrap="square" lIns="91425" tIns="45700" rIns="91425" bIns="45700" anchor="t" anchorCtr="0">
            <a:normAutofit/>
          </a:bodyPr>
          <a:lstStyle/>
          <a:p>
            <a:pPr marL="55563" lvl="0" indent="-42863" algn="ctr" rtl="0">
              <a:lnSpc>
                <a:spcPct val="90000"/>
              </a:lnSpc>
              <a:spcBef>
                <a:spcPts val="1000"/>
              </a:spcBef>
              <a:spcAft>
                <a:spcPts val="0"/>
              </a:spcAft>
              <a:buSzPts val="2400"/>
              <a:buNone/>
            </a:pPr>
            <a:r>
              <a:rPr lang="el-GR" sz="1800" dirty="0">
                <a:solidFill>
                  <a:srgbClr val="333333"/>
                </a:solidFill>
                <a:latin typeface="Calibri"/>
                <a:ea typeface="Calibri"/>
                <a:cs typeface="Calibri"/>
                <a:sym typeface="Calibri"/>
              </a:rPr>
              <a:t>Να δοκιμάσετε τις ιδέες σας και να ρισκάρετε!</a:t>
            </a:r>
            <a:endParaRPr dirty="0"/>
          </a:p>
        </p:txBody>
      </p:sp>
      <p:sp>
        <p:nvSpPr>
          <p:cNvPr id="245" name="Google Shape;245;p71"/>
          <p:cNvSpPr txBox="1"/>
          <p:nvPr/>
        </p:nvSpPr>
        <p:spPr>
          <a:xfrm>
            <a:off x="3269109" y="4332318"/>
            <a:ext cx="1732731" cy="1386090"/>
          </a:xfrm>
          <a:prstGeom prst="rect">
            <a:avLst/>
          </a:prstGeom>
          <a:noFill/>
          <a:ln>
            <a:noFill/>
          </a:ln>
        </p:spPr>
        <p:txBody>
          <a:bodyPr spcFirstLastPara="1" wrap="square" lIns="91425" tIns="45700" rIns="91425" bIns="45700" anchor="t" anchorCtr="0">
            <a:normAutofit fontScale="85000" lnSpcReduction="10000"/>
          </a:bodyPr>
          <a:lstStyle/>
          <a:p>
            <a:pPr marL="55563" marR="0" lvl="0" indent="0" algn="ctr" rtl="0">
              <a:lnSpc>
                <a:spcPct val="90000"/>
              </a:lnSpc>
              <a:spcBef>
                <a:spcPts val="1000"/>
              </a:spcBef>
              <a:spcAft>
                <a:spcPts val="0"/>
              </a:spcAft>
              <a:buClr>
                <a:srgbClr val="595959"/>
              </a:buClr>
              <a:buSzPts val="2400"/>
              <a:buFont typeface="Arial"/>
              <a:buNone/>
            </a:pPr>
            <a:r>
              <a:rPr lang="el-GR" sz="1800" b="0" i="0" u="none" strike="noStrike" cap="none" dirty="0">
                <a:solidFill>
                  <a:srgbClr val="595959"/>
                </a:solidFill>
                <a:latin typeface="Calibri"/>
                <a:ea typeface="Calibri"/>
                <a:cs typeface="Calibri"/>
                <a:sym typeface="Calibri"/>
              </a:rPr>
              <a:t>Να μεγαλώσετε το δίκτυό σας και διευρύνετε τον κύκλο των φίλων και των συνομηλίκων σας</a:t>
            </a:r>
            <a:endParaRPr sz="1600" b="0" i="0" u="none" strike="noStrike" cap="none" dirty="0">
              <a:solidFill>
                <a:srgbClr val="595959"/>
              </a:solidFill>
              <a:latin typeface="Calibri"/>
              <a:ea typeface="Calibri"/>
              <a:cs typeface="Calibri"/>
              <a:sym typeface="Calibri"/>
            </a:endParaRPr>
          </a:p>
        </p:txBody>
      </p:sp>
      <p:sp>
        <p:nvSpPr>
          <p:cNvPr id="246" name="Google Shape;246;p71"/>
          <p:cNvSpPr txBox="1"/>
          <p:nvPr/>
        </p:nvSpPr>
        <p:spPr>
          <a:xfrm>
            <a:off x="7165568" y="4332318"/>
            <a:ext cx="1978916" cy="1672693"/>
          </a:xfrm>
          <a:prstGeom prst="rect">
            <a:avLst/>
          </a:prstGeom>
          <a:noFill/>
          <a:ln>
            <a:noFill/>
          </a:ln>
        </p:spPr>
        <p:txBody>
          <a:bodyPr spcFirstLastPara="1" wrap="square" lIns="91425" tIns="45700" rIns="91425" bIns="45700" anchor="t" anchorCtr="0">
            <a:normAutofit fontScale="85000" lnSpcReduction="10000"/>
          </a:bodyPr>
          <a:lstStyle/>
          <a:p>
            <a:pPr marL="55563" marR="0" lvl="0" indent="0" algn="ctr" rtl="0">
              <a:lnSpc>
                <a:spcPct val="90000"/>
              </a:lnSpc>
              <a:spcBef>
                <a:spcPts val="1000"/>
              </a:spcBef>
              <a:spcAft>
                <a:spcPts val="0"/>
              </a:spcAft>
              <a:buClr>
                <a:srgbClr val="595959"/>
              </a:buClr>
              <a:buSzPct val="136557"/>
              <a:buFont typeface="Arial"/>
              <a:buNone/>
            </a:pPr>
            <a:r>
              <a:rPr lang="el-GR" sz="1900" b="0" i="0" u="none" strike="noStrike" cap="none" dirty="0">
                <a:solidFill>
                  <a:srgbClr val="595959"/>
                </a:solidFill>
                <a:latin typeface="Calibri"/>
                <a:ea typeface="Calibri"/>
                <a:cs typeface="Calibri"/>
                <a:sym typeface="Calibri"/>
              </a:rPr>
              <a:t>Η επιχειρηματικότητα είναι ένα εργαλείο για ένα πιο βιώσιμο μέλλον – αλλάξτε τον κόσμο με την ιδέα σας</a:t>
            </a:r>
            <a:endParaRPr sz="1600" b="0" i="0" u="none" strike="noStrike" cap="none" dirty="0">
              <a:solidFill>
                <a:srgbClr val="595959"/>
              </a:solidFill>
              <a:latin typeface="Calibri"/>
              <a:ea typeface="Calibri"/>
              <a:cs typeface="Calibri"/>
              <a:sym typeface="Calibri"/>
            </a:endParaRPr>
          </a:p>
        </p:txBody>
      </p:sp>
      <p:sp>
        <p:nvSpPr>
          <p:cNvPr id="247" name="Google Shape;247;p71"/>
          <p:cNvSpPr txBox="1"/>
          <p:nvPr/>
        </p:nvSpPr>
        <p:spPr>
          <a:xfrm>
            <a:off x="5205043" y="4332318"/>
            <a:ext cx="1732731" cy="1386089"/>
          </a:xfrm>
          <a:prstGeom prst="rect">
            <a:avLst/>
          </a:prstGeom>
          <a:noFill/>
          <a:ln>
            <a:noFill/>
          </a:ln>
        </p:spPr>
        <p:txBody>
          <a:bodyPr spcFirstLastPara="1" wrap="square" lIns="91425" tIns="45700" rIns="91425" bIns="45700" anchor="t" anchorCtr="0">
            <a:normAutofit/>
          </a:bodyPr>
          <a:lstStyle/>
          <a:p>
            <a:pPr marL="14288" marR="0" lvl="0" indent="0" algn="ctr" rtl="0">
              <a:lnSpc>
                <a:spcPct val="90000"/>
              </a:lnSpc>
              <a:spcBef>
                <a:spcPts val="1000"/>
              </a:spcBef>
              <a:spcAft>
                <a:spcPts val="0"/>
              </a:spcAft>
              <a:buClr>
                <a:srgbClr val="595959"/>
              </a:buClr>
              <a:buSzPct val="136557"/>
              <a:buFont typeface="Arial"/>
              <a:buNone/>
            </a:pPr>
            <a:r>
              <a:rPr lang="el-GR" sz="1900" b="0" i="0" u="none" strike="noStrike" cap="none" dirty="0">
                <a:solidFill>
                  <a:srgbClr val="333333"/>
                </a:solidFill>
                <a:latin typeface="Calibri"/>
                <a:ea typeface="Calibri"/>
                <a:cs typeface="Calibri"/>
                <a:sym typeface="Calibri"/>
              </a:rPr>
              <a:t>Ανεξαρτησία, ευελιξία και ελευθερία</a:t>
            </a:r>
            <a:br>
              <a:rPr lang="en-US" sz="1050" b="0" i="0" u="none" strike="noStrike" cap="none" dirty="0">
                <a:solidFill>
                  <a:srgbClr val="595959"/>
                </a:solidFill>
                <a:latin typeface="Calibri"/>
                <a:ea typeface="Calibri"/>
                <a:cs typeface="Calibri"/>
                <a:sym typeface="Calibri"/>
              </a:rPr>
            </a:br>
            <a:endParaRPr sz="1600" b="0" i="0" u="none" strike="noStrike" cap="none" dirty="0">
              <a:solidFill>
                <a:srgbClr val="595959"/>
              </a:solidFill>
              <a:latin typeface="Calibri"/>
              <a:ea typeface="Calibri"/>
              <a:cs typeface="Calibri"/>
              <a:sym typeface="Calibri"/>
            </a:endParaRPr>
          </a:p>
        </p:txBody>
      </p:sp>
      <p:sp>
        <p:nvSpPr>
          <p:cNvPr id="248" name="Google Shape;248;p71"/>
          <p:cNvSpPr txBox="1"/>
          <p:nvPr/>
        </p:nvSpPr>
        <p:spPr>
          <a:xfrm>
            <a:off x="9158132" y="4325952"/>
            <a:ext cx="1732731" cy="1237497"/>
          </a:xfrm>
          <a:prstGeom prst="rect">
            <a:avLst/>
          </a:prstGeom>
          <a:noFill/>
          <a:ln>
            <a:noFill/>
          </a:ln>
        </p:spPr>
        <p:txBody>
          <a:bodyPr spcFirstLastPara="1" wrap="square" lIns="91425" tIns="45700" rIns="91425" bIns="45700" anchor="t" anchorCtr="0">
            <a:normAutofit/>
          </a:bodyPr>
          <a:lstStyle/>
          <a:p>
            <a:pPr marL="55563" marR="0" lvl="0" indent="0" algn="ctr" rtl="0">
              <a:lnSpc>
                <a:spcPct val="90000"/>
              </a:lnSpc>
              <a:spcBef>
                <a:spcPts val="1000"/>
              </a:spcBef>
              <a:spcAft>
                <a:spcPts val="0"/>
              </a:spcAft>
              <a:buClr>
                <a:srgbClr val="595959"/>
              </a:buClr>
              <a:buSzPts val="2400"/>
              <a:buFont typeface="Arial"/>
              <a:buNone/>
            </a:pPr>
            <a:r>
              <a:rPr lang="el-GR" sz="1800" b="0" i="0" u="none" strike="noStrike" cap="none" dirty="0">
                <a:solidFill>
                  <a:srgbClr val="595959"/>
                </a:solidFill>
                <a:latin typeface="Calibri"/>
                <a:ea typeface="Calibri"/>
                <a:cs typeface="Calibri"/>
                <a:sym typeface="Calibri"/>
              </a:rPr>
              <a:t>Αποτρέπει την ανεργία και την απομόνωση</a:t>
            </a:r>
            <a:endParaRPr sz="1800"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5"/>
          <p:cNvSpPr txBox="1">
            <a:spLocks noGrp="1"/>
          </p:cNvSpPr>
          <p:nvPr>
            <p:ph type="body" idx="6"/>
          </p:nvPr>
        </p:nvSpPr>
        <p:spPr>
          <a:xfrm>
            <a:off x="10764" y="266700"/>
            <a:ext cx="12181236" cy="817857"/>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Clr>
                <a:srgbClr val="595959"/>
              </a:buClr>
              <a:buSzPct val="105882"/>
              <a:buNone/>
            </a:pPr>
            <a:r>
              <a:rPr lang="el-GR" sz="4000" dirty="0"/>
              <a:t>Ποια είναι τα οφέλη του να γίνετε ένας Νέος Επιχειρηματίας Ορεινών Περιοχών</a:t>
            </a:r>
            <a:r>
              <a:rPr lang="en-US" sz="4000" dirty="0"/>
              <a:t>?</a:t>
            </a:r>
            <a:endParaRPr dirty="0"/>
          </a:p>
        </p:txBody>
      </p:sp>
      <p:pic>
        <p:nvPicPr>
          <p:cNvPr id="254" name="Google Shape;254;p25" descr="Graphical user interface&#10;&#10;Description automatically generated with medium confidence"/>
          <p:cNvPicPr preferRelativeResize="0"/>
          <p:nvPr/>
        </p:nvPicPr>
        <p:blipFill rotWithShape="1">
          <a:blip r:embed="rId3">
            <a:alphaModFix/>
          </a:blip>
          <a:srcRect/>
          <a:stretch/>
        </p:blipFill>
        <p:spPr>
          <a:xfrm>
            <a:off x="828675" y="1243964"/>
            <a:ext cx="10687050" cy="4786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72"/>
          <p:cNvPicPr preferRelativeResize="0">
            <a:picLocks noGrp="1"/>
          </p:cNvPicPr>
          <p:nvPr>
            <p:ph type="pic" idx="2"/>
          </p:nvPr>
        </p:nvPicPr>
        <p:blipFill rotWithShape="1">
          <a:blip r:embed="rId3">
            <a:alphaModFix/>
          </a:blip>
          <a:srcRect l="233" t="475" r="-74823" b="21303"/>
          <a:stretch/>
        </p:blipFill>
        <p:spPr>
          <a:xfrm>
            <a:off x="2983586" y="-29115"/>
            <a:ext cx="12341147" cy="3685225"/>
          </a:xfrm>
          <a:prstGeom prst="rect">
            <a:avLst/>
          </a:prstGeom>
          <a:noFill/>
          <a:ln>
            <a:noFill/>
          </a:ln>
        </p:spPr>
      </p:pic>
      <p:sp>
        <p:nvSpPr>
          <p:cNvPr id="260" name="Google Shape;260;p72"/>
          <p:cNvSpPr txBox="1">
            <a:spLocks noGrp="1"/>
          </p:cNvSpPr>
          <p:nvPr>
            <p:ph type="body" idx="1"/>
          </p:nvPr>
        </p:nvSpPr>
        <p:spPr>
          <a:xfrm>
            <a:off x="5816600" y="3880489"/>
            <a:ext cx="5893179" cy="2149333"/>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90000"/>
              </a:lnSpc>
              <a:spcBef>
                <a:spcPts val="0"/>
              </a:spcBef>
              <a:spcAft>
                <a:spcPts val="0"/>
              </a:spcAft>
              <a:buClr>
                <a:srgbClr val="595959"/>
              </a:buClr>
              <a:buSzPts val="2400"/>
              <a:buNone/>
            </a:pPr>
            <a:r>
              <a:rPr lang="el-GR" sz="2800" b="1" i="1" dirty="0"/>
              <a:t>Το ποσοστό των νέων 15-29 ετών στην ΕΕ ούτε σε απασχόληση ούτε σε εκπαίδευση και κατάρτιση το 2021 κυμάνθηκε από 5,5 % στην Ολλανδία έως 23,1 % στην Ιταλία. (Eurostat, 2022).</a:t>
            </a:r>
            <a:endParaRPr dirty="0"/>
          </a:p>
        </p:txBody>
      </p:sp>
      <p:sp>
        <p:nvSpPr>
          <p:cNvPr id="261" name="Google Shape;261;p72"/>
          <p:cNvSpPr txBox="1">
            <a:spLocks noGrp="1"/>
          </p:cNvSpPr>
          <p:nvPr>
            <p:ph type="body" idx="3"/>
          </p:nvPr>
        </p:nvSpPr>
        <p:spPr>
          <a:xfrm>
            <a:off x="340626" y="4319706"/>
            <a:ext cx="3644521" cy="2374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600"/>
              <a:buNone/>
            </a:pPr>
            <a:r>
              <a:rPr lang="el-GR" dirty="0">
                <a:solidFill>
                  <a:srgbClr val="0070C0"/>
                </a:solidFill>
              </a:rPr>
              <a:t>Ξέρατε ότι</a:t>
            </a:r>
            <a:r>
              <a:rPr lang="en-US" dirty="0">
                <a:solidFill>
                  <a:srgbClr val="0070C0"/>
                </a:solidFill>
              </a:rPr>
              <a:t>?</a:t>
            </a:r>
            <a:endParaRPr dirty="0"/>
          </a:p>
        </p:txBody>
      </p:sp>
      <p:grpSp>
        <p:nvGrpSpPr>
          <p:cNvPr id="262" name="Google Shape;262;p72"/>
          <p:cNvGrpSpPr/>
          <p:nvPr/>
        </p:nvGrpSpPr>
        <p:grpSpPr>
          <a:xfrm rot="3085413">
            <a:off x="8757057" y="997524"/>
            <a:ext cx="2082443" cy="2861107"/>
            <a:chOff x="5875548" y="3125276"/>
            <a:chExt cx="438214" cy="602070"/>
          </a:xfrm>
        </p:grpSpPr>
        <p:sp>
          <p:nvSpPr>
            <p:cNvPr id="263" name="Google Shape;263;p72"/>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11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 name="Google Shape;264;p72"/>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65" name="Google Shape;265;p72"/>
          <p:cNvSpPr txBox="1"/>
          <p:nvPr/>
        </p:nvSpPr>
        <p:spPr>
          <a:xfrm>
            <a:off x="3037840" y="2905780"/>
            <a:ext cx="3627120"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rgbClr val="0070C0"/>
                </a:solidFill>
                <a:latin typeface="Arial"/>
                <a:ea typeface="Arial"/>
                <a:cs typeface="Arial"/>
                <a:sym typeface="Arial"/>
              </a:rPr>
              <a:t>Frá</a:t>
            </a:r>
            <a:r>
              <a:rPr lang="en-US" sz="1400" b="0" i="0" u="none" strike="noStrike" cap="none" dirty="0">
                <a:solidFill>
                  <a:srgbClr val="0070C0"/>
                </a:solidFill>
                <a:latin typeface="Arial"/>
                <a:ea typeface="Arial"/>
                <a:cs typeface="Arial"/>
                <a:sym typeface="Arial"/>
              </a:rPr>
              <a:t> </a:t>
            </a:r>
            <a:r>
              <a:rPr lang="en-US" sz="1400" b="0" i="0" u="none" strike="noStrike" cap="none" dirty="0" err="1">
                <a:solidFill>
                  <a:srgbClr val="0070C0"/>
                </a:solidFill>
                <a:latin typeface="Arial"/>
                <a:ea typeface="Arial"/>
                <a:cs typeface="Arial"/>
                <a:sym typeface="Arial"/>
              </a:rPr>
              <a:t>haus</a:t>
            </a:r>
            <a:r>
              <a:rPr lang="en-US" sz="1400" b="0" i="0" u="none" strike="noStrike" cap="none" dirty="0">
                <a:solidFill>
                  <a:srgbClr val="0070C0"/>
                </a:solidFill>
                <a:latin typeface="Arial"/>
                <a:ea typeface="Arial"/>
                <a:cs typeface="Arial"/>
                <a:sym typeface="Arial"/>
              </a:rPr>
              <a:t> </a:t>
            </a:r>
            <a:r>
              <a:rPr lang="en-US" sz="1400" b="0" i="0" u="none" strike="noStrike" cap="none" dirty="0" err="1">
                <a:solidFill>
                  <a:srgbClr val="0070C0"/>
                </a:solidFill>
                <a:latin typeface="Arial"/>
                <a:ea typeface="Arial"/>
                <a:cs typeface="Arial"/>
                <a:sym typeface="Arial"/>
              </a:rPr>
              <a:t>að</a:t>
            </a:r>
            <a:r>
              <a:rPr lang="en-US" sz="1400" b="0" i="0" u="none" strike="noStrike" cap="none" dirty="0">
                <a:solidFill>
                  <a:srgbClr val="0070C0"/>
                </a:solidFill>
                <a:latin typeface="Arial"/>
                <a:ea typeface="Arial"/>
                <a:cs typeface="Arial"/>
                <a:sym typeface="Arial"/>
              </a:rPr>
              <a:t> </a:t>
            </a:r>
            <a:r>
              <a:rPr lang="en-US" sz="1400" b="0" i="0" u="none" strike="noStrike" cap="none" dirty="0" err="1">
                <a:solidFill>
                  <a:srgbClr val="0070C0"/>
                </a:solidFill>
                <a:latin typeface="Arial"/>
                <a:ea typeface="Arial"/>
                <a:cs typeface="Arial"/>
                <a:sym typeface="Arial"/>
              </a:rPr>
              <a:t>hala</a:t>
            </a:r>
            <a:r>
              <a:rPr lang="en-US" sz="1400" b="0" i="0" u="none" strike="noStrike" cap="none" dirty="0">
                <a:solidFill>
                  <a:srgbClr val="0070C0"/>
                </a:solidFill>
                <a:latin typeface="Arial"/>
                <a:ea typeface="Arial"/>
                <a:cs typeface="Arial"/>
                <a:sym typeface="Arial"/>
              </a:rPr>
              <a:t> (From Head to Tail): </a:t>
            </a:r>
            <a:r>
              <a:rPr lang="el-GR" sz="1400" b="0" i="0" u="none" strike="noStrike" cap="none" dirty="0">
                <a:solidFill>
                  <a:srgbClr val="0070C0"/>
                </a:solidFill>
                <a:latin typeface="Arial"/>
                <a:ea typeface="Arial"/>
                <a:cs typeface="Arial"/>
                <a:sym typeface="Arial"/>
              </a:rPr>
              <a:t>Νεός Επιχειρηματίας Ορεινών Περιοχών PEAK</a:t>
            </a:r>
            <a:endParaRPr sz="1400" b="0" i="0" u="none" strike="noStrike" cap="none" dirty="0">
              <a:solidFill>
                <a:srgbClr val="000000"/>
              </a:solidFill>
              <a:latin typeface="Arial"/>
              <a:ea typeface="Arial"/>
              <a:cs typeface="Arial"/>
              <a:sym typeface="Arial"/>
            </a:endParaRPr>
          </a:p>
        </p:txBody>
      </p:sp>
      <p:pic>
        <p:nvPicPr>
          <p:cNvPr id="266" name="Google Shape;266;p72" descr="A picture containing person, accessory, necklet&#10;&#10;Description automatically generated"/>
          <p:cNvPicPr preferRelativeResize="0"/>
          <p:nvPr/>
        </p:nvPicPr>
        <p:blipFill rotWithShape="1">
          <a:blip r:embed="rId4">
            <a:alphaModFix/>
          </a:blip>
          <a:srcRect/>
          <a:stretch/>
        </p:blipFill>
        <p:spPr>
          <a:xfrm>
            <a:off x="8280851" y="-47190"/>
            <a:ext cx="3982269" cy="3701935"/>
          </a:xfrm>
          <a:prstGeom prst="rect">
            <a:avLst/>
          </a:prstGeom>
          <a:noFill/>
          <a:ln>
            <a:noFill/>
          </a:ln>
        </p:spPr>
      </p:pic>
      <p:sp>
        <p:nvSpPr>
          <p:cNvPr id="267" name="Google Shape;267;p72"/>
          <p:cNvSpPr txBox="1"/>
          <p:nvPr/>
        </p:nvSpPr>
        <p:spPr>
          <a:xfrm>
            <a:off x="8549640" y="2870598"/>
            <a:ext cx="3520439"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70C0"/>
                </a:solidFill>
                <a:latin typeface="Arial"/>
                <a:ea typeface="Arial"/>
                <a:cs typeface="Arial"/>
                <a:sym typeface="Arial"/>
              </a:rPr>
              <a:t>Reel and Hammer: </a:t>
            </a:r>
            <a:r>
              <a:rPr lang="el-GR" sz="1400" b="0" i="0" u="none" strike="noStrike" cap="none" dirty="0">
                <a:solidFill>
                  <a:srgbClr val="0070C0"/>
                </a:solidFill>
                <a:latin typeface="Arial"/>
                <a:ea typeface="Arial"/>
                <a:cs typeface="Arial"/>
                <a:sym typeface="Arial"/>
              </a:rPr>
              <a:t>Νεός Επιχειρηματίας Ορεινών Περιοχών PEAK</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73" descr="Cartoon representation of city with mountain and sun"/>
          <p:cNvPicPr preferRelativeResize="0">
            <a:picLocks noGrp="1"/>
          </p:cNvPicPr>
          <p:nvPr>
            <p:ph type="pic" idx="2"/>
          </p:nvPr>
        </p:nvPicPr>
        <p:blipFill rotWithShape="1">
          <a:blip r:embed="rId3">
            <a:alphaModFix/>
          </a:blip>
          <a:srcRect l="16669" r="16668"/>
          <a:stretch/>
        </p:blipFill>
        <p:spPr>
          <a:xfrm>
            <a:off x="1179513" y="1633673"/>
            <a:ext cx="1724025" cy="1724025"/>
          </a:xfrm>
          <a:prstGeom prst="ellipse">
            <a:avLst/>
          </a:prstGeom>
          <a:solidFill>
            <a:schemeClr val="lt1"/>
          </a:solidFill>
          <a:ln>
            <a:noFill/>
          </a:ln>
        </p:spPr>
      </p:pic>
      <p:pic>
        <p:nvPicPr>
          <p:cNvPr id="273" name="Google Shape;273;p73" descr="Sea of hands in the middle"/>
          <p:cNvPicPr preferRelativeResize="0">
            <a:picLocks noGrp="1"/>
          </p:cNvPicPr>
          <p:nvPr>
            <p:ph type="pic" idx="3"/>
          </p:nvPr>
        </p:nvPicPr>
        <p:blipFill rotWithShape="1">
          <a:blip r:embed="rId4">
            <a:alphaModFix/>
          </a:blip>
          <a:srcRect l="16675" r="16675"/>
          <a:stretch/>
        </p:blipFill>
        <p:spPr>
          <a:xfrm>
            <a:off x="3867150" y="1643198"/>
            <a:ext cx="1724025" cy="1724025"/>
          </a:xfrm>
          <a:prstGeom prst="ellipse">
            <a:avLst/>
          </a:prstGeom>
          <a:solidFill>
            <a:schemeClr val="lt1"/>
          </a:solidFill>
          <a:ln>
            <a:noFill/>
          </a:ln>
        </p:spPr>
      </p:pic>
      <p:pic>
        <p:nvPicPr>
          <p:cNvPr id="274" name="Google Shape;274;p73" descr="Worker typing on laptop"/>
          <p:cNvPicPr preferRelativeResize="0">
            <a:picLocks noGrp="1"/>
          </p:cNvPicPr>
          <p:nvPr>
            <p:ph type="pic" idx="4"/>
          </p:nvPr>
        </p:nvPicPr>
        <p:blipFill rotWithShape="1">
          <a:blip r:embed="rId5">
            <a:alphaModFix/>
          </a:blip>
          <a:srcRect l="12504" r="12504"/>
          <a:stretch/>
        </p:blipFill>
        <p:spPr>
          <a:xfrm>
            <a:off x="6543675" y="1638435"/>
            <a:ext cx="1724025" cy="1724025"/>
          </a:xfrm>
          <a:prstGeom prst="ellipse">
            <a:avLst/>
          </a:prstGeom>
          <a:solidFill>
            <a:schemeClr val="lt1"/>
          </a:solidFill>
          <a:ln>
            <a:noFill/>
          </a:ln>
        </p:spPr>
      </p:pic>
      <p:pic>
        <p:nvPicPr>
          <p:cNvPr id="275" name="Google Shape;275;p73" descr="People celebrating"/>
          <p:cNvPicPr preferRelativeResize="0">
            <a:picLocks noGrp="1"/>
          </p:cNvPicPr>
          <p:nvPr>
            <p:ph type="pic" idx="5"/>
          </p:nvPr>
        </p:nvPicPr>
        <p:blipFill rotWithShape="1">
          <a:blip r:embed="rId6">
            <a:alphaModFix/>
          </a:blip>
          <a:srcRect l="16717" r="16717"/>
          <a:stretch/>
        </p:blipFill>
        <p:spPr>
          <a:xfrm>
            <a:off x="9231313" y="1647960"/>
            <a:ext cx="1724025" cy="1724025"/>
          </a:xfrm>
          <a:prstGeom prst="ellipse">
            <a:avLst/>
          </a:prstGeom>
          <a:solidFill>
            <a:schemeClr val="lt1"/>
          </a:solidFill>
          <a:ln>
            <a:noFill/>
          </a:ln>
        </p:spPr>
      </p:pic>
      <p:sp>
        <p:nvSpPr>
          <p:cNvPr id="276" name="Google Shape;276;p73"/>
          <p:cNvSpPr txBox="1">
            <a:spLocks noGrp="1"/>
          </p:cNvSpPr>
          <p:nvPr>
            <p:ph type="body" idx="6"/>
          </p:nvPr>
        </p:nvSpPr>
        <p:spPr>
          <a:xfrm>
            <a:off x="609600" y="3398917"/>
            <a:ext cx="2544642" cy="12512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000"/>
              <a:buNone/>
            </a:pPr>
            <a:r>
              <a:rPr lang="el-GR" dirty="0"/>
              <a:t>Τι ποσοστό του ευρωπαϊκού πληθυσμού ζει σε ορεινές περιοχές?</a:t>
            </a:r>
            <a:endParaRPr dirty="0"/>
          </a:p>
        </p:txBody>
      </p:sp>
      <p:sp>
        <p:nvSpPr>
          <p:cNvPr id="277" name="Google Shape;277;p73"/>
          <p:cNvSpPr txBox="1">
            <a:spLocks noGrp="1"/>
          </p:cNvSpPr>
          <p:nvPr>
            <p:ph type="body" idx="7"/>
          </p:nvPr>
        </p:nvSpPr>
        <p:spPr>
          <a:xfrm>
            <a:off x="3603613" y="4589581"/>
            <a:ext cx="2289837" cy="409560"/>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595959"/>
              </a:buClr>
              <a:buSzPts val="1800"/>
              <a:buNone/>
            </a:pPr>
            <a:r>
              <a:rPr lang="en-US" dirty="0"/>
              <a:t>a. </a:t>
            </a:r>
            <a:r>
              <a:rPr lang="el-GR" dirty="0"/>
              <a:t>Έως</a:t>
            </a:r>
            <a:r>
              <a:rPr lang="en-US" dirty="0"/>
              <a:t> 18</a:t>
            </a:r>
            <a:endParaRPr dirty="0"/>
          </a:p>
        </p:txBody>
      </p:sp>
      <p:sp>
        <p:nvSpPr>
          <p:cNvPr id="278" name="Google Shape;278;p73"/>
          <p:cNvSpPr txBox="1">
            <a:spLocks noGrp="1"/>
          </p:cNvSpPr>
          <p:nvPr>
            <p:ph type="body" idx="8"/>
          </p:nvPr>
        </p:nvSpPr>
        <p:spPr>
          <a:xfrm>
            <a:off x="3473308" y="3523542"/>
            <a:ext cx="2550446" cy="9097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000"/>
              <a:buNone/>
            </a:pPr>
            <a:r>
              <a:rPr lang="el-GR" dirty="0"/>
              <a:t>Πώς ορίζουν οι εταίροι του PEAK τους «νέους»</a:t>
            </a:r>
            <a:r>
              <a:rPr lang="en-US" dirty="0"/>
              <a:t>?</a:t>
            </a:r>
            <a:endParaRPr dirty="0"/>
          </a:p>
        </p:txBody>
      </p:sp>
      <p:sp>
        <p:nvSpPr>
          <p:cNvPr id="279" name="Google Shape;279;p73"/>
          <p:cNvSpPr txBox="1">
            <a:spLocks noGrp="1"/>
          </p:cNvSpPr>
          <p:nvPr>
            <p:ph type="body" idx="9"/>
          </p:nvPr>
        </p:nvSpPr>
        <p:spPr>
          <a:xfrm>
            <a:off x="6326881" y="4671912"/>
            <a:ext cx="2289837" cy="312120"/>
          </a:xfrm>
          <a:prstGeom prst="rect">
            <a:avLst/>
          </a:prstGeom>
          <a:noFill/>
          <a:ln>
            <a:noFill/>
          </a:ln>
        </p:spPr>
        <p:txBody>
          <a:bodyPr spcFirstLastPara="1" wrap="square" lIns="91425" tIns="45700" rIns="91425" bIns="45700" anchor="t" anchorCtr="0">
            <a:normAutofit lnSpcReduction="10000"/>
          </a:bodyPr>
          <a:lstStyle/>
          <a:p>
            <a:pPr marL="228600" lvl="0" indent="-228600" algn="ctr" rtl="0">
              <a:lnSpc>
                <a:spcPct val="90000"/>
              </a:lnSpc>
              <a:spcBef>
                <a:spcPts val="0"/>
              </a:spcBef>
              <a:spcAft>
                <a:spcPts val="0"/>
              </a:spcAft>
              <a:buClr>
                <a:srgbClr val="595959"/>
              </a:buClr>
              <a:buSzPts val="1800"/>
              <a:buNone/>
            </a:pPr>
            <a:r>
              <a:rPr lang="en-US" dirty="0"/>
              <a:t>a. 3.8 </a:t>
            </a:r>
            <a:r>
              <a:rPr lang="el-GR" dirty="0"/>
              <a:t>εκ.</a:t>
            </a:r>
            <a:endParaRPr dirty="0"/>
          </a:p>
        </p:txBody>
      </p:sp>
      <p:sp>
        <p:nvSpPr>
          <p:cNvPr id="280" name="Google Shape;280;p73"/>
          <p:cNvSpPr txBox="1">
            <a:spLocks noGrp="1"/>
          </p:cNvSpPr>
          <p:nvPr>
            <p:ph type="body" idx="13"/>
          </p:nvPr>
        </p:nvSpPr>
        <p:spPr>
          <a:xfrm>
            <a:off x="6341565" y="3464264"/>
            <a:ext cx="2289838" cy="98528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000"/>
              <a:buNone/>
            </a:pPr>
            <a:r>
              <a:rPr lang="el-GR" dirty="0"/>
              <a:t>Πόσα άτομα ηλικίας 15-29 ετών ήταν άνεργα στην ΕΕ το 2021</a:t>
            </a:r>
            <a:r>
              <a:rPr lang="en-US" dirty="0"/>
              <a:t>?</a:t>
            </a:r>
            <a:endParaRPr dirty="0"/>
          </a:p>
        </p:txBody>
      </p:sp>
      <p:sp>
        <p:nvSpPr>
          <p:cNvPr id="281" name="Google Shape;281;p73"/>
          <p:cNvSpPr txBox="1">
            <a:spLocks noGrp="1"/>
          </p:cNvSpPr>
          <p:nvPr>
            <p:ph type="body" idx="14"/>
          </p:nvPr>
        </p:nvSpPr>
        <p:spPr>
          <a:xfrm>
            <a:off x="8861512" y="4669956"/>
            <a:ext cx="2289837" cy="540084"/>
          </a:xfrm>
          <a:prstGeom prst="rect">
            <a:avLst/>
          </a:prstGeom>
          <a:noFill/>
          <a:ln>
            <a:noFill/>
          </a:ln>
        </p:spPr>
        <p:txBody>
          <a:bodyPr spcFirstLastPara="1" wrap="square" lIns="91425" tIns="45700" rIns="91425" bIns="45700" anchor="t" anchorCtr="0">
            <a:normAutofit lnSpcReduction="10000"/>
          </a:bodyPr>
          <a:lstStyle/>
          <a:p>
            <a:pPr marL="342900" marR="0" lvl="0" indent="-342900" algn="ctr" rtl="0">
              <a:lnSpc>
                <a:spcPct val="90000"/>
              </a:lnSpc>
              <a:spcBef>
                <a:spcPts val="0"/>
              </a:spcBef>
              <a:spcAft>
                <a:spcPts val="0"/>
              </a:spcAft>
              <a:buClr>
                <a:srgbClr val="595959"/>
              </a:buClr>
              <a:buSzPts val="1800"/>
              <a:buFont typeface="Arial"/>
              <a:buAutoNum type="alphaLcPeriod"/>
            </a:pPr>
            <a:r>
              <a:rPr lang="el-GR" dirty="0"/>
              <a:t>Αλλαγή και απασχόληση</a:t>
            </a:r>
            <a:endParaRPr dirty="0"/>
          </a:p>
        </p:txBody>
      </p:sp>
      <p:sp>
        <p:nvSpPr>
          <p:cNvPr id="282" name="Google Shape;282;p73"/>
          <p:cNvSpPr txBox="1">
            <a:spLocks noGrp="1"/>
          </p:cNvSpPr>
          <p:nvPr>
            <p:ph type="body" idx="15"/>
          </p:nvPr>
        </p:nvSpPr>
        <p:spPr>
          <a:xfrm>
            <a:off x="8861512" y="3282596"/>
            <a:ext cx="2957214" cy="72176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79BD3"/>
              </a:buClr>
              <a:buSzPts val="2000"/>
              <a:buNone/>
            </a:pPr>
            <a:r>
              <a:rPr lang="el-GR" dirty="0"/>
              <a:t>Ποια από τα παρακάτω είναι τα σημαντικότερα πλεονεκτήματα για να γίνετε νέος ορεινός επιχειρηματίας</a:t>
            </a:r>
            <a:r>
              <a:rPr lang="en-US" dirty="0"/>
              <a:t>?</a:t>
            </a:r>
            <a:endParaRPr dirty="0"/>
          </a:p>
        </p:txBody>
      </p:sp>
      <p:sp>
        <p:nvSpPr>
          <p:cNvPr id="283" name="Google Shape;283;p73"/>
          <p:cNvSpPr txBox="1">
            <a:spLocks noGrp="1"/>
          </p:cNvSpPr>
          <p:nvPr>
            <p:ph type="body" idx="16"/>
          </p:nvPr>
        </p:nvSpPr>
        <p:spPr>
          <a:xfrm>
            <a:off x="-114497" y="549511"/>
            <a:ext cx="12370179" cy="9461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ct val="108107"/>
              <a:buNone/>
            </a:pPr>
            <a:r>
              <a:rPr lang="en-US" dirty="0">
                <a:solidFill>
                  <a:srgbClr val="20EEF1"/>
                </a:solidFill>
              </a:rPr>
              <a:t>Quiz  </a:t>
            </a:r>
            <a:r>
              <a:rPr lang="el-GR" dirty="0"/>
              <a:t>νέοι σε ορεινές περιοχές: τι γνωρίζετε</a:t>
            </a:r>
            <a:r>
              <a:rPr lang="en-US" i="1" dirty="0"/>
              <a:t>?</a:t>
            </a:r>
            <a:endParaRPr i="1" dirty="0"/>
          </a:p>
        </p:txBody>
      </p:sp>
      <p:sp>
        <p:nvSpPr>
          <p:cNvPr id="284" name="Google Shape;284;p73"/>
          <p:cNvSpPr txBox="1"/>
          <p:nvPr/>
        </p:nvSpPr>
        <p:spPr>
          <a:xfrm>
            <a:off x="6268575" y="5110597"/>
            <a:ext cx="2406450" cy="323487"/>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595959"/>
              </a:buClr>
              <a:buSzPts val="1800"/>
              <a:buFont typeface="Arial"/>
              <a:buNone/>
            </a:pPr>
            <a:r>
              <a:rPr lang="en-US" sz="1800" b="0" i="0" u="none" strike="noStrike" cap="none" dirty="0">
                <a:solidFill>
                  <a:srgbClr val="595959"/>
                </a:solidFill>
                <a:latin typeface="Calibri"/>
                <a:ea typeface="Calibri"/>
                <a:cs typeface="Calibri"/>
                <a:sym typeface="Calibri"/>
              </a:rPr>
              <a:t>b. 4.6 </a:t>
            </a:r>
            <a:r>
              <a:rPr lang="el-GR" sz="1800" b="0" i="0" u="none" strike="noStrike" cap="none" dirty="0">
                <a:solidFill>
                  <a:srgbClr val="595959"/>
                </a:solidFill>
                <a:latin typeface="Calibri"/>
                <a:ea typeface="Calibri"/>
                <a:cs typeface="Calibri"/>
                <a:sym typeface="Calibri"/>
              </a:rPr>
              <a:t>εκ.</a:t>
            </a:r>
            <a:endParaRPr sz="1800" b="0" i="0" u="none" strike="noStrike" cap="none" dirty="0">
              <a:solidFill>
                <a:srgbClr val="595959"/>
              </a:solidFill>
              <a:latin typeface="Calibri"/>
              <a:ea typeface="Calibri"/>
              <a:cs typeface="Calibri"/>
              <a:sym typeface="Calibri"/>
            </a:endParaRPr>
          </a:p>
        </p:txBody>
      </p:sp>
      <p:sp>
        <p:nvSpPr>
          <p:cNvPr id="285" name="Google Shape;285;p73"/>
          <p:cNvSpPr txBox="1"/>
          <p:nvPr/>
        </p:nvSpPr>
        <p:spPr>
          <a:xfrm>
            <a:off x="9092349" y="5219982"/>
            <a:ext cx="2289837" cy="540084"/>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rgbClr val="595959"/>
              </a:buClr>
              <a:buSzPts val="1800"/>
              <a:buFont typeface="Arial"/>
              <a:buNone/>
            </a:pPr>
            <a:r>
              <a:rPr lang="en-US" sz="1800" b="0" i="0" u="none" strike="noStrike" cap="none" dirty="0">
                <a:solidFill>
                  <a:srgbClr val="595959"/>
                </a:solidFill>
                <a:latin typeface="Calibri"/>
                <a:ea typeface="Calibri"/>
                <a:cs typeface="Calibri"/>
                <a:sym typeface="Calibri"/>
              </a:rPr>
              <a:t>b. </a:t>
            </a:r>
            <a:r>
              <a:rPr lang="el-GR" sz="1800" b="0" i="0" u="none" strike="noStrike" cap="none" dirty="0">
                <a:solidFill>
                  <a:srgbClr val="595959"/>
                </a:solidFill>
                <a:latin typeface="Calibri"/>
                <a:ea typeface="Calibri"/>
                <a:cs typeface="Calibri"/>
                <a:sym typeface="Calibri"/>
              </a:rPr>
              <a:t>Ενδυνάμωση και δημιουργία</a:t>
            </a:r>
            <a:endParaRPr sz="1800" b="0" i="0" u="none" strike="noStrike" cap="none" dirty="0">
              <a:solidFill>
                <a:srgbClr val="595959"/>
              </a:solidFill>
              <a:latin typeface="Calibri"/>
              <a:ea typeface="Calibri"/>
              <a:cs typeface="Calibri"/>
              <a:sym typeface="Calibri"/>
            </a:endParaRPr>
          </a:p>
        </p:txBody>
      </p:sp>
      <p:sp>
        <p:nvSpPr>
          <p:cNvPr id="286" name="Google Shape;286;p73"/>
          <p:cNvSpPr txBox="1"/>
          <p:nvPr/>
        </p:nvSpPr>
        <p:spPr>
          <a:xfrm>
            <a:off x="9092349" y="5817081"/>
            <a:ext cx="2289837" cy="54008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595959"/>
              </a:buClr>
              <a:buSzPts val="1800"/>
              <a:buFont typeface="Arial"/>
              <a:buNone/>
            </a:pPr>
            <a:r>
              <a:rPr lang="en-US" sz="1800" b="0" i="0" u="none" strike="noStrike" cap="none" dirty="0">
                <a:solidFill>
                  <a:srgbClr val="595959"/>
                </a:solidFill>
                <a:latin typeface="Calibri"/>
                <a:ea typeface="Calibri"/>
                <a:cs typeface="Calibri"/>
                <a:sym typeface="Calibri"/>
              </a:rPr>
              <a:t>c. </a:t>
            </a:r>
            <a:r>
              <a:rPr lang="el-GR" sz="1800" b="0" i="0" u="none" strike="noStrike" cap="none" dirty="0">
                <a:solidFill>
                  <a:srgbClr val="595959"/>
                </a:solidFill>
                <a:latin typeface="Calibri"/>
                <a:ea typeface="Calibri"/>
                <a:cs typeface="Calibri"/>
                <a:sym typeface="Calibri"/>
              </a:rPr>
              <a:t>Στόχοι και μάθηση</a:t>
            </a:r>
            <a:endParaRPr sz="1800" b="0" i="0" u="none" strike="noStrike" cap="none" dirty="0">
              <a:solidFill>
                <a:srgbClr val="595959"/>
              </a:solidFill>
              <a:latin typeface="Calibri"/>
              <a:ea typeface="Calibri"/>
              <a:cs typeface="Calibri"/>
              <a:sym typeface="Calibri"/>
            </a:endParaRPr>
          </a:p>
        </p:txBody>
      </p:sp>
      <p:sp>
        <p:nvSpPr>
          <p:cNvPr id="287" name="Google Shape;287;p73"/>
          <p:cNvSpPr txBox="1"/>
          <p:nvPr/>
        </p:nvSpPr>
        <p:spPr>
          <a:xfrm>
            <a:off x="3611294" y="5012384"/>
            <a:ext cx="2289837" cy="40956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rgbClr val="595959"/>
              </a:buClr>
              <a:buSzPts val="1800"/>
              <a:buFont typeface="Arial"/>
              <a:buNone/>
            </a:pPr>
            <a:r>
              <a:rPr lang="en-US" sz="1800" b="0" i="0" u="none" strike="noStrike" cap="none" dirty="0">
                <a:solidFill>
                  <a:srgbClr val="595959"/>
                </a:solidFill>
                <a:latin typeface="Calibri"/>
                <a:ea typeface="Calibri"/>
                <a:cs typeface="Calibri"/>
                <a:sym typeface="Calibri"/>
              </a:rPr>
              <a:t>b. </a:t>
            </a:r>
            <a:r>
              <a:rPr lang="el-GR" sz="1800" b="0" i="0" u="none" strike="noStrike" cap="none" dirty="0">
                <a:solidFill>
                  <a:srgbClr val="595959"/>
                </a:solidFill>
                <a:latin typeface="Calibri"/>
                <a:ea typeface="Calibri"/>
                <a:cs typeface="Calibri"/>
                <a:sym typeface="Calibri"/>
              </a:rPr>
              <a:t>Έως </a:t>
            </a:r>
            <a:r>
              <a:rPr lang="en-US" sz="1800" b="0" i="0" u="none" strike="noStrike" cap="none" dirty="0">
                <a:solidFill>
                  <a:srgbClr val="595959"/>
                </a:solidFill>
                <a:latin typeface="Calibri"/>
                <a:ea typeface="Calibri"/>
                <a:cs typeface="Calibri"/>
                <a:sym typeface="Calibri"/>
              </a:rPr>
              <a:t>25</a:t>
            </a:r>
            <a:endParaRPr sz="1800" b="0" i="0" u="none" strike="noStrike" cap="none" dirty="0">
              <a:solidFill>
                <a:srgbClr val="595959"/>
              </a:solidFill>
              <a:latin typeface="Calibri"/>
              <a:ea typeface="Calibri"/>
              <a:cs typeface="Calibri"/>
              <a:sym typeface="Calibri"/>
            </a:endParaRPr>
          </a:p>
        </p:txBody>
      </p:sp>
      <p:sp>
        <p:nvSpPr>
          <p:cNvPr id="288" name="Google Shape;288;p73"/>
          <p:cNvSpPr txBox="1"/>
          <p:nvPr/>
        </p:nvSpPr>
        <p:spPr>
          <a:xfrm>
            <a:off x="3611294" y="5472783"/>
            <a:ext cx="2289837" cy="40956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rgbClr val="595959"/>
              </a:buClr>
              <a:buSzPts val="1800"/>
              <a:buFont typeface="Arial"/>
              <a:buNone/>
            </a:pPr>
            <a:r>
              <a:rPr lang="en-US" sz="1800" b="0" i="0" u="none" strike="noStrike" cap="none" dirty="0">
                <a:solidFill>
                  <a:srgbClr val="595959"/>
                </a:solidFill>
                <a:latin typeface="Calibri"/>
                <a:ea typeface="Calibri"/>
                <a:cs typeface="Calibri"/>
                <a:sym typeface="Calibri"/>
              </a:rPr>
              <a:t>c. </a:t>
            </a:r>
            <a:r>
              <a:rPr lang="el-GR" sz="1800" b="0" i="0" u="none" strike="noStrike" cap="none" dirty="0">
                <a:solidFill>
                  <a:srgbClr val="595959"/>
                </a:solidFill>
                <a:latin typeface="Calibri"/>
                <a:ea typeface="Calibri"/>
                <a:cs typeface="Calibri"/>
                <a:sym typeface="Calibri"/>
              </a:rPr>
              <a:t>Έως</a:t>
            </a:r>
            <a:r>
              <a:rPr lang="en-US" sz="1800" b="0" i="0" u="none" strike="noStrike" cap="none" dirty="0">
                <a:solidFill>
                  <a:srgbClr val="595959"/>
                </a:solidFill>
                <a:latin typeface="Calibri"/>
                <a:ea typeface="Calibri"/>
                <a:cs typeface="Calibri"/>
                <a:sym typeface="Calibri"/>
              </a:rPr>
              <a:t> 30</a:t>
            </a:r>
            <a:endParaRPr sz="1800" b="0" i="0" u="none" strike="noStrike" cap="none" dirty="0">
              <a:solidFill>
                <a:srgbClr val="595959"/>
              </a:solidFill>
              <a:latin typeface="Calibri"/>
              <a:ea typeface="Calibri"/>
              <a:cs typeface="Calibri"/>
              <a:sym typeface="Calibri"/>
            </a:endParaRPr>
          </a:p>
        </p:txBody>
      </p:sp>
      <p:sp>
        <p:nvSpPr>
          <p:cNvPr id="289" name="Google Shape;289;p73"/>
          <p:cNvSpPr txBox="1">
            <a:spLocks noGrp="1"/>
          </p:cNvSpPr>
          <p:nvPr>
            <p:ph type="body" idx="7"/>
          </p:nvPr>
        </p:nvSpPr>
        <p:spPr>
          <a:xfrm>
            <a:off x="726210" y="4701037"/>
            <a:ext cx="2289837" cy="409560"/>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595959"/>
              </a:buClr>
              <a:buSzPts val="1800"/>
              <a:buNone/>
            </a:pPr>
            <a:r>
              <a:rPr lang="en-US"/>
              <a:t>a. 19.8%</a:t>
            </a:r>
            <a:endParaRPr/>
          </a:p>
        </p:txBody>
      </p:sp>
      <p:sp>
        <p:nvSpPr>
          <p:cNvPr id="290" name="Google Shape;290;p73"/>
          <p:cNvSpPr txBox="1"/>
          <p:nvPr/>
        </p:nvSpPr>
        <p:spPr>
          <a:xfrm>
            <a:off x="737002" y="5190780"/>
            <a:ext cx="2289837" cy="40956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rgbClr val="595959"/>
              </a:buClr>
              <a:buSzPts val="1800"/>
              <a:buFont typeface="Arial"/>
              <a:buNone/>
            </a:pPr>
            <a:r>
              <a:rPr lang="en-US" sz="1800" b="0" i="0" u="none" strike="noStrike" cap="none">
                <a:solidFill>
                  <a:srgbClr val="595959"/>
                </a:solidFill>
                <a:latin typeface="Calibri"/>
                <a:ea typeface="Calibri"/>
                <a:cs typeface="Calibri"/>
                <a:sym typeface="Calibri"/>
              </a:rPr>
              <a:t>b. 25.4%</a:t>
            </a:r>
            <a:endParaRPr sz="1800" b="0" i="0" u="none" strike="noStrike" cap="none">
              <a:solidFill>
                <a:srgbClr val="595959"/>
              </a:solidFill>
              <a:latin typeface="Calibri"/>
              <a:ea typeface="Calibri"/>
              <a:cs typeface="Calibri"/>
              <a:sym typeface="Calibri"/>
            </a:endParaRPr>
          </a:p>
        </p:txBody>
      </p:sp>
      <p:sp>
        <p:nvSpPr>
          <p:cNvPr id="291" name="Google Shape;291;p73"/>
          <p:cNvSpPr txBox="1"/>
          <p:nvPr/>
        </p:nvSpPr>
        <p:spPr>
          <a:xfrm>
            <a:off x="726209" y="5677563"/>
            <a:ext cx="2289837" cy="40956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rgbClr val="595959"/>
              </a:buClr>
              <a:buSzPts val="1800"/>
              <a:buFont typeface="Arial"/>
              <a:buNone/>
            </a:pPr>
            <a:r>
              <a:rPr lang="en-US" sz="1800" b="0" i="0" u="none" strike="noStrike" cap="none">
                <a:solidFill>
                  <a:srgbClr val="595959"/>
                </a:solidFill>
                <a:latin typeface="Calibri"/>
                <a:ea typeface="Calibri"/>
                <a:cs typeface="Calibri"/>
                <a:sym typeface="Calibri"/>
              </a:rPr>
              <a:t>c. 27.9%</a:t>
            </a:r>
            <a:endParaRPr sz="1800" b="0" i="0" u="none" strike="noStrike" cap="none">
              <a:solidFill>
                <a:srgbClr val="595959"/>
              </a:solidFill>
              <a:latin typeface="Calibri"/>
              <a:ea typeface="Calibri"/>
              <a:cs typeface="Calibri"/>
              <a:sym typeface="Calibri"/>
            </a:endParaRPr>
          </a:p>
        </p:txBody>
      </p:sp>
      <p:sp>
        <p:nvSpPr>
          <p:cNvPr id="292" name="Google Shape;292;p73"/>
          <p:cNvSpPr txBox="1"/>
          <p:nvPr/>
        </p:nvSpPr>
        <p:spPr>
          <a:xfrm>
            <a:off x="6181937" y="5502203"/>
            <a:ext cx="2406450" cy="323487"/>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595959"/>
              </a:buClr>
              <a:buSzPts val="1800"/>
              <a:buFont typeface="Arial"/>
              <a:buNone/>
            </a:pPr>
            <a:r>
              <a:rPr lang="en-US" sz="1800" b="0" i="0" u="none" strike="noStrike" cap="none" dirty="0">
                <a:solidFill>
                  <a:srgbClr val="595959"/>
                </a:solidFill>
                <a:latin typeface="Calibri"/>
                <a:ea typeface="Calibri"/>
                <a:cs typeface="Calibri"/>
                <a:sym typeface="Calibri"/>
              </a:rPr>
              <a:t>c. 5 </a:t>
            </a:r>
            <a:r>
              <a:rPr lang="el-GR" sz="1800" b="0" i="0" u="none" strike="noStrike" cap="none" dirty="0">
                <a:solidFill>
                  <a:srgbClr val="595959"/>
                </a:solidFill>
                <a:latin typeface="Calibri"/>
                <a:ea typeface="Calibri"/>
                <a:cs typeface="Calibri"/>
                <a:sym typeface="Calibri"/>
              </a:rPr>
              <a:t>εκ.</a:t>
            </a:r>
            <a:endParaRPr sz="1800"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74" descr="Cartoon representation of city with mountain and sun"/>
          <p:cNvPicPr preferRelativeResize="0">
            <a:picLocks noGrp="1"/>
          </p:cNvPicPr>
          <p:nvPr>
            <p:ph type="pic" idx="2"/>
          </p:nvPr>
        </p:nvPicPr>
        <p:blipFill rotWithShape="1">
          <a:blip r:embed="rId3">
            <a:alphaModFix/>
          </a:blip>
          <a:srcRect l="16669" r="16668"/>
          <a:stretch/>
        </p:blipFill>
        <p:spPr>
          <a:xfrm>
            <a:off x="1179513" y="1633673"/>
            <a:ext cx="1724025" cy="1724025"/>
          </a:xfrm>
          <a:prstGeom prst="ellipse">
            <a:avLst/>
          </a:prstGeom>
          <a:solidFill>
            <a:schemeClr val="lt1"/>
          </a:solidFill>
          <a:ln>
            <a:noFill/>
          </a:ln>
        </p:spPr>
      </p:pic>
      <p:pic>
        <p:nvPicPr>
          <p:cNvPr id="298" name="Google Shape;298;p74"/>
          <p:cNvPicPr preferRelativeResize="0">
            <a:picLocks noGrp="1"/>
          </p:cNvPicPr>
          <p:nvPr>
            <p:ph type="pic" idx="3"/>
          </p:nvPr>
        </p:nvPicPr>
        <p:blipFill rotWithShape="1">
          <a:blip r:embed="rId4">
            <a:alphaModFix/>
          </a:blip>
          <a:srcRect/>
          <a:stretch/>
        </p:blipFill>
        <p:spPr>
          <a:xfrm>
            <a:off x="3867150" y="1643198"/>
            <a:ext cx="1724025" cy="1724025"/>
          </a:xfrm>
          <a:prstGeom prst="ellipse">
            <a:avLst/>
          </a:prstGeom>
          <a:solidFill>
            <a:schemeClr val="lt1"/>
          </a:solidFill>
          <a:ln>
            <a:noFill/>
          </a:ln>
        </p:spPr>
      </p:pic>
      <p:pic>
        <p:nvPicPr>
          <p:cNvPr id="299" name="Google Shape;299;p74"/>
          <p:cNvPicPr preferRelativeResize="0">
            <a:picLocks noGrp="1"/>
          </p:cNvPicPr>
          <p:nvPr>
            <p:ph type="pic" idx="4"/>
          </p:nvPr>
        </p:nvPicPr>
        <p:blipFill rotWithShape="1">
          <a:blip r:embed="rId5">
            <a:alphaModFix/>
          </a:blip>
          <a:srcRect/>
          <a:stretch/>
        </p:blipFill>
        <p:spPr>
          <a:xfrm>
            <a:off x="6543675" y="1638435"/>
            <a:ext cx="1724025" cy="1724025"/>
          </a:xfrm>
          <a:prstGeom prst="ellipse">
            <a:avLst/>
          </a:prstGeom>
          <a:solidFill>
            <a:schemeClr val="lt1"/>
          </a:solidFill>
          <a:ln>
            <a:noFill/>
          </a:ln>
        </p:spPr>
      </p:pic>
      <p:pic>
        <p:nvPicPr>
          <p:cNvPr id="300" name="Google Shape;300;p74"/>
          <p:cNvPicPr preferRelativeResize="0">
            <a:picLocks noGrp="1"/>
          </p:cNvPicPr>
          <p:nvPr>
            <p:ph type="pic" idx="5"/>
          </p:nvPr>
        </p:nvPicPr>
        <p:blipFill rotWithShape="1">
          <a:blip r:embed="rId6">
            <a:alphaModFix/>
          </a:blip>
          <a:srcRect/>
          <a:stretch/>
        </p:blipFill>
        <p:spPr>
          <a:xfrm>
            <a:off x="9231313" y="1647960"/>
            <a:ext cx="1724025" cy="1724025"/>
          </a:xfrm>
          <a:prstGeom prst="ellipse">
            <a:avLst/>
          </a:prstGeom>
          <a:solidFill>
            <a:schemeClr val="lt1"/>
          </a:solidFill>
          <a:ln>
            <a:noFill/>
          </a:ln>
        </p:spPr>
      </p:pic>
      <p:sp>
        <p:nvSpPr>
          <p:cNvPr id="301" name="Google Shape;301;p74"/>
          <p:cNvSpPr txBox="1">
            <a:spLocks noGrp="1"/>
          </p:cNvSpPr>
          <p:nvPr>
            <p:ph type="body" idx="6"/>
          </p:nvPr>
        </p:nvSpPr>
        <p:spPr>
          <a:xfrm>
            <a:off x="677360" y="3859317"/>
            <a:ext cx="2544642" cy="12512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000"/>
              <a:buNone/>
            </a:pPr>
            <a:r>
              <a:rPr lang="el-GR" dirty="0"/>
              <a:t>Το 25,4% του ευρωπαϊκού πληθυσμού ζει σε ορεινές περιοχές</a:t>
            </a:r>
            <a:endParaRPr dirty="0"/>
          </a:p>
        </p:txBody>
      </p:sp>
      <p:sp>
        <p:nvSpPr>
          <p:cNvPr id="302" name="Google Shape;302;p74"/>
          <p:cNvSpPr txBox="1">
            <a:spLocks noGrp="1"/>
          </p:cNvSpPr>
          <p:nvPr>
            <p:ph type="body" idx="8"/>
          </p:nvPr>
        </p:nvSpPr>
        <p:spPr>
          <a:xfrm>
            <a:off x="3494213" y="3889454"/>
            <a:ext cx="2550446" cy="9097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000"/>
              <a:buNone/>
            </a:pPr>
            <a:r>
              <a:rPr lang="el-GR" dirty="0"/>
              <a:t>Οι εταίροι του PEAK ορίζουν τους «νέους» ως την ηλικία των 30 ετών</a:t>
            </a:r>
            <a:endParaRPr dirty="0"/>
          </a:p>
        </p:txBody>
      </p:sp>
      <p:sp>
        <p:nvSpPr>
          <p:cNvPr id="303" name="Google Shape;303;p74"/>
          <p:cNvSpPr txBox="1">
            <a:spLocks noGrp="1"/>
          </p:cNvSpPr>
          <p:nvPr>
            <p:ph type="body" idx="13"/>
          </p:nvPr>
        </p:nvSpPr>
        <p:spPr>
          <a:xfrm>
            <a:off x="6316870" y="3889454"/>
            <a:ext cx="2289838" cy="98528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000"/>
              <a:buNone/>
            </a:pPr>
            <a:r>
              <a:rPr lang="el-GR" dirty="0"/>
              <a:t>Πέντε εκατομμύρια άνθρωποι ηλικίας 15-29 ετών ήταν άνεργοι στην ΕΕ το 2021</a:t>
            </a:r>
            <a:endParaRPr dirty="0"/>
          </a:p>
        </p:txBody>
      </p:sp>
      <p:sp>
        <p:nvSpPr>
          <p:cNvPr id="304" name="Google Shape;304;p74"/>
          <p:cNvSpPr txBox="1">
            <a:spLocks noGrp="1"/>
          </p:cNvSpPr>
          <p:nvPr>
            <p:ph type="body" idx="15"/>
          </p:nvPr>
        </p:nvSpPr>
        <p:spPr>
          <a:xfrm>
            <a:off x="8878919" y="3889454"/>
            <a:ext cx="2957214" cy="72176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79BD3"/>
              </a:buClr>
              <a:buSzPts val="2000"/>
              <a:buNone/>
            </a:pPr>
            <a:r>
              <a:rPr lang="el-GR" dirty="0"/>
              <a:t>Η «αλλαγή» και η «απασχόληση» είναι δύο από τα σημαντικότερα πλεονεκτήματα του να γίνεις νέος επιχειρηματίας στις ορεινές περιοχές</a:t>
            </a:r>
            <a:endParaRPr dirty="0"/>
          </a:p>
        </p:txBody>
      </p:sp>
      <p:sp>
        <p:nvSpPr>
          <p:cNvPr id="305" name="Google Shape;305;p74"/>
          <p:cNvSpPr txBox="1">
            <a:spLocks noGrp="1"/>
          </p:cNvSpPr>
          <p:nvPr>
            <p:ph type="body" idx="16"/>
          </p:nvPr>
        </p:nvSpPr>
        <p:spPr>
          <a:xfrm>
            <a:off x="-114497" y="549511"/>
            <a:ext cx="12370179" cy="9461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ct val="108107"/>
              <a:buNone/>
            </a:pPr>
            <a:r>
              <a:rPr lang="en-US" dirty="0">
                <a:solidFill>
                  <a:srgbClr val="20EEF1"/>
                </a:solidFill>
              </a:rPr>
              <a:t>Quiz </a:t>
            </a:r>
            <a:r>
              <a:rPr lang="el-GR" dirty="0"/>
              <a:t>νέοι σε ορεινές περιοχές: τι γνωρίζετε</a:t>
            </a:r>
            <a:r>
              <a:rPr lang="en-US" i="1" dirty="0"/>
              <a:t>?</a:t>
            </a:r>
            <a:endParaRPr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8"/>
          <p:cNvSpPr txBox="1">
            <a:spLocks noGrp="1"/>
          </p:cNvSpPr>
          <p:nvPr>
            <p:ph type="body" idx="3"/>
          </p:nvPr>
        </p:nvSpPr>
        <p:spPr>
          <a:xfrm>
            <a:off x="6273194" y="3327336"/>
            <a:ext cx="5545768" cy="3305905"/>
          </a:xfrm>
          <a:prstGeom prst="rect">
            <a:avLst/>
          </a:prstGeom>
          <a:noFill/>
          <a:ln>
            <a:noFill/>
          </a:ln>
        </p:spPr>
        <p:txBody>
          <a:bodyPr spcFirstLastPara="1" wrap="square" lIns="91425" tIns="45700" rIns="91425" bIns="45700" anchor="ctr" anchorCtr="0">
            <a:normAutofit/>
          </a:bodyPr>
          <a:lstStyle/>
          <a:p>
            <a:pPr marL="0" lvl="0" indent="0" algn="just" rtl="0">
              <a:lnSpc>
                <a:spcPct val="90000"/>
              </a:lnSpc>
              <a:spcBef>
                <a:spcPts val="0"/>
              </a:spcBef>
              <a:spcAft>
                <a:spcPts val="0"/>
              </a:spcAft>
              <a:buSzPts val="3000"/>
              <a:buNone/>
            </a:pPr>
            <a:r>
              <a:rPr lang="el-GR" sz="2400" dirty="0"/>
              <a:t>Χρησιμοποιώντας το πρότυπο που παρέχεται στην επόμενη διαφάνεια, δημιουργήστε τη δική σας ανάλυση SWOT για να γίνετε Νέος Επιχειρηματίας Ορεινών Περιοχών.</a:t>
            </a:r>
            <a:endParaRPr dirty="0"/>
          </a:p>
        </p:txBody>
      </p:sp>
      <p:sp>
        <p:nvSpPr>
          <p:cNvPr id="311" name="Google Shape;311;p8"/>
          <p:cNvSpPr txBox="1">
            <a:spLocks noGrp="1"/>
          </p:cNvSpPr>
          <p:nvPr>
            <p:ph type="body" idx="4"/>
          </p:nvPr>
        </p:nvSpPr>
        <p:spPr>
          <a:xfrm>
            <a:off x="6374793" y="1827315"/>
            <a:ext cx="5545767" cy="2045502"/>
          </a:xfrm>
          <a:prstGeom prst="rect">
            <a:avLst/>
          </a:prstGeom>
          <a:noFill/>
          <a:ln>
            <a:noFill/>
          </a:ln>
        </p:spPr>
        <p:txBody>
          <a:bodyPr spcFirstLastPara="1" wrap="square" lIns="91425" tIns="45700" rIns="91425" bIns="45700" anchor="t" anchorCtr="0">
            <a:normAutofit fontScale="25000" lnSpcReduction="20000"/>
          </a:bodyPr>
          <a:lstStyle/>
          <a:p>
            <a:pPr marL="44450" lvl="0" indent="0" algn="l" rtl="0">
              <a:lnSpc>
                <a:spcPct val="120000"/>
              </a:lnSpc>
              <a:spcBef>
                <a:spcPts val="0"/>
              </a:spcBef>
              <a:spcAft>
                <a:spcPts val="0"/>
              </a:spcAft>
              <a:buSzPts val="9600"/>
              <a:buNone/>
            </a:pPr>
            <a:r>
              <a:rPr lang="el-GR" b="0" dirty="0">
                <a:solidFill>
                  <a:schemeClr val="lt1"/>
                </a:solidFill>
                <a:latin typeface="Calibri"/>
                <a:ea typeface="Calibri"/>
                <a:cs typeface="Calibri"/>
                <a:sym typeface="Calibri"/>
              </a:rPr>
              <a:t>Η ανάλυση SWOT είναι ένα στρατηγικό εργαλείο για την αξιολόγηση των δυνατών σημείων, των αδυναμιών, των ευκαιριών και των απειλών – για παράδειγμα για ένα άτομο, μια εταιρεία ή μια περιοχή.</a:t>
            </a:r>
            <a:endParaRPr dirty="0">
              <a:solidFill>
                <a:srgbClr val="33CCFF"/>
              </a:solidFill>
            </a:endParaRPr>
          </a:p>
        </p:txBody>
      </p:sp>
      <p:sp>
        <p:nvSpPr>
          <p:cNvPr id="312" name="Google Shape;312;p8"/>
          <p:cNvSpPr/>
          <p:nvPr/>
        </p:nvSpPr>
        <p:spPr>
          <a:xfrm>
            <a:off x="5102898" y="13842"/>
            <a:ext cx="7089102" cy="1533983"/>
          </a:xfrm>
          <a:custGeom>
            <a:avLst/>
            <a:gdLst/>
            <a:ahLst/>
            <a:cxnLst/>
            <a:rect l="l" t="t" r="r" b="b"/>
            <a:pathLst>
              <a:path w="6700701" h="1472706" extrusionOk="0">
                <a:moveTo>
                  <a:pt x="0" y="0"/>
                </a:moveTo>
                <a:lnTo>
                  <a:pt x="6700701" y="0"/>
                </a:lnTo>
                <a:lnTo>
                  <a:pt x="1169410" y="1472706"/>
                </a:lnTo>
                <a:lnTo>
                  <a:pt x="0" y="0"/>
                </a:lnTo>
                <a:close/>
              </a:path>
            </a:pathLst>
          </a:custGeom>
          <a:solidFill>
            <a:srgbClr val="279BD3">
              <a:alpha val="3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p8"/>
          <p:cNvSpPr txBox="1"/>
          <p:nvPr/>
        </p:nvSpPr>
        <p:spPr>
          <a:xfrm>
            <a:off x="274634" y="169703"/>
            <a:ext cx="2203390"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600"/>
              <a:buFont typeface="Arial"/>
              <a:buNone/>
            </a:pPr>
            <a:r>
              <a:rPr lang="el-GR" sz="2400" b="0" i="1" u="none" strike="noStrike" cap="none" dirty="0">
                <a:solidFill>
                  <a:srgbClr val="000000"/>
                </a:solidFill>
                <a:latin typeface="Calibri"/>
                <a:ea typeface="Calibri"/>
                <a:cs typeface="Calibri"/>
                <a:sym typeface="Calibri"/>
              </a:rPr>
              <a:t>δραστηριότητα</a:t>
            </a:r>
            <a:endParaRPr sz="2400" b="0" i="1" u="none" strike="noStrike" cap="none" dirty="0">
              <a:solidFill>
                <a:srgbClr val="000000"/>
              </a:solidFill>
              <a:latin typeface="Calibri"/>
              <a:ea typeface="Calibri"/>
              <a:cs typeface="Calibri"/>
              <a:sym typeface="Calibri"/>
            </a:endParaRPr>
          </a:p>
        </p:txBody>
      </p:sp>
      <p:grpSp>
        <p:nvGrpSpPr>
          <p:cNvPr id="314" name="Google Shape;314;p8"/>
          <p:cNvGrpSpPr/>
          <p:nvPr/>
        </p:nvGrpSpPr>
        <p:grpSpPr>
          <a:xfrm>
            <a:off x="429205" y="1609702"/>
            <a:ext cx="5039706" cy="3876697"/>
            <a:chOff x="449895" y="0"/>
            <a:chExt cx="5039706" cy="3876697"/>
          </a:xfrm>
        </p:grpSpPr>
        <p:sp>
          <p:nvSpPr>
            <p:cNvPr id="315" name="Google Shape;315;p8"/>
            <p:cNvSpPr/>
            <p:nvPr/>
          </p:nvSpPr>
          <p:spPr>
            <a:xfrm>
              <a:off x="3574513" y="2636154"/>
              <a:ext cx="1915088" cy="1240543"/>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8"/>
            <p:cNvSpPr txBox="1"/>
            <p:nvPr/>
          </p:nvSpPr>
          <p:spPr>
            <a:xfrm>
              <a:off x="4176291" y="2973541"/>
              <a:ext cx="1286060" cy="875905"/>
            </a:xfrm>
            <a:prstGeom prst="rect">
              <a:avLst/>
            </a:prstGeom>
            <a:noFill/>
            <a:ln>
              <a:noFill/>
            </a:ln>
          </p:spPr>
          <p:txBody>
            <a:bodyPr spcFirstLastPara="1" wrap="square" lIns="57150" tIns="57150" rIns="57150" bIns="57150" anchor="t" anchorCtr="0">
              <a:noAutofit/>
            </a:bodyPr>
            <a:lstStyle/>
            <a:p>
              <a:pPr marL="44450" marR="0" lvl="1" indent="227013" algn="l" rtl="0">
                <a:lnSpc>
                  <a:spcPct val="90000"/>
                </a:lnSpc>
                <a:spcBef>
                  <a:spcPts val="0"/>
                </a:spcBef>
                <a:spcAft>
                  <a:spcPts val="0"/>
                </a:spcAft>
                <a:buClr>
                  <a:srgbClr val="000000"/>
                </a:buClr>
                <a:buSzPts val="1500"/>
                <a:buFont typeface="Arial"/>
                <a:buNone/>
              </a:pPr>
              <a:r>
                <a:rPr lang="en-US" sz="1500" b="0" i="1" u="none" strike="noStrike" cap="none">
                  <a:solidFill>
                    <a:srgbClr val="7030A0"/>
                  </a:solidFill>
                  <a:latin typeface="Arial"/>
                  <a:ea typeface="Arial"/>
                  <a:cs typeface="Arial"/>
                  <a:sym typeface="Arial"/>
                </a:rPr>
                <a:t>……</a:t>
              </a:r>
              <a:endParaRPr sz="1500" b="0" i="0" u="none" strike="noStrike" cap="none">
                <a:solidFill>
                  <a:srgbClr val="000000"/>
                </a:solidFill>
                <a:latin typeface="Arial"/>
                <a:ea typeface="Arial"/>
                <a:cs typeface="Arial"/>
                <a:sym typeface="Arial"/>
              </a:endParaRPr>
            </a:p>
          </p:txBody>
        </p:sp>
        <p:sp>
          <p:nvSpPr>
            <p:cNvPr id="317" name="Google Shape;317;p8"/>
            <p:cNvSpPr/>
            <p:nvPr/>
          </p:nvSpPr>
          <p:spPr>
            <a:xfrm>
              <a:off x="449895" y="2636154"/>
              <a:ext cx="1915088" cy="1240543"/>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8"/>
            <p:cNvSpPr txBox="1"/>
            <p:nvPr/>
          </p:nvSpPr>
          <p:spPr>
            <a:xfrm>
              <a:off x="477146" y="2973541"/>
              <a:ext cx="1286060" cy="875905"/>
            </a:xfrm>
            <a:prstGeom prst="rect">
              <a:avLst/>
            </a:prstGeom>
            <a:noFill/>
            <a:ln>
              <a:noFill/>
            </a:ln>
          </p:spPr>
          <p:txBody>
            <a:bodyPr spcFirstLastPara="1" wrap="square" lIns="57150" tIns="57150" rIns="57150" bIns="57150" anchor="t" anchorCtr="0">
              <a:noAutofit/>
            </a:bodyPr>
            <a:lstStyle/>
            <a:p>
              <a:pPr marL="114300" marR="0" lvl="1" indent="-114300" algn="l" rtl="0">
                <a:lnSpc>
                  <a:spcPct val="90000"/>
                </a:lnSpc>
                <a:spcBef>
                  <a:spcPts val="0"/>
                </a:spcBef>
                <a:spcAft>
                  <a:spcPts val="0"/>
                </a:spcAft>
                <a:buClr>
                  <a:srgbClr val="000000"/>
                </a:buClr>
                <a:buSzPts val="1500"/>
                <a:buFont typeface="Arial"/>
                <a:buNone/>
              </a:pPr>
              <a:r>
                <a:rPr lang="en-US" sz="1500" b="0" i="1" u="none" strike="noStrike" cap="none">
                  <a:solidFill>
                    <a:srgbClr val="7030A0"/>
                  </a:solidFill>
                  <a:latin typeface="Arial"/>
                  <a:ea typeface="Arial"/>
                  <a:cs typeface="Arial"/>
                  <a:sym typeface="Arial"/>
                </a:rPr>
                <a:t>……</a:t>
              </a:r>
              <a:endParaRPr sz="1500" b="0" i="0" u="none" strike="noStrike" cap="none">
                <a:solidFill>
                  <a:srgbClr val="000000"/>
                </a:solidFill>
                <a:latin typeface="Arial"/>
                <a:ea typeface="Arial"/>
                <a:cs typeface="Arial"/>
                <a:sym typeface="Arial"/>
              </a:endParaRPr>
            </a:p>
          </p:txBody>
        </p:sp>
        <p:sp>
          <p:nvSpPr>
            <p:cNvPr id="319" name="Google Shape;319;p8"/>
            <p:cNvSpPr/>
            <p:nvPr/>
          </p:nvSpPr>
          <p:spPr>
            <a:xfrm>
              <a:off x="3574513" y="0"/>
              <a:ext cx="1915088" cy="1240543"/>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8"/>
            <p:cNvSpPr txBox="1"/>
            <p:nvPr/>
          </p:nvSpPr>
          <p:spPr>
            <a:xfrm>
              <a:off x="4176291" y="27251"/>
              <a:ext cx="1286060" cy="875905"/>
            </a:xfrm>
            <a:prstGeom prst="rect">
              <a:avLst/>
            </a:prstGeom>
            <a:noFill/>
            <a:ln>
              <a:noFill/>
            </a:ln>
          </p:spPr>
          <p:txBody>
            <a:bodyPr spcFirstLastPara="1" wrap="square" lIns="60950" tIns="60950" rIns="60950" bIns="60950" anchor="t" anchorCtr="0">
              <a:noAutofit/>
            </a:bodyPr>
            <a:lstStyle/>
            <a:p>
              <a:pPr marL="171450" marR="0" lvl="1" indent="-171450" algn="l" rtl="0">
                <a:lnSpc>
                  <a:spcPct val="90000"/>
                </a:lnSpc>
                <a:spcBef>
                  <a:spcPts val="0"/>
                </a:spcBef>
                <a:spcAft>
                  <a:spcPts val="0"/>
                </a:spcAft>
                <a:buClr>
                  <a:srgbClr val="000000"/>
                </a:buClr>
                <a:buSzPts val="1600"/>
                <a:buFont typeface="Arial"/>
                <a:buNone/>
              </a:pPr>
              <a:r>
                <a:rPr lang="en-US" sz="1600" b="0" i="1" u="none" strike="noStrike" cap="none">
                  <a:solidFill>
                    <a:srgbClr val="7030A0"/>
                  </a:solidFill>
                  <a:latin typeface="Arial"/>
                  <a:ea typeface="Arial"/>
                  <a:cs typeface="Arial"/>
                  <a:sym typeface="Arial"/>
                </a:rPr>
                <a:t>……</a:t>
              </a:r>
              <a:endParaRPr sz="2400" b="0" i="1" u="none" strike="noStrike" cap="none">
                <a:solidFill>
                  <a:srgbClr val="7030A0"/>
                </a:solidFill>
                <a:latin typeface="Arial"/>
                <a:ea typeface="Arial"/>
                <a:cs typeface="Arial"/>
                <a:sym typeface="Arial"/>
              </a:endParaRPr>
            </a:p>
          </p:txBody>
        </p:sp>
        <p:sp>
          <p:nvSpPr>
            <p:cNvPr id="321" name="Google Shape;321;p8"/>
            <p:cNvSpPr/>
            <p:nvPr/>
          </p:nvSpPr>
          <p:spPr>
            <a:xfrm>
              <a:off x="449895" y="0"/>
              <a:ext cx="1915088" cy="1240543"/>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8"/>
            <p:cNvSpPr txBox="1"/>
            <p:nvPr/>
          </p:nvSpPr>
          <p:spPr>
            <a:xfrm>
              <a:off x="477146" y="27251"/>
              <a:ext cx="1286060" cy="875905"/>
            </a:xfrm>
            <a:prstGeom prst="rect">
              <a:avLst/>
            </a:prstGeom>
            <a:noFill/>
            <a:ln>
              <a:noFill/>
            </a:ln>
          </p:spPr>
          <p:txBody>
            <a:bodyPr spcFirstLastPara="1" wrap="square" lIns="57150" tIns="57150" rIns="57150" bIns="57150" anchor="t" anchorCtr="0">
              <a:noAutofit/>
            </a:bodyPr>
            <a:lstStyle/>
            <a:p>
              <a:pPr marL="114300" marR="0" lvl="1" indent="-114300" algn="l" rtl="0">
                <a:lnSpc>
                  <a:spcPct val="90000"/>
                </a:lnSpc>
                <a:spcBef>
                  <a:spcPts val="0"/>
                </a:spcBef>
                <a:spcAft>
                  <a:spcPts val="0"/>
                </a:spcAft>
                <a:buClr>
                  <a:srgbClr val="000000"/>
                </a:buClr>
                <a:buSzPts val="1500"/>
                <a:buFont typeface="Arial"/>
                <a:buNone/>
              </a:pPr>
              <a:r>
                <a:rPr lang="en-US" sz="1500" b="0" i="1" u="none" strike="noStrike" cap="none">
                  <a:solidFill>
                    <a:srgbClr val="7030A0"/>
                  </a:solidFill>
                  <a:latin typeface="Arial"/>
                  <a:ea typeface="Arial"/>
                  <a:cs typeface="Arial"/>
                  <a:sym typeface="Arial"/>
                </a:rPr>
                <a:t>……</a:t>
              </a:r>
              <a:endParaRPr sz="1500" b="0" i="0" u="none" strike="noStrike" cap="none">
                <a:solidFill>
                  <a:srgbClr val="000000"/>
                </a:solidFill>
                <a:latin typeface="Arial"/>
                <a:ea typeface="Arial"/>
                <a:cs typeface="Arial"/>
                <a:sym typeface="Arial"/>
              </a:endParaRPr>
            </a:p>
          </p:txBody>
        </p:sp>
        <p:sp>
          <p:nvSpPr>
            <p:cNvPr id="323" name="Google Shape;323;p8"/>
            <p:cNvSpPr/>
            <p:nvPr/>
          </p:nvSpPr>
          <p:spPr>
            <a:xfrm>
              <a:off x="1252371" y="220971"/>
              <a:ext cx="1678610" cy="167861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8"/>
            <p:cNvSpPr txBox="1"/>
            <p:nvPr/>
          </p:nvSpPr>
          <p:spPr>
            <a:xfrm>
              <a:off x="1744024" y="712624"/>
              <a:ext cx="1186957" cy="1186957"/>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l-GR" sz="1400" b="0" i="0" u="none" strike="noStrike" cap="none" dirty="0">
                  <a:solidFill>
                    <a:srgbClr val="7030A0"/>
                  </a:solidFill>
                  <a:latin typeface="Arial"/>
                  <a:ea typeface="Arial"/>
                  <a:cs typeface="Arial"/>
                  <a:sym typeface="Arial"/>
                </a:rPr>
                <a:t>Δυνάμεις</a:t>
              </a:r>
              <a:r>
                <a:rPr lang="en-US" sz="1100" b="0" i="0" u="none" strike="noStrike" cap="none" dirty="0">
                  <a:solidFill>
                    <a:srgbClr val="7030A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325" name="Google Shape;325;p8"/>
            <p:cNvSpPr/>
            <p:nvPr/>
          </p:nvSpPr>
          <p:spPr>
            <a:xfrm rot="5400000">
              <a:off x="3008515" y="220971"/>
              <a:ext cx="1678610" cy="167861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8"/>
            <p:cNvSpPr txBox="1"/>
            <p:nvPr/>
          </p:nvSpPr>
          <p:spPr>
            <a:xfrm>
              <a:off x="3008515" y="712624"/>
              <a:ext cx="1186957" cy="1186957"/>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l-GR" sz="1300" b="0" i="0" u="none" strike="noStrike" cap="none" dirty="0">
                  <a:solidFill>
                    <a:srgbClr val="7030A0"/>
                  </a:solidFill>
                  <a:latin typeface="Arial"/>
                  <a:ea typeface="Arial"/>
                  <a:cs typeface="Arial"/>
                  <a:sym typeface="Arial"/>
                </a:rPr>
                <a:t>Αδυναμίες</a:t>
              </a:r>
              <a:endParaRPr sz="1400" b="0" i="0" u="none" strike="noStrike" cap="none" dirty="0">
                <a:solidFill>
                  <a:srgbClr val="000000"/>
                </a:solidFill>
                <a:latin typeface="Arial"/>
                <a:ea typeface="Arial"/>
                <a:cs typeface="Arial"/>
                <a:sym typeface="Arial"/>
              </a:endParaRPr>
            </a:p>
          </p:txBody>
        </p:sp>
        <p:sp>
          <p:nvSpPr>
            <p:cNvPr id="327" name="Google Shape;327;p8"/>
            <p:cNvSpPr/>
            <p:nvPr/>
          </p:nvSpPr>
          <p:spPr>
            <a:xfrm rot="10800000">
              <a:off x="3008515" y="1977115"/>
              <a:ext cx="1678610" cy="167861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8"/>
            <p:cNvSpPr txBox="1"/>
            <p:nvPr/>
          </p:nvSpPr>
          <p:spPr>
            <a:xfrm>
              <a:off x="3008515" y="1977115"/>
              <a:ext cx="1186957" cy="1186957"/>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l-GR" sz="1300" dirty="0">
                  <a:solidFill>
                    <a:srgbClr val="7030A0"/>
                  </a:solidFill>
                </a:rPr>
                <a:t>Α</a:t>
              </a:r>
              <a:r>
                <a:rPr lang="el-GR" sz="1300" b="0" i="0" u="none" strike="noStrike" cap="none" dirty="0">
                  <a:solidFill>
                    <a:srgbClr val="7030A0"/>
                  </a:solidFill>
                  <a:latin typeface="Arial"/>
                  <a:ea typeface="Arial"/>
                  <a:cs typeface="Arial"/>
                  <a:sym typeface="Arial"/>
                </a:rPr>
                <a:t>πειλές</a:t>
              </a:r>
              <a:endParaRPr sz="1400" b="0" i="0" u="none" strike="noStrike" cap="none" dirty="0">
                <a:solidFill>
                  <a:srgbClr val="000000"/>
                </a:solidFill>
                <a:latin typeface="Arial"/>
                <a:ea typeface="Arial"/>
                <a:cs typeface="Arial"/>
                <a:sym typeface="Arial"/>
              </a:endParaRPr>
            </a:p>
          </p:txBody>
        </p:sp>
        <p:sp>
          <p:nvSpPr>
            <p:cNvPr id="329" name="Google Shape;329;p8"/>
            <p:cNvSpPr/>
            <p:nvPr/>
          </p:nvSpPr>
          <p:spPr>
            <a:xfrm rot="-5400000">
              <a:off x="1252371" y="1977115"/>
              <a:ext cx="1678610" cy="167861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8"/>
            <p:cNvSpPr txBox="1"/>
            <p:nvPr/>
          </p:nvSpPr>
          <p:spPr>
            <a:xfrm>
              <a:off x="1744024" y="1977115"/>
              <a:ext cx="1186957" cy="1186957"/>
            </a:xfrm>
            <a:prstGeom prst="rect">
              <a:avLst/>
            </a:prstGeom>
            <a:noFill/>
            <a:ln>
              <a:noFill/>
            </a:ln>
          </p:spPr>
          <p:txBody>
            <a:bodyPr spcFirstLastPara="1" wrap="square" lIns="92450" tIns="92450" rIns="92450" bIns="924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l-GR" sz="1300" b="0" i="0" u="none" strike="noStrike" cap="none" dirty="0">
                  <a:solidFill>
                    <a:srgbClr val="7030A0"/>
                  </a:solidFill>
                  <a:latin typeface="Arial"/>
                  <a:ea typeface="Arial"/>
                  <a:cs typeface="Arial"/>
                  <a:sym typeface="Arial"/>
                </a:rPr>
                <a:t>Ευκαιρίες</a:t>
              </a:r>
              <a:r>
                <a:rPr lang="en-US" sz="1300" b="0" i="0" u="none" strike="noStrike" cap="none" dirty="0">
                  <a:solidFill>
                    <a:srgbClr val="7030A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331" name="Google Shape;331;p8"/>
            <p:cNvSpPr/>
            <p:nvPr/>
          </p:nvSpPr>
          <p:spPr>
            <a:xfrm>
              <a:off x="2679965" y="1589446"/>
              <a:ext cx="579566" cy="503970"/>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A8B9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8"/>
            <p:cNvSpPr/>
            <p:nvPr/>
          </p:nvSpPr>
          <p:spPr>
            <a:xfrm rot="10800000">
              <a:off x="2679965" y="1783281"/>
              <a:ext cx="579566" cy="503970"/>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A8B9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3" name="Google Shape;333;p8"/>
          <p:cNvSpPr txBox="1"/>
          <p:nvPr/>
        </p:nvSpPr>
        <p:spPr>
          <a:xfrm>
            <a:off x="274634" y="568152"/>
            <a:ext cx="3355670" cy="4801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600"/>
              <a:buFont typeface="Arial"/>
              <a:buNone/>
            </a:pPr>
            <a:r>
              <a:rPr lang="el-GR" sz="2800" b="0" i="0" u="none" strike="noStrike" cap="none" dirty="0">
                <a:solidFill>
                  <a:srgbClr val="FF33CC"/>
                </a:solidFill>
                <a:latin typeface="Calibri"/>
                <a:ea typeface="Calibri"/>
                <a:cs typeface="Calibri"/>
                <a:sym typeface="Calibri"/>
              </a:rPr>
              <a:t>Ανάλυση </a:t>
            </a:r>
            <a:r>
              <a:rPr lang="en-US" sz="2800" b="0" i="0" u="none" strike="noStrike" cap="none" dirty="0">
                <a:solidFill>
                  <a:srgbClr val="FF33CC"/>
                </a:solidFill>
                <a:latin typeface="Calibri"/>
                <a:ea typeface="Calibri"/>
                <a:cs typeface="Calibri"/>
                <a:sym typeface="Calibri"/>
              </a:rPr>
              <a:t>SWOT</a:t>
            </a:r>
            <a:endParaRPr sz="2800" b="0" i="0" u="none" strike="noStrike" cap="none" dirty="0">
              <a:solidFill>
                <a:srgbClr val="FF33CC"/>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75"/>
          <p:cNvSpPr txBox="1">
            <a:spLocks noGrp="1"/>
          </p:cNvSpPr>
          <p:nvPr>
            <p:ph type="body" idx="6"/>
          </p:nvPr>
        </p:nvSpPr>
        <p:spPr>
          <a:xfrm>
            <a:off x="10764" y="266700"/>
            <a:ext cx="12181236" cy="817857"/>
          </a:xfrm>
          <a:prstGeom prst="rect">
            <a:avLst/>
          </a:prstGeom>
          <a:noFill/>
          <a:ln>
            <a:noFill/>
          </a:ln>
        </p:spPr>
        <p:txBody>
          <a:bodyPr spcFirstLastPara="1" wrap="square" lIns="91425" tIns="45700" rIns="91425" bIns="45700" anchor="t" anchorCtr="0">
            <a:normAutofit fontScale="92500"/>
          </a:bodyPr>
          <a:lstStyle/>
          <a:p>
            <a:pPr marL="44450" lvl="0" indent="0" algn="ctr" rtl="0">
              <a:lnSpc>
                <a:spcPct val="120000"/>
              </a:lnSpc>
              <a:spcBef>
                <a:spcPts val="0"/>
              </a:spcBef>
              <a:spcAft>
                <a:spcPts val="0"/>
              </a:spcAft>
              <a:buSzPts val="3600"/>
              <a:buNone/>
            </a:pPr>
            <a:r>
              <a:rPr lang="el-GR" sz="2800" dirty="0">
                <a:latin typeface="Calibri"/>
                <a:ea typeface="Calibri"/>
                <a:cs typeface="Calibri"/>
                <a:sym typeface="Calibri"/>
              </a:rPr>
              <a:t>Πρότυπο νοητικού χάρτη </a:t>
            </a:r>
            <a:r>
              <a:rPr lang="en-US" sz="2800" dirty="0">
                <a:latin typeface="Calibri"/>
                <a:ea typeface="Calibri"/>
                <a:cs typeface="Calibri"/>
                <a:sym typeface="Calibri"/>
              </a:rPr>
              <a:t>SWOT </a:t>
            </a:r>
            <a:r>
              <a:rPr lang="el-GR" sz="2800" dirty="0">
                <a:latin typeface="Calibri"/>
                <a:ea typeface="Calibri"/>
                <a:cs typeface="Calibri"/>
                <a:sym typeface="Calibri"/>
              </a:rPr>
              <a:t>για να γίνεις Νέος Επιχειρηματίας Ορεινών Περιοχών</a:t>
            </a:r>
            <a:endParaRPr sz="4000" dirty="0"/>
          </a:p>
        </p:txBody>
      </p:sp>
      <p:sp>
        <p:nvSpPr>
          <p:cNvPr id="339" name="Google Shape;339;p75"/>
          <p:cNvSpPr/>
          <p:nvPr/>
        </p:nvSpPr>
        <p:spPr>
          <a:xfrm>
            <a:off x="289560" y="1084557"/>
            <a:ext cx="11475720" cy="47371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40" name="Google Shape;340;p75"/>
          <p:cNvGrpSpPr/>
          <p:nvPr/>
        </p:nvGrpSpPr>
        <p:grpSpPr>
          <a:xfrm>
            <a:off x="1378087" y="1084557"/>
            <a:ext cx="9435824" cy="4934394"/>
            <a:chOff x="0" y="0"/>
            <a:chExt cx="9435824" cy="4934394"/>
          </a:xfrm>
        </p:grpSpPr>
        <p:sp>
          <p:nvSpPr>
            <p:cNvPr id="341" name="Google Shape;341;p75"/>
            <p:cNvSpPr/>
            <p:nvPr/>
          </p:nvSpPr>
          <p:spPr>
            <a:xfrm>
              <a:off x="5652854" y="3355388"/>
              <a:ext cx="3782970" cy="1579006"/>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75"/>
            <p:cNvSpPr txBox="1"/>
            <p:nvPr/>
          </p:nvSpPr>
          <p:spPr>
            <a:xfrm>
              <a:off x="6822431" y="3784826"/>
              <a:ext cx="2578707" cy="1114882"/>
            </a:xfrm>
            <a:prstGeom prst="rect">
              <a:avLst/>
            </a:prstGeom>
            <a:noFill/>
            <a:ln>
              <a:noFill/>
            </a:ln>
          </p:spPr>
          <p:txBody>
            <a:bodyPr spcFirstLastPara="1" wrap="square" lIns="57150" tIns="57150" rIns="57150" bIns="57150" anchor="t" anchorCtr="0">
              <a:noAutofit/>
            </a:bodyPr>
            <a:lstStyle/>
            <a:p>
              <a:pPr marL="44450" marR="0" lvl="1" indent="227013" algn="r" rtl="0">
                <a:lnSpc>
                  <a:spcPct val="90000"/>
                </a:lnSpc>
                <a:spcBef>
                  <a:spcPts val="0"/>
                </a:spcBef>
                <a:spcAft>
                  <a:spcPts val="0"/>
                </a:spcAft>
                <a:buClr>
                  <a:srgbClr val="000000"/>
                </a:buClr>
                <a:buSzPts val="1500"/>
                <a:buFont typeface="Arial"/>
                <a:buNone/>
              </a:pPr>
              <a:r>
                <a:rPr lang="el-GR" sz="1500" b="0" i="1" u="none" strike="noStrike" cap="none" dirty="0">
                  <a:solidFill>
                    <a:srgbClr val="7030A0"/>
                  </a:solidFill>
                  <a:latin typeface="Arial"/>
                  <a:ea typeface="Arial"/>
                  <a:cs typeface="Arial"/>
                  <a:sym typeface="Arial"/>
                </a:rPr>
                <a:t>Π.χ. Έλλειψη ευρύτερης υποστήριξης</a:t>
              </a:r>
              <a:endParaRPr sz="1500" b="0" i="0" u="none" strike="noStrike" cap="none" dirty="0">
                <a:solidFill>
                  <a:srgbClr val="000000"/>
                </a:solidFill>
                <a:latin typeface="Arial"/>
                <a:ea typeface="Arial"/>
                <a:cs typeface="Arial"/>
                <a:sym typeface="Arial"/>
              </a:endParaRPr>
            </a:p>
          </p:txBody>
        </p:sp>
        <p:sp>
          <p:nvSpPr>
            <p:cNvPr id="343" name="Google Shape;343;p75"/>
            <p:cNvSpPr/>
            <p:nvPr/>
          </p:nvSpPr>
          <p:spPr>
            <a:xfrm>
              <a:off x="0" y="3324913"/>
              <a:ext cx="3498162" cy="1579006"/>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75"/>
            <p:cNvSpPr txBox="1"/>
            <p:nvPr/>
          </p:nvSpPr>
          <p:spPr>
            <a:xfrm>
              <a:off x="34686" y="3754351"/>
              <a:ext cx="2379341" cy="1114882"/>
            </a:xfrm>
            <a:prstGeom prst="rect">
              <a:avLst/>
            </a:prstGeom>
            <a:noFill/>
            <a:ln>
              <a:noFill/>
            </a:ln>
          </p:spPr>
          <p:txBody>
            <a:bodyPr spcFirstLastPara="1" wrap="square" lIns="57150" tIns="57150" rIns="57150" bIns="57150" anchor="t" anchorCtr="0">
              <a:noAutofit/>
            </a:bodyPr>
            <a:lstStyle/>
            <a:p>
              <a:pPr marL="114300" marR="0" lvl="1" indent="-114300" algn="l" rtl="0">
                <a:lnSpc>
                  <a:spcPct val="90000"/>
                </a:lnSpc>
                <a:spcBef>
                  <a:spcPts val="0"/>
                </a:spcBef>
                <a:spcAft>
                  <a:spcPts val="0"/>
                </a:spcAft>
                <a:buClr>
                  <a:srgbClr val="000000"/>
                </a:buClr>
                <a:buSzPts val="1500"/>
                <a:buFont typeface="Arial"/>
                <a:buNone/>
              </a:pPr>
              <a:r>
                <a:rPr lang="el-GR" sz="1500" b="0" i="1" u="none" strike="noStrike" cap="none" dirty="0">
                  <a:solidFill>
                    <a:srgbClr val="7030A0"/>
                  </a:solidFill>
                  <a:latin typeface="Arial"/>
                  <a:ea typeface="Arial"/>
                  <a:cs typeface="Arial"/>
                  <a:sym typeface="Arial"/>
                </a:rPr>
                <a:t>Π.χ. Προθυμία για μάθηση</a:t>
              </a:r>
              <a:endParaRPr sz="1500" b="0" i="0" u="none" strike="noStrike" cap="none" dirty="0">
                <a:solidFill>
                  <a:srgbClr val="000000"/>
                </a:solidFill>
                <a:latin typeface="Arial"/>
                <a:ea typeface="Arial"/>
                <a:cs typeface="Arial"/>
                <a:sym typeface="Arial"/>
              </a:endParaRPr>
            </a:p>
          </p:txBody>
        </p:sp>
        <p:sp>
          <p:nvSpPr>
            <p:cNvPr id="345" name="Google Shape;345;p75"/>
            <p:cNvSpPr/>
            <p:nvPr/>
          </p:nvSpPr>
          <p:spPr>
            <a:xfrm>
              <a:off x="5982611" y="0"/>
              <a:ext cx="3453213" cy="1579006"/>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75"/>
            <p:cNvSpPr txBox="1"/>
            <p:nvPr/>
          </p:nvSpPr>
          <p:spPr>
            <a:xfrm>
              <a:off x="7053261" y="34686"/>
              <a:ext cx="2347877" cy="1114882"/>
            </a:xfrm>
            <a:prstGeom prst="rect">
              <a:avLst/>
            </a:prstGeom>
            <a:noFill/>
            <a:ln>
              <a:noFill/>
            </a:ln>
          </p:spPr>
          <p:txBody>
            <a:bodyPr spcFirstLastPara="1" wrap="square" lIns="53325" tIns="53325" rIns="53325" bIns="53325" anchor="t" anchorCtr="0">
              <a:noAutofit/>
            </a:bodyPr>
            <a:lstStyle/>
            <a:p>
              <a:pPr marL="114300" marR="0" lvl="1" indent="-114300" algn="r" rtl="0">
                <a:lnSpc>
                  <a:spcPct val="90000"/>
                </a:lnSpc>
                <a:spcBef>
                  <a:spcPts val="0"/>
                </a:spcBef>
                <a:spcAft>
                  <a:spcPts val="0"/>
                </a:spcAft>
                <a:buClr>
                  <a:srgbClr val="000000"/>
                </a:buClr>
                <a:buSzPts val="1400"/>
                <a:buFont typeface="Arial"/>
                <a:buNone/>
              </a:pPr>
              <a:r>
                <a:rPr lang="el-GR" sz="1400" b="0" i="1" u="none" strike="noStrike" cap="none" dirty="0">
                  <a:solidFill>
                    <a:srgbClr val="7030A0"/>
                  </a:solidFill>
                  <a:latin typeface="Arial"/>
                  <a:ea typeface="Arial"/>
                  <a:cs typeface="Arial"/>
                  <a:sym typeface="Arial"/>
                </a:rPr>
                <a:t>Π.χ. Γνώσεις για την αγορά</a:t>
              </a:r>
              <a:endParaRPr sz="1400" b="0" i="0" u="none" strike="noStrike" cap="none" dirty="0">
                <a:solidFill>
                  <a:srgbClr val="000000"/>
                </a:solidFill>
                <a:latin typeface="Arial"/>
                <a:ea typeface="Arial"/>
                <a:cs typeface="Arial"/>
                <a:sym typeface="Arial"/>
              </a:endParaRPr>
            </a:p>
          </p:txBody>
        </p:sp>
        <p:sp>
          <p:nvSpPr>
            <p:cNvPr id="347" name="Google Shape;347;p75"/>
            <p:cNvSpPr/>
            <p:nvPr/>
          </p:nvSpPr>
          <p:spPr>
            <a:xfrm>
              <a:off x="0" y="0"/>
              <a:ext cx="3390055" cy="1579006"/>
            </a:xfrm>
            <a:prstGeom prst="roundRect">
              <a:avLst>
                <a:gd name="adj" fmla="val 10000"/>
              </a:avLst>
            </a:prstGeom>
            <a:no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75"/>
            <p:cNvSpPr txBox="1"/>
            <p:nvPr/>
          </p:nvSpPr>
          <p:spPr>
            <a:xfrm>
              <a:off x="34686" y="34686"/>
              <a:ext cx="2303666" cy="1114882"/>
            </a:xfrm>
            <a:prstGeom prst="rect">
              <a:avLst/>
            </a:prstGeom>
            <a:noFill/>
            <a:ln>
              <a:noFill/>
            </a:ln>
          </p:spPr>
          <p:txBody>
            <a:bodyPr spcFirstLastPara="1" wrap="square" lIns="57150" tIns="57150" rIns="57150" bIns="57150" anchor="t" anchorCtr="0">
              <a:noAutofit/>
            </a:bodyPr>
            <a:lstStyle/>
            <a:p>
              <a:pPr marL="114300" marR="0" lvl="1" indent="-114300" algn="l" rtl="0">
                <a:lnSpc>
                  <a:spcPct val="90000"/>
                </a:lnSpc>
                <a:spcBef>
                  <a:spcPts val="0"/>
                </a:spcBef>
                <a:spcAft>
                  <a:spcPts val="0"/>
                </a:spcAft>
                <a:buClr>
                  <a:srgbClr val="000000"/>
                </a:buClr>
                <a:buSzPts val="1500"/>
                <a:buFont typeface="Arial"/>
                <a:buNone/>
              </a:pPr>
              <a:r>
                <a:rPr lang="el-GR" sz="1500" b="0" i="1" u="none" strike="noStrike" cap="none" dirty="0">
                  <a:solidFill>
                    <a:srgbClr val="7030A0"/>
                  </a:solidFill>
                  <a:latin typeface="Arial"/>
                  <a:ea typeface="Arial"/>
                  <a:cs typeface="Arial"/>
                  <a:sym typeface="Arial"/>
                </a:rPr>
                <a:t>Π.χ. Καλός στα επικοινωνιακά</a:t>
              </a:r>
              <a:endParaRPr sz="1400" b="0" i="0" u="none" strike="noStrike" cap="none" dirty="0">
                <a:solidFill>
                  <a:srgbClr val="000000"/>
                </a:solidFill>
                <a:latin typeface="Arial"/>
                <a:ea typeface="Arial"/>
                <a:cs typeface="Arial"/>
                <a:sym typeface="Arial"/>
              </a:endParaRPr>
            </a:p>
          </p:txBody>
        </p:sp>
        <p:sp>
          <p:nvSpPr>
            <p:cNvPr id="349" name="Google Shape;349;p75"/>
            <p:cNvSpPr/>
            <p:nvPr/>
          </p:nvSpPr>
          <p:spPr>
            <a:xfrm>
              <a:off x="2531975" y="281260"/>
              <a:ext cx="2136593" cy="2136593"/>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75"/>
            <p:cNvSpPr txBox="1"/>
            <p:nvPr/>
          </p:nvSpPr>
          <p:spPr>
            <a:xfrm>
              <a:off x="3157769" y="907054"/>
              <a:ext cx="1510799" cy="1510799"/>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l-GR" sz="1600" dirty="0">
                  <a:solidFill>
                    <a:srgbClr val="7030A0"/>
                  </a:solidFill>
                </a:rPr>
                <a:t>Δυνάμεις</a:t>
              </a:r>
              <a:r>
                <a:rPr lang="en-US" sz="1600" b="0" i="0" u="none" strike="noStrike" cap="none" dirty="0">
                  <a:solidFill>
                    <a:srgbClr val="7030A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351" name="Google Shape;351;p75"/>
            <p:cNvSpPr/>
            <p:nvPr/>
          </p:nvSpPr>
          <p:spPr>
            <a:xfrm rot="5400000">
              <a:off x="4767256" y="281260"/>
              <a:ext cx="2136593" cy="2136593"/>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75"/>
            <p:cNvSpPr txBox="1"/>
            <p:nvPr/>
          </p:nvSpPr>
          <p:spPr>
            <a:xfrm>
              <a:off x="4767256" y="907054"/>
              <a:ext cx="1510799" cy="1510799"/>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l-GR" sz="1600" b="0" i="0" u="none" strike="noStrike" cap="none" dirty="0">
                  <a:solidFill>
                    <a:srgbClr val="7030A0"/>
                  </a:solidFill>
                  <a:latin typeface="Arial"/>
                  <a:ea typeface="Arial"/>
                  <a:cs typeface="Arial"/>
                  <a:sym typeface="Arial"/>
                </a:rPr>
                <a:t>Αδυναμίες</a:t>
              </a:r>
              <a:endParaRPr sz="1400" b="0" i="0" u="none" strike="noStrike" cap="none" dirty="0">
                <a:solidFill>
                  <a:srgbClr val="000000"/>
                </a:solidFill>
                <a:latin typeface="Arial"/>
                <a:ea typeface="Arial"/>
                <a:cs typeface="Arial"/>
                <a:sym typeface="Arial"/>
              </a:endParaRPr>
            </a:p>
          </p:txBody>
        </p:sp>
        <p:sp>
          <p:nvSpPr>
            <p:cNvPr id="353" name="Google Shape;353;p75"/>
            <p:cNvSpPr/>
            <p:nvPr/>
          </p:nvSpPr>
          <p:spPr>
            <a:xfrm rot="10800000">
              <a:off x="4767256" y="2516541"/>
              <a:ext cx="2136593" cy="2136593"/>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75"/>
            <p:cNvSpPr txBox="1"/>
            <p:nvPr/>
          </p:nvSpPr>
          <p:spPr>
            <a:xfrm>
              <a:off x="4767256" y="2516541"/>
              <a:ext cx="1510799" cy="1510799"/>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l-GR" sz="1600" b="0" i="0" u="none" strike="noStrike" cap="none" dirty="0">
                  <a:solidFill>
                    <a:srgbClr val="7030A0"/>
                  </a:solidFill>
                  <a:latin typeface="Arial"/>
                  <a:ea typeface="Arial"/>
                  <a:cs typeface="Arial"/>
                  <a:sym typeface="Arial"/>
                </a:rPr>
                <a:t>Απειλές</a:t>
              </a:r>
              <a:endParaRPr sz="1400" b="0" i="0" u="none" strike="noStrike" cap="none" dirty="0">
                <a:solidFill>
                  <a:srgbClr val="000000"/>
                </a:solidFill>
                <a:latin typeface="Arial"/>
                <a:ea typeface="Arial"/>
                <a:cs typeface="Arial"/>
                <a:sym typeface="Arial"/>
              </a:endParaRPr>
            </a:p>
          </p:txBody>
        </p:sp>
        <p:sp>
          <p:nvSpPr>
            <p:cNvPr id="355" name="Google Shape;355;p75"/>
            <p:cNvSpPr/>
            <p:nvPr/>
          </p:nvSpPr>
          <p:spPr>
            <a:xfrm rot="-5400000">
              <a:off x="2531975" y="2516541"/>
              <a:ext cx="2136593" cy="2136593"/>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chemeClr val="lt1"/>
            </a:solidFill>
            <a:ln w="254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75"/>
            <p:cNvSpPr txBox="1"/>
            <p:nvPr/>
          </p:nvSpPr>
          <p:spPr>
            <a:xfrm>
              <a:off x="3157769" y="2516541"/>
              <a:ext cx="1510799" cy="1510799"/>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l-GR" sz="1600" b="0" i="0" u="none" strike="noStrike" cap="none" dirty="0">
                  <a:solidFill>
                    <a:srgbClr val="7030A0"/>
                  </a:solidFill>
                  <a:latin typeface="Arial"/>
                  <a:ea typeface="Arial"/>
                  <a:cs typeface="Arial"/>
                  <a:sym typeface="Arial"/>
                </a:rPr>
                <a:t>Ευκαιρίες</a:t>
              </a:r>
              <a:r>
                <a:rPr lang="en-US" sz="1600" b="0" i="0" u="none" strike="noStrike" cap="none" dirty="0">
                  <a:solidFill>
                    <a:srgbClr val="7030A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357" name="Google Shape;357;p75"/>
            <p:cNvSpPr/>
            <p:nvPr/>
          </p:nvSpPr>
          <p:spPr>
            <a:xfrm>
              <a:off x="4349066" y="2023101"/>
              <a:ext cx="737692" cy="641471"/>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75"/>
            <p:cNvSpPr/>
            <p:nvPr/>
          </p:nvSpPr>
          <p:spPr>
            <a:xfrm rot="10800000">
              <a:off x="4349066" y="2269821"/>
              <a:ext cx="737692" cy="641471"/>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76"/>
          <p:cNvSpPr txBox="1">
            <a:spLocks noGrp="1"/>
          </p:cNvSpPr>
          <p:nvPr>
            <p:ph type="body" idx="4"/>
          </p:nvPr>
        </p:nvSpPr>
        <p:spPr>
          <a:xfrm>
            <a:off x="6579207" y="1438018"/>
            <a:ext cx="5004462" cy="4840239"/>
          </a:xfrm>
          <a:prstGeom prst="rect">
            <a:avLst/>
          </a:prstGeom>
          <a:noFill/>
          <a:ln>
            <a:noFill/>
          </a:ln>
        </p:spPr>
        <p:txBody>
          <a:bodyPr spcFirstLastPara="1" wrap="square" lIns="91425" tIns="45700" rIns="91425" bIns="45700" anchor="t" anchorCtr="0">
            <a:normAutofit fontScale="47500" lnSpcReduction="20000"/>
          </a:bodyPr>
          <a:lstStyle/>
          <a:p>
            <a:pPr marL="44450" lvl="0" indent="0" algn="l" rtl="0">
              <a:lnSpc>
                <a:spcPct val="120000"/>
              </a:lnSpc>
              <a:spcBef>
                <a:spcPts val="0"/>
              </a:spcBef>
              <a:spcAft>
                <a:spcPts val="0"/>
              </a:spcAft>
              <a:buSzPct val="342245"/>
              <a:buNone/>
            </a:pPr>
            <a:r>
              <a:rPr lang="el-GR" sz="5100" b="0" dirty="0">
                <a:latin typeface="Calibri"/>
                <a:ea typeface="Calibri"/>
                <a:cs typeface="Calibri"/>
                <a:sym typeface="Calibri"/>
              </a:rPr>
              <a:t>Οι ειδικοί προτείνουν</a:t>
            </a:r>
            <a:r>
              <a:rPr lang="en-US" sz="5100" b="0" dirty="0">
                <a:latin typeface="Calibri"/>
                <a:ea typeface="Calibri"/>
                <a:cs typeface="Calibri"/>
                <a:sym typeface="Calibri"/>
              </a:rPr>
              <a:t>:</a:t>
            </a:r>
            <a:endParaRPr lang="en-US" dirty="0"/>
          </a:p>
          <a:p>
            <a:pPr marL="44450" lvl="0" indent="0" algn="l" rtl="0">
              <a:lnSpc>
                <a:spcPct val="120000"/>
              </a:lnSpc>
              <a:spcBef>
                <a:spcPts val="0"/>
              </a:spcBef>
              <a:spcAft>
                <a:spcPts val="0"/>
              </a:spcAft>
              <a:buSzPts val="9600"/>
              <a:buNone/>
            </a:pPr>
            <a:endParaRPr lang="en-US" sz="2900" b="0" dirty="0">
              <a:latin typeface="Calibri"/>
              <a:ea typeface="Calibri"/>
              <a:cs typeface="Calibri"/>
              <a:sym typeface="Calibri"/>
            </a:endParaRPr>
          </a:p>
          <a:p>
            <a:pPr marL="44450" lvl="0" indent="0" algn="l" rtl="0">
              <a:lnSpc>
                <a:spcPct val="120000"/>
              </a:lnSpc>
              <a:spcBef>
                <a:spcPts val="0"/>
              </a:spcBef>
              <a:spcAft>
                <a:spcPts val="0"/>
              </a:spcAft>
              <a:buSzPct val="342245"/>
            </a:pPr>
            <a:r>
              <a:rPr lang="el-GR" sz="5100" b="0" dirty="0">
                <a:latin typeface="Calibri"/>
                <a:ea typeface="Calibri"/>
                <a:cs typeface="Calibri"/>
                <a:sym typeface="Calibri"/>
              </a:rPr>
              <a:t>- Ξεκινήστε κατανοώντας τις αδυναμίες σας.</a:t>
            </a:r>
          </a:p>
          <a:p>
            <a:pPr marL="44450" lvl="0" indent="0" algn="l" rtl="0">
              <a:lnSpc>
                <a:spcPct val="120000"/>
              </a:lnSpc>
              <a:spcBef>
                <a:spcPts val="0"/>
              </a:spcBef>
              <a:spcAft>
                <a:spcPts val="0"/>
              </a:spcAft>
              <a:buSzPct val="342245"/>
            </a:pPr>
            <a:r>
              <a:rPr lang="el-GR" sz="5100" b="0" dirty="0">
                <a:latin typeface="Calibri"/>
                <a:ea typeface="Calibri"/>
                <a:cs typeface="Calibri"/>
                <a:sym typeface="Calibri"/>
              </a:rPr>
              <a:t>- Αντιμετωπίστε τις αδυναμίες σας σαν μια λίστα υποχρεώσεων.</a:t>
            </a:r>
          </a:p>
          <a:p>
            <a:pPr marL="44450" lvl="0" indent="0" algn="l" rtl="0">
              <a:lnSpc>
                <a:spcPct val="120000"/>
              </a:lnSpc>
              <a:spcBef>
                <a:spcPts val="0"/>
              </a:spcBef>
              <a:spcAft>
                <a:spcPts val="0"/>
              </a:spcAft>
              <a:buSzPct val="342245"/>
            </a:pPr>
            <a:r>
              <a:rPr lang="el-GR" sz="5100" b="0" dirty="0">
                <a:latin typeface="Calibri"/>
                <a:ea typeface="Calibri"/>
                <a:cs typeface="Calibri"/>
                <a:sym typeface="Calibri"/>
              </a:rPr>
              <a:t>- Αντιμετωπίστε τα ένα-ένα.</a:t>
            </a:r>
          </a:p>
          <a:p>
            <a:pPr marL="44450" lvl="0" indent="0" algn="l" rtl="0">
              <a:lnSpc>
                <a:spcPct val="120000"/>
              </a:lnSpc>
              <a:spcBef>
                <a:spcPts val="0"/>
              </a:spcBef>
              <a:spcAft>
                <a:spcPts val="0"/>
              </a:spcAft>
              <a:buSzPct val="342245"/>
            </a:pPr>
            <a:r>
              <a:rPr lang="el-GR" sz="5100" b="0" dirty="0">
                <a:latin typeface="Calibri"/>
                <a:ea typeface="Calibri"/>
                <a:cs typeface="Calibri"/>
                <a:sym typeface="Calibri"/>
              </a:rPr>
              <a:t>- Βρείτε άλλους να σας βοηθήσουν.</a:t>
            </a:r>
          </a:p>
          <a:p>
            <a:pPr marL="44450" lvl="0" indent="0" algn="l" rtl="0">
              <a:lnSpc>
                <a:spcPct val="120000"/>
              </a:lnSpc>
              <a:spcBef>
                <a:spcPts val="0"/>
              </a:spcBef>
              <a:spcAft>
                <a:spcPts val="0"/>
              </a:spcAft>
              <a:buSzPct val="342245"/>
            </a:pPr>
            <a:r>
              <a:rPr lang="el-GR" sz="5100" b="0" dirty="0">
                <a:latin typeface="Calibri"/>
                <a:ea typeface="Calibri"/>
                <a:cs typeface="Calibri"/>
                <a:sym typeface="Calibri"/>
              </a:rPr>
              <a:t>- Βρείτε έναν μέντορα και στηριχτείτε πάνω του.</a:t>
            </a:r>
          </a:p>
          <a:p>
            <a:pPr marL="44450" lvl="0" indent="0" algn="l" rtl="0">
              <a:lnSpc>
                <a:spcPct val="120000"/>
              </a:lnSpc>
              <a:spcBef>
                <a:spcPts val="0"/>
              </a:spcBef>
              <a:spcAft>
                <a:spcPts val="0"/>
              </a:spcAft>
              <a:buSzPct val="342245"/>
            </a:pPr>
            <a:r>
              <a:rPr lang="el-GR" sz="5100" b="0" dirty="0">
                <a:latin typeface="Calibri"/>
                <a:ea typeface="Calibri"/>
                <a:cs typeface="Calibri"/>
                <a:sym typeface="Calibri"/>
              </a:rPr>
              <a:t>- Κάντε ερωτησεις!</a:t>
            </a:r>
            <a:endParaRPr lang="en-US" sz="8700" b="0" dirty="0">
              <a:latin typeface="Calibri"/>
              <a:ea typeface="Calibri"/>
              <a:cs typeface="Calibri"/>
              <a:sym typeface="Calibri"/>
            </a:endParaRPr>
          </a:p>
          <a:p>
            <a:pPr marL="0" lvl="0" indent="0" algn="l" rtl="0">
              <a:lnSpc>
                <a:spcPct val="90000"/>
              </a:lnSpc>
              <a:spcBef>
                <a:spcPts val="0"/>
              </a:spcBef>
              <a:spcAft>
                <a:spcPts val="0"/>
              </a:spcAft>
              <a:buClr>
                <a:schemeClr val="lt1"/>
              </a:buClr>
              <a:buSzPct val="100000"/>
              <a:buNone/>
            </a:pPr>
            <a:endParaRPr dirty="0"/>
          </a:p>
        </p:txBody>
      </p:sp>
      <p:sp>
        <p:nvSpPr>
          <p:cNvPr id="364" name="Google Shape;364;p76"/>
          <p:cNvSpPr/>
          <p:nvPr/>
        </p:nvSpPr>
        <p:spPr>
          <a:xfrm>
            <a:off x="5102898" y="13842"/>
            <a:ext cx="7089102" cy="1533983"/>
          </a:xfrm>
          <a:custGeom>
            <a:avLst/>
            <a:gdLst/>
            <a:ahLst/>
            <a:cxnLst/>
            <a:rect l="l" t="t" r="r" b="b"/>
            <a:pathLst>
              <a:path w="6700701" h="1472706" extrusionOk="0">
                <a:moveTo>
                  <a:pt x="0" y="0"/>
                </a:moveTo>
                <a:lnTo>
                  <a:pt x="6700701" y="0"/>
                </a:lnTo>
                <a:lnTo>
                  <a:pt x="1169410" y="1472706"/>
                </a:lnTo>
                <a:lnTo>
                  <a:pt x="0" y="0"/>
                </a:lnTo>
                <a:close/>
              </a:path>
            </a:pathLst>
          </a:custGeom>
          <a:solidFill>
            <a:srgbClr val="279BD3">
              <a:alpha val="3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5" name="Google Shape;365;p76"/>
          <p:cNvSpPr txBox="1"/>
          <p:nvPr/>
        </p:nvSpPr>
        <p:spPr>
          <a:xfrm>
            <a:off x="370169" y="633728"/>
            <a:ext cx="5123589" cy="97868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600"/>
              <a:buFont typeface="Arial"/>
              <a:buNone/>
            </a:pPr>
            <a:r>
              <a:rPr lang="el-GR" sz="3200" b="1" i="0" u="none" strike="noStrike" cap="none" dirty="0">
                <a:solidFill>
                  <a:srgbClr val="0070C0"/>
                </a:solidFill>
                <a:latin typeface="Calibri"/>
                <a:ea typeface="Calibri"/>
                <a:cs typeface="Calibri"/>
                <a:sym typeface="Calibri"/>
              </a:rPr>
              <a:t>Μετατρέψτε τις αδυναμίες σας σε δυνατά σημεία</a:t>
            </a:r>
            <a:endParaRPr sz="1200" b="0" i="0" u="none" strike="noStrike" cap="none" dirty="0">
              <a:solidFill>
                <a:srgbClr val="000000"/>
              </a:solidFill>
              <a:latin typeface="Arial"/>
              <a:ea typeface="Arial"/>
              <a:cs typeface="Arial"/>
              <a:sym typeface="Arial"/>
            </a:endParaRPr>
          </a:p>
        </p:txBody>
      </p:sp>
      <p:pic>
        <p:nvPicPr>
          <p:cNvPr id="366" name="Google Shape;366;p76" descr="Hands moving forward"/>
          <p:cNvPicPr preferRelativeResize="0"/>
          <p:nvPr/>
        </p:nvPicPr>
        <p:blipFill rotWithShape="1">
          <a:blip r:embed="rId3">
            <a:alphaModFix/>
          </a:blip>
          <a:srcRect/>
          <a:stretch/>
        </p:blipFill>
        <p:spPr>
          <a:xfrm>
            <a:off x="451641" y="1663577"/>
            <a:ext cx="5161153" cy="43891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alpha val="15294"/>
          </a:schemeClr>
        </a:solidFill>
        <a:effectLst/>
      </p:bgPr>
    </p:bg>
    <p:spTree>
      <p:nvGrpSpPr>
        <p:cNvPr id="1" name="Shape 370"/>
        <p:cNvGrpSpPr/>
        <p:nvPr/>
      </p:nvGrpSpPr>
      <p:grpSpPr>
        <a:xfrm>
          <a:off x="0" y="0"/>
          <a:ext cx="0" cy="0"/>
          <a:chOff x="0" y="0"/>
          <a:chExt cx="0" cy="0"/>
        </a:xfrm>
      </p:grpSpPr>
      <p:sp>
        <p:nvSpPr>
          <p:cNvPr id="371" name="Google Shape;371;p77"/>
          <p:cNvSpPr txBox="1">
            <a:spLocks noGrp="1"/>
          </p:cNvSpPr>
          <p:nvPr>
            <p:ph type="body" idx="1"/>
          </p:nvPr>
        </p:nvSpPr>
        <p:spPr>
          <a:xfrm>
            <a:off x="0" y="3204766"/>
            <a:ext cx="6689558" cy="1501804"/>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1000"/>
              </a:spcBef>
              <a:spcAft>
                <a:spcPts val="0"/>
              </a:spcAft>
              <a:buSzPts val="2400"/>
              <a:buNone/>
            </a:pPr>
            <a:r>
              <a:rPr lang="el-GR" i="0" dirty="0">
                <a:solidFill>
                  <a:srgbClr val="000000"/>
                </a:solidFill>
                <a:latin typeface="Calibri"/>
                <a:ea typeface="Calibri"/>
                <a:cs typeface="Calibri"/>
                <a:sym typeface="Calibri"/>
              </a:rPr>
              <a:t>Δείτε βίντεο με νέους επιχειρηματίες που έχουν ξεκινήσει μια επιχείρηση σε ορεινές περιοχές της ΕΕ και εμπνευστείτε!</a:t>
            </a:r>
            <a:endParaRPr dirty="0">
              <a:solidFill>
                <a:srgbClr val="033637"/>
              </a:solidFill>
              <a:latin typeface="Calibri"/>
              <a:ea typeface="Calibri"/>
              <a:cs typeface="Calibri"/>
              <a:sym typeface="Calibri"/>
            </a:endParaRPr>
          </a:p>
        </p:txBody>
      </p:sp>
      <p:sp>
        <p:nvSpPr>
          <p:cNvPr id="372" name="Google Shape;372;p77"/>
          <p:cNvSpPr txBox="1">
            <a:spLocks noGrp="1"/>
          </p:cNvSpPr>
          <p:nvPr>
            <p:ph type="body" idx="3"/>
          </p:nvPr>
        </p:nvSpPr>
        <p:spPr>
          <a:xfrm>
            <a:off x="496940" y="796415"/>
            <a:ext cx="5085159" cy="582221"/>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SzPct val="108107"/>
              <a:buNone/>
            </a:pPr>
            <a:r>
              <a:rPr lang="el-GR" b="1" dirty="0">
                <a:solidFill>
                  <a:srgbClr val="3BEFEB"/>
                </a:solidFill>
              </a:rPr>
              <a:t>Εμπνευστείτε</a:t>
            </a:r>
            <a:endParaRPr dirty="0"/>
          </a:p>
        </p:txBody>
      </p:sp>
      <p:sp>
        <p:nvSpPr>
          <p:cNvPr id="373" name="Google Shape;373;p77"/>
          <p:cNvSpPr txBox="1"/>
          <p:nvPr/>
        </p:nvSpPr>
        <p:spPr>
          <a:xfrm>
            <a:off x="748362" y="1614903"/>
            <a:ext cx="5434074"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l-GR" sz="2400" b="0" i="0" u="none" strike="noStrike" cap="none" dirty="0">
                <a:solidFill>
                  <a:schemeClr val="lt1"/>
                </a:solidFill>
                <a:latin typeface="Calibri"/>
                <a:ea typeface="Calibri"/>
                <a:cs typeface="Calibri"/>
                <a:sym typeface="Calibri"/>
              </a:rPr>
              <a:t>Η </a:t>
            </a:r>
            <a:r>
              <a:rPr lang="en-US" sz="2400" b="0" i="0" u="none" strike="noStrike" cap="none" dirty="0">
                <a:solidFill>
                  <a:schemeClr val="lt1"/>
                </a:solidFill>
                <a:latin typeface="Calibri"/>
                <a:ea typeface="Calibri"/>
                <a:cs typeface="Calibri"/>
                <a:sym typeface="Calibri"/>
              </a:rPr>
              <a:t>Peer </a:t>
            </a:r>
            <a:r>
              <a:rPr lang="el-GR" sz="2400" b="0" i="0" u="none" strike="noStrike" cap="none" dirty="0">
                <a:solidFill>
                  <a:schemeClr val="lt1"/>
                </a:solidFill>
                <a:latin typeface="Calibri"/>
                <a:ea typeface="Calibri"/>
                <a:cs typeface="Calibri"/>
                <a:sym typeface="Calibri"/>
              </a:rPr>
              <a:t>μάθηση είναι ένα ισχυρό και άμεσο εργαλείο που σας επιτρέπει να </a:t>
            </a:r>
            <a:r>
              <a:rPr lang="el-GR" sz="2400" dirty="0">
                <a:solidFill>
                  <a:schemeClr val="lt1"/>
                </a:solidFill>
                <a:latin typeface="Calibri"/>
                <a:ea typeface="Calibri"/>
                <a:cs typeface="Calibri"/>
                <a:sym typeface="Calibri"/>
              </a:rPr>
              <a:t>εξασκήσετε</a:t>
            </a:r>
            <a:r>
              <a:rPr lang="el-GR" sz="2400" b="0" i="0" u="none" strike="noStrike" cap="none" dirty="0">
                <a:solidFill>
                  <a:schemeClr val="lt1"/>
                </a:solidFill>
                <a:latin typeface="Calibri"/>
                <a:ea typeface="Calibri"/>
                <a:cs typeface="Calibri"/>
                <a:sym typeface="Calibri"/>
              </a:rPr>
              <a:t> όσα έχετε μάθει μέχρι τώρα.</a:t>
            </a:r>
            <a:endParaRPr sz="1400" b="0" i="0" u="none" strike="noStrike" cap="none" dirty="0">
              <a:solidFill>
                <a:srgbClr val="000000"/>
              </a:solidFill>
              <a:latin typeface="Arial"/>
              <a:ea typeface="Arial"/>
              <a:cs typeface="Arial"/>
              <a:sym typeface="Arial"/>
            </a:endParaRPr>
          </a:p>
        </p:txBody>
      </p:sp>
      <p:pic>
        <p:nvPicPr>
          <p:cNvPr id="374" name="Google Shape;374;p77"/>
          <p:cNvPicPr preferRelativeResize="0"/>
          <p:nvPr/>
        </p:nvPicPr>
        <p:blipFill rotWithShape="1">
          <a:blip r:embed="rId3">
            <a:alphaModFix/>
          </a:blip>
          <a:srcRect r="20050"/>
          <a:stretch/>
        </p:blipFill>
        <p:spPr>
          <a:xfrm>
            <a:off x="7051575" y="1203324"/>
            <a:ext cx="5140426" cy="3963035"/>
          </a:xfrm>
          <a:prstGeom prst="rect">
            <a:avLst/>
          </a:prstGeom>
          <a:noFill/>
          <a:ln>
            <a:noFill/>
          </a:ln>
        </p:spPr>
      </p:pic>
      <p:pic>
        <p:nvPicPr>
          <p:cNvPr id="375" name="Google Shape;375;p77" descr="Logo, icon"/>
          <p:cNvPicPr preferRelativeResize="0"/>
          <p:nvPr/>
        </p:nvPicPr>
        <p:blipFill rotWithShape="1">
          <a:blip r:embed="rId4">
            <a:alphaModFix/>
          </a:blip>
          <a:srcRect/>
          <a:stretch/>
        </p:blipFill>
        <p:spPr>
          <a:xfrm>
            <a:off x="486955" y="4434560"/>
            <a:ext cx="752836" cy="423470"/>
          </a:xfrm>
          <a:prstGeom prst="rect">
            <a:avLst/>
          </a:prstGeom>
          <a:noFill/>
          <a:ln>
            <a:noFill/>
          </a:ln>
        </p:spPr>
      </p:pic>
      <p:pic>
        <p:nvPicPr>
          <p:cNvPr id="376" name="Google Shape;376;p77" descr="Icon&#10;&#10;Description automatically generated"/>
          <p:cNvPicPr preferRelativeResize="0"/>
          <p:nvPr/>
        </p:nvPicPr>
        <p:blipFill rotWithShape="1">
          <a:blip r:embed="rId5">
            <a:alphaModFix/>
          </a:blip>
          <a:srcRect/>
          <a:stretch/>
        </p:blipFill>
        <p:spPr>
          <a:xfrm>
            <a:off x="496940" y="4882976"/>
            <a:ext cx="720241" cy="720241"/>
          </a:xfrm>
          <a:prstGeom prst="rect">
            <a:avLst/>
          </a:prstGeom>
          <a:noFill/>
          <a:ln>
            <a:noFill/>
          </a:ln>
        </p:spPr>
      </p:pic>
      <p:sp>
        <p:nvSpPr>
          <p:cNvPr id="377" name="Google Shape;377;p77"/>
          <p:cNvSpPr txBox="1"/>
          <p:nvPr/>
        </p:nvSpPr>
        <p:spPr>
          <a:xfrm>
            <a:off x="2213479" y="7336841"/>
            <a:ext cx="985157" cy="784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This Photo</a:t>
            </a:r>
            <a:r>
              <a:rPr lang="en-US" sz="900" b="0" i="0" u="none" strike="noStrike" cap="none">
                <a:solidFill>
                  <a:srgbClr val="000000"/>
                </a:solidFill>
                <a:latin typeface="Arial"/>
                <a:ea typeface="Arial"/>
                <a:cs typeface="Arial"/>
                <a:sym typeface="Arial"/>
              </a:rPr>
              <a:t> by Unknown Author is licensed under </a:t>
            </a:r>
            <a:r>
              <a:rPr lang="en-US" sz="9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CC BY</a:t>
            </a:r>
            <a:endParaRPr sz="900" b="0" i="0" u="none" strike="noStrike" cap="none">
              <a:solidFill>
                <a:srgbClr val="000000"/>
              </a:solidFill>
              <a:latin typeface="Arial"/>
              <a:ea typeface="Arial"/>
              <a:cs typeface="Arial"/>
              <a:sym typeface="Arial"/>
            </a:endParaRPr>
          </a:p>
        </p:txBody>
      </p:sp>
      <p:sp>
        <p:nvSpPr>
          <p:cNvPr id="378" name="Google Shape;378;p77"/>
          <p:cNvSpPr txBox="1"/>
          <p:nvPr/>
        </p:nvSpPr>
        <p:spPr>
          <a:xfrm>
            <a:off x="1217181" y="4503836"/>
            <a:ext cx="4668022" cy="356458"/>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rgbClr val="595959"/>
              </a:buClr>
              <a:buSzPts val="1400"/>
              <a:buFont typeface="Arial"/>
              <a:buNone/>
            </a:pPr>
            <a:r>
              <a:rPr lang="en-US" sz="1800" b="0" i="0" u="sng" strike="noStrike" cap="none">
                <a:solidFill>
                  <a:srgbClr val="0070C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www.tiktok.com/@peakentrepreneurs?lang=en</a:t>
            </a:r>
            <a:endParaRPr sz="1800" b="0" i="0" u="none" strike="noStrike" cap="none">
              <a:solidFill>
                <a:srgbClr val="0070C0"/>
              </a:solidFill>
              <a:latin typeface="Calibri"/>
              <a:ea typeface="Calibri"/>
              <a:cs typeface="Calibri"/>
              <a:sym typeface="Calibri"/>
            </a:endParaRPr>
          </a:p>
        </p:txBody>
      </p:sp>
      <p:pic>
        <p:nvPicPr>
          <p:cNvPr id="379" name="Google Shape;379;p77" descr="Icon&#10;&#10;Description automatically generated"/>
          <p:cNvPicPr preferRelativeResize="0"/>
          <p:nvPr/>
        </p:nvPicPr>
        <p:blipFill rotWithShape="1">
          <a:blip r:embed="rId9">
            <a:alphaModFix/>
          </a:blip>
          <a:srcRect/>
          <a:stretch/>
        </p:blipFill>
        <p:spPr>
          <a:xfrm>
            <a:off x="310131" y="5377040"/>
            <a:ext cx="1059829" cy="794871"/>
          </a:xfrm>
          <a:prstGeom prst="rect">
            <a:avLst/>
          </a:prstGeom>
          <a:noFill/>
          <a:ln>
            <a:noFill/>
          </a:ln>
        </p:spPr>
      </p:pic>
      <p:sp>
        <p:nvSpPr>
          <p:cNvPr id="380" name="Google Shape;380;p77"/>
          <p:cNvSpPr txBox="1"/>
          <p:nvPr/>
        </p:nvSpPr>
        <p:spPr>
          <a:xfrm>
            <a:off x="1217181" y="5595310"/>
            <a:ext cx="4765682" cy="491317"/>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rgbClr val="595959"/>
              </a:buClr>
              <a:buSzPts val="1400"/>
              <a:buFont typeface="Arial"/>
              <a:buNone/>
            </a:pPr>
            <a:r>
              <a:rPr lang="en-US" sz="1800" b="0" i="0" u="sng" strike="noStrike" cap="none">
                <a:solidFill>
                  <a:srgbClr val="0070C0"/>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www.youtube.com/channel/UCTViMLo7TqGSW7-uhEPdDjA</a:t>
            </a:r>
            <a:endParaRPr sz="1800" b="0" i="0" u="none" strike="noStrike" cap="none">
              <a:solidFill>
                <a:srgbClr val="0070C0"/>
              </a:solidFill>
              <a:latin typeface="Calibri"/>
              <a:ea typeface="Calibri"/>
              <a:cs typeface="Calibri"/>
              <a:sym typeface="Calibri"/>
            </a:endParaRPr>
          </a:p>
        </p:txBody>
      </p:sp>
      <p:sp>
        <p:nvSpPr>
          <p:cNvPr id="381" name="Google Shape;381;p77"/>
          <p:cNvSpPr txBox="1"/>
          <p:nvPr/>
        </p:nvSpPr>
        <p:spPr>
          <a:xfrm>
            <a:off x="1217181" y="5024257"/>
            <a:ext cx="4668022" cy="307419"/>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90000"/>
              </a:lnSpc>
              <a:spcBef>
                <a:spcPts val="0"/>
              </a:spcBef>
              <a:spcAft>
                <a:spcPts val="0"/>
              </a:spcAft>
              <a:buClr>
                <a:srgbClr val="595959"/>
              </a:buClr>
              <a:buSzPts val="1400"/>
              <a:buFont typeface="Arial"/>
              <a:buNone/>
            </a:pPr>
            <a:r>
              <a:rPr lang="en-US" sz="1800" b="0" i="0" u="sng" strike="noStrike" cap="none">
                <a:solidFill>
                  <a:srgbClr val="0070C0"/>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www.instagram.com/peak.entrepreneurs/</a:t>
            </a:r>
            <a:endParaRPr sz="1800" b="0" i="0" u="none" strike="noStrike" cap="none">
              <a:solidFill>
                <a:srgbClr val="0070C0"/>
              </a:solidFill>
              <a:latin typeface="Calibri"/>
              <a:ea typeface="Calibri"/>
              <a:cs typeface="Calibri"/>
              <a:sym typeface="Calibri"/>
            </a:endParaRPr>
          </a:p>
        </p:txBody>
      </p:sp>
      <p:sp>
        <p:nvSpPr>
          <p:cNvPr id="382" name="Google Shape;382;p77"/>
          <p:cNvSpPr txBox="1"/>
          <p:nvPr/>
        </p:nvSpPr>
        <p:spPr>
          <a:xfrm>
            <a:off x="7266251" y="1378636"/>
            <a:ext cx="3638907"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70C0"/>
                </a:solidFill>
                <a:latin typeface="Arial"/>
                <a:ea typeface="Arial"/>
                <a:cs typeface="Arial"/>
                <a:sym typeface="Arial"/>
              </a:rPr>
              <a:t>Honey Karani: </a:t>
            </a:r>
            <a:r>
              <a:rPr lang="el-GR" sz="1400" b="0" i="0" u="none" strike="noStrike" cap="none" dirty="0">
                <a:solidFill>
                  <a:srgbClr val="0070C0"/>
                </a:solidFill>
                <a:latin typeface="Arial"/>
                <a:ea typeface="Arial"/>
                <a:cs typeface="Arial"/>
                <a:sym typeface="Arial"/>
              </a:rPr>
              <a:t>Νεός Επιχειρηματίας Ορεινών Περιοχών PEAK</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5"/>
          <p:cNvPicPr preferRelativeResize="0">
            <a:picLocks noGrp="1"/>
          </p:cNvPicPr>
          <p:nvPr>
            <p:ph type="pic" idx="2"/>
          </p:nvPr>
        </p:nvPicPr>
        <p:blipFill rotWithShape="1">
          <a:blip r:embed="rId3">
            <a:alphaModFix/>
          </a:blip>
          <a:srcRect t="3006" b="3004"/>
          <a:stretch/>
        </p:blipFill>
        <p:spPr>
          <a:xfrm flipH="1">
            <a:off x="71803" y="838550"/>
            <a:ext cx="4240890" cy="5978505"/>
          </a:xfrm>
          <a:prstGeom prst="rect">
            <a:avLst/>
          </a:prstGeom>
          <a:noFill/>
          <a:ln>
            <a:noFill/>
          </a:ln>
        </p:spPr>
      </p:pic>
      <p:sp>
        <p:nvSpPr>
          <p:cNvPr id="158" name="Google Shape;158;p5"/>
          <p:cNvSpPr txBox="1">
            <a:spLocks noGrp="1"/>
          </p:cNvSpPr>
          <p:nvPr>
            <p:ph type="body" idx="1"/>
          </p:nvPr>
        </p:nvSpPr>
        <p:spPr>
          <a:xfrm>
            <a:off x="4969767" y="1665807"/>
            <a:ext cx="6685422" cy="4134489"/>
          </a:xfrm>
          <a:prstGeom prst="rect">
            <a:avLst/>
          </a:prstGeom>
          <a:noFill/>
          <a:ln>
            <a:noFill/>
          </a:ln>
        </p:spPr>
        <p:txBody>
          <a:bodyPr spcFirstLastPara="1" wrap="square" lIns="91425" tIns="45700" rIns="91425" bIns="45700" anchor="t" anchorCtr="0">
            <a:normAutofit/>
          </a:bodyPr>
          <a:lstStyle/>
          <a:p>
            <a:pPr marL="11113" lvl="0" indent="-11113" algn="just" rtl="0">
              <a:lnSpc>
                <a:spcPct val="90000"/>
              </a:lnSpc>
              <a:spcBef>
                <a:spcPts val="0"/>
              </a:spcBef>
              <a:spcAft>
                <a:spcPts val="0"/>
              </a:spcAft>
              <a:buClr>
                <a:srgbClr val="595959"/>
              </a:buClr>
              <a:buSzPts val="2400"/>
              <a:buNone/>
            </a:pPr>
            <a:r>
              <a:rPr lang="el-GR" dirty="0"/>
              <a:t>Αυτό το πρώτο μέρος του εξάμηνου μαθήματος PEAK προσφέρει εργαλεία και ανάλυση για</a:t>
            </a:r>
            <a:r>
              <a:rPr lang="en-US" dirty="0"/>
              <a:t>: </a:t>
            </a:r>
            <a:endParaRPr dirty="0"/>
          </a:p>
          <a:p>
            <a:pPr marL="228600" lvl="0" indent="-228600" algn="just" rtl="0">
              <a:lnSpc>
                <a:spcPct val="90000"/>
              </a:lnSpc>
              <a:spcBef>
                <a:spcPts val="0"/>
              </a:spcBef>
              <a:spcAft>
                <a:spcPts val="0"/>
              </a:spcAft>
              <a:buClr>
                <a:srgbClr val="595959"/>
              </a:buClr>
              <a:buSzPts val="2400"/>
              <a:buNone/>
            </a:pPr>
            <a:endParaRPr dirty="0"/>
          </a:p>
          <a:p>
            <a:pPr marL="342900" lvl="0" indent="-342900" algn="just" rtl="0">
              <a:lnSpc>
                <a:spcPct val="90000"/>
              </a:lnSpc>
              <a:spcBef>
                <a:spcPts val="0"/>
              </a:spcBef>
              <a:spcAft>
                <a:spcPts val="0"/>
              </a:spcAft>
              <a:buClr>
                <a:srgbClr val="595959"/>
              </a:buClr>
              <a:buSzPts val="2400"/>
              <a:buFont typeface="Arial"/>
              <a:buChar char="•"/>
            </a:pPr>
            <a:r>
              <a:rPr lang="el-GR" dirty="0"/>
              <a:t>Εισαγωγή στο έργο PEAK και το υλικό του</a:t>
            </a:r>
            <a:r>
              <a:rPr lang="en-US" dirty="0"/>
              <a:t> </a:t>
            </a:r>
            <a:endParaRPr dirty="0"/>
          </a:p>
          <a:p>
            <a:pPr marL="342900" lvl="0" indent="-342900" algn="just" rtl="0">
              <a:lnSpc>
                <a:spcPct val="90000"/>
              </a:lnSpc>
              <a:spcBef>
                <a:spcPts val="0"/>
              </a:spcBef>
              <a:spcAft>
                <a:spcPts val="0"/>
              </a:spcAft>
              <a:buClr>
                <a:srgbClr val="595959"/>
              </a:buClr>
              <a:buSzPts val="2400"/>
              <a:buFont typeface="Arial"/>
              <a:buChar char="•"/>
            </a:pPr>
            <a:r>
              <a:rPr lang="el-GR" dirty="0"/>
              <a:t>Ορισμός του τι είναι ένας Νέος Επιχειρηματίας Ορεινών Περιοχών</a:t>
            </a:r>
            <a:endParaRPr dirty="0"/>
          </a:p>
          <a:p>
            <a:pPr marL="342900" lvl="0" indent="-342900" algn="just" rtl="0">
              <a:lnSpc>
                <a:spcPct val="90000"/>
              </a:lnSpc>
              <a:spcBef>
                <a:spcPts val="0"/>
              </a:spcBef>
              <a:spcAft>
                <a:spcPts val="0"/>
              </a:spcAft>
              <a:buSzPts val="2400"/>
              <a:buFont typeface="Arial"/>
              <a:buChar char="•"/>
            </a:pPr>
            <a:r>
              <a:rPr lang="el-GR" dirty="0"/>
              <a:t>Να αποφασίσεις γιατί να γίνεις ένας Νέος Επιχειρηματίας Ορεινών Περιοχών</a:t>
            </a:r>
          </a:p>
          <a:p>
            <a:pPr marL="342900" lvl="0" indent="-342900" algn="just" rtl="0">
              <a:lnSpc>
                <a:spcPct val="90000"/>
              </a:lnSpc>
              <a:spcBef>
                <a:spcPts val="0"/>
              </a:spcBef>
              <a:spcAft>
                <a:spcPts val="0"/>
              </a:spcAft>
              <a:buSzPts val="2400"/>
              <a:buFont typeface="Arial"/>
              <a:buChar char="•"/>
            </a:pPr>
            <a:r>
              <a:rPr lang="el-GR" dirty="0"/>
              <a:t>Να ξεκινήσεις να σκέφτεσαι πως θα γίνεις ένας Νέος Επιχειρηματίας Ορεινών Περιοχών</a:t>
            </a:r>
            <a:endParaRPr dirty="0"/>
          </a:p>
          <a:p>
            <a:pPr marL="342900" lvl="0" indent="-190500" algn="l" rtl="0">
              <a:lnSpc>
                <a:spcPct val="90000"/>
              </a:lnSpc>
              <a:spcBef>
                <a:spcPts val="0"/>
              </a:spcBef>
              <a:spcAft>
                <a:spcPts val="0"/>
              </a:spcAft>
              <a:buClr>
                <a:srgbClr val="595959"/>
              </a:buClr>
              <a:buSzPts val="2400"/>
              <a:buFont typeface="Arial"/>
              <a:buNone/>
            </a:pPr>
            <a:endParaRPr dirty="0"/>
          </a:p>
          <a:p>
            <a:pPr marL="0" lvl="0" indent="0" algn="l" rtl="0">
              <a:lnSpc>
                <a:spcPct val="90000"/>
              </a:lnSpc>
              <a:spcBef>
                <a:spcPts val="0"/>
              </a:spcBef>
              <a:spcAft>
                <a:spcPts val="0"/>
              </a:spcAft>
              <a:buClr>
                <a:srgbClr val="595959"/>
              </a:buClr>
              <a:buSzPts val="2400"/>
              <a:buNone/>
            </a:pPr>
            <a:endParaRPr dirty="0"/>
          </a:p>
        </p:txBody>
      </p:sp>
      <p:sp>
        <p:nvSpPr>
          <p:cNvPr id="159" name="Google Shape;159;p5"/>
          <p:cNvSpPr txBox="1">
            <a:spLocks noGrp="1"/>
          </p:cNvSpPr>
          <p:nvPr>
            <p:ph type="body" idx="3"/>
          </p:nvPr>
        </p:nvSpPr>
        <p:spPr>
          <a:xfrm>
            <a:off x="4942470" y="693772"/>
            <a:ext cx="4924863" cy="7540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3600"/>
              <a:buNone/>
            </a:pPr>
            <a:r>
              <a:rPr lang="el-GR" sz="4400" dirty="0">
                <a:solidFill>
                  <a:srgbClr val="0070C0"/>
                </a:solidFill>
              </a:rPr>
              <a:t>Εισαγωγή</a:t>
            </a:r>
            <a:r>
              <a:rPr lang="en-US" sz="4400" dirty="0">
                <a:solidFill>
                  <a:srgbClr val="0070C0"/>
                </a:solidFill>
              </a:rPr>
              <a:t> </a:t>
            </a:r>
            <a:endParaRPr sz="4400" dirty="0">
              <a:solidFill>
                <a:srgbClr val="0070C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2"/>
          <p:cNvSpPr txBox="1">
            <a:spLocks noGrp="1"/>
          </p:cNvSpPr>
          <p:nvPr>
            <p:ph type="body" idx="5"/>
          </p:nvPr>
        </p:nvSpPr>
        <p:spPr>
          <a:xfrm>
            <a:off x="7324344" y="3380299"/>
            <a:ext cx="4645151" cy="1535813"/>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chemeClr val="lt1"/>
              </a:buClr>
              <a:buSzPct val="108108"/>
              <a:buNone/>
            </a:pPr>
            <a:r>
              <a:rPr lang="el-GR" dirty="0"/>
              <a:t>Τώρα ετοιμαστείτε να προχωρήσετε</a:t>
            </a:r>
            <a:r>
              <a:rPr lang="en-US" dirty="0"/>
              <a:t> </a:t>
            </a:r>
            <a:endParaRPr dirty="0"/>
          </a:p>
          <a:p>
            <a:pPr marL="0" lvl="0" indent="0" algn="l" rtl="0">
              <a:lnSpc>
                <a:spcPct val="90000"/>
              </a:lnSpc>
              <a:spcBef>
                <a:spcPts val="1000"/>
              </a:spcBef>
              <a:spcAft>
                <a:spcPts val="0"/>
              </a:spcAft>
              <a:buClr>
                <a:schemeClr val="lt1"/>
              </a:buClr>
              <a:buSzPct val="108108"/>
              <a:buNone/>
            </a:pPr>
            <a:r>
              <a:rPr lang="el-GR" b="1" dirty="0"/>
              <a:t>Στην Ενότητα 2 Ευκαιρίες στην ορεινή επιχειρηματικότητα</a:t>
            </a:r>
            <a:endParaRPr dirty="0"/>
          </a:p>
          <a:p>
            <a:pPr marL="0" lvl="0" indent="0" algn="l" rtl="0">
              <a:lnSpc>
                <a:spcPct val="90000"/>
              </a:lnSpc>
              <a:spcBef>
                <a:spcPts val="1000"/>
              </a:spcBef>
              <a:spcAft>
                <a:spcPts val="0"/>
              </a:spcAft>
              <a:buClr>
                <a:schemeClr val="lt1"/>
              </a:buClr>
              <a:buSzPct val="108108"/>
              <a:buNone/>
            </a:pPr>
            <a:endParaRPr dirty="0"/>
          </a:p>
        </p:txBody>
      </p:sp>
      <p:sp>
        <p:nvSpPr>
          <p:cNvPr id="388" name="Google Shape;388;p32"/>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0"/>
              <a:buNone/>
            </a:pPr>
            <a:r>
              <a:rPr lang="el-GR" dirty="0"/>
              <a:t>Μπράβο!</a:t>
            </a:r>
            <a:endParaRPr dirty="0"/>
          </a:p>
        </p:txBody>
      </p:sp>
      <p:sp>
        <p:nvSpPr>
          <p:cNvPr id="389" name="Google Shape;389;p32"/>
          <p:cNvSpPr/>
          <p:nvPr/>
        </p:nvSpPr>
        <p:spPr>
          <a:xfrm>
            <a:off x="539250" y="5049300"/>
            <a:ext cx="245400" cy="434025"/>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 name="Google Shape;390;p32"/>
          <p:cNvSpPr txBox="1"/>
          <p:nvPr/>
        </p:nvSpPr>
        <p:spPr>
          <a:xfrm>
            <a:off x="237068" y="1882338"/>
            <a:ext cx="3777147" cy="8373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000"/>
              <a:buFont typeface="Arial"/>
              <a:buNone/>
            </a:pPr>
            <a:r>
              <a:rPr lang="el-GR" sz="3000" b="1" i="0" u="none" strike="noStrike" cap="none" dirty="0">
                <a:solidFill>
                  <a:srgbClr val="1B728D"/>
                </a:solidFill>
                <a:latin typeface="Calibri"/>
                <a:ea typeface="Calibri"/>
                <a:cs typeface="Calibri"/>
                <a:sym typeface="Calibri"/>
              </a:rPr>
              <a:t>Σύνδεσμοι του </a:t>
            </a:r>
            <a:r>
              <a:rPr lang="en-US" sz="3000" b="1" i="0" u="none" strike="noStrike" cap="none" dirty="0">
                <a:solidFill>
                  <a:srgbClr val="1B728D"/>
                </a:solidFill>
                <a:latin typeface="Calibri"/>
                <a:ea typeface="Calibri"/>
                <a:cs typeface="Calibri"/>
                <a:sym typeface="Calibri"/>
              </a:rPr>
              <a:t>PEAK:</a:t>
            </a:r>
            <a:endParaRPr sz="3000" b="1" i="0" u="none" strike="noStrike" cap="none" dirty="0">
              <a:solidFill>
                <a:srgbClr val="1B728D"/>
              </a:solidFill>
              <a:latin typeface="Calibri"/>
              <a:ea typeface="Calibri"/>
              <a:cs typeface="Calibri"/>
              <a:sym typeface="Calibri"/>
            </a:endParaRPr>
          </a:p>
        </p:txBody>
      </p:sp>
      <p:sp>
        <p:nvSpPr>
          <p:cNvPr id="391" name="Google Shape;391;p32"/>
          <p:cNvSpPr txBox="1"/>
          <p:nvPr/>
        </p:nvSpPr>
        <p:spPr>
          <a:xfrm>
            <a:off x="790425" y="2672650"/>
            <a:ext cx="5739300" cy="2810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a:solidFill>
                  <a:srgbClr val="323338"/>
                </a:solidFill>
                <a:highlight>
                  <a:srgbClr val="FFFFFF"/>
                </a:highlight>
                <a:latin typeface="Arial"/>
                <a:ea typeface="Arial"/>
                <a:cs typeface="Arial"/>
                <a:sym typeface="Arial"/>
              </a:rPr>
              <a:t>YouTube: </a:t>
            </a:r>
            <a:r>
              <a:rPr lang="en-US" sz="1400" b="0" i="0" u="sng" strike="noStrike" cap="none">
                <a:solidFill>
                  <a:schemeClr val="hlink"/>
                </a:solidFill>
                <a:highlight>
                  <a:srgbClr val="FFFFFF"/>
                </a:highlight>
                <a:latin typeface="Arial"/>
                <a:ea typeface="Arial"/>
                <a:cs typeface="Arial"/>
                <a:sym typeface="Arial"/>
                <a:hlinkClick r:id="rId3"/>
              </a:rPr>
              <a:t>https://www.youtube.com/@peakentrepreneurs2892/videos</a:t>
            </a:r>
            <a:endParaRPr sz="1400" b="0" i="0" u="sng" strike="noStrike" cap="none">
              <a:solidFill>
                <a:schemeClr val="hlink"/>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1" i="0" u="none" strike="noStrike" cap="none">
              <a:solidFill>
                <a:srgbClr val="323338"/>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a:solidFill>
                  <a:srgbClr val="323338"/>
                </a:solidFill>
                <a:highlight>
                  <a:srgbClr val="FFFFFF"/>
                </a:highlight>
                <a:latin typeface="Arial"/>
                <a:ea typeface="Arial"/>
                <a:cs typeface="Arial"/>
                <a:sym typeface="Arial"/>
              </a:rPr>
              <a:t>TikTok:</a:t>
            </a:r>
            <a:r>
              <a:rPr lang="en-US" sz="1400" b="0" i="0" u="none" strike="noStrike" cap="none">
                <a:solidFill>
                  <a:srgbClr val="323338"/>
                </a:solidFill>
                <a:highlight>
                  <a:srgbClr val="FFFFFF"/>
                </a:highlight>
                <a:latin typeface="Arial"/>
                <a:ea typeface="Arial"/>
                <a:cs typeface="Arial"/>
                <a:sym typeface="Arial"/>
              </a:rPr>
              <a:t> </a:t>
            </a:r>
            <a:r>
              <a:rPr lang="en-US" sz="1400" b="0" i="0" u="sng" strike="noStrike" cap="none">
                <a:solidFill>
                  <a:schemeClr val="hlink"/>
                </a:solidFill>
                <a:highlight>
                  <a:srgbClr val="FFFFFF"/>
                </a:highlight>
                <a:latin typeface="Arial"/>
                <a:ea typeface="Arial"/>
                <a:cs typeface="Arial"/>
                <a:sym typeface="Arial"/>
                <a:hlinkClick r:id="rId4"/>
              </a:rPr>
              <a:t>https://www.tiktok.com/@peakentrepreneurs</a:t>
            </a:r>
            <a:endParaRPr sz="1400" b="0" i="0" u="sng" strike="noStrike" cap="none">
              <a:solidFill>
                <a:schemeClr val="hlink"/>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1" i="0" u="none" strike="noStrike" cap="none">
              <a:solidFill>
                <a:srgbClr val="323338"/>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a:solidFill>
                  <a:srgbClr val="323338"/>
                </a:solidFill>
                <a:highlight>
                  <a:srgbClr val="FFFFFF"/>
                </a:highlight>
                <a:latin typeface="Arial"/>
                <a:ea typeface="Arial"/>
                <a:cs typeface="Arial"/>
                <a:sym typeface="Arial"/>
              </a:rPr>
              <a:t>Instagram:</a:t>
            </a:r>
            <a:r>
              <a:rPr lang="en-US" sz="1400" b="0" i="0" u="none" strike="noStrike" cap="none">
                <a:solidFill>
                  <a:srgbClr val="323338"/>
                </a:solidFill>
                <a:highlight>
                  <a:srgbClr val="FFFFFF"/>
                </a:highlight>
                <a:latin typeface="Arial"/>
                <a:ea typeface="Arial"/>
                <a:cs typeface="Arial"/>
                <a:sym typeface="Arial"/>
              </a:rPr>
              <a:t> </a:t>
            </a:r>
            <a:r>
              <a:rPr lang="en-US" sz="1400" b="0" i="0" u="sng" strike="noStrike" cap="none">
                <a:solidFill>
                  <a:schemeClr val="hlink"/>
                </a:solidFill>
                <a:highlight>
                  <a:srgbClr val="FFFFFF"/>
                </a:highlight>
                <a:latin typeface="Arial"/>
                <a:ea typeface="Arial"/>
                <a:cs typeface="Arial"/>
                <a:sym typeface="Arial"/>
                <a:hlinkClick r:id="rId5"/>
              </a:rPr>
              <a:t>https://www.instagram.com/peak.entrepreneurs/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400"/>
              <a:buFont typeface="Arial"/>
              <a:buNone/>
            </a:pPr>
            <a:r>
              <a:rPr lang="en-US" sz="1400" b="0" i="0" u="none" strike="noStrike" cap="none">
                <a:solidFill>
                  <a:srgbClr val="000000"/>
                </a:solidFill>
                <a:latin typeface="Arial"/>
                <a:ea typeface="Arial"/>
                <a:cs typeface="Arial"/>
                <a:sym typeface="Arial"/>
              </a:rPr>
              <a:t>Facebook: </a:t>
            </a:r>
            <a:r>
              <a:rPr lang="en-US" sz="1400" b="0" i="0" u="sng" strike="noStrike" cap="none">
                <a:solidFill>
                  <a:schemeClr val="hlink"/>
                </a:solidFill>
                <a:latin typeface="Arial"/>
                <a:ea typeface="Arial"/>
                <a:cs typeface="Arial"/>
                <a:sym typeface="Arial"/>
                <a:hlinkClick r:id="rId6"/>
              </a:rPr>
              <a:t>https://www.facebook.com/PeakEntrepreneurs</a:t>
            </a:r>
            <a:endParaRPr sz="1400" b="0" i="0" u="none" strike="noStrike" cap="none">
              <a:solidFill>
                <a:srgbClr val="000000"/>
              </a:solidFill>
              <a:latin typeface="Arial"/>
              <a:ea typeface="Arial"/>
              <a:cs typeface="Arial"/>
              <a:sym typeface="Arial"/>
            </a:endParaRPr>
          </a:p>
        </p:txBody>
      </p:sp>
      <p:pic>
        <p:nvPicPr>
          <p:cNvPr id="392" name="Google Shape;392;p32"/>
          <p:cNvPicPr preferRelativeResize="0"/>
          <p:nvPr/>
        </p:nvPicPr>
        <p:blipFill rotWithShape="1">
          <a:blip r:embed="rId7">
            <a:alphaModFix/>
          </a:blip>
          <a:srcRect/>
          <a:stretch/>
        </p:blipFill>
        <p:spPr>
          <a:xfrm rot="10800000">
            <a:off x="384501" y="4228975"/>
            <a:ext cx="409674" cy="409700"/>
          </a:xfrm>
          <a:prstGeom prst="rect">
            <a:avLst/>
          </a:prstGeom>
          <a:noFill/>
          <a:ln>
            <a:noFill/>
          </a:ln>
        </p:spPr>
      </p:pic>
      <p:pic>
        <p:nvPicPr>
          <p:cNvPr id="393" name="Google Shape;393;p32"/>
          <p:cNvPicPr preferRelativeResize="0"/>
          <p:nvPr/>
        </p:nvPicPr>
        <p:blipFill rotWithShape="1">
          <a:blip r:embed="rId8">
            <a:alphaModFix/>
          </a:blip>
          <a:srcRect/>
          <a:stretch/>
        </p:blipFill>
        <p:spPr>
          <a:xfrm>
            <a:off x="344750" y="3430299"/>
            <a:ext cx="439908" cy="493875"/>
          </a:xfrm>
          <a:prstGeom prst="rect">
            <a:avLst/>
          </a:prstGeom>
          <a:noFill/>
          <a:ln>
            <a:noFill/>
          </a:ln>
        </p:spPr>
      </p:pic>
      <p:pic>
        <p:nvPicPr>
          <p:cNvPr id="394" name="Google Shape;394;p32"/>
          <p:cNvPicPr preferRelativeResize="0"/>
          <p:nvPr/>
        </p:nvPicPr>
        <p:blipFill rotWithShape="1">
          <a:blip r:embed="rId9">
            <a:alphaModFix/>
          </a:blip>
          <a:srcRect/>
          <a:stretch/>
        </p:blipFill>
        <p:spPr>
          <a:xfrm>
            <a:off x="292399" y="2719650"/>
            <a:ext cx="492251" cy="340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4"/>
          <p:cNvSpPr txBox="1">
            <a:spLocks noGrp="1"/>
          </p:cNvSpPr>
          <p:nvPr>
            <p:ph type="body" idx="1"/>
          </p:nvPr>
        </p:nvSpPr>
        <p:spPr>
          <a:xfrm>
            <a:off x="504268" y="882452"/>
            <a:ext cx="4535691" cy="6526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l-GR" sz="3600">
                <a:solidFill>
                  <a:srgbClr val="33CCFF"/>
                </a:solidFill>
              </a:rPr>
              <a:t>ΜΑΘΗΣΙΑΚΟΙ ΣΤΟΧΟΙ</a:t>
            </a:r>
            <a:endParaRPr dirty="0"/>
          </a:p>
        </p:txBody>
      </p:sp>
      <p:sp>
        <p:nvSpPr>
          <p:cNvPr id="165" name="Google Shape;165;p4"/>
          <p:cNvSpPr txBox="1">
            <a:spLocks noGrp="1"/>
          </p:cNvSpPr>
          <p:nvPr>
            <p:ph type="body" idx="3"/>
          </p:nvPr>
        </p:nvSpPr>
        <p:spPr>
          <a:xfrm>
            <a:off x="6414889" y="1101960"/>
            <a:ext cx="4858164"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l-GR" sz="2800" dirty="0">
                <a:solidFill>
                  <a:srgbClr val="0070C0"/>
                </a:solidFill>
              </a:rPr>
              <a:t>Στο τέλος αυτής της ενότητας</a:t>
            </a:r>
            <a:r>
              <a:rPr lang="en-US" sz="2800" dirty="0">
                <a:solidFill>
                  <a:srgbClr val="0070C0"/>
                </a:solidFill>
              </a:rPr>
              <a:t>, </a:t>
            </a:r>
            <a:endParaRPr dirty="0"/>
          </a:p>
          <a:p>
            <a:pPr marL="0" lvl="0" indent="0" algn="l" rtl="0">
              <a:lnSpc>
                <a:spcPct val="90000"/>
              </a:lnSpc>
              <a:spcBef>
                <a:spcPts val="0"/>
              </a:spcBef>
              <a:spcAft>
                <a:spcPts val="0"/>
              </a:spcAft>
              <a:buClr>
                <a:srgbClr val="595959"/>
              </a:buClr>
              <a:buSzPts val="2200"/>
              <a:buNone/>
            </a:pPr>
            <a:r>
              <a:rPr lang="el-GR" sz="2800" dirty="0">
                <a:solidFill>
                  <a:srgbClr val="0070C0"/>
                </a:solidFill>
              </a:rPr>
              <a:t>θα πρέπει να μπορείτε να</a:t>
            </a:r>
            <a:r>
              <a:rPr lang="en-US" sz="2800" dirty="0">
                <a:solidFill>
                  <a:srgbClr val="0070C0"/>
                </a:solidFill>
              </a:rPr>
              <a:t>:</a:t>
            </a:r>
            <a:endParaRPr sz="2800" dirty="0">
              <a:solidFill>
                <a:srgbClr val="0070C0"/>
              </a:solidFill>
            </a:endParaRPr>
          </a:p>
        </p:txBody>
      </p:sp>
      <p:sp>
        <p:nvSpPr>
          <p:cNvPr id="166" name="Google Shape;166;p4"/>
          <p:cNvSpPr txBox="1">
            <a:spLocks noGrp="1"/>
          </p:cNvSpPr>
          <p:nvPr>
            <p:ph type="body" idx="4"/>
          </p:nvPr>
        </p:nvSpPr>
        <p:spPr>
          <a:xfrm>
            <a:off x="6414889" y="1992573"/>
            <a:ext cx="5376778" cy="4061998"/>
          </a:xfrm>
          <a:prstGeom prst="rect">
            <a:avLst/>
          </a:prstGeom>
          <a:noFill/>
          <a:ln>
            <a:noFill/>
          </a:ln>
        </p:spPr>
        <p:txBody>
          <a:bodyPr spcFirstLastPara="1" wrap="square" lIns="91425" tIns="45700" rIns="91425" bIns="45700" anchor="ctr" anchorCtr="0">
            <a:noAutofit/>
          </a:bodyPr>
          <a:lstStyle/>
          <a:p>
            <a:pPr marL="342900" lvl="0" indent="-342900" algn="just" rtl="0">
              <a:lnSpc>
                <a:spcPct val="100000"/>
              </a:lnSpc>
              <a:spcBef>
                <a:spcPts val="0"/>
              </a:spcBef>
              <a:spcAft>
                <a:spcPts val="0"/>
              </a:spcAft>
              <a:buClr>
                <a:srgbClr val="595959"/>
              </a:buClr>
              <a:buSzPts val="2200"/>
              <a:buFont typeface="Arial"/>
              <a:buChar char="•"/>
            </a:pPr>
            <a:r>
              <a:rPr lang="el-GR" sz="2400" dirty="0">
                <a:solidFill>
                  <a:srgbClr val="333333"/>
                </a:solidFill>
              </a:rPr>
              <a:t>Κατανοήσετε το έργο PEAK και το υλικό του.</a:t>
            </a:r>
          </a:p>
          <a:p>
            <a:pPr marL="342900" lvl="0" indent="-342900" algn="just" rtl="0">
              <a:lnSpc>
                <a:spcPct val="100000"/>
              </a:lnSpc>
              <a:spcBef>
                <a:spcPts val="0"/>
              </a:spcBef>
              <a:spcAft>
                <a:spcPts val="0"/>
              </a:spcAft>
              <a:buClr>
                <a:srgbClr val="595959"/>
              </a:buClr>
              <a:buSzPts val="2200"/>
              <a:buFont typeface="Arial"/>
              <a:buChar char="•"/>
            </a:pPr>
            <a:r>
              <a:rPr lang="el-GR" sz="2400" dirty="0">
                <a:solidFill>
                  <a:srgbClr val="333333"/>
                </a:solidFill>
              </a:rPr>
              <a:t>Ορίσετε τι είναι ένας Νέος Επιχειρηματίας Ορεινών Περιοχών.</a:t>
            </a:r>
          </a:p>
          <a:p>
            <a:pPr marL="342900" lvl="0" indent="-342900" algn="just" rtl="0">
              <a:lnSpc>
                <a:spcPct val="100000"/>
              </a:lnSpc>
              <a:spcBef>
                <a:spcPts val="0"/>
              </a:spcBef>
              <a:spcAft>
                <a:spcPts val="0"/>
              </a:spcAft>
              <a:buClr>
                <a:srgbClr val="595959"/>
              </a:buClr>
              <a:buSzPts val="2200"/>
              <a:buFont typeface="Arial"/>
              <a:buChar char="•"/>
            </a:pPr>
            <a:r>
              <a:rPr lang="el-GR" sz="2400" dirty="0">
                <a:solidFill>
                  <a:srgbClr val="333333"/>
                </a:solidFill>
              </a:rPr>
              <a:t>Κατανοήσετε τα οφέλη του να γίνετε ένας Νέος Επιχειρηματίας Ορεινών Περιοχών</a:t>
            </a:r>
            <a:r>
              <a:rPr lang="en-US" sz="2400" dirty="0">
                <a:solidFill>
                  <a:srgbClr val="333333"/>
                </a:solidFill>
              </a:rPr>
              <a:t>.</a:t>
            </a:r>
            <a:endParaRPr dirty="0"/>
          </a:p>
          <a:p>
            <a:pPr marL="342900" lvl="0" indent="-342900" algn="just" rtl="0">
              <a:lnSpc>
                <a:spcPct val="100000"/>
              </a:lnSpc>
              <a:spcBef>
                <a:spcPts val="0"/>
              </a:spcBef>
              <a:spcAft>
                <a:spcPts val="0"/>
              </a:spcAft>
              <a:buSzPts val="2200"/>
              <a:buFont typeface="Arial"/>
              <a:buChar char="•"/>
            </a:pPr>
            <a:r>
              <a:rPr lang="el-GR" sz="2400" dirty="0">
                <a:solidFill>
                  <a:srgbClr val="333333"/>
                </a:solidFill>
              </a:rPr>
              <a:t>Αναγνωρίσετε γιατί θα έπρεπε να γίνετε Νέος Επιχειρηματίας Ορεινών Περιοχών μέσω ενός νοητικού χάρτη SWOT.</a:t>
            </a:r>
            <a:endParaRPr sz="2400" dirty="0">
              <a:solidFill>
                <a:srgbClr val="333333"/>
              </a:solidFill>
            </a:endParaRPr>
          </a:p>
        </p:txBody>
      </p:sp>
      <p:sp>
        <p:nvSpPr>
          <p:cNvPr id="167" name="Google Shape;167;p4"/>
          <p:cNvSpPr/>
          <p:nvPr/>
        </p:nvSpPr>
        <p:spPr>
          <a:xfrm>
            <a:off x="7256025" y="6141000"/>
            <a:ext cx="4535700" cy="426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txBox="1"/>
          <p:nvPr/>
        </p:nvSpPr>
        <p:spPr>
          <a:xfrm>
            <a:off x="495300" y="5550000"/>
            <a:ext cx="33222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700">
                <a:solidFill>
                  <a:schemeClr val="lt1"/>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700">
              <a:solidFill>
                <a:schemeClr val="lt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5"/>
          <p:cNvSpPr txBox="1">
            <a:spLocks noGrp="1"/>
          </p:cNvSpPr>
          <p:nvPr>
            <p:ph type="body" idx="1"/>
          </p:nvPr>
        </p:nvSpPr>
        <p:spPr>
          <a:xfrm>
            <a:off x="5816600" y="4114994"/>
            <a:ext cx="6184900" cy="1808139"/>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rgbClr val="595959"/>
              </a:buClr>
              <a:buSzPts val="2400"/>
              <a:buNone/>
            </a:pPr>
            <a:r>
              <a:rPr lang="el-GR" sz="3600" b="1" i="1" dirty="0"/>
              <a:t>Τα βουνά καταλαμβάνουν το 41,3% της ευρωπαϊκής επικράτειας και φιλοξενούν το 25,4% του πληθυσμού της Ευρώπης</a:t>
            </a:r>
            <a:r>
              <a:rPr lang="en-US" sz="3600" b="1" i="1" dirty="0"/>
              <a:t>… </a:t>
            </a:r>
            <a:endParaRPr sz="3600" b="1" i="1" dirty="0"/>
          </a:p>
        </p:txBody>
      </p:sp>
      <p:sp>
        <p:nvSpPr>
          <p:cNvPr id="174" name="Google Shape;174;p65"/>
          <p:cNvSpPr txBox="1">
            <a:spLocks noGrp="1"/>
          </p:cNvSpPr>
          <p:nvPr>
            <p:ph type="body" idx="3"/>
          </p:nvPr>
        </p:nvSpPr>
        <p:spPr>
          <a:xfrm>
            <a:off x="368300" y="4797377"/>
            <a:ext cx="5448300" cy="8937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600"/>
              <a:buNone/>
            </a:pPr>
            <a:r>
              <a:rPr lang="el-GR" dirty="0">
                <a:solidFill>
                  <a:srgbClr val="0070C0"/>
                </a:solidFill>
              </a:rPr>
              <a:t>Ξέρατε ότι</a:t>
            </a:r>
            <a:r>
              <a:rPr lang="en-US" dirty="0">
                <a:solidFill>
                  <a:srgbClr val="0070C0"/>
                </a:solidFill>
              </a:rPr>
              <a:t>?</a:t>
            </a:r>
            <a:endParaRPr dirty="0"/>
          </a:p>
        </p:txBody>
      </p:sp>
      <p:grpSp>
        <p:nvGrpSpPr>
          <p:cNvPr id="175" name="Google Shape;175;p65"/>
          <p:cNvGrpSpPr/>
          <p:nvPr/>
        </p:nvGrpSpPr>
        <p:grpSpPr>
          <a:xfrm rot="3085413">
            <a:off x="8757057" y="997524"/>
            <a:ext cx="2082443" cy="2861107"/>
            <a:chOff x="5875548" y="3125276"/>
            <a:chExt cx="438214" cy="602070"/>
          </a:xfrm>
        </p:grpSpPr>
        <p:sp>
          <p:nvSpPr>
            <p:cNvPr id="176" name="Google Shape;176;p65"/>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11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65"/>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78" name="Google Shape;178;p65"/>
          <p:cNvPicPr preferRelativeResize="0">
            <a:picLocks noGrp="1"/>
          </p:cNvPicPr>
          <p:nvPr>
            <p:ph type="pic" idx="2"/>
          </p:nvPr>
        </p:nvPicPr>
        <p:blipFill rotWithShape="1">
          <a:blip r:embed="rId3">
            <a:alphaModFix/>
          </a:blip>
          <a:srcRect l="134" t="28421" r="-133" b="6755"/>
          <a:stretch/>
        </p:blipFill>
        <p:spPr>
          <a:xfrm>
            <a:off x="16300" y="-732"/>
            <a:ext cx="12175708" cy="3635823"/>
          </a:xfrm>
          <a:prstGeom prst="rect">
            <a:avLst/>
          </a:prstGeom>
          <a:noFill/>
          <a:ln>
            <a:noFill/>
          </a:ln>
        </p:spPr>
      </p:pic>
      <p:sp>
        <p:nvSpPr>
          <p:cNvPr id="179" name="Google Shape;179;p65"/>
          <p:cNvSpPr txBox="1"/>
          <p:nvPr/>
        </p:nvSpPr>
        <p:spPr>
          <a:xfrm>
            <a:off x="368300" y="2039654"/>
            <a:ext cx="3432978"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70C0"/>
                </a:solidFill>
                <a:latin typeface="Arial"/>
                <a:ea typeface="Arial"/>
                <a:cs typeface="Arial"/>
                <a:sym typeface="Arial"/>
              </a:rPr>
              <a:t>Muddy Souls: </a:t>
            </a:r>
            <a:r>
              <a:rPr lang="el-GR" sz="1400" b="0" i="0" u="none" strike="noStrike" cap="none" dirty="0">
                <a:solidFill>
                  <a:srgbClr val="0070C0"/>
                </a:solidFill>
                <a:latin typeface="Arial"/>
                <a:ea typeface="Arial"/>
                <a:cs typeface="Arial"/>
                <a:sym typeface="Arial"/>
              </a:rPr>
              <a:t>Νεός Επιχειρηματίας Ορεινών Περιοχών </a:t>
            </a:r>
            <a:r>
              <a:rPr lang="en-US" sz="1400" b="0" i="0" u="none" strike="noStrike" cap="none" dirty="0">
                <a:solidFill>
                  <a:srgbClr val="0070C0"/>
                </a:solidFill>
                <a:latin typeface="Arial"/>
                <a:ea typeface="Arial"/>
                <a:cs typeface="Arial"/>
                <a:sym typeface="Arial"/>
              </a:rPr>
              <a:t>PEAK</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8" descr="A person standing on a hill overlooking a lake and mountains&#10;&#10;Description automatically generated with low confidence"/>
          <p:cNvPicPr preferRelativeResize="0">
            <a:picLocks noGrp="1"/>
          </p:cNvPicPr>
          <p:nvPr>
            <p:ph type="pic" idx="2"/>
          </p:nvPr>
        </p:nvPicPr>
        <p:blipFill rotWithShape="1">
          <a:blip r:embed="rId3">
            <a:alphaModFix/>
          </a:blip>
          <a:srcRect l="15814" r="2481"/>
          <a:stretch/>
        </p:blipFill>
        <p:spPr>
          <a:xfrm flipH="1">
            <a:off x="0" y="0"/>
            <a:ext cx="4200524" cy="6855220"/>
          </a:xfrm>
          <a:prstGeom prst="rect">
            <a:avLst/>
          </a:prstGeom>
          <a:noFill/>
          <a:ln>
            <a:noFill/>
          </a:ln>
        </p:spPr>
      </p:pic>
      <p:sp>
        <p:nvSpPr>
          <p:cNvPr id="185" name="Google Shape;185;p18"/>
          <p:cNvSpPr txBox="1">
            <a:spLocks noGrp="1"/>
          </p:cNvSpPr>
          <p:nvPr>
            <p:ph type="body" idx="1"/>
          </p:nvPr>
        </p:nvSpPr>
        <p:spPr>
          <a:xfrm>
            <a:off x="4642215" y="1546797"/>
            <a:ext cx="6780957" cy="3144073"/>
          </a:xfrm>
          <a:prstGeom prst="rect">
            <a:avLst/>
          </a:prstGeom>
          <a:noFill/>
          <a:ln>
            <a:noFill/>
          </a:ln>
        </p:spPr>
        <p:txBody>
          <a:bodyPr spcFirstLastPara="1" wrap="square" lIns="91425" tIns="45700" rIns="91425" bIns="45700" anchor="t" anchorCtr="0">
            <a:noAutofit/>
          </a:bodyPr>
          <a:lstStyle/>
          <a:p>
            <a:pPr marL="682625" lvl="0" indent="-457200" algn="just" rtl="0">
              <a:lnSpc>
                <a:spcPct val="90000"/>
              </a:lnSpc>
              <a:spcBef>
                <a:spcPts val="1000"/>
              </a:spcBef>
              <a:spcAft>
                <a:spcPts val="0"/>
              </a:spcAft>
              <a:buSzPts val="2400"/>
              <a:buFont typeface="Arial"/>
              <a:buChar char="•"/>
            </a:pPr>
            <a:r>
              <a:rPr lang="el-GR" sz="2800" dirty="0">
                <a:solidFill>
                  <a:srgbClr val="000000"/>
                </a:solidFill>
                <a:latin typeface="Calibri"/>
                <a:ea typeface="Calibri"/>
                <a:cs typeface="Calibri"/>
                <a:sym typeface="Calibri"/>
              </a:rPr>
              <a:t>Το PEAK είναι ένα πρόγραμμα για νέους επιχειρηματίες ειδικά για νέους σε αγροτικές ορεινές περιοχές.</a:t>
            </a:r>
          </a:p>
          <a:p>
            <a:pPr marL="225425" lvl="0" indent="0" algn="just" rtl="0">
              <a:lnSpc>
                <a:spcPct val="90000"/>
              </a:lnSpc>
              <a:spcBef>
                <a:spcPts val="1000"/>
              </a:spcBef>
              <a:spcAft>
                <a:spcPts val="0"/>
              </a:spcAft>
              <a:buSzPts val="2400"/>
            </a:pPr>
            <a:endParaRPr sz="2800" dirty="0">
              <a:solidFill>
                <a:srgbClr val="000000"/>
              </a:solidFill>
              <a:latin typeface="Calibri"/>
              <a:ea typeface="Calibri"/>
              <a:cs typeface="Calibri"/>
              <a:sym typeface="Calibri"/>
            </a:endParaRPr>
          </a:p>
          <a:p>
            <a:pPr marL="682625" lvl="0" indent="-457200" algn="just" rtl="0">
              <a:lnSpc>
                <a:spcPct val="90000"/>
              </a:lnSpc>
              <a:spcBef>
                <a:spcPts val="1000"/>
              </a:spcBef>
              <a:spcAft>
                <a:spcPts val="0"/>
              </a:spcAft>
              <a:buSzPts val="2400"/>
              <a:buFont typeface="Arial"/>
              <a:buChar char="•"/>
            </a:pPr>
            <a:r>
              <a:rPr lang="el-GR" sz="2800" dirty="0">
                <a:solidFill>
                  <a:srgbClr val="000000"/>
                </a:solidFill>
                <a:latin typeface="Calibri"/>
                <a:ea typeface="Calibri"/>
                <a:cs typeface="Calibri"/>
                <a:sym typeface="Calibri"/>
              </a:rPr>
              <a:t>Αυτό το έργο έχει χρηματοδοτηθεί με την υποστήριξη της Ευρωπαϊκής Επιτροπής.</a:t>
            </a:r>
            <a:r>
              <a:rPr lang="en-US" sz="2800" dirty="0">
                <a:solidFill>
                  <a:srgbClr val="000000"/>
                </a:solidFill>
                <a:latin typeface="Calibri"/>
                <a:ea typeface="Calibri"/>
                <a:cs typeface="Calibri"/>
                <a:sym typeface="Calibri"/>
              </a:rPr>
              <a:t> </a:t>
            </a:r>
            <a:endParaRPr dirty="0"/>
          </a:p>
          <a:p>
            <a:pPr marL="225425" lvl="0" indent="3175" algn="l" rtl="0">
              <a:lnSpc>
                <a:spcPct val="90000"/>
              </a:lnSpc>
              <a:spcBef>
                <a:spcPts val="1000"/>
              </a:spcBef>
              <a:spcAft>
                <a:spcPts val="0"/>
              </a:spcAft>
              <a:buSzPts val="2400"/>
              <a:buNone/>
            </a:pPr>
            <a:endParaRPr sz="2800" b="1" dirty="0">
              <a:solidFill>
                <a:srgbClr val="0070C0"/>
              </a:solidFill>
              <a:latin typeface="Calibri"/>
              <a:ea typeface="Calibri"/>
              <a:cs typeface="Calibri"/>
              <a:sym typeface="Calibri"/>
            </a:endParaRPr>
          </a:p>
          <a:p>
            <a:pPr marL="225425" lvl="0" indent="3175" algn="just" rtl="0">
              <a:lnSpc>
                <a:spcPct val="90000"/>
              </a:lnSpc>
              <a:spcBef>
                <a:spcPts val="1000"/>
              </a:spcBef>
              <a:spcAft>
                <a:spcPts val="0"/>
              </a:spcAft>
              <a:buSzPts val="2400"/>
              <a:buNone/>
            </a:pPr>
            <a:endParaRPr sz="1800" dirty="0">
              <a:solidFill>
                <a:srgbClr val="000000"/>
              </a:solidFill>
              <a:latin typeface="Calibri"/>
              <a:ea typeface="Calibri"/>
              <a:cs typeface="Calibri"/>
              <a:sym typeface="Calibri"/>
            </a:endParaRPr>
          </a:p>
          <a:p>
            <a:pPr marL="0" lvl="0" indent="0" algn="just" rtl="0">
              <a:lnSpc>
                <a:spcPct val="107000"/>
              </a:lnSpc>
              <a:spcBef>
                <a:spcPts val="1000"/>
              </a:spcBef>
              <a:spcAft>
                <a:spcPts val="0"/>
              </a:spcAft>
              <a:buSzPts val="2400"/>
              <a:buNone/>
            </a:pPr>
            <a:endParaRPr sz="1800" dirty="0">
              <a:solidFill>
                <a:srgbClr val="000000"/>
              </a:solidFill>
              <a:latin typeface="Noto Sans Symbols"/>
              <a:ea typeface="Noto Sans Symbols"/>
              <a:cs typeface="Noto Sans Symbols"/>
              <a:sym typeface="Noto Sans Symbols"/>
            </a:endParaRPr>
          </a:p>
          <a:p>
            <a:pPr marL="225425" lvl="0" indent="3175" algn="ctr" rtl="0">
              <a:lnSpc>
                <a:spcPct val="90000"/>
              </a:lnSpc>
              <a:spcBef>
                <a:spcPts val="1800"/>
              </a:spcBef>
              <a:spcAft>
                <a:spcPts val="0"/>
              </a:spcAft>
              <a:buSzPts val="2400"/>
              <a:buNone/>
            </a:pPr>
            <a:r>
              <a:rPr lang="en-US" sz="1800" dirty="0">
                <a:solidFill>
                  <a:srgbClr val="000000"/>
                </a:solidFill>
                <a:latin typeface="Arial"/>
                <a:ea typeface="Arial"/>
                <a:cs typeface="Arial"/>
                <a:sym typeface="Arial"/>
              </a:rPr>
              <a:t>🌐</a:t>
            </a:r>
            <a:r>
              <a:rPr lang="en-US" sz="1400" dirty="0"/>
              <a:t> </a:t>
            </a:r>
            <a:r>
              <a:rPr lang="en-US" sz="1800" u="sng"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https://erasmus-plus.ec.europa.eu</a:t>
            </a:r>
            <a:r>
              <a:rPr lang="en-US" sz="1800" u="sng" dirty="0">
                <a:solidFill>
                  <a:srgbClr val="0070C0"/>
                </a:solidFill>
                <a:latin typeface="Calibri"/>
                <a:ea typeface="Calibri"/>
                <a:cs typeface="Calibri"/>
                <a:sym typeface="Calibri"/>
              </a:rPr>
              <a:t> </a:t>
            </a:r>
            <a:endParaRPr sz="1800" dirty="0">
              <a:solidFill>
                <a:srgbClr val="0070C0"/>
              </a:solidFill>
              <a:latin typeface="Calibri"/>
              <a:ea typeface="Calibri"/>
              <a:cs typeface="Calibri"/>
              <a:sym typeface="Calibri"/>
            </a:endParaRPr>
          </a:p>
          <a:p>
            <a:pPr marL="225425" lvl="0" indent="3175" algn="ctr" rtl="0">
              <a:lnSpc>
                <a:spcPct val="90000"/>
              </a:lnSpc>
              <a:spcBef>
                <a:spcPts val="1000"/>
              </a:spcBef>
              <a:spcAft>
                <a:spcPts val="0"/>
              </a:spcAft>
              <a:buSzPts val="2400"/>
              <a:buNone/>
            </a:pPr>
            <a:endParaRPr sz="1800" dirty="0">
              <a:solidFill>
                <a:srgbClr val="000000"/>
              </a:solidFill>
              <a:latin typeface="Calibri"/>
              <a:ea typeface="Calibri"/>
              <a:cs typeface="Calibri"/>
              <a:sym typeface="Calibri"/>
            </a:endParaRPr>
          </a:p>
        </p:txBody>
      </p:sp>
      <p:sp>
        <p:nvSpPr>
          <p:cNvPr id="186" name="Google Shape;186;p18"/>
          <p:cNvSpPr txBox="1">
            <a:spLocks noGrp="1"/>
          </p:cNvSpPr>
          <p:nvPr>
            <p:ph type="body" idx="3"/>
          </p:nvPr>
        </p:nvSpPr>
        <p:spPr>
          <a:xfrm>
            <a:off x="4766289" y="614010"/>
            <a:ext cx="6615943" cy="85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l-GR" sz="4400" dirty="0">
                <a:solidFill>
                  <a:srgbClr val="0070C0"/>
                </a:solidFill>
              </a:rPr>
              <a:t>Τι είναι το έργο PEAK</a:t>
            </a:r>
            <a:r>
              <a:rPr lang="en-US" sz="4400" dirty="0">
                <a:solidFill>
                  <a:srgbClr val="0070C0"/>
                </a:solidFill>
              </a:rPr>
              <a:t>?</a:t>
            </a:r>
            <a:endParaRPr dirty="0"/>
          </a:p>
          <a:p>
            <a:pPr marL="0" lvl="0" indent="0" algn="l" rtl="0">
              <a:lnSpc>
                <a:spcPct val="90000"/>
              </a:lnSpc>
              <a:spcBef>
                <a:spcPts val="0"/>
              </a:spcBef>
              <a:spcAft>
                <a:spcPts val="0"/>
              </a:spcAft>
              <a:buClr>
                <a:srgbClr val="595959"/>
              </a:buClr>
              <a:buSzPts val="3600"/>
              <a:buNone/>
            </a:pPr>
            <a:endParaRPr sz="2800" dirty="0"/>
          </a:p>
        </p:txBody>
      </p:sp>
      <p:sp>
        <p:nvSpPr>
          <p:cNvPr id="187" name="Google Shape;187;p18"/>
          <p:cNvSpPr/>
          <p:nvPr/>
        </p:nvSpPr>
        <p:spPr>
          <a:xfrm>
            <a:off x="7200900" y="4371975"/>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 name="Google Shape;188;p18" descr="Graphical user interface, text&#10;&#10;Description automatically generated"/>
          <p:cNvPicPr preferRelativeResize="0"/>
          <p:nvPr/>
        </p:nvPicPr>
        <p:blipFill rotWithShape="1">
          <a:blip r:embed="rId5">
            <a:alphaModFix/>
          </a:blip>
          <a:srcRect/>
          <a:stretch/>
        </p:blipFill>
        <p:spPr>
          <a:xfrm>
            <a:off x="7200897" y="5000427"/>
            <a:ext cx="2705100" cy="558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66"/>
          <p:cNvSpPr txBox="1">
            <a:spLocks noGrp="1"/>
          </p:cNvSpPr>
          <p:nvPr>
            <p:ph type="body" idx="1"/>
          </p:nvPr>
        </p:nvSpPr>
        <p:spPr>
          <a:xfrm>
            <a:off x="4452390" y="1544284"/>
            <a:ext cx="7216446" cy="4679132"/>
          </a:xfrm>
          <a:prstGeom prst="rect">
            <a:avLst/>
          </a:prstGeom>
          <a:noFill/>
          <a:ln>
            <a:noFill/>
          </a:ln>
        </p:spPr>
        <p:txBody>
          <a:bodyPr spcFirstLastPara="1" wrap="square" lIns="91425" tIns="45700" rIns="91425" bIns="45700" anchor="t" anchorCtr="0">
            <a:noAutofit/>
          </a:bodyPr>
          <a:lstStyle/>
          <a:p>
            <a:pPr marL="568325" lvl="0" indent="-342900" algn="just" rtl="0">
              <a:lnSpc>
                <a:spcPct val="90000"/>
              </a:lnSpc>
              <a:spcBef>
                <a:spcPts val="1000"/>
              </a:spcBef>
              <a:spcAft>
                <a:spcPts val="0"/>
              </a:spcAft>
              <a:buSzPts val="2400"/>
              <a:buFont typeface="Arial"/>
              <a:buChar char="•"/>
            </a:pPr>
            <a:r>
              <a:rPr lang="el-GR" sz="2000" b="1" i="0" u="none" strike="noStrike" dirty="0">
                <a:solidFill>
                  <a:srgbClr val="000000"/>
                </a:solidFill>
                <a:latin typeface="Calibri"/>
                <a:ea typeface="Calibri"/>
                <a:cs typeface="Calibri"/>
                <a:sym typeface="Calibri"/>
              </a:rPr>
              <a:t>Πολλές από τις δραστηριότητες και το υλικό του PEAK θα εξηγηθούν μαζί με τις επιχειρηματικές ή καινοτομικές δεξιότητες που περιλαμβάνει το έργο. Ένα «PEAK twist» προστέθηκε ειδικά για να αντιμετωπίσει τις προκλήσεις των απομακρυσμένων ορεινών περιοχών.</a:t>
            </a:r>
          </a:p>
          <a:p>
            <a:pPr marL="568325" lvl="0" indent="-342900" algn="just" rtl="0">
              <a:lnSpc>
                <a:spcPct val="90000"/>
              </a:lnSpc>
              <a:spcBef>
                <a:spcPts val="1000"/>
              </a:spcBef>
              <a:spcAft>
                <a:spcPts val="0"/>
              </a:spcAft>
              <a:buSzPts val="2400"/>
              <a:buFont typeface="Arial"/>
              <a:buChar char="•"/>
            </a:pPr>
            <a:r>
              <a:rPr lang="el-GR" sz="2000" b="0" i="0" u="none" strike="noStrike" dirty="0">
                <a:solidFill>
                  <a:srgbClr val="000000"/>
                </a:solidFill>
                <a:latin typeface="Calibri"/>
                <a:ea typeface="Calibri"/>
                <a:cs typeface="Calibri"/>
                <a:sym typeface="Calibri"/>
              </a:rPr>
              <a:t>Οι ορεινές περιοχές της Ευρώπης έχουν συμβάλει στη διαμόρφωση όχι μόνο της ιστορίας, της κοινωνίας και της οικονομίας της, αλλά και του κλίματος και του περιβάλλοντος της.</a:t>
            </a:r>
          </a:p>
          <a:p>
            <a:pPr marL="568325" lvl="0" indent="-342900" algn="just" rtl="0">
              <a:lnSpc>
                <a:spcPct val="90000"/>
              </a:lnSpc>
              <a:spcBef>
                <a:spcPts val="1000"/>
              </a:spcBef>
              <a:spcAft>
                <a:spcPts val="0"/>
              </a:spcAft>
              <a:buSzPts val="2400"/>
              <a:buFont typeface="Arial"/>
              <a:buChar char="•"/>
            </a:pPr>
            <a:r>
              <a:rPr lang="el-GR" sz="2000" b="0" i="0" u="none" strike="noStrike" dirty="0">
                <a:solidFill>
                  <a:srgbClr val="000000"/>
                </a:solidFill>
                <a:latin typeface="Calibri"/>
                <a:ea typeface="Calibri"/>
                <a:cs typeface="Calibri"/>
                <a:sym typeface="Calibri"/>
              </a:rPr>
              <a:t>Τώρα, υπό την απειλή ζητημάτων που αφορούν στη χαμηλή πληθυσμιακή πυκνότητα, στη δυσκολία πρόσβασης και στην οικονομική και οικολογική ευπάθεια, υπάρχει μια ξεχωριστή ΑΝΑΓΚΗ για μια νέα προσέγγιση για τη διατήρηση του περιβάλλοντος, την οικονομική αναγέννηση και τη βιώσιμη ανάπτυξη των ορεινών περιοχών.</a:t>
            </a:r>
            <a:endParaRPr sz="1400" b="0" i="0" u="none" strike="noStrike" dirty="0">
              <a:solidFill>
                <a:srgbClr val="000000"/>
              </a:solidFill>
              <a:latin typeface="Calibri"/>
              <a:ea typeface="Calibri"/>
              <a:cs typeface="Calibri"/>
              <a:sym typeface="Calibri"/>
            </a:endParaRPr>
          </a:p>
          <a:p>
            <a:pPr marL="225425" lvl="0" indent="3175" algn="ctr" rtl="0">
              <a:lnSpc>
                <a:spcPct val="90000"/>
              </a:lnSpc>
              <a:spcBef>
                <a:spcPts val="1000"/>
              </a:spcBef>
              <a:spcAft>
                <a:spcPts val="0"/>
              </a:spcAft>
              <a:buSzPts val="2400"/>
              <a:buNone/>
            </a:pPr>
            <a:endParaRPr sz="1800" dirty="0">
              <a:solidFill>
                <a:srgbClr val="000000"/>
              </a:solidFill>
              <a:latin typeface="Calibri"/>
              <a:ea typeface="Calibri"/>
              <a:cs typeface="Calibri"/>
              <a:sym typeface="Calibri"/>
            </a:endParaRPr>
          </a:p>
        </p:txBody>
      </p:sp>
      <p:sp>
        <p:nvSpPr>
          <p:cNvPr id="194" name="Google Shape;194;p66"/>
          <p:cNvSpPr txBox="1">
            <a:spLocks noGrp="1"/>
          </p:cNvSpPr>
          <p:nvPr>
            <p:ph type="body" idx="3"/>
          </p:nvPr>
        </p:nvSpPr>
        <p:spPr>
          <a:xfrm>
            <a:off x="4643459" y="634584"/>
            <a:ext cx="7317770" cy="85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l-GR" sz="4400" dirty="0">
                <a:solidFill>
                  <a:srgbClr val="0070C0"/>
                </a:solidFill>
              </a:rPr>
              <a:t>Τι είναι το PEAK twist</a:t>
            </a:r>
            <a:r>
              <a:rPr lang="en-US" sz="4400" dirty="0">
                <a:solidFill>
                  <a:srgbClr val="0070C0"/>
                </a:solidFill>
              </a:rPr>
              <a:t>?</a:t>
            </a:r>
            <a:endParaRPr dirty="0"/>
          </a:p>
          <a:p>
            <a:pPr marL="0" lvl="0" indent="0" algn="l" rtl="0">
              <a:lnSpc>
                <a:spcPct val="90000"/>
              </a:lnSpc>
              <a:spcBef>
                <a:spcPts val="0"/>
              </a:spcBef>
              <a:spcAft>
                <a:spcPts val="0"/>
              </a:spcAft>
              <a:buClr>
                <a:srgbClr val="595959"/>
              </a:buClr>
              <a:buSzPts val="3600"/>
              <a:buNone/>
            </a:pPr>
            <a:endParaRPr sz="2800" dirty="0"/>
          </a:p>
        </p:txBody>
      </p:sp>
      <p:sp>
        <p:nvSpPr>
          <p:cNvPr id="195" name="Google Shape;195;p66"/>
          <p:cNvSpPr/>
          <p:nvPr/>
        </p:nvSpPr>
        <p:spPr>
          <a:xfrm>
            <a:off x="7200900" y="4371975"/>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 name="Google Shape;196;p66" descr="A picture containing grass, sky, outdoor, mountain&#10;&#10;Description automatically generated"/>
          <p:cNvPicPr preferRelativeResize="0">
            <a:picLocks noGrp="1"/>
          </p:cNvPicPr>
          <p:nvPr>
            <p:ph type="pic" idx="2"/>
          </p:nvPr>
        </p:nvPicPr>
        <p:blipFill rotWithShape="1">
          <a:blip r:embed="rId3">
            <a:alphaModFix/>
          </a:blip>
          <a:srcRect l="2678" r="2678"/>
          <a:stretch/>
        </p:blipFill>
        <p:spPr>
          <a:xfrm flipH="1">
            <a:off x="-614364" y="2780"/>
            <a:ext cx="4862437" cy="68552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alpha val="15294"/>
          </a:schemeClr>
        </a:solidFill>
        <a:effectLst/>
      </p:bgPr>
    </p:bg>
    <p:spTree>
      <p:nvGrpSpPr>
        <p:cNvPr id="1" name="Shape 200"/>
        <p:cNvGrpSpPr/>
        <p:nvPr/>
      </p:nvGrpSpPr>
      <p:grpSpPr>
        <a:xfrm>
          <a:off x="0" y="0"/>
          <a:ext cx="0" cy="0"/>
          <a:chOff x="0" y="0"/>
          <a:chExt cx="0" cy="0"/>
        </a:xfrm>
      </p:grpSpPr>
      <p:sp>
        <p:nvSpPr>
          <p:cNvPr id="201" name="Google Shape;201;p67"/>
          <p:cNvSpPr txBox="1">
            <a:spLocks noGrp="1"/>
          </p:cNvSpPr>
          <p:nvPr>
            <p:ph type="body" idx="1"/>
          </p:nvPr>
        </p:nvSpPr>
        <p:spPr>
          <a:xfrm>
            <a:off x="0" y="3260340"/>
            <a:ext cx="6373368" cy="278602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Font typeface="Arial"/>
              <a:buAutoNum type="arabicPeriod"/>
            </a:pPr>
            <a:r>
              <a:rPr lang="el-GR" sz="1600" dirty="0">
                <a:solidFill>
                  <a:srgbClr val="000000"/>
                </a:solidFill>
                <a:latin typeface="Calibri"/>
                <a:ea typeface="Calibri"/>
                <a:cs typeface="Calibri"/>
                <a:sym typeface="Calibri"/>
              </a:rPr>
              <a:t>Ένα πακέτο υλικού για εκπαιδευτικούς</a:t>
            </a:r>
            <a:r>
              <a:rPr lang="en-US" sz="1600" b="0" i="0" u="none" strike="noStrike" dirty="0">
                <a:solidFill>
                  <a:srgbClr val="000000"/>
                </a:solidFill>
                <a:latin typeface="Calibri"/>
                <a:ea typeface="Calibri"/>
                <a:cs typeface="Calibri"/>
                <a:sym typeface="Calibri"/>
              </a:rPr>
              <a:t>.</a:t>
            </a:r>
            <a:endParaRPr sz="1800" dirty="0"/>
          </a:p>
          <a:p>
            <a:pPr marL="685800" lvl="0" indent="-457200" algn="l" rtl="0">
              <a:lnSpc>
                <a:spcPct val="90000"/>
              </a:lnSpc>
              <a:spcBef>
                <a:spcPts val="1000"/>
              </a:spcBef>
              <a:spcAft>
                <a:spcPts val="0"/>
              </a:spcAft>
              <a:buSzPts val="2400"/>
              <a:buFont typeface="Arial"/>
              <a:buAutoNum type="arabicPeriod"/>
            </a:pPr>
            <a:r>
              <a:rPr lang="el-GR" sz="1600" b="0" i="0" u="none" strike="noStrike" dirty="0">
                <a:solidFill>
                  <a:srgbClr val="000000"/>
                </a:solidFill>
                <a:latin typeface="Calibri"/>
                <a:ea typeface="Calibri"/>
                <a:cs typeface="Calibri"/>
                <a:sym typeface="Calibri"/>
              </a:rPr>
              <a:t>Βίντεο και γραπτές μελέτες περιπτώσεων που παρουσιάζουν νέους ορεινούς επιχειρηματίες από όλη την Ευρώπη</a:t>
            </a:r>
            <a:r>
              <a:rPr lang="en-US" sz="1600" dirty="0">
                <a:solidFill>
                  <a:srgbClr val="000000"/>
                </a:solidFill>
                <a:latin typeface="Calibri"/>
                <a:ea typeface="Calibri"/>
                <a:cs typeface="Calibri"/>
                <a:sym typeface="Calibri"/>
              </a:rPr>
              <a:t>. </a:t>
            </a:r>
            <a:endParaRPr sz="1800" dirty="0"/>
          </a:p>
          <a:p>
            <a:pPr marL="685800" lvl="0" indent="-457200" algn="l" rtl="0">
              <a:lnSpc>
                <a:spcPct val="90000"/>
              </a:lnSpc>
              <a:spcBef>
                <a:spcPts val="1000"/>
              </a:spcBef>
              <a:spcAft>
                <a:spcPts val="0"/>
              </a:spcAft>
              <a:buSzPts val="2400"/>
              <a:buFont typeface="Arial"/>
              <a:buAutoNum type="arabicPeriod"/>
            </a:pPr>
            <a:r>
              <a:rPr lang="el-GR" sz="1600" dirty="0">
                <a:solidFill>
                  <a:srgbClr val="000000"/>
                </a:solidFill>
                <a:latin typeface="Calibri"/>
                <a:ea typeface="Calibri"/>
                <a:cs typeface="Calibri"/>
                <a:sym typeface="Calibri"/>
              </a:rPr>
              <a:t>Ένας οδηγός για τη δημιουργία περιεχομένου μέσων κοινωνικής δικτύωσης</a:t>
            </a:r>
            <a:r>
              <a:rPr lang="en-US" sz="1600" dirty="0">
                <a:solidFill>
                  <a:srgbClr val="000000"/>
                </a:solidFill>
                <a:latin typeface="Calibri"/>
                <a:ea typeface="Calibri"/>
                <a:cs typeface="Calibri"/>
                <a:sym typeface="Calibri"/>
              </a:rPr>
              <a:t>.</a:t>
            </a:r>
            <a:endParaRPr sz="1800" dirty="0"/>
          </a:p>
          <a:p>
            <a:pPr marL="685800" lvl="0" indent="-457200" algn="l" rtl="0">
              <a:lnSpc>
                <a:spcPct val="90000"/>
              </a:lnSpc>
              <a:spcBef>
                <a:spcPts val="1000"/>
              </a:spcBef>
              <a:spcAft>
                <a:spcPts val="0"/>
              </a:spcAft>
              <a:buSzPts val="2400"/>
              <a:buFont typeface="Arial"/>
              <a:buAutoNum type="arabicPeriod"/>
            </a:pPr>
            <a:r>
              <a:rPr lang="el-GR" sz="1600" dirty="0">
                <a:solidFill>
                  <a:srgbClr val="000000"/>
                </a:solidFill>
                <a:latin typeface="Calibri"/>
                <a:ea typeface="Calibri"/>
                <a:cs typeface="Calibri"/>
                <a:sym typeface="Calibri"/>
              </a:rPr>
              <a:t>Μια σειρά ενοτήτων έξι μερών (αυτή είναι η πρώτη ενότητα) για πιθανούς νέους ορεινούς επιχειρηματίες.</a:t>
            </a:r>
          </a:p>
          <a:p>
            <a:pPr marL="685800" lvl="0" indent="-457200" algn="l" rtl="0">
              <a:lnSpc>
                <a:spcPct val="90000"/>
              </a:lnSpc>
              <a:spcBef>
                <a:spcPts val="1000"/>
              </a:spcBef>
              <a:spcAft>
                <a:spcPts val="0"/>
              </a:spcAft>
              <a:buSzPts val="2400"/>
              <a:buFont typeface="Arial"/>
              <a:buAutoNum type="arabicPeriod"/>
            </a:pPr>
            <a:r>
              <a:rPr lang="el-GR" sz="1600" dirty="0">
                <a:solidFill>
                  <a:srgbClr val="000000"/>
                </a:solidFill>
                <a:latin typeface="Calibri"/>
                <a:ea typeface="Calibri"/>
                <a:cs typeface="Calibri"/>
                <a:sym typeface="Calibri"/>
              </a:rPr>
              <a:t>Ένα εικονικό περιβάλλον μάθησης (</a:t>
            </a:r>
            <a:r>
              <a:rPr lang="en-US" sz="1600" dirty="0">
                <a:solidFill>
                  <a:srgbClr val="000000"/>
                </a:solidFill>
                <a:latin typeface="Calibri"/>
                <a:ea typeface="Calibri"/>
                <a:cs typeface="Calibri"/>
                <a:sym typeface="Calibri"/>
              </a:rPr>
              <a:t>Virtual Learning Environment</a:t>
            </a:r>
            <a:r>
              <a:rPr lang="el-GR" sz="1600" dirty="0">
                <a:solidFill>
                  <a:srgbClr val="000000"/>
                </a:solidFill>
                <a:latin typeface="Calibri"/>
                <a:ea typeface="Calibri"/>
                <a:cs typeface="Calibri"/>
                <a:sym typeface="Calibri"/>
              </a:rPr>
              <a:t>, </a:t>
            </a:r>
            <a:r>
              <a:rPr lang="en-US" sz="1600" dirty="0">
                <a:solidFill>
                  <a:srgbClr val="000000"/>
                </a:solidFill>
                <a:latin typeface="Calibri"/>
                <a:ea typeface="Calibri"/>
                <a:cs typeface="Calibri"/>
                <a:sym typeface="Calibri"/>
              </a:rPr>
              <a:t>VLE)</a:t>
            </a:r>
            <a:endParaRPr sz="1600" b="0" i="0" u="none" strike="noStrike" dirty="0">
              <a:solidFill>
                <a:srgbClr val="000000"/>
              </a:solidFill>
              <a:latin typeface="Calibri"/>
              <a:ea typeface="Calibri"/>
              <a:cs typeface="Calibri"/>
              <a:sym typeface="Calibri"/>
            </a:endParaRPr>
          </a:p>
          <a:p>
            <a:pPr marL="685800" lvl="0" indent="-304800" algn="l" rtl="0">
              <a:lnSpc>
                <a:spcPct val="90000"/>
              </a:lnSpc>
              <a:spcBef>
                <a:spcPts val="1000"/>
              </a:spcBef>
              <a:spcAft>
                <a:spcPts val="0"/>
              </a:spcAft>
              <a:buSzPts val="2400"/>
              <a:buFont typeface="Arial"/>
              <a:buNone/>
            </a:pPr>
            <a:endParaRPr sz="1600" b="0" i="0" u="none" strike="noStrike" dirty="0">
              <a:solidFill>
                <a:srgbClr val="000000"/>
              </a:solidFill>
              <a:latin typeface="Calibri"/>
              <a:ea typeface="Calibri"/>
              <a:cs typeface="Calibri"/>
              <a:sym typeface="Calibri"/>
            </a:endParaRPr>
          </a:p>
          <a:p>
            <a:pPr marL="685800" lvl="0" indent="-304800" algn="l" rtl="0">
              <a:lnSpc>
                <a:spcPct val="90000"/>
              </a:lnSpc>
              <a:spcBef>
                <a:spcPts val="1000"/>
              </a:spcBef>
              <a:spcAft>
                <a:spcPts val="0"/>
              </a:spcAft>
              <a:buSzPts val="2400"/>
              <a:buFont typeface="Arial"/>
              <a:buNone/>
            </a:pPr>
            <a:endParaRPr sz="1800" i="0" dirty="0">
              <a:solidFill>
                <a:srgbClr val="033637"/>
              </a:solidFill>
              <a:latin typeface="Calibri"/>
              <a:ea typeface="Calibri"/>
              <a:cs typeface="Calibri"/>
              <a:sym typeface="Calibri"/>
            </a:endParaRPr>
          </a:p>
        </p:txBody>
      </p:sp>
      <p:sp>
        <p:nvSpPr>
          <p:cNvPr id="202" name="Google Shape;202;p67"/>
          <p:cNvSpPr txBox="1">
            <a:spLocks noGrp="1"/>
          </p:cNvSpPr>
          <p:nvPr>
            <p:ph type="body" idx="3"/>
          </p:nvPr>
        </p:nvSpPr>
        <p:spPr>
          <a:xfrm>
            <a:off x="496939" y="834044"/>
            <a:ext cx="1809532" cy="582221"/>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90000"/>
              </a:lnSpc>
              <a:spcBef>
                <a:spcPts val="1000"/>
              </a:spcBef>
              <a:spcAft>
                <a:spcPts val="0"/>
              </a:spcAft>
              <a:buSzPct val="108107"/>
              <a:buNone/>
            </a:pPr>
            <a:r>
              <a:rPr lang="en-US" b="1">
                <a:solidFill>
                  <a:srgbClr val="33CCFF"/>
                </a:solidFill>
              </a:rPr>
              <a:t>PEAK</a:t>
            </a:r>
            <a:endParaRPr/>
          </a:p>
        </p:txBody>
      </p:sp>
      <p:sp>
        <p:nvSpPr>
          <p:cNvPr id="203" name="Google Shape;203;p67"/>
          <p:cNvSpPr txBox="1"/>
          <p:nvPr/>
        </p:nvSpPr>
        <p:spPr>
          <a:xfrm>
            <a:off x="246888" y="1601255"/>
            <a:ext cx="6665976"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l-GR" sz="2400" b="0" i="0" u="none" strike="noStrike" cap="none" dirty="0">
                <a:solidFill>
                  <a:schemeClr val="lt1"/>
                </a:solidFill>
                <a:latin typeface="Calibri"/>
                <a:ea typeface="Calibri"/>
                <a:cs typeface="Calibri"/>
                <a:sym typeface="Calibri"/>
              </a:rPr>
              <a:t>Παρακάτω είναι μια λίστα υλικού για την υποστήριξη των στόχων του έργου PEAK. Όλο αυτό το υλικό μπορείτε να το βρείτε στον ιστότοπό μας</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peakentrepreneurs.eu</a:t>
            </a:r>
            <a:endParaRPr sz="2400" b="0" i="0" u="none" strike="noStrike" cap="none" dirty="0">
              <a:solidFill>
                <a:srgbClr val="0070C0"/>
              </a:solidFill>
              <a:latin typeface="Calibri"/>
              <a:ea typeface="Calibri"/>
              <a:cs typeface="Calibri"/>
              <a:sym typeface="Calibri"/>
            </a:endParaRPr>
          </a:p>
        </p:txBody>
      </p:sp>
      <p:pic>
        <p:nvPicPr>
          <p:cNvPr id="204" name="Google Shape;204;p67"/>
          <p:cNvPicPr preferRelativeResize="0">
            <a:picLocks noGrp="1"/>
          </p:cNvPicPr>
          <p:nvPr>
            <p:ph type="pic" idx="2"/>
          </p:nvPr>
        </p:nvPicPr>
        <p:blipFill rotWithShape="1">
          <a:blip r:embed="rId4">
            <a:alphaModFix/>
          </a:blip>
          <a:srcRect t="11457" b="11457"/>
          <a:stretch/>
        </p:blipFill>
        <p:spPr>
          <a:xfrm>
            <a:off x="7051675" y="1203325"/>
            <a:ext cx="5130800" cy="3913188"/>
          </a:xfrm>
          <a:prstGeom prst="rect">
            <a:avLst/>
          </a:prstGeom>
          <a:solidFill>
            <a:schemeClr val="lt1"/>
          </a:solidFill>
          <a:ln>
            <a:noFill/>
          </a:ln>
        </p:spPr>
      </p:pic>
      <p:sp>
        <p:nvSpPr>
          <p:cNvPr id="205" name="Google Shape;205;p67"/>
          <p:cNvSpPr txBox="1"/>
          <p:nvPr/>
        </p:nvSpPr>
        <p:spPr>
          <a:xfrm>
            <a:off x="7328994" y="4419600"/>
            <a:ext cx="2994582"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70C0"/>
                </a:solidFill>
                <a:latin typeface="Arial"/>
                <a:ea typeface="Arial"/>
                <a:cs typeface="Arial"/>
                <a:sym typeface="Arial"/>
              </a:rPr>
              <a:t>Leone Beer: </a:t>
            </a:r>
            <a:r>
              <a:rPr lang="el-GR" sz="1400" b="0" i="0" u="none" strike="noStrike" cap="none" dirty="0">
                <a:solidFill>
                  <a:srgbClr val="0070C0"/>
                </a:solidFill>
                <a:latin typeface="Arial"/>
                <a:ea typeface="Arial"/>
                <a:cs typeface="Arial"/>
                <a:sym typeface="Arial"/>
              </a:rPr>
              <a:t>Νεός Επιχειρηματίας Ορεινών Περιοχών PEAK</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68"/>
          <p:cNvSpPr txBox="1">
            <a:spLocks noGrp="1"/>
          </p:cNvSpPr>
          <p:nvPr>
            <p:ph type="body" idx="1"/>
          </p:nvPr>
        </p:nvSpPr>
        <p:spPr>
          <a:xfrm>
            <a:off x="4482539" y="1091818"/>
            <a:ext cx="7254535" cy="4901442"/>
          </a:xfrm>
          <a:prstGeom prst="rect">
            <a:avLst/>
          </a:prstGeom>
          <a:noFill/>
          <a:ln>
            <a:noFill/>
          </a:ln>
        </p:spPr>
        <p:txBody>
          <a:bodyPr spcFirstLastPara="1" wrap="square" lIns="91425" tIns="45700" rIns="91425" bIns="45700" anchor="t" anchorCtr="0">
            <a:noAutofit/>
          </a:bodyPr>
          <a:lstStyle/>
          <a:p>
            <a:pPr marL="225425" lvl="0" indent="3175" algn="just" rtl="0">
              <a:lnSpc>
                <a:spcPct val="90000"/>
              </a:lnSpc>
              <a:spcBef>
                <a:spcPts val="1000"/>
              </a:spcBef>
              <a:spcAft>
                <a:spcPts val="0"/>
              </a:spcAft>
              <a:buSzPts val="2400"/>
              <a:buNone/>
            </a:pPr>
            <a:endParaRPr sz="1800" dirty="0">
              <a:solidFill>
                <a:srgbClr val="000000"/>
              </a:solidFill>
              <a:latin typeface="Calibri"/>
              <a:ea typeface="Calibri"/>
              <a:cs typeface="Calibri"/>
              <a:sym typeface="Calibri"/>
            </a:endParaRPr>
          </a:p>
          <a:p>
            <a:pPr marL="511175" lvl="0" indent="-285750" algn="just" rtl="0">
              <a:lnSpc>
                <a:spcPct val="90000"/>
              </a:lnSpc>
              <a:spcBef>
                <a:spcPts val="1000"/>
              </a:spcBef>
              <a:spcAft>
                <a:spcPts val="0"/>
              </a:spcAft>
              <a:buSzPts val="2400"/>
              <a:buFont typeface="Arial"/>
              <a:buChar char="•"/>
            </a:pPr>
            <a:r>
              <a:rPr lang="el-GR" sz="1800" dirty="0">
                <a:solidFill>
                  <a:srgbClr val="000000"/>
                </a:solidFill>
                <a:latin typeface="Calibri"/>
                <a:ea typeface="Calibri"/>
                <a:cs typeface="Calibri"/>
                <a:sym typeface="Calibri"/>
              </a:rPr>
              <a:t>Υπάρχουν διάφοροι ορισμοί για ένα νέο άτομο. Για τους σκοπούς του </a:t>
            </a:r>
            <a:r>
              <a:rPr lang="en-US" sz="1800" dirty="0">
                <a:solidFill>
                  <a:srgbClr val="000000"/>
                </a:solidFill>
                <a:latin typeface="Calibri"/>
                <a:ea typeface="Calibri"/>
                <a:cs typeface="Calibri"/>
                <a:sym typeface="Calibri"/>
              </a:rPr>
              <a:t>PEAK</a:t>
            </a:r>
            <a:r>
              <a:rPr lang="el-GR" sz="1800" dirty="0">
                <a:solidFill>
                  <a:srgbClr val="000000"/>
                </a:solidFill>
                <a:latin typeface="Calibri"/>
                <a:ea typeface="Calibri"/>
                <a:cs typeface="Calibri"/>
                <a:sym typeface="Calibri"/>
              </a:rPr>
              <a:t>, ο όρος νέος αναφέρεται σε κάθε </a:t>
            </a:r>
            <a:r>
              <a:rPr lang="el-GR" sz="1800" dirty="0">
                <a:solidFill>
                  <a:srgbClr val="000000"/>
                </a:solidFill>
              </a:rPr>
              <a:t>άτομο</a:t>
            </a:r>
            <a:r>
              <a:rPr lang="el-GR" sz="1800" dirty="0">
                <a:solidFill>
                  <a:srgbClr val="000000"/>
                </a:solidFill>
                <a:latin typeface="Calibri"/>
                <a:ea typeface="Calibri"/>
                <a:cs typeface="Calibri"/>
                <a:sym typeface="Calibri"/>
              </a:rPr>
              <a:t> έως 30 ετών.</a:t>
            </a:r>
          </a:p>
          <a:p>
            <a:pPr marL="225425" lvl="0" indent="0" algn="just" rtl="0">
              <a:lnSpc>
                <a:spcPct val="90000"/>
              </a:lnSpc>
              <a:spcBef>
                <a:spcPts val="1000"/>
              </a:spcBef>
              <a:spcAft>
                <a:spcPts val="0"/>
              </a:spcAft>
              <a:buSzPts val="2400"/>
            </a:pPr>
            <a:r>
              <a:rPr lang="en-US" sz="1800" dirty="0">
                <a:solidFill>
                  <a:srgbClr val="FF33CC"/>
                </a:solidFill>
                <a:latin typeface="Arial"/>
                <a:ea typeface="Arial"/>
                <a:cs typeface="Arial"/>
                <a:sym typeface="Arial"/>
              </a:rPr>
              <a:t>🌐</a:t>
            </a:r>
            <a:r>
              <a:rPr lang="en-US" sz="1800" dirty="0">
                <a:solidFill>
                  <a:srgbClr val="000000"/>
                </a:solidFill>
                <a:latin typeface="Calibri"/>
                <a:ea typeface="Calibri"/>
                <a:cs typeface="Calibri"/>
                <a:sym typeface="Calibri"/>
              </a:rPr>
              <a:t> </a:t>
            </a:r>
            <a:r>
              <a:rPr lang="en-US" sz="1800" u="sng"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Microsoft Word - YOUTH_Definition_2013-1-23.docx (un.org)</a:t>
            </a:r>
            <a:endParaRPr sz="1800" dirty="0">
              <a:solidFill>
                <a:srgbClr val="0070C0"/>
              </a:solidFill>
              <a:latin typeface="Calibri"/>
              <a:ea typeface="Calibri"/>
              <a:cs typeface="Calibri"/>
              <a:sym typeface="Calibri"/>
            </a:endParaRPr>
          </a:p>
          <a:p>
            <a:pPr marL="511175" lvl="0" indent="-133350" algn="just" rtl="0">
              <a:lnSpc>
                <a:spcPct val="90000"/>
              </a:lnSpc>
              <a:spcBef>
                <a:spcPts val="1000"/>
              </a:spcBef>
              <a:spcAft>
                <a:spcPts val="0"/>
              </a:spcAft>
              <a:buSzPts val="2400"/>
              <a:buFont typeface="Arial"/>
              <a:buNone/>
            </a:pPr>
            <a:endParaRPr sz="1800" b="1" dirty="0">
              <a:solidFill>
                <a:srgbClr val="7030A0"/>
              </a:solidFill>
              <a:latin typeface="Calibri"/>
              <a:ea typeface="Calibri"/>
              <a:cs typeface="Calibri"/>
              <a:sym typeface="Calibri"/>
            </a:endParaRPr>
          </a:p>
          <a:p>
            <a:pPr marL="511175" lvl="0" indent="-285750" algn="just" rtl="0">
              <a:lnSpc>
                <a:spcPct val="90000"/>
              </a:lnSpc>
              <a:spcBef>
                <a:spcPts val="1000"/>
              </a:spcBef>
              <a:spcAft>
                <a:spcPts val="0"/>
              </a:spcAft>
              <a:buSzPts val="2400"/>
              <a:buFont typeface="Arial"/>
              <a:buChar char="•"/>
            </a:pPr>
            <a:r>
              <a:rPr lang="el-GR" sz="1800" dirty="0">
                <a:solidFill>
                  <a:srgbClr val="000000"/>
                </a:solidFill>
                <a:latin typeface="Calibri"/>
                <a:ea typeface="Calibri"/>
                <a:cs typeface="Calibri"/>
                <a:sym typeface="Calibri"/>
              </a:rPr>
              <a:t>Όπως τους νέους, υπάρχουν πολλοί τρόποι με τους οποίους μπορείτε να ορίσετε έναν Επιχειρηματία – το Gritti Fund περιγράφει την προέλευσή του από το γαλλικό ρήμα «Entreprendre» που σημαίνει «να ξεκινήσω ή να αναλάβω κάτι».</a:t>
            </a:r>
          </a:p>
          <a:p>
            <a:pPr marL="225425" lvl="0" indent="0" algn="just" rtl="0">
              <a:lnSpc>
                <a:spcPct val="90000"/>
              </a:lnSpc>
              <a:spcBef>
                <a:spcPts val="1000"/>
              </a:spcBef>
              <a:spcAft>
                <a:spcPts val="0"/>
              </a:spcAft>
              <a:buSzPts val="2400"/>
            </a:pPr>
            <a:r>
              <a:rPr lang="en-US" sz="1800" dirty="0">
                <a:solidFill>
                  <a:srgbClr val="FF33CC"/>
                </a:solidFill>
                <a:latin typeface="Arial"/>
                <a:ea typeface="Arial"/>
                <a:cs typeface="Arial"/>
                <a:sym typeface="Arial"/>
              </a:rPr>
              <a:t>🌐</a:t>
            </a:r>
            <a:r>
              <a:rPr lang="en-US" sz="1800" dirty="0">
                <a:solidFill>
                  <a:srgbClr val="0070C0"/>
                </a:solidFill>
                <a:latin typeface="Calibri"/>
                <a:ea typeface="Calibri"/>
                <a:cs typeface="Calibri"/>
                <a:sym typeface="Calibri"/>
              </a:rPr>
              <a:t> </a:t>
            </a:r>
            <a:r>
              <a:rPr lang="en-US" sz="1800" u="sng"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What Is The Origin Of The Word "Entrepreneur"? - The </a:t>
            </a:r>
            <a:r>
              <a:rPr lang="en-US" sz="1800" u="sng" dirty="0" err="1">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Gritti</a:t>
            </a:r>
            <a:r>
              <a:rPr lang="en-US" sz="1800" u="sng"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Fund</a:t>
            </a:r>
            <a:endParaRPr sz="1800" dirty="0">
              <a:solidFill>
                <a:srgbClr val="0070C0"/>
              </a:solidFill>
              <a:latin typeface="Calibri"/>
              <a:ea typeface="Calibri"/>
              <a:cs typeface="Calibri"/>
              <a:sym typeface="Calibri"/>
            </a:endParaRPr>
          </a:p>
          <a:p>
            <a:pPr marL="511175" lvl="0" indent="-133350" algn="just" rtl="0">
              <a:lnSpc>
                <a:spcPct val="90000"/>
              </a:lnSpc>
              <a:spcBef>
                <a:spcPts val="1800"/>
              </a:spcBef>
              <a:spcAft>
                <a:spcPts val="0"/>
              </a:spcAft>
              <a:buSzPts val="2400"/>
              <a:buFont typeface="Arial"/>
              <a:buNone/>
            </a:pPr>
            <a:endParaRPr sz="1800" dirty="0">
              <a:solidFill>
                <a:srgbClr val="000000"/>
              </a:solidFill>
              <a:latin typeface="Calibri"/>
              <a:ea typeface="Calibri"/>
              <a:cs typeface="Calibri"/>
              <a:sym typeface="Calibri"/>
            </a:endParaRPr>
          </a:p>
          <a:p>
            <a:pPr marL="511175" lvl="0" indent="-285750" algn="just" rtl="0">
              <a:lnSpc>
                <a:spcPct val="90000"/>
              </a:lnSpc>
              <a:spcBef>
                <a:spcPts val="1000"/>
              </a:spcBef>
              <a:spcAft>
                <a:spcPts val="0"/>
              </a:spcAft>
              <a:buSzPts val="2400"/>
              <a:buFont typeface="Arial"/>
              <a:buChar char="•"/>
            </a:pPr>
            <a:r>
              <a:rPr lang="el-GR" sz="1800" dirty="0">
                <a:solidFill>
                  <a:srgbClr val="000000"/>
                </a:solidFill>
                <a:latin typeface="Calibri"/>
                <a:ea typeface="Calibri"/>
                <a:cs typeface="Calibri"/>
                <a:sym typeface="Calibri"/>
              </a:rPr>
              <a:t>Όπως είδαμε, τα βουνά καταλαμβάνουν το 41,3% της ευρωπαϊκής επικράτειας και φιλοξενούν το 25,4% του πληθυσμού της Ευρώπης. Αλλά αυτές οι απομακρυσμένες αγροτικές κοινότητες έχουν συχνά τα δικά τους περίπλοκα ζητήματα και ανάγκες.</a:t>
            </a:r>
            <a:r>
              <a:rPr lang="en-US" sz="1800" dirty="0">
                <a:solidFill>
                  <a:srgbClr val="000000"/>
                </a:solidFill>
                <a:latin typeface="Calibri"/>
                <a:ea typeface="Calibri"/>
                <a:cs typeface="Calibri"/>
                <a:sym typeface="Calibri"/>
              </a:rPr>
              <a:t> </a:t>
            </a:r>
            <a:endParaRPr dirty="0"/>
          </a:p>
          <a:p>
            <a:pPr marL="225425" lvl="0" indent="3175" algn="just" rtl="0">
              <a:lnSpc>
                <a:spcPct val="90000"/>
              </a:lnSpc>
              <a:spcBef>
                <a:spcPts val="1000"/>
              </a:spcBef>
              <a:spcAft>
                <a:spcPts val="0"/>
              </a:spcAft>
              <a:buSzPts val="2400"/>
              <a:buNone/>
            </a:pPr>
            <a:endParaRPr sz="1800" dirty="0"/>
          </a:p>
          <a:p>
            <a:pPr marL="225425" lvl="0" indent="3175" algn="just" rtl="0">
              <a:lnSpc>
                <a:spcPct val="90000"/>
              </a:lnSpc>
              <a:spcBef>
                <a:spcPts val="1000"/>
              </a:spcBef>
              <a:spcAft>
                <a:spcPts val="0"/>
              </a:spcAft>
              <a:buSzPts val="2400"/>
              <a:buNone/>
            </a:pPr>
            <a:endParaRPr sz="1800" b="1" dirty="0">
              <a:solidFill>
                <a:srgbClr val="000000"/>
              </a:solidFill>
              <a:latin typeface="Calibri"/>
              <a:ea typeface="Calibri"/>
              <a:cs typeface="Calibri"/>
              <a:sym typeface="Calibri"/>
            </a:endParaRPr>
          </a:p>
          <a:p>
            <a:pPr marL="225425" lvl="0" indent="3175" algn="just" rtl="0">
              <a:lnSpc>
                <a:spcPct val="90000"/>
              </a:lnSpc>
              <a:spcBef>
                <a:spcPts val="1000"/>
              </a:spcBef>
              <a:spcAft>
                <a:spcPts val="0"/>
              </a:spcAft>
              <a:buSzPts val="2400"/>
              <a:buNone/>
            </a:pPr>
            <a:endParaRPr sz="1800" b="1" dirty="0">
              <a:solidFill>
                <a:srgbClr val="000000"/>
              </a:solidFill>
              <a:latin typeface="Calibri"/>
              <a:ea typeface="Calibri"/>
              <a:cs typeface="Calibri"/>
              <a:sym typeface="Calibri"/>
            </a:endParaRPr>
          </a:p>
        </p:txBody>
      </p:sp>
      <p:sp>
        <p:nvSpPr>
          <p:cNvPr id="211" name="Google Shape;211;p68"/>
          <p:cNvSpPr txBox="1">
            <a:spLocks noGrp="1"/>
          </p:cNvSpPr>
          <p:nvPr>
            <p:ph type="body" idx="3"/>
          </p:nvPr>
        </p:nvSpPr>
        <p:spPr>
          <a:xfrm>
            <a:off x="4670750" y="482599"/>
            <a:ext cx="4759853" cy="991359"/>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90000"/>
              </a:lnSpc>
              <a:spcBef>
                <a:spcPts val="0"/>
              </a:spcBef>
              <a:spcAft>
                <a:spcPts val="0"/>
              </a:spcAft>
              <a:buSzPct val="116599"/>
              <a:buNone/>
            </a:pPr>
            <a:r>
              <a:rPr lang="el-GR" sz="6500" dirty="0">
                <a:solidFill>
                  <a:srgbClr val="0070C0"/>
                </a:solidFill>
              </a:rPr>
              <a:t>Τι είναι ένας νέος επιχειρηματίας των ορεινών περιοχών</a:t>
            </a:r>
            <a:r>
              <a:rPr lang="en-US" sz="6500" dirty="0">
                <a:solidFill>
                  <a:srgbClr val="0070C0"/>
                </a:solidFill>
              </a:rPr>
              <a:t>?</a:t>
            </a:r>
            <a:endParaRPr dirty="0"/>
          </a:p>
          <a:p>
            <a:pPr marL="0" lvl="0" indent="0" algn="l" rtl="0">
              <a:lnSpc>
                <a:spcPct val="90000"/>
              </a:lnSpc>
              <a:spcBef>
                <a:spcPts val="600"/>
              </a:spcBef>
              <a:spcAft>
                <a:spcPts val="0"/>
              </a:spcAft>
              <a:buClr>
                <a:srgbClr val="595959"/>
              </a:buClr>
              <a:buSzPct val="270676"/>
              <a:buNone/>
            </a:pPr>
            <a:endParaRPr sz="2800" dirty="0"/>
          </a:p>
        </p:txBody>
      </p:sp>
      <p:pic>
        <p:nvPicPr>
          <p:cNvPr id="212" name="Google Shape;212;p68" descr="A picture containing outdoor&#10;&#10;Description automatically generated"/>
          <p:cNvPicPr preferRelativeResize="0">
            <a:picLocks noGrp="1"/>
          </p:cNvPicPr>
          <p:nvPr>
            <p:ph type="pic" idx="2"/>
          </p:nvPr>
        </p:nvPicPr>
        <p:blipFill rotWithShape="1">
          <a:blip r:embed="rId5">
            <a:alphaModFix/>
          </a:blip>
          <a:srcRect l="16791" r="29977"/>
          <a:stretch/>
        </p:blipFill>
        <p:spPr>
          <a:xfrm flipH="1">
            <a:off x="-379898" y="2780"/>
            <a:ext cx="4862437" cy="6855220"/>
          </a:xfrm>
          <a:prstGeom prst="rect">
            <a:avLst/>
          </a:prstGeom>
          <a:noFill/>
          <a:ln>
            <a:noFill/>
          </a:ln>
        </p:spPr>
      </p:pic>
      <p:sp>
        <p:nvSpPr>
          <p:cNvPr id="213" name="Google Shape;213;p68"/>
          <p:cNvSpPr txBox="1"/>
          <p:nvPr/>
        </p:nvSpPr>
        <p:spPr>
          <a:xfrm>
            <a:off x="454926" y="5313680"/>
            <a:ext cx="3550146"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70C0"/>
                </a:solidFill>
                <a:latin typeface="Arial"/>
                <a:ea typeface="Arial"/>
                <a:cs typeface="Arial"/>
                <a:sym typeface="Arial"/>
              </a:rPr>
              <a:t>Your Wellbeing Warrior: </a:t>
            </a:r>
            <a:r>
              <a:rPr lang="el-GR" sz="1400" b="0" i="0" u="none" strike="noStrike" cap="none" dirty="0">
                <a:solidFill>
                  <a:srgbClr val="0070C0"/>
                </a:solidFill>
                <a:latin typeface="Arial"/>
                <a:ea typeface="Arial"/>
                <a:cs typeface="Arial"/>
                <a:sym typeface="Arial"/>
              </a:rPr>
              <a:t>Νεός Επιχειρηματίας Ορεινών Περιοχών PEAK</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69"/>
          <p:cNvSpPr txBox="1">
            <a:spLocks noGrp="1"/>
          </p:cNvSpPr>
          <p:nvPr>
            <p:ph type="body" idx="1"/>
          </p:nvPr>
        </p:nvSpPr>
        <p:spPr>
          <a:xfrm>
            <a:off x="5816600" y="3896628"/>
            <a:ext cx="5893179" cy="25019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595959"/>
              </a:buClr>
              <a:buSzPts val="2400"/>
              <a:buNone/>
            </a:pPr>
            <a:r>
              <a:rPr lang="el-GR" sz="2800" b="1" i="1" dirty="0"/>
              <a:t>Το 2021, υπήρχαν 71 εκατομμύρια άτομα ηλικίας 15-29 ετών στην ΕΕ, εκ των οποίων τα 5 εκατομμύρια ήταν άνεργοι, οδηγώντας την ΕΕ σε ποσοστό ανεργίας 7,1% (Eurostat, 2022).</a:t>
            </a:r>
            <a:endParaRPr dirty="0"/>
          </a:p>
        </p:txBody>
      </p:sp>
      <p:sp>
        <p:nvSpPr>
          <p:cNvPr id="219" name="Google Shape;219;p69"/>
          <p:cNvSpPr txBox="1">
            <a:spLocks noGrp="1"/>
          </p:cNvSpPr>
          <p:nvPr>
            <p:ph type="body" idx="3"/>
          </p:nvPr>
        </p:nvSpPr>
        <p:spPr>
          <a:xfrm>
            <a:off x="381569" y="4132668"/>
            <a:ext cx="3685464" cy="2374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600"/>
              <a:buNone/>
            </a:pPr>
            <a:r>
              <a:rPr lang="el-GR" dirty="0">
                <a:solidFill>
                  <a:srgbClr val="0070C0"/>
                </a:solidFill>
              </a:rPr>
              <a:t>Ξέρατε ότι</a:t>
            </a:r>
            <a:r>
              <a:rPr lang="en-US" dirty="0">
                <a:solidFill>
                  <a:srgbClr val="0070C0"/>
                </a:solidFill>
              </a:rPr>
              <a:t>?</a:t>
            </a:r>
            <a:endParaRPr dirty="0"/>
          </a:p>
        </p:txBody>
      </p:sp>
      <p:grpSp>
        <p:nvGrpSpPr>
          <p:cNvPr id="220" name="Google Shape;220;p69"/>
          <p:cNvGrpSpPr/>
          <p:nvPr/>
        </p:nvGrpSpPr>
        <p:grpSpPr>
          <a:xfrm rot="3085413">
            <a:off x="8757057" y="997524"/>
            <a:ext cx="2082443" cy="2861107"/>
            <a:chOff x="5875548" y="3125276"/>
            <a:chExt cx="438214" cy="602070"/>
          </a:xfrm>
        </p:grpSpPr>
        <p:sp>
          <p:nvSpPr>
            <p:cNvPr id="221" name="Google Shape;221;p69"/>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11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 name="Google Shape;222;p69"/>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223" name="Google Shape;223;p69"/>
          <p:cNvPicPr preferRelativeResize="0">
            <a:picLocks noGrp="1"/>
          </p:cNvPicPr>
          <p:nvPr>
            <p:ph type="pic" idx="2"/>
          </p:nvPr>
        </p:nvPicPr>
        <p:blipFill rotWithShape="1">
          <a:blip r:embed="rId3">
            <a:alphaModFix/>
          </a:blip>
          <a:srcRect l="67" t="31895" r="-65" b="15823"/>
          <a:stretch/>
        </p:blipFill>
        <p:spPr>
          <a:xfrm>
            <a:off x="8146" y="0"/>
            <a:ext cx="12175708" cy="3635823"/>
          </a:xfrm>
          <a:prstGeom prst="rect">
            <a:avLst/>
          </a:prstGeom>
          <a:noFill/>
          <a:ln>
            <a:noFill/>
          </a:ln>
        </p:spPr>
      </p:pic>
      <p:pic>
        <p:nvPicPr>
          <p:cNvPr id="224" name="Google Shape;224;p69"/>
          <p:cNvPicPr preferRelativeResize="0"/>
          <p:nvPr/>
        </p:nvPicPr>
        <p:blipFill rotWithShape="1">
          <a:blip r:embed="rId4">
            <a:alphaModFix/>
          </a:blip>
          <a:srcRect/>
          <a:stretch/>
        </p:blipFill>
        <p:spPr>
          <a:xfrm>
            <a:off x="0" y="-35316"/>
            <a:ext cx="12192000" cy="676081"/>
          </a:xfrm>
          <a:prstGeom prst="rect">
            <a:avLst/>
          </a:prstGeom>
          <a:noFill/>
          <a:ln>
            <a:noFill/>
          </a:ln>
        </p:spPr>
      </p:pic>
      <p:sp>
        <p:nvSpPr>
          <p:cNvPr id="225" name="Google Shape;225;p69"/>
          <p:cNvSpPr txBox="1"/>
          <p:nvPr/>
        </p:nvSpPr>
        <p:spPr>
          <a:xfrm>
            <a:off x="7609839" y="1198880"/>
            <a:ext cx="3753779"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70C0"/>
                </a:solidFill>
                <a:latin typeface="Arial"/>
                <a:ea typeface="Arial"/>
                <a:cs typeface="Arial"/>
                <a:sym typeface="Arial"/>
              </a:rPr>
              <a:t>Lost Sheep Guiding: </a:t>
            </a:r>
            <a:r>
              <a:rPr lang="el-GR" sz="1400" b="0" i="0" u="none" strike="noStrike" cap="none" dirty="0">
                <a:solidFill>
                  <a:srgbClr val="0070C0"/>
                </a:solidFill>
                <a:latin typeface="Arial"/>
                <a:ea typeface="Arial"/>
                <a:cs typeface="Arial"/>
                <a:sym typeface="Arial"/>
              </a:rPr>
              <a:t>Νεός Επιχειρηματίας Ορεινών Περιοχών PEAK</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1480</Words>
  <Application>Microsoft Office PowerPoint</Application>
  <PresentationFormat>Widescreen</PresentationFormat>
  <Paragraphs>144</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Montserrat</vt:lpstr>
      <vt:lpstr>Montserrat Light</vt:lpstr>
      <vt:lpstr>Times New Roman</vt:lpstr>
      <vt:lpstr>Noto Sans Symbols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Hephaestus</cp:lastModifiedBy>
  <cp:revision>17</cp:revision>
  <dcterms:created xsi:type="dcterms:W3CDTF">2020-10-14T13:32:04Z</dcterms:created>
  <dcterms:modified xsi:type="dcterms:W3CDTF">2023-06-03T17:53:03Z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0x0101000C1B7B18D511E2499AA0C0E9245F7BDE</vt:lpwstr>
  </property>
  <property fmtid="{D5CDD505-2E9C-101B-9397-08002B2CF9AE}" pid="3" name="MediaServiceImageTags">
    <vt:lpwstr/>
  </property>
</Properties>
</file>