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Montserrat" panose="00000500000000000000" pitchFamily="2" charset="0"/>
      <p:regular r:id="rId24"/>
      <p:bold r:id="rId25"/>
      <p:italic r:id="rId26"/>
      <p:boldItalic r:id="rId27"/>
    </p:embeddedFont>
    <p:embeddedFont>
      <p:font typeface="Montserrat Light" panose="00000400000000000000" pitchFamily="2" charset="0"/>
      <p:regular r:id="rId28"/>
      <p:bold r:id="rId29"/>
      <p:italic r:id="rId30"/>
      <p:boldItalic r:id="rId31"/>
    </p:embeddedFont>
    <p:embeddedFont>
      <p:font typeface="Noto Sans Symbols"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g/uzARS8nicrGkNWt5SO4dbBylU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F83389-0F5A-4332-A7E2-F972F4A6AE78}">
  <a:tblStyle styleId="{57F83389-0F5A-4332-A7E2-F972F4A6AE78}" styleName="Table_0">
    <a:wholeTbl>
      <a:tcTxStyle b="off" i="off">
        <a:font>
          <a:latin typeface="Arial"/>
          <a:ea typeface="Arial"/>
          <a:cs typeface="Arial"/>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1V>
    <a:band2V>
      <a:tcTxStyle b="off"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90"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11"/>
        <p:cNvGrpSpPr/>
        <p:nvPr/>
      </p:nvGrpSpPr>
      <p:grpSpPr>
        <a:xfrm>
          <a:off x="0" y="0"/>
          <a:ext cx="0" cy="0"/>
          <a:chOff x="0" y="0"/>
          <a:chExt cx="0" cy="0"/>
        </a:xfrm>
      </p:grpSpPr>
      <p:sp>
        <p:nvSpPr>
          <p:cNvPr id="12" name="Google Shape;12;p36"/>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 name="Google Shape;13;p36"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14" name="Google Shape;14;p36"/>
          <p:cNvSpPr>
            <a:spLocks noGrp="1"/>
          </p:cNvSpPr>
          <p:nvPr>
            <p:ph type="pic" idx="2"/>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4" t="-79316" r="32103" b="-6542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6"/>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6"/>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131"/>
        <p:cNvGrpSpPr/>
        <p:nvPr/>
      </p:nvGrpSpPr>
      <p:grpSpPr>
        <a:xfrm>
          <a:off x="0" y="0"/>
          <a:ext cx="0" cy="0"/>
          <a:chOff x="0" y="0"/>
          <a:chExt cx="0" cy="0"/>
        </a:xfrm>
      </p:grpSpPr>
      <p:sp>
        <p:nvSpPr>
          <p:cNvPr id="132" name="Google Shape;132;p64"/>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33" name="Google Shape;133;p64"/>
          <p:cNvSpPr txBox="1">
            <a:spLocks noGrp="1"/>
          </p:cNvSpPr>
          <p:nvPr>
            <p:ph type="body" idx="1"/>
          </p:nvPr>
        </p:nvSpPr>
        <p:spPr>
          <a:xfrm>
            <a:off x="529759" y="1757011"/>
            <a:ext cx="1107366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64"/>
          <p:cNvSpPr txBox="1">
            <a:spLocks noGrp="1"/>
          </p:cNvSpPr>
          <p:nvPr>
            <p:ph type="body" idx="2"/>
          </p:nvPr>
        </p:nvSpPr>
        <p:spPr>
          <a:xfrm>
            <a:off x="529758" y="642972"/>
            <a:ext cx="1107366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5" name="Google Shape;135;p64"/>
          <p:cNvGrpSpPr/>
          <p:nvPr/>
        </p:nvGrpSpPr>
        <p:grpSpPr>
          <a:xfrm>
            <a:off x="408953" y="6110271"/>
            <a:ext cx="11323912" cy="541807"/>
            <a:chOff x="430699" y="6069857"/>
            <a:chExt cx="11323912" cy="541807"/>
          </a:xfrm>
        </p:grpSpPr>
        <p:sp>
          <p:nvSpPr>
            <p:cNvPr id="136" name="Google Shape;136;p6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6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38" name="Google Shape;138;p64" descr="A picture containing text, clock, sign, gauge&#10;&#10;Description automatically generated"/>
            <p:cNvPicPr preferRelativeResize="0"/>
            <p:nvPr/>
          </p:nvPicPr>
          <p:blipFill rotWithShape="1">
            <a:blip r:embed="rId2">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Slide with quote">
  <p:cSld name="Photo Slide with quote">
    <p:spTree>
      <p:nvGrpSpPr>
        <p:cNvPr id="1" name="Shape 139"/>
        <p:cNvGrpSpPr/>
        <p:nvPr/>
      </p:nvGrpSpPr>
      <p:grpSpPr>
        <a:xfrm>
          <a:off x="0" y="0"/>
          <a:ext cx="0" cy="0"/>
          <a:chOff x="0" y="0"/>
          <a:chExt cx="0" cy="0"/>
        </a:xfrm>
      </p:grpSpPr>
      <p:sp>
        <p:nvSpPr>
          <p:cNvPr id="140" name="Google Shape;140;p41"/>
          <p:cNvSpPr/>
          <p:nvPr/>
        </p:nvSpPr>
        <p:spPr>
          <a:xfrm>
            <a:off x="4559917"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41"/>
          <p:cNvSpPr/>
          <p:nvPr/>
        </p:nvSpPr>
        <p:spPr>
          <a:xfrm>
            <a:off x="4559918"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blipFill rotWithShape="1">
            <a:blip r:embed="rId2">
              <a:alphaModFix/>
            </a:blip>
            <a:stretch>
              <a:fillRect l="-32104" t="-79316" r="32103" b="-6542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41"/>
          <p:cNvSpPr>
            <a:spLocks noGrp="1"/>
          </p:cNvSpPr>
          <p:nvPr>
            <p:ph type="pic" idx="2"/>
          </p:nvPr>
        </p:nvSpPr>
        <p:spPr>
          <a:xfrm>
            <a:off x="1" y="-22478"/>
            <a:ext cx="12187574" cy="6880476"/>
          </a:xfrm>
          <a:prstGeom prst="rect">
            <a:avLst/>
          </a:prstGeom>
          <a:noFill/>
          <a:ln>
            <a:noFill/>
          </a:ln>
        </p:spPr>
      </p:sp>
      <p:sp>
        <p:nvSpPr>
          <p:cNvPr id="143" name="Google Shape;143;p41"/>
          <p:cNvSpPr txBox="1">
            <a:spLocks noGrp="1"/>
          </p:cNvSpPr>
          <p:nvPr>
            <p:ph type="body" idx="1"/>
          </p:nvPr>
        </p:nvSpPr>
        <p:spPr>
          <a:xfrm>
            <a:off x="10605172" y="4778869"/>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41"/>
          <p:cNvSpPr txBox="1">
            <a:spLocks noGrp="1"/>
          </p:cNvSpPr>
          <p:nvPr>
            <p:ph type="body" idx="3"/>
          </p:nvPr>
        </p:nvSpPr>
        <p:spPr>
          <a:xfrm>
            <a:off x="7021108" y="1671991"/>
            <a:ext cx="4369392" cy="392344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41"/>
          <p:cNvSpPr txBox="1">
            <a:spLocks noGrp="1"/>
          </p:cNvSpPr>
          <p:nvPr>
            <p:ph type="body" idx="4"/>
          </p:nvPr>
        </p:nvSpPr>
        <p:spPr>
          <a:xfrm>
            <a:off x="6900182" y="1639353"/>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1"/>
          <p:cNvSpPr/>
          <p:nvPr/>
        </p:nvSpPr>
        <p:spPr>
          <a:xfrm>
            <a:off x="5084618" y="6203859"/>
            <a:ext cx="6625332" cy="45719"/>
          </a:xfrm>
          <a:custGeom>
            <a:avLst/>
            <a:gdLst/>
            <a:ahLst/>
            <a:cxnLst/>
            <a:rect l="l" t="t" r="r" b="b"/>
            <a:pathLst>
              <a:path w="2568842" h="8144" extrusionOk="0">
                <a:moveTo>
                  <a:pt x="0" y="0"/>
                </a:moveTo>
                <a:lnTo>
                  <a:pt x="2568843" y="0"/>
                </a:ln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41"/>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48"/>
        <p:cNvGrpSpPr/>
        <p:nvPr/>
      </p:nvGrpSpPr>
      <p:grpSpPr>
        <a:xfrm>
          <a:off x="0" y="0"/>
          <a:ext cx="0" cy="0"/>
          <a:chOff x="0" y="0"/>
          <a:chExt cx="0" cy="0"/>
        </a:xfrm>
      </p:grpSpPr>
      <p:sp>
        <p:nvSpPr>
          <p:cNvPr id="149" name="Google Shape;149;p63"/>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63"/>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07" t="8635" r="24307" b="-309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63"/>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63"/>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63"/>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63"/>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55" name="Google Shape;155;p63"/>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3"/>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63"/>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8" name="Google Shape;158;p63"/>
          <p:cNvGrpSpPr/>
          <p:nvPr/>
        </p:nvGrpSpPr>
        <p:grpSpPr>
          <a:xfrm>
            <a:off x="9432575" y="5721840"/>
            <a:ext cx="2735993" cy="679345"/>
            <a:chOff x="0" y="0"/>
            <a:chExt cx="2301694" cy="571500"/>
          </a:xfrm>
        </p:grpSpPr>
        <p:sp>
          <p:nvSpPr>
            <p:cNvPr id="159" name="Google Shape;159;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63"/>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pic>
        <p:nvPicPr>
          <p:cNvPr id="161" name="Google Shape;161;p63"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162" name="Google Shape;162;p63"/>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22"/>
        <p:cNvGrpSpPr/>
        <p:nvPr/>
      </p:nvGrpSpPr>
      <p:grpSpPr>
        <a:xfrm>
          <a:off x="0" y="0"/>
          <a:ext cx="0" cy="0"/>
          <a:chOff x="0" y="0"/>
          <a:chExt cx="0" cy="0"/>
        </a:xfrm>
      </p:grpSpPr>
      <p:sp>
        <p:nvSpPr>
          <p:cNvPr id="23" name="Google Shape;23;p38"/>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8"/>
          <p:cNvSpPr>
            <a:spLocks noGrp="1"/>
          </p:cNvSpPr>
          <p:nvPr>
            <p:ph type="pic" idx="2"/>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6" t="-14073" r="18855" b="-51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27" name="Google Shape;27;p38"/>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2"/>
        <p:cNvGrpSpPr/>
        <p:nvPr/>
      </p:nvGrpSpPr>
      <p:grpSpPr>
        <a:xfrm>
          <a:off x="0" y="0"/>
          <a:ext cx="0" cy="0"/>
          <a:chOff x="0" y="0"/>
          <a:chExt cx="0" cy="0"/>
        </a:xfrm>
      </p:grpSpPr>
      <p:sp>
        <p:nvSpPr>
          <p:cNvPr id="33" name="Google Shape;33;p37"/>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7" t="25" r="10748" b="-5275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36" name="Google Shape;36;p37"/>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7"/>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7"/>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51"/>
        <p:cNvGrpSpPr/>
        <p:nvPr/>
      </p:nvGrpSpPr>
      <p:grpSpPr>
        <a:xfrm>
          <a:off x="0" y="0"/>
          <a:ext cx="0" cy="0"/>
          <a:chOff x="0" y="0"/>
          <a:chExt cx="0" cy="0"/>
        </a:xfrm>
      </p:grpSpPr>
      <p:grpSp>
        <p:nvGrpSpPr>
          <p:cNvPr id="52" name="Google Shape;52;p56"/>
          <p:cNvGrpSpPr/>
          <p:nvPr/>
        </p:nvGrpSpPr>
        <p:grpSpPr>
          <a:xfrm>
            <a:off x="1154562" y="1887157"/>
            <a:ext cx="9882876" cy="2798187"/>
            <a:chOff x="1875859" y="4907106"/>
            <a:chExt cx="20625932" cy="5839921"/>
          </a:xfrm>
        </p:grpSpPr>
        <p:sp>
          <p:nvSpPr>
            <p:cNvPr id="53" name="Google Shape;53;p56"/>
            <p:cNvSpPr/>
            <p:nvPr/>
          </p:nvSpPr>
          <p:spPr>
            <a:xfrm rot="10800000">
              <a:off x="1875859" y="4907106"/>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54" name="Google Shape;54;p56"/>
            <p:cNvSpPr/>
            <p:nvPr/>
          </p:nvSpPr>
          <p:spPr>
            <a:xfrm>
              <a:off x="5916227" y="4907106"/>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55" name="Google Shape;55;p56"/>
            <p:cNvSpPr/>
            <p:nvPr/>
          </p:nvSpPr>
          <p:spPr>
            <a:xfrm rot="10800000">
              <a:off x="9956596" y="4907109"/>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56" name="Google Shape;56;p56"/>
            <p:cNvSpPr/>
            <p:nvPr/>
          </p:nvSpPr>
          <p:spPr>
            <a:xfrm>
              <a:off x="13996964" y="4907111"/>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57" name="Google Shape;57;p56"/>
            <p:cNvSpPr/>
            <p:nvPr/>
          </p:nvSpPr>
          <p:spPr>
            <a:xfrm>
              <a:off x="1875859" y="4907106"/>
              <a:ext cx="4464459" cy="4631501"/>
            </a:xfrm>
            <a:prstGeom prst="blockArc">
              <a:avLst>
                <a:gd name="adj1" fmla="val 10800000"/>
                <a:gd name="adj2" fmla="val 0"/>
                <a:gd name="adj3" fmla="val 9694"/>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58" name="Google Shape;58;p56"/>
            <p:cNvSpPr/>
            <p:nvPr/>
          </p:nvSpPr>
          <p:spPr>
            <a:xfrm rot="10800000">
              <a:off x="18037332" y="4907111"/>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59" name="Google Shape;59;p56"/>
            <p:cNvSpPr/>
            <p:nvPr/>
          </p:nvSpPr>
          <p:spPr>
            <a:xfrm rot="10800000">
              <a:off x="5916227" y="4907106"/>
              <a:ext cx="4464459" cy="4631501"/>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60" name="Google Shape;60;p56"/>
            <p:cNvSpPr/>
            <p:nvPr/>
          </p:nvSpPr>
          <p:spPr>
            <a:xfrm rot="10800000">
              <a:off x="13996964" y="4907111"/>
              <a:ext cx="4464459" cy="4631501"/>
            </a:xfrm>
            <a:prstGeom prst="blockArc">
              <a:avLst>
                <a:gd name="adj1" fmla="val 10800000"/>
                <a:gd name="adj2" fmla="val 0"/>
                <a:gd name="adj3" fmla="val 9694"/>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61" name="Google Shape;61;p56"/>
            <p:cNvSpPr/>
            <p:nvPr/>
          </p:nvSpPr>
          <p:spPr>
            <a:xfrm>
              <a:off x="9956596" y="4907108"/>
              <a:ext cx="4464459" cy="4631501"/>
            </a:xfrm>
            <a:prstGeom prst="blockArc">
              <a:avLst>
                <a:gd name="adj1" fmla="val 10800000"/>
                <a:gd name="adj2" fmla="val 0"/>
                <a:gd name="adj3" fmla="val 9694"/>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62" name="Google Shape;62;p56"/>
            <p:cNvSpPr/>
            <p:nvPr/>
          </p:nvSpPr>
          <p:spPr>
            <a:xfrm>
              <a:off x="18037331" y="4907110"/>
              <a:ext cx="4464459" cy="4631501"/>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63" name="Google Shape;63;p56"/>
            <p:cNvSpPr txBox="1"/>
            <p:nvPr/>
          </p:nvSpPr>
          <p:spPr>
            <a:xfrm>
              <a:off x="3248482" y="10100696"/>
              <a:ext cx="19271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Mission</a:t>
              </a:r>
              <a:endParaRPr sz="1400" b="0" i="0" u="none" strike="noStrike" cap="none">
                <a:solidFill>
                  <a:srgbClr val="000000"/>
                </a:solidFill>
                <a:latin typeface="Arial"/>
                <a:ea typeface="Arial"/>
                <a:cs typeface="Arial"/>
                <a:sym typeface="Arial"/>
              </a:endParaRPr>
            </a:p>
          </p:txBody>
        </p:sp>
        <p:sp>
          <p:nvSpPr>
            <p:cNvPr id="64" name="Google Shape;64;p56"/>
            <p:cNvSpPr txBox="1"/>
            <p:nvPr/>
          </p:nvSpPr>
          <p:spPr>
            <a:xfrm>
              <a:off x="7357215" y="10100696"/>
              <a:ext cx="158248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Vision</a:t>
              </a:r>
              <a:endParaRPr sz="1400" b="0" i="0" u="none" strike="noStrike" cap="none">
                <a:solidFill>
                  <a:srgbClr val="000000"/>
                </a:solidFill>
                <a:latin typeface="Arial"/>
                <a:ea typeface="Arial"/>
                <a:cs typeface="Arial"/>
                <a:sym typeface="Arial"/>
              </a:endParaRPr>
            </a:p>
          </p:txBody>
        </p:sp>
        <p:sp>
          <p:nvSpPr>
            <p:cNvPr id="65" name="Google Shape;65;p56"/>
            <p:cNvSpPr txBox="1"/>
            <p:nvPr/>
          </p:nvSpPr>
          <p:spPr>
            <a:xfrm>
              <a:off x="11461705" y="10100696"/>
              <a:ext cx="14542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Goals</a:t>
              </a:r>
              <a:endParaRPr sz="1400" b="0" i="0" u="none" strike="noStrike" cap="none">
                <a:solidFill>
                  <a:srgbClr val="000000"/>
                </a:solidFill>
                <a:latin typeface="Arial"/>
                <a:ea typeface="Arial"/>
                <a:cs typeface="Arial"/>
                <a:sym typeface="Arial"/>
              </a:endParaRPr>
            </a:p>
          </p:txBody>
        </p:sp>
        <p:sp>
          <p:nvSpPr>
            <p:cNvPr id="66" name="Google Shape;66;p56"/>
            <p:cNvSpPr txBox="1"/>
            <p:nvPr/>
          </p:nvSpPr>
          <p:spPr>
            <a:xfrm>
              <a:off x="15369825" y="10100696"/>
              <a:ext cx="171874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Values</a:t>
              </a:r>
              <a:endParaRPr sz="1400" b="0" i="0" u="none" strike="noStrike" cap="none">
                <a:solidFill>
                  <a:srgbClr val="000000"/>
                </a:solidFill>
                <a:latin typeface="Arial"/>
                <a:ea typeface="Arial"/>
                <a:cs typeface="Arial"/>
                <a:sym typeface="Arial"/>
              </a:endParaRPr>
            </a:p>
          </p:txBody>
        </p:sp>
        <p:sp>
          <p:nvSpPr>
            <p:cNvPr id="67" name="Google Shape;67;p56"/>
            <p:cNvSpPr txBox="1"/>
            <p:nvPr/>
          </p:nvSpPr>
          <p:spPr>
            <a:xfrm>
              <a:off x="19196192" y="10100696"/>
              <a:ext cx="214674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Strategy</a:t>
              </a:r>
              <a:endParaRPr sz="1400" b="0" i="0" u="none" strike="noStrike" cap="none">
                <a:solidFill>
                  <a:srgbClr val="000000"/>
                </a:solidFill>
                <a:latin typeface="Arial"/>
                <a:ea typeface="Arial"/>
                <a:cs typeface="Arial"/>
                <a:sym typeface="Arial"/>
              </a:endParaRPr>
            </a:p>
          </p:txBody>
        </p:sp>
      </p:grpSp>
      <p:sp>
        <p:nvSpPr>
          <p:cNvPr id="68" name="Google Shape;68;p56"/>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6"/>
          <p:cNvSpPr txBox="1">
            <a:spLocks noGrp="1"/>
          </p:cNvSpPr>
          <p:nvPr>
            <p:ph type="body" idx="2"/>
          </p:nvPr>
        </p:nvSpPr>
        <p:spPr>
          <a:xfrm>
            <a:off x="1333175" y="4539912"/>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56"/>
          <p:cNvSpPr txBox="1">
            <a:spLocks noGrp="1"/>
          </p:cNvSpPr>
          <p:nvPr>
            <p:ph type="body" idx="3"/>
          </p:nvPr>
        </p:nvSpPr>
        <p:spPr>
          <a:xfrm>
            <a:off x="7165569" y="4535946"/>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6"/>
          <p:cNvSpPr txBox="1">
            <a:spLocks noGrp="1"/>
          </p:cNvSpPr>
          <p:nvPr>
            <p:ph type="body" idx="4"/>
          </p:nvPr>
        </p:nvSpPr>
        <p:spPr>
          <a:xfrm>
            <a:off x="5229634" y="4542698"/>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6"/>
          <p:cNvSpPr txBox="1">
            <a:spLocks noGrp="1"/>
          </p:cNvSpPr>
          <p:nvPr>
            <p:ph type="body" idx="5"/>
          </p:nvPr>
        </p:nvSpPr>
        <p:spPr>
          <a:xfrm>
            <a:off x="9101503" y="4557649"/>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56"/>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4" name="Google Shape;74;p56"/>
          <p:cNvGrpSpPr/>
          <p:nvPr/>
        </p:nvGrpSpPr>
        <p:grpSpPr>
          <a:xfrm>
            <a:off x="4571670" y="6135034"/>
            <a:ext cx="3059425" cy="407404"/>
            <a:chOff x="4345239" y="6324600"/>
            <a:chExt cx="3059425" cy="407404"/>
          </a:xfrm>
        </p:grpSpPr>
        <p:sp>
          <p:nvSpPr>
            <p:cNvPr id="75" name="Google Shape;75;p56"/>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6" name="Google Shape;76;p56" descr="A picture containing text, clock, sign, gauge&#10;&#10;Description automatically generated"/>
            <p:cNvPicPr preferRelativeResize="0"/>
            <p:nvPr/>
          </p:nvPicPr>
          <p:blipFill rotWithShape="1">
            <a:blip r:embed="rId2">
              <a:alphaModFix/>
            </a:blip>
            <a:srcRect l="28689" t="329" r="49708" b="-7350"/>
            <a:stretch/>
          </p:blipFill>
          <p:spPr>
            <a:xfrm>
              <a:off x="4345239" y="6324600"/>
              <a:ext cx="358362" cy="40740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7"/>
        <p:cNvGrpSpPr/>
        <p:nvPr/>
      </p:nvGrpSpPr>
      <p:grpSpPr>
        <a:xfrm>
          <a:off x="0" y="0"/>
          <a:ext cx="0" cy="0"/>
          <a:chOff x="0" y="0"/>
          <a:chExt cx="0" cy="0"/>
        </a:xfrm>
      </p:grpSpPr>
      <p:sp>
        <p:nvSpPr>
          <p:cNvPr id="78" name="Google Shape;78;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9" name="Google Shape;79;p4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80" name="Google Shape;80;p42"/>
          <p:cNvSpPr>
            <a:spLocks noGrp="1"/>
          </p:cNvSpPr>
          <p:nvPr>
            <p:ph type="pic" idx="2"/>
          </p:nvPr>
        </p:nvSpPr>
        <p:spPr>
          <a:xfrm>
            <a:off x="7061200" y="1203325"/>
            <a:ext cx="5130800" cy="3913188"/>
          </a:xfrm>
          <a:prstGeom prst="rect">
            <a:avLst/>
          </a:prstGeom>
          <a:solidFill>
            <a:schemeClr val="lt1"/>
          </a:solidFill>
          <a:ln>
            <a:noFill/>
          </a:ln>
        </p:spPr>
      </p:sp>
      <p:sp>
        <p:nvSpPr>
          <p:cNvPr id="81" name="Google Shape;81;p42"/>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2"/>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83" name="Google Shape;83;p42"/>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4" name="Google Shape;84;p42"/>
          <p:cNvGrpSpPr/>
          <p:nvPr/>
        </p:nvGrpSpPr>
        <p:grpSpPr>
          <a:xfrm>
            <a:off x="408953" y="6110271"/>
            <a:ext cx="11323912" cy="541807"/>
            <a:chOff x="430699" y="6069857"/>
            <a:chExt cx="11323912" cy="541807"/>
          </a:xfrm>
        </p:grpSpPr>
        <p:sp>
          <p:nvSpPr>
            <p:cNvPr id="85" name="Google Shape;85;p42"/>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2"/>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87" name="Google Shape;87;p42" descr="A picture containing text, clock, sign, gauge&#10;&#10;Description automatically generated"/>
            <p:cNvPicPr preferRelativeResize="0"/>
            <p:nvPr/>
          </p:nvPicPr>
          <p:blipFill rotWithShape="1">
            <a:blip r:embed="rId3">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with Photo 3">
  <p:cSld name="Text Slide with Photo 3">
    <p:spTree>
      <p:nvGrpSpPr>
        <p:cNvPr id="1" name="Shape 88"/>
        <p:cNvGrpSpPr/>
        <p:nvPr/>
      </p:nvGrpSpPr>
      <p:grpSpPr>
        <a:xfrm>
          <a:off x="0" y="0"/>
          <a:ext cx="0" cy="0"/>
          <a:chOff x="0" y="0"/>
          <a:chExt cx="0" cy="0"/>
        </a:xfrm>
      </p:grpSpPr>
      <p:sp>
        <p:nvSpPr>
          <p:cNvPr id="89" name="Google Shape;89;p47"/>
          <p:cNvSpPr>
            <a:spLocks noGrp="1"/>
          </p:cNvSpPr>
          <p:nvPr>
            <p:ph type="pic" idx="2"/>
          </p:nvPr>
        </p:nvSpPr>
        <p:spPr>
          <a:xfrm>
            <a:off x="16300" y="-732"/>
            <a:ext cx="12175708" cy="3635823"/>
          </a:xfrm>
          <a:prstGeom prst="rect">
            <a:avLst/>
          </a:prstGeom>
          <a:noFill/>
          <a:ln>
            <a:noFill/>
          </a:ln>
        </p:spPr>
      </p:sp>
      <p:sp>
        <p:nvSpPr>
          <p:cNvPr id="90" name="Google Shape;90;p47"/>
          <p:cNvSpPr/>
          <p:nvPr/>
        </p:nvSpPr>
        <p:spPr>
          <a:xfrm>
            <a:off x="16300" y="-732"/>
            <a:ext cx="2746956" cy="3664678"/>
          </a:xfrm>
          <a:custGeom>
            <a:avLst/>
            <a:gdLst/>
            <a:ahLst/>
            <a:cxnLst/>
            <a:rect l="l" t="t" r="r" b="b"/>
            <a:pathLst>
              <a:path w="308734" h="408635" extrusionOk="0">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7"/>
          <p:cNvSpPr/>
          <p:nvPr/>
        </p:nvSpPr>
        <p:spPr>
          <a:xfrm>
            <a:off x="0" y="-29587"/>
            <a:ext cx="2746956" cy="3664678"/>
          </a:xfrm>
          <a:custGeom>
            <a:avLst/>
            <a:gdLst/>
            <a:ahLst/>
            <a:cxnLst/>
            <a:rect l="l" t="t" r="r" b="b"/>
            <a:pathLst>
              <a:path w="308734" h="408635" extrusionOk="0">
                <a:moveTo>
                  <a:pt x="0" y="408635"/>
                </a:moveTo>
                <a:lnTo>
                  <a:pt x="308735" y="368072"/>
                </a:lnTo>
                <a:lnTo>
                  <a:pt x="3428" y="0"/>
                </a:lnTo>
                <a:close/>
              </a:path>
            </a:pathLst>
          </a:custGeom>
          <a:blipFill rotWithShape="1">
            <a:blip r:embed="rId2">
              <a:alphaModFix/>
            </a:blip>
            <a:stretch>
              <a:fillRect l="-13484" t="17752" r="5544" b="-17751"/>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7"/>
          <p:cNvSpPr/>
          <p:nvPr/>
        </p:nvSpPr>
        <p:spPr>
          <a:xfrm rot="-5400000">
            <a:off x="4603789" y="4842414"/>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93" name="Google Shape;93;p47"/>
          <p:cNvSpPr txBox="1">
            <a:spLocks noGrp="1"/>
          </p:cNvSpPr>
          <p:nvPr>
            <p:ph type="body" idx="1"/>
          </p:nvPr>
        </p:nvSpPr>
        <p:spPr>
          <a:xfrm>
            <a:off x="5942234" y="3947558"/>
            <a:ext cx="581237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7"/>
          <p:cNvSpPr txBox="1">
            <a:spLocks noGrp="1"/>
          </p:cNvSpPr>
          <p:nvPr>
            <p:ph type="body" idx="3"/>
          </p:nvPr>
        </p:nvSpPr>
        <p:spPr>
          <a:xfrm>
            <a:off x="787112" y="3956644"/>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5" name="Google Shape;95;p47"/>
          <p:cNvGrpSpPr/>
          <p:nvPr/>
        </p:nvGrpSpPr>
        <p:grpSpPr>
          <a:xfrm>
            <a:off x="408953" y="6110271"/>
            <a:ext cx="11323912" cy="541807"/>
            <a:chOff x="430699" y="6069857"/>
            <a:chExt cx="11323912" cy="541807"/>
          </a:xfrm>
        </p:grpSpPr>
        <p:sp>
          <p:nvSpPr>
            <p:cNvPr id="96" name="Google Shape;96;p47"/>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47"/>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98" name="Google Shape;98;p47" descr="A picture containing text, clock, sign, gauge&#10;&#10;Description automatically generated"/>
            <p:cNvPicPr preferRelativeResize="0"/>
            <p:nvPr/>
          </p:nvPicPr>
          <p:blipFill rotWithShape="1">
            <a:blip r:embed="rId3">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99"/>
        <p:cNvGrpSpPr/>
        <p:nvPr/>
      </p:nvGrpSpPr>
      <p:grpSpPr>
        <a:xfrm>
          <a:off x="0" y="0"/>
          <a:ext cx="0" cy="0"/>
          <a:chOff x="0" y="0"/>
          <a:chExt cx="0" cy="0"/>
        </a:xfrm>
      </p:grpSpPr>
      <p:sp>
        <p:nvSpPr>
          <p:cNvPr id="100" name="Google Shape;100;p55"/>
          <p:cNvSpPr/>
          <p:nvPr/>
        </p:nvSpPr>
        <p:spPr>
          <a:xfrm>
            <a:off x="0" y="482371"/>
            <a:ext cx="6113604" cy="2855598"/>
          </a:xfrm>
          <a:prstGeom prst="rect">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5"/>
          <p:cNvSpPr/>
          <p:nvPr/>
        </p:nvSpPr>
        <p:spPr>
          <a:xfrm>
            <a:off x="6113604" y="482371"/>
            <a:ext cx="6113604" cy="2855598"/>
          </a:xfrm>
          <a:prstGeom prst="rect">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5"/>
          <p:cNvSpPr txBox="1">
            <a:spLocks noGrp="1"/>
          </p:cNvSpPr>
          <p:nvPr>
            <p:ph type="body" idx="1"/>
          </p:nvPr>
        </p:nvSpPr>
        <p:spPr>
          <a:xfrm>
            <a:off x="633715" y="3843119"/>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55"/>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55"/>
          <p:cNvSpPr txBox="1">
            <a:spLocks noGrp="1"/>
          </p:cNvSpPr>
          <p:nvPr>
            <p:ph type="body" idx="3"/>
          </p:nvPr>
        </p:nvSpPr>
        <p:spPr>
          <a:xfrm>
            <a:off x="6420771" y="3880875"/>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55"/>
          <p:cNvSpPr txBox="1">
            <a:spLocks noGrp="1"/>
          </p:cNvSpPr>
          <p:nvPr>
            <p:ph type="body" idx="4"/>
          </p:nvPr>
        </p:nvSpPr>
        <p:spPr>
          <a:xfrm>
            <a:off x="6420771" y="2543263"/>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55"/>
          <p:cNvGrpSpPr/>
          <p:nvPr/>
        </p:nvGrpSpPr>
        <p:grpSpPr>
          <a:xfrm>
            <a:off x="4571670" y="6135034"/>
            <a:ext cx="3059425" cy="407404"/>
            <a:chOff x="4345239" y="6324600"/>
            <a:chExt cx="3059425" cy="407404"/>
          </a:xfrm>
        </p:grpSpPr>
        <p:sp>
          <p:nvSpPr>
            <p:cNvPr id="107" name="Google Shape;107;p55"/>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08" name="Google Shape;108;p55" descr="A picture containing text, clock, sign, gauge&#10;&#10;Description automatically generated"/>
            <p:cNvPicPr preferRelativeResize="0"/>
            <p:nvPr/>
          </p:nvPicPr>
          <p:blipFill rotWithShape="1">
            <a:blip r:embed="rId2">
              <a:alphaModFix/>
            </a:blip>
            <a:srcRect l="28689" t="329" r="49708" b="-7350"/>
            <a:stretch/>
          </p:blipFill>
          <p:spPr>
            <a:xfrm>
              <a:off x="4345239" y="6324600"/>
              <a:ext cx="358362" cy="40740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1">
  <p:cSld name="Photo Slide 1">
    <p:spTree>
      <p:nvGrpSpPr>
        <p:cNvPr id="1" name="Shape 109"/>
        <p:cNvGrpSpPr/>
        <p:nvPr/>
      </p:nvGrpSpPr>
      <p:grpSpPr>
        <a:xfrm>
          <a:off x="0" y="0"/>
          <a:ext cx="0" cy="0"/>
          <a:chOff x="0" y="0"/>
          <a:chExt cx="0" cy="0"/>
        </a:xfrm>
      </p:grpSpPr>
      <p:sp>
        <p:nvSpPr>
          <p:cNvPr id="110" name="Google Shape;110;p48"/>
          <p:cNvSpPr/>
          <p:nvPr/>
        </p:nvSpPr>
        <p:spPr>
          <a:xfrm>
            <a:off x="0" y="2286000"/>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48"/>
          <p:cNvSpPr/>
          <p:nvPr/>
        </p:nvSpPr>
        <p:spPr>
          <a:xfrm>
            <a:off x="-14232" y="2285989"/>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blipFill rotWithShape="1">
            <a:blip r:embed="rId2">
              <a:alphaModFix/>
            </a:blip>
            <a:stretch>
              <a:fillRect l="65709" t="-18083" r="-36568" b="-553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48"/>
          <p:cNvSpPr>
            <a:spLocks noGrp="1"/>
          </p:cNvSpPr>
          <p:nvPr>
            <p:ph type="pic" idx="2"/>
          </p:nvPr>
        </p:nvSpPr>
        <p:spPr>
          <a:xfrm>
            <a:off x="-14226" y="1"/>
            <a:ext cx="12220460" cy="4117768"/>
          </a:xfrm>
          <a:prstGeom prst="rect">
            <a:avLst/>
          </a:prstGeom>
          <a:noFill/>
          <a:ln>
            <a:noFill/>
          </a:ln>
        </p:spPr>
      </p:sp>
      <p:sp>
        <p:nvSpPr>
          <p:cNvPr id="113" name="Google Shape;113;p48"/>
          <p:cNvSpPr/>
          <p:nvPr/>
        </p:nvSpPr>
        <p:spPr>
          <a:xfrm rot="-5400000">
            <a:off x="4603789" y="5062545"/>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14" name="Google Shape;114;p48"/>
          <p:cNvSpPr txBox="1">
            <a:spLocks noGrp="1"/>
          </p:cNvSpPr>
          <p:nvPr>
            <p:ph type="body" idx="1"/>
          </p:nvPr>
        </p:nvSpPr>
        <p:spPr>
          <a:xfrm>
            <a:off x="5942234" y="4167689"/>
            <a:ext cx="553805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8"/>
          <p:cNvSpPr txBox="1">
            <a:spLocks noGrp="1"/>
          </p:cNvSpPr>
          <p:nvPr>
            <p:ph type="body" idx="3"/>
          </p:nvPr>
        </p:nvSpPr>
        <p:spPr>
          <a:xfrm>
            <a:off x="787112" y="4176775"/>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 name="Google Shape;116;p48"/>
          <p:cNvGrpSpPr/>
          <p:nvPr/>
        </p:nvGrpSpPr>
        <p:grpSpPr>
          <a:xfrm>
            <a:off x="622300" y="6215325"/>
            <a:ext cx="11110565" cy="436753"/>
            <a:chOff x="644046" y="6174911"/>
            <a:chExt cx="11110565" cy="436753"/>
          </a:xfrm>
        </p:grpSpPr>
        <p:sp>
          <p:nvSpPr>
            <p:cNvPr id="117" name="Google Shape;117;p48"/>
            <p:cNvSpPr/>
            <p:nvPr/>
          </p:nvSpPr>
          <p:spPr>
            <a:xfrm>
              <a:off x="644046" y="6174911"/>
              <a:ext cx="11103304" cy="74767"/>
            </a:xfrm>
            <a:custGeom>
              <a:avLst/>
              <a:gdLst/>
              <a:ahLst/>
              <a:cxnLst/>
              <a:rect l="l" t="t" r="r" b="b"/>
              <a:pathLst>
                <a:path w="2568842" h="8144" extrusionOk="0">
                  <a:moveTo>
                    <a:pt x="0" y="0"/>
                  </a:moveTo>
                  <a:lnTo>
                    <a:pt x="2568843" y="0"/>
                  </a:lnTo>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 Slide - Orange">
  <p:cSld name="Bullet Slide - Orange">
    <p:spTree>
      <p:nvGrpSpPr>
        <p:cNvPr id="1" name="Shape 119"/>
        <p:cNvGrpSpPr/>
        <p:nvPr/>
      </p:nvGrpSpPr>
      <p:grpSpPr>
        <a:xfrm>
          <a:off x="0" y="0"/>
          <a:ext cx="0" cy="0"/>
          <a:chOff x="0" y="0"/>
          <a:chExt cx="0" cy="0"/>
        </a:xfrm>
      </p:grpSpPr>
      <p:grpSp>
        <p:nvGrpSpPr>
          <p:cNvPr id="120" name="Google Shape;120;p50"/>
          <p:cNvGrpSpPr/>
          <p:nvPr/>
        </p:nvGrpSpPr>
        <p:grpSpPr>
          <a:xfrm rot="-2700000" flipH="1">
            <a:off x="3894556" y="400601"/>
            <a:ext cx="1969370" cy="1472145"/>
            <a:chOff x="4411342" y="-101937"/>
            <a:chExt cx="3052994" cy="2282176"/>
          </a:xfrm>
        </p:grpSpPr>
        <p:sp>
          <p:nvSpPr>
            <p:cNvPr id="121" name="Google Shape;121;p50"/>
            <p:cNvSpPr/>
            <p:nvPr/>
          </p:nvSpPr>
          <p:spPr>
            <a:xfrm>
              <a:off x="4411387" y="-101795"/>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50"/>
            <p:cNvSpPr/>
            <p:nvPr/>
          </p:nvSpPr>
          <p:spPr>
            <a:xfrm>
              <a:off x="4411342" y="-10193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6" t="-14073" r="18855" b="-51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3" name="Google Shape;123;p50"/>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79BD3"/>
              </a:buClr>
              <a:buSzPts val="3600"/>
              <a:buNone/>
              <a:defRPr sz="360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5" name="Google Shape;125;p50"/>
          <p:cNvCxnSpPr/>
          <p:nvPr/>
        </p:nvCxnSpPr>
        <p:spPr>
          <a:xfrm>
            <a:off x="4734866" y="-25723"/>
            <a:ext cx="0" cy="6853558"/>
          </a:xfrm>
          <a:prstGeom prst="straightConnector1">
            <a:avLst/>
          </a:prstGeom>
          <a:noFill/>
          <a:ln w="12700" cap="flat" cmpd="sng">
            <a:solidFill>
              <a:srgbClr val="3D3D7D"/>
            </a:solidFill>
            <a:prstDash val="solid"/>
            <a:miter lim="800000"/>
            <a:headEnd type="none" w="sm" len="sm"/>
            <a:tailEnd type="none" w="sm" len="sm"/>
          </a:ln>
        </p:spPr>
      </p:cxnSp>
      <p:sp>
        <p:nvSpPr>
          <p:cNvPr id="126" name="Google Shape;126;p50"/>
          <p:cNvSpPr txBox="1">
            <a:spLocks noGrp="1"/>
          </p:cNvSpPr>
          <p:nvPr>
            <p:ph type="body" idx="3"/>
          </p:nvPr>
        </p:nvSpPr>
        <p:spPr>
          <a:xfrm>
            <a:off x="1103474" y="708094"/>
            <a:ext cx="2624105" cy="36846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8" name="Google Shape;128;p50"/>
          <p:cNvGrpSpPr/>
          <p:nvPr/>
        </p:nvGrpSpPr>
        <p:grpSpPr>
          <a:xfrm rot="-5400000">
            <a:off x="-1013603" y="4727067"/>
            <a:ext cx="3059425" cy="407404"/>
            <a:chOff x="4345239" y="6324600"/>
            <a:chExt cx="3059425" cy="407404"/>
          </a:xfrm>
        </p:grpSpPr>
        <p:sp>
          <p:nvSpPr>
            <p:cNvPr id="129" name="Google Shape;129;p50"/>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30" name="Google Shape;130;p50" descr="A picture containing text, clock, sign, gauge&#10;&#10;Description automatically generated"/>
            <p:cNvPicPr preferRelativeResize="0"/>
            <p:nvPr/>
          </p:nvPicPr>
          <p:blipFill rotWithShape="1">
            <a:blip r:embed="rId3">
              <a:alphaModFix/>
            </a:blip>
            <a:srcRect l="28689" t="329" r="49708" b="-7350"/>
            <a:stretch/>
          </p:blipFill>
          <p:spPr>
            <a:xfrm>
              <a:off x="4345239" y="6324600"/>
              <a:ext cx="358362" cy="40740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youtube.com/@peakentrepreneurs2892/videos" TargetMode="External"/><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www.facebook.com/PeakEntrepreneurs" TargetMode="External"/><Relationship Id="rId5" Type="http://schemas.openxmlformats.org/officeDocument/2006/relationships/hyperlink" Target="https://www.instagram.com/peak.entrepreneurs/" TargetMode="External"/><Relationship Id="rId4" Type="http://schemas.openxmlformats.org/officeDocument/2006/relationships/hyperlink" Target="https://www.tiktok.com/@peakentrepreneurs" TargetMode="Externa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creativecommons.org/licenses/by-nc-sa/3.0/" TargetMode="External"/><Relationship Id="rId5" Type="http://schemas.openxmlformats.org/officeDocument/2006/relationships/hyperlink" Target="http://blog.keliweb.it/2015/06/google-trend-scoprire-cosa-cercano-gli-utenti-in-tempo-reale/" TargetMode="External"/><Relationship Id="rId4" Type="http://schemas.openxmlformats.org/officeDocument/2006/relationships/hyperlink" Target="https://trends.google.com/trends/?geo=G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txBox="1">
            <a:spLocks noGrp="1"/>
          </p:cNvSpPr>
          <p:nvPr>
            <p:ph type="body" idx="1"/>
          </p:nvPr>
        </p:nvSpPr>
        <p:spPr>
          <a:xfrm>
            <a:off x="5317932" y="4349592"/>
            <a:ext cx="6874068" cy="12909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000"/>
              <a:buNone/>
            </a:pPr>
            <a:r>
              <a:rPr lang="el-GR" sz="3600" b="0" dirty="0"/>
              <a:t>Ευκαιρίες στην Ορεινή Επιχειρηματικότητα</a:t>
            </a:r>
            <a:endParaRPr dirty="0"/>
          </a:p>
        </p:txBody>
      </p:sp>
      <p:sp>
        <p:nvSpPr>
          <p:cNvPr id="168" name="Google Shape;168;p3"/>
          <p:cNvSpPr txBox="1">
            <a:spLocks noGrp="1"/>
          </p:cNvSpPr>
          <p:nvPr>
            <p:ph type="body" idx="3"/>
          </p:nvPr>
        </p:nvSpPr>
        <p:spPr>
          <a:xfrm>
            <a:off x="5317932" y="3560375"/>
            <a:ext cx="5278651" cy="69735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l-GR" sz="4800" dirty="0">
                <a:solidFill>
                  <a:srgbClr val="3BEFEB"/>
                </a:solidFill>
              </a:rPr>
              <a:t>Ενότητα</a:t>
            </a:r>
            <a:r>
              <a:rPr lang="en-US" sz="4800" dirty="0">
                <a:solidFill>
                  <a:srgbClr val="3BEFEB"/>
                </a:solidFill>
              </a:rPr>
              <a:t> 2</a:t>
            </a:r>
            <a:r>
              <a:rPr lang="en-US" sz="4800" dirty="0"/>
              <a:t>  </a:t>
            </a:r>
            <a:endParaRPr sz="4800" dirty="0"/>
          </a:p>
        </p:txBody>
      </p:sp>
      <p:grpSp>
        <p:nvGrpSpPr>
          <p:cNvPr id="169" name="Google Shape;169;p3"/>
          <p:cNvGrpSpPr/>
          <p:nvPr/>
        </p:nvGrpSpPr>
        <p:grpSpPr>
          <a:xfrm>
            <a:off x="2088627" y="3786905"/>
            <a:ext cx="2082443" cy="2861107"/>
            <a:chOff x="5875548" y="3125276"/>
            <a:chExt cx="438214" cy="602070"/>
          </a:xfrm>
        </p:grpSpPr>
        <p:sp>
          <p:nvSpPr>
            <p:cNvPr id="170" name="Google Shape;170;p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72" name="Google Shape;172;p3"/>
          <p:cNvPicPr preferRelativeResize="0">
            <a:picLocks noGrp="1"/>
          </p:cNvPicPr>
          <p:nvPr>
            <p:ph type="pic" idx="2"/>
          </p:nvPr>
        </p:nvPicPr>
        <p:blipFill rotWithShape="1">
          <a:blip r:embed="rId3">
            <a:alphaModFix/>
          </a:blip>
          <a:srcRect l="969" r="968"/>
          <a:stretch/>
        </p:blipFill>
        <p:spPr>
          <a:xfrm>
            <a:off x="-14514" y="7446"/>
            <a:ext cx="5064185" cy="68871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4"/>
          <p:cNvSpPr txBox="1">
            <a:spLocks noGrp="1"/>
          </p:cNvSpPr>
          <p:nvPr>
            <p:ph type="body" idx="1"/>
          </p:nvPr>
        </p:nvSpPr>
        <p:spPr>
          <a:xfrm>
            <a:off x="203201" y="3429000"/>
            <a:ext cx="5692632" cy="28194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just" rtl="0">
              <a:lnSpc>
                <a:spcPct val="90000"/>
              </a:lnSpc>
              <a:spcBef>
                <a:spcPts val="0"/>
              </a:spcBef>
              <a:spcAft>
                <a:spcPts val="0"/>
              </a:spcAft>
              <a:buClr>
                <a:srgbClr val="595959"/>
              </a:buClr>
              <a:buSzPts val="2400"/>
              <a:buFont typeface="Arial"/>
              <a:buChar char="•"/>
            </a:pPr>
            <a:r>
              <a:rPr lang="el-GR" dirty="0"/>
              <a:t>Ένας καλός τρόπος για να κατανοήσετε τι κάνουν οι ανταγωνιστές σας είναι να επισκεφτείτε τις εμπορικές εκθέσεις και να κάνετε έρευνα αγοράς ως μέρος της σύνταξης του επιχειρηματικού σας σχεδίου.</a:t>
            </a:r>
          </a:p>
          <a:p>
            <a:pPr marL="342900" lvl="0" indent="-342900" algn="just" rtl="0">
              <a:lnSpc>
                <a:spcPct val="90000"/>
              </a:lnSpc>
              <a:spcBef>
                <a:spcPts val="0"/>
              </a:spcBef>
              <a:spcAft>
                <a:spcPts val="0"/>
              </a:spcAft>
              <a:buClr>
                <a:srgbClr val="595959"/>
              </a:buClr>
              <a:buSzPts val="2400"/>
              <a:buFont typeface="Arial"/>
              <a:buChar char="•"/>
            </a:pPr>
            <a:r>
              <a:rPr lang="el-GR" dirty="0"/>
              <a:t>Ποτέ δεν ξέρεις, μπορεί απλώς να έχεις τις δεξιότητες που χρειάζονται για να βελτιώσεις κάτι ή να βρεις μια εφευρετική χρήση τεχνολογίας που θα κάνει μια διαδικασία πιο αποτελεσματική.</a:t>
            </a:r>
            <a:endParaRPr dirty="0"/>
          </a:p>
        </p:txBody>
      </p:sp>
      <p:sp>
        <p:nvSpPr>
          <p:cNvPr id="252" name="Google Shape;252;p24"/>
          <p:cNvSpPr txBox="1">
            <a:spLocks noGrp="1"/>
          </p:cNvSpPr>
          <p:nvPr>
            <p:ph type="body" idx="2"/>
          </p:nvPr>
        </p:nvSpPr>
        <p:spPr>
          <a:xfrm>
            <a:off x="317500" y="1857470"/>
            <a:ext cx="5453729" cy="145723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ct val="149688"/>
              <a:buNone/>
            </a:pPr>
            <a:r>
              <a:rPr lang="en-US" sz="2600" b="1" dirty="0">
                <a:solidFill>
                  <a:srgbClr val="3BEFEB"/>
                </a:solidFill>
              </a:rPr>
              <a:t>5. </a:t>
            </a:r>
            <a:r>
              <a:rPr lang="el-GR" sz="2600" b="1" dirty="0">
                <a:solidFill>
                  <a:srgbClr val="3BEFEB"/>
                </a:solidFill>
              </a:rPr>
              <a:t>Βρείτε έμπνευση από μια υπάρχουσα ιδέα</a:t>
            </a:r>
            <a:endParaRPr sz="2000" dirty="0"/>
          </a:p>
          <a:p>
            <a:pPr marL="0" lvl="0" indent="0" algn="ctr" rtl="0">
              <a:lnSpc>
                <a:spcPct val="90000"/>
              </a:lnSpc>
              <a:spcBef>
                <a:spcPts val="0"/>
              </a:spcBef>
              <a:spcAft>
                <a:spcPts val="0"/>
              </a:spcAft>
              <a:buClr>
                <a:schemeClr val="lt1"/>
              </a:buClr>
              <a:buSzPct val="194594"/>
              <a:buNone/>
            </a:pPr>
            <a:r>
              <a:rPr lang="el-GR" sz="2000" dirty="0"/>
              <a:t>Είναι πολύ δύσκολο να έχετε μια εντελώς πρωτότυπη ιδέα, αλλά πρέπει να γνωρίζετε τους νόμους περί πνευματικών δικαιωμάτων</a:t>
            </a:r>
            <a:endParaRPr dirty="0"/>
          </a:p>
        </p:txBody>
      </p:sp>
      <p:sp>
        <p:nvSpPr>
          <p:cNvPr id="253" name="Google Shape;253;p24"/>
          <p:cNvSpPr txBox="1">
            <a:spLocks noGrp="1"/>
          </p:cNvSpPr>
          <p:nvPr>
            <p:ph type="body" idx="3"/>
          </p:nvPr>
        </p:nvSpPr>
        <p:spPr>
          <a:xfrm>
            <a:off x="6095998" y="3429000"/>
            <a:ext cx="5994401" cy="2819400"/>
          </a:xfrm>
          <a:prstGeom prst="rect">
            <a:avLst/>
          </a:prstGeom>
          <a:noFill/>
          <a:ln>
            <a:noFill/>
          </a:ln>
        </p:spPr>
        <p:txBody>
          <a:bodyPr spcFirstLastPara="1" wrap="square" lIns="91425" tIns="45700" rIns="91425" bIns="45700" anchor="t" anchorCtr="0">
            <a:normAutofit fontScale="92500"/>
          </a:bodyPr>
          <a:lstStyle/>
          <a:p>
            <a:pPr marL="342900" lvl="0" indent="-342900" algn="just" rtl="0">
              <a:lnSpc>
                <a:spcPct val="90000"/>
              </a:lnSpc>
              <a:spcBef>
                <a:spcPts val="0"/>
              </a:spcBef>
              <a:spcAft>
                <a:spcPts val="0"/>
              </a:spcAft>
              <a:buSzPts val="2400"/>
              <a:buFont typeface="Arial"/>
              <a:buChar char="•"/>
            </a:pPr>
            <a:r>
              <a:rPr lang="el-GR" sz="2400" dirty="0"/>
              <a:t>Και ενώ αυτή ήταν μια τεράστια παγκόσμια πρόκληση, πάντα θα υπάρχουν αλλαγές στο επιχειρηματικό τοπίο τις οποίες θα πρέπει να παρακολουθείτε για να παραμείνετε ανταγωνιστικοί.</a:t>
            </a:r>
          </a:p>
          <a:p>
            <a:pPr marL="342900" lvl="0" indent="-342900" algn="just" rtl="0">
              <a:lnSpc>
                <a:spcPct val="90000"/>
              </a:lnSpc>
              <a:spcBef>
                <a:spcPts val="0"/>
              </a:spcBef>
              <a:spcAft>
                <a:spcPts val="0"/>
              </a:spcAft>
              <a:buSzPts val="2400"/>
              <a:buFont typeface="Arial"/>
              <a:buChar char="•"/>
            </a:pPr>
            <a:r>
              <a:rPr lang="el-GR" sz="2400" dirty="0"/>
              <a:t>Όσο καλύτερα γνωρίζετε τις προκλήσεις που αντιμετωπίζουν οι πελάτες σας και ο κλάδος σας, τόσο περισσότερες πιθανότητες έχετε να βρείτε καινοτόμες λύσεις στα προβλήματα.</a:t>
            </a:r>
          </a:p>
          <a:p>
            <a:pPr marL="0" lvl="0" indent="0" algn="just" rtl="0">
              <a:lnSpc>
                <a:spcPct val="90000"/>
              </a:lnSpc>
              <a:spcBef>
                <a:spcPts val="0"/>
              </a:spcBef>
              <a:spcAft>
                <a:spcPts val="0"/>
              </a:spcAft>
              <a:buSzPts val="2400"/>
            </a:pPr>
            <a:endParaRPr sz="2400" b="1" dirty="0"/>
          </a:p>
          <a:p>
            <a:pPr marL="228600" lvl="0" indent="-228600" algn="ctr" rtl="0">
              <a:lnSpc>
                <a:spcPct val="90000"/>
              </a:lnSpc>
              <a:spcBef>
                <a:spcPts val="0"/>
              </a:spcBef>
              <a:spcAft>
                <a:spcPts val="0"/>
              </a:spcAft>
              <a:buClr>
                <a:srgbClr val="595959"/>
              </a:buClr>
              <a:buSzPts val="2400"/>
              <a:buNone/>
            </a:pPr>
            <a:endParaRPr dirty="0"/>
          </a:p>
        </p:txBody>
      </p:sp>
      <p:sp>
        <p:nvSpPr>
          <p:cNvPr id="254" name="Google Shape;254;p24"/>
          <p:cNvSpPr txBox="1">
            <a:spLocks noGrp="1"/>
          </p:cNvSpPr>
          <p:nvPr>
            <p:ph type="body" idx="4"/>
          </p:nvPr>
        </p:nvSpPr>
        <p:spPr>
          <a:xfrm>
            <a:off x="6197599" y="1863280"/>
            <a:ext cx="5892800" cy="145723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3600"/>
              <a:buNone/>
            </a:pPr>
            <a:r>
              <a:rPr lang="en-US" sz="2400" b="1" dirty="0">
                <a:solidFill>
                  <a:srgbClr val="3BEFEB"/>
                </a:solidFill>
              </a:rPr>
              <a:t>6. </a:t>
            </a:r>
            <a:r>
              <a:rPr lang="el-GR" sz="2400" b="1" dirty="0">
                <a:solidFill>
                  <a:srgbClr val="3BEFEB"/>
                </a:solidFill>
              </a:rPr>
              <a:t>Λύστε ένα πρόβλημα</a:t>
            </a:r>
            <a:endParaRPr dirty="0"/>
          </a:p>
          <a:p>
            <a:pPr marL="0" lvl="0" indent="0" algn="ctr" rtl="0">
              <a:lnSpc>
                <a:spcPct val="90000"/>
              </a:lnSpc>
              <a:spcBef>
                <a:spcPts val="0"/>
              </a:spcBef>
              <a:spcAft>
                <a:spcPts val="0"/>
              </a:spcAft>
              <a:buClr>
                <a:schemeClr val="lt1"/>
              </a:buClr>
              <a:buSzPts val="3600"/>
              <a:buNone/>
            </a:pPr>
            <a:endParaRPr sz="2400" dirty="0"/>
          </a:p>
          <a:p>
            <a:pPr marL="0" lvl="0" indent="0" algn="ctr" rtl="0">
              <a:lnSpc>
                <a:spcPct val="90000"/>
              </a:lnSpc>
              <a:spcBef>
                <a:spcPts val="0"/>
              </a:spcBef>
              <a:spcAft>
                <a:spcPts val="0"/>
              </a:spcAft>
              <a:buClr>
                <a:schemeClr val="lt1"/>
              </a:buClr>
              <a:buSzPts val="3600"/>
              <a:buNone/>
            </a:pPr>
            <a:r>
              <a:rPr lang="el-GR" sz="1900" dirty="0"/>
              <a:t>Η πανδημία έδειξε στις επιχειρήσεις ότι πρέπει να προσαρμόζονται στις μεταβαλλόμενες ανάγκες των καταναλωτών πολύ γρήγορα</a:t>
            </a:r>
            <a:r>
              <a:rPr lang="en-US" sz="1900" dirty="0"/>
              <a:t>. </a:t>
            </a:r>
            <a:endParaRPr sz="3000" dirty="0"/>
          </a:p>
        </p:txBody>
      </p:sp>
      <p:pic>
        <p:nvPicPr>
          <p:cNvPr id="255" name="Google Shape;255;p24" descr="Buona idea contorno"/>
          <p:cNvPicPr preferRelativeResize="0"/>
          <p:nvPr/>
        </p:nvPicPr>
        <p:blipFill rotWithShape="1">
          <a:blip r:embed="rId3">
            <a:alphaModFix/>
          </a:blip>
          <a:srcRect/>
          <a:stretch/>
        </p:blipFill>
        <p:spPr>
          <a:xfrm>
            <a:off x="2646841" y="737654"/>
            <a:ext cx="1005516" cy="1005516"/>
          </a:xfrm>
          <a:prstGeom prst="rect">
            <a:avLst/>
          </a:prstGeom>
          <a:noFill/>
          <a:ln>
            <a:noFill/>
          </a:ln>
        </p:spPr>
      </p:pic>
      <p:pic>
        <p:nvPicPr>
          <p:cNvPr id="256" name="Google Shape;256;p24" descr="Culturista contorno"/>
          <p:cNvPicPr preferRelativeResize="0"/>
          <p:nvPr/>
        </p:nvPicPr>
        <p:blipFill rotWithShape="1">
          <a:blip r:embed="rId4">
            <a:alphaModFix/>
          </a:blip>
          <a:srcRect/>
          <a:stretch/>
        </p:blipFill>
        <p:spPr>
          <a:xfrm>
            <a:off x="8348762" y="685947"/>
            <a:ext cx="1101925" cy="1101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6"/>
          <p:cNvSpPr txBox="1">
            <a:spLocks noGrp="1"/>
          </p:cNvSpPr>
          <p:nvPr>
            <p:ph type="body" idx="1"/>
          </p:nvPr>
        </p:nvSpPr>
        <p:spPr>
          <a:xfrm>
            <a:off x="5727700" y="3874400"/>
            <a:ext cx="6282330" cy="230581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Clr>
                <a:schemeClr val="lt1"/>
              </a:buClr>
              <a:buSzPts val="2400"/>
              <a:buFont typeface="Arial"/>
              <a:buChar char="•"/>
            </a:pPr>
            <a:r>
              <a:rPr lang="el-GR" sz="1600" dirty="0"/>
              <a:t>Η ενημέρωση για τη νομοθεσία στον κλάδο σας είναι σημαντική, καθώς θα μπορούσε να αποκαλύψει μια ζήτηση για κάτι που δεν υπήρχε πριν. Για παράδειγμα, οι περιορισμοί του Covid-19 στην κοινωνικοποίηση σε εσωτερικούς χώρους σήμαινε ότι περισσότερες επιχειρήσεις προσπαθούσαν να δημιουργήσουν άνετους υπαίθριους χώρους για να προσελκύσουν πελάτες.</a:t>
            </a:r>
          </a:p>
          <a:p>
            <a:pPr marL="342900" lvl="0" indent="-342900" algn="just" rtl="0">
              <a:lnSpc>
                <a:spcPct val="90000"/>
              </a:lnSpc>
              <a:spcBef>
                <a:spcPts val="0"/>
              </a:spcBef>
              <a:spcAft>
                <a:spcPts val="0"/>
              </a:spcAft>
              <a:buClr>
                <a:schemeClr val="lt1"/>
              </a:buClr>
              <a:buSzPts val="2400"/>
              <a:buFont typeface="Arial"/>
              <a:buChar char="•"/>
            </a:pPr>
            <a:r>
              <a:rPr lang="el-GR" sz="1600" dirty="0"/>
              <a:t>Ένας καλός τρόπος για να παραμένετε ενημερωμένοι είναι να εγγραφείτε σε ενώσεις του κλάδου, να εγγραφείτε σε σχετικά ενημερωτικά δελτία και να ρυθμίσετε το Google Alerts για λέξεις-κλειδιά που σχετίζονται με την επιχείρησή σας.</a:t>
            </a:r>
          </a:p>
        </p:txBody>
      </p:sp>
      <p:sp>
        <p:nvSpPr>
          <p:cNvPr id="262" name="Google Shape;262;p16"/>
          <p:cNvSpPr txBox="1">
            <a:spLocks noGrp="1"/>
          </p:cNvSpPr>
          <p:nvPr>
            <p:ph type="body" idx="3"/>
          </p:nvPr>
        </p:nvSpPr>
        <p:spPr>
          <a:xfrm>
            <a:off x="672375" y="5170843"/>
            <a:ext cx="4802302" cy="10093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sz="2800" dirty="0">
                <a:solidFill>
                  <a:srgbClr val="20EEF1"/>
                </a:solidFill>
              </a:rPr>
              <a:t>7. </a:t>
            </a:r>
            <a:r>
              <a:rPr lang="el-GR" sz="2800" dirty="0">
                <a:solidFill>
                  <a:srgbClr val="20EEF1"/>
                </a:solidFill>
              </a:rPr>
              <a:t>Ενημερωθείτε για τη νέα νομοθεσία</a:t>
            </a:r>
            <a:endParaRPr dirty="0"/>
          </a:p>
        </p:txBody>
      </p:sp>
      <p:grpSp>
        <p:nvGrpSpPr>
          <p:cNvPr id="263" name="Google Shape;263;p16"/>
          <p:cNvGrpSpPr/>
          <p:nvPr/>
        </p:nvGrpSpPr>
        <p:grpSpPr>
          <a:xfrm rot="3085413">
            <a:off x="8671429" y="1421270"/>
            <a:ext cx="2082443" cy="2861107"/>
            <a:chOff x="5875548" y="3125276"/>
            <a:chExt cx="438214" cy="602070"/>
          </a:xfrm>
        </p:grpSpPr>
        <p:sp>
          <p:nvSpPr>
            <p:cNvPr id="264" name="Google Shape;264;p16"/>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7F59A1">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16"/>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7F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66" name="Google Shape;266;p16" descr="Immagine che contiene testo, tavolo&#10;&#10;Descrizione generata automaticamente"/>
          <p:cNvPicPr preferRelativeResize="0">
            <a:picLocks noGrp="1"/>
          </p:cNvPicPr>
          <p:nvPr>
            <p:ph type="pic" idx="2"/>
          </p:nvPr>
        </p:nvPicPr>
        <p:blipFill rotWithShape="1">
          <a:blip r:embed="rId3">
            <a:alphaModFix amt="70000"/>
          </a:blip>
          <a:srcRect t="19932" b="19931"/>
          <a:stretch/>
        </p:blipFill>
        <p:spPr>
          <a:xfrm>
            <a:off x="-14226" y="-9624"/>
            <a:ext cx="12206226" cy="37137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p:cNvSpPr txBox="1">
            <a:spLocks noGrp="1"/>
          </p:cNvSpPr>
          <p:nvPr>
            <p:ph type="body" idx="1"/>
          </p:nvPr>
        </p:nvSpPr>
        <p:spPr>
          <a:xfrm>
            <a:off x="4995512" y="2055398"/>
            <a:ext cx="6930189" cy="440401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EA1D76"/>
              </a:buClr>
              <a:buSzPts val="2400"/>
              <a:buNone/>
            </a:pPr>
            <a:r>
              <a:rPr lang="el-GR" sz="2000" dirty="0">
                <a:solidFill>
                  <a:srgbClr val="20EEF1"/>
                </a:solidFill>
              </a:rPr>
              <a:t>Σχεδιασμός επιχείρησης</a:t>
            </a:r>
            <a:r>
              <a:rPr lang="en-US" sz="2000" dirty="0">
                <a:solidFill>
                  <a:srgbClr val="20EEF1"/>
                </a:solidFill>
              </a:rPr>
              <a:t>: </a:t>
            </a:r>
            <a:endParaRPr sz="2000" dirty="0"/>
          </a:p>
          <a:p>
            <a:pPr marL="0" lvl="0" indent="0" algn="just" rtl="0">
              <a:lnSpc>
                <a:spcPct val="90000"/>
              </a:lnSpc>
              <a:spcBef>
                <a:spcPts val="0"/>
              </a:spcBef>
              <a:spcAft>
                <a:spcPts val="0"/>
              </a:spcAft>
              <a:buClr>
                <a:srgbClr val="EA1D76"/>
              </a:buClr>
              <a:buSzPts val="2400"/>
              <a:buFont typeface="Arial"/>
              <a:buNone/>
            </a:pPr>
            <a:r>
              <a:rPr lang="el-GR" sz="2000" dirty="0"/>
              <a:t>Ο σχεδιασμός βασίζεται σε οπτικά και συνθετικά στηρίγματα του τι πρόκειται να επιτευχθεί, αναδεικνύοντας κρίσιμα ζητήματα ακόμη και πριν κατασκευαστούν τα πρωτότυπα.</a:t>
            </a:r>
          </a:p>
          <a:p>
            <a:pPr marL="0" lvl="0" indent="0" algn="just" rtl="0">
              <a:lnSpc>
                <a:spcPct val="90000"/>
              </a:lnSpc>
              <a:spcBef>
                <a:spcPts val="0"/>
              </a:spcBef>
              <a:spcAft>
                <a:spcPts val="0"/>
              </a:spcAft>
              <a:buClr>
                <a:srgbClr val="EA1D76"/>
              </a:buClr>
              <a:buSzPts val="2400"/>
              <a:buFont typeface="Arial"/>
              <a:buNone/>
            </a:pPr>
            <a:endParaRPr sz="2000" dirty="0"/>
          </a:p>
          <a:p>
            <a:pPr marL="342900" lvl="0" indent="-342900" algn="just" rtl="0">
              <a:lnSpc>
                <a:spcPct val="90000"/>
              </a:lnSpc>
              <a:spcBef>
                <a:spcPts val="0"/>
              </a:spcBef>
              <a:spcAft>
                <a:spcPts val="0"/>
              </a:spcAft>
              <a:buClr>
                <a:srgbClr val="EA1D76"/>
              </a:buClr>
              <a:buSzPts val="2400"/>
              <a:buFont typeface="Noto Sans Symbols"/>
              <a:buChar char="⮚"/>
            </a:pPr>
            <a:r>
              <a:rPr lang="el-GR" sz="2000" dirty="0"/>
              <a:t>Βασίζεται στις εμπειρίες των χρηστών.</a:t>
            </a:r>
          </a:p>
          <a:p>
            <a:pPr marL="342900" lvl="0" indent="-342900" algn="just" rtl="0">
              <a:lnSpc>
                <a:spcPct val="90000"/>
              </a:lnSpc>
              <a:spcBef>
                <a:spcPts val="0"/>
              </a:spcBef>
              <a:spcAft>
                <a:spcPts val="0"/>
              </a:spcAft>
              <a:buClr>
                <a:srgbClr val="EA1D76"/>
              </a:buClr>
              <a:buSzPts val="2400"/>
              <a:buFont typeface="Noto Sans Symbols"/>
              <a:buChar char="⮚"/>
            </a:pPr>
            <a:r>
              <a:rPr lang="el-GR" sz="2000" dirty="0"/>
              <a:t>Χρησιμοποιεί οπτικά βοηθήματα για να αναδείξει τυχόν κρίσιμα σημεία.</a:t>
            </a:r>
          </a:p>
          <a:p>
            <a:pPr marL="342900" lvl="0" indent="-342900" algn="just" rtl="0">
              <a:lnSpc>
                <a:spcPct val="90000"/>
              </a:lnSpc>
              <a:spcBef>
                <a:spcPts val="0"/>
              </a:spcBef>
              <a:spcAft>
                <a:spcPts val="0"/>
              </a:spcAft>
              <a:buClr>
                <a:srgbClr val="EA1D76"/>
              </a:buClr>
              <a:buSzPts val="2400"/>
              <a:buFont typeface="Noto Sans Symbols"/>
              <a:buChar char="⮚"/>
            </a:pPr>
            <a:r>
              <a:rPr lang="el-GR" sz="2000" dirty="0"/>
              <a:t>Προβλέπει μια δοκιμαστική φάση για να ελεγχθεί η ορθότητα της ιδέας αλλά με μειωμένο κόστος.</a:t>
            </a:r>
          </a:p>
          <a:p>
            <a:pPr marL="342900" lvl="0" indent="-342900" algn="just" rtl="0">
              <a:lnSpc>
                <a:spcPct val="90000"/>
              </a:lnSpc>
              <a:spcBef>
                <a:spcPts val="0"/>
              </a:spcBef>
              <a:spcAft>
                <a:spcPts val="0"/>
              </a:spcAft>
              <a:buClr>
                <a:srgbClr val="EA1D76"/>
              </a:buClr>
              <a:buSzPts val="2400"/>
              <a:buFont typeface="Noto Sans Symbols"/>
              <a:buChar char="⮚"/>
            </a:pPr>
            <a:r>
              <a:rPr lang="el-GR" sz="2000" dirty="0"/>
              <a:t>Στοχεύει στη δυνατότητα αναπαραγωγής - επομένως προβλέπει ήδη από την αρχή ότι το αποτέλεσμα δεν είναι μια τυχαία σύμπτωση προσφοράς και ζήτησης, αλλά ένα ελεγχόμενο σύστημα δημιουργίας αξίας για την εταιρεία.</a:t>
            </a:r>
            <a:endParaRPr sz="2000" dirty="0"/>
          </a:p>
          <a:p>
            <a:pPr marL="0" lvl="0" indent="0" algn="l" rtl="0">
              <a:lnSpc>
                <a:spcPct val="90000"/>
              </a:lnSpc>
              <a:spcBef>
                <a:spcPts val="0"/>
              </a:spcBef>
              <a:spcAft>
                <a:spcPts val="0"/>
              </a:spcAft>
              <a:buClr>
                <a:srgbClr val="EA1D76"/>
              </a:buClr>
              <a:buSzPts val="2400"/>
              <a:buFont typeface="Arial"/>
              <a:buNone/>
            </a:pPr>
            <a:endParaRPr sz="2000" dirty="0"/>
          </a:p>
        </p:txBody>
      </p:sp>
      <p:sp>
        <p:nvSpPr>
          <p:cNvPr id="272" name="Google Shape;272;p19"/>
          <p:cNvSpPr txBox="1">
            <a:spLocks noGrp="1"/>
          </p:cNvSpPr>
          <p:nvPr>
            <p:ph type="body" idx="2"/>
          </p:nvPr>
        </p:nvSpPr>
        <p:spPr>
          <a:xfrm>
            <a:off x="6366514" y="175435"/>
            <a:ext cx="5559187" cy="1739285"/>
          </a:xfrm>
          <a:prstGeom prst="rect">
            <a:avLst/>
          </a:prstGeom>
          <a:noFill/>
          <a:ln>
            <a:noFill/>
          </a:ln>
        </p:spPr>
        <p:txBody>
          <a:bodyPr spcFirstLastPara="1" wrap="square" lIns="91425" tIns="45700" rIns="91425" bIns="45700" anchor="t" anchorCtr="0">
            <a:normAutofit fontScale="85000" lnSpcReduction="20000"/>
          </a:bodyPr>
          <a:lstStyle/>
          <a:p>
            <a:pPr marL="0" lvl="0" indent="0" algn="just" rtl="0">
              <a:lnSpc>
                <a:spcPct val="90000"/>
              </a:lnSpc>
              <a:spcBef>
                <a:spcPts val="0"/>
              </a:spcBef>
              <a:spcAft>
                <a:spcPts val="0"/>
              </a:spcAft>
              <a:buClr>
                <a:srgbClr val="279BD3"/>
              </a:buClr>
              <a:buSzPct val="138996"/>
              <a:buNone/>
            </a:pPr>
            <a:r>
              <a:rPr lang="el-GR" sz="2800" dirty="0">
                <a:solidFill>
                  <a:srgbClr val="0070C0"/>
                </a:solidFill>
              </a:rPr>
              <a:t>Το Business Model Canvas είναι ένα στρατηγικό εργαλείο επιχειρηματικού σχεδιασμού για την οπτική αναπαράσταση του τρόπου με τον οποίο μια εταιρεία δημιουργεί, διανέμει και αποσπά αξία για τους πελάτες της.</a:t>
            </a:r>
            <a:endParaRPr sz="2800" dirty="0">
              <a:solidFill>
                <a:srgbClr val="0070C0"/>
              </a:solidFill>
            </a:endParaRPr>
          </a:p>
        </p:txBody>
      </p:sp>
      <p:sp>
        <p:nvSpPr>
          <p:cNvPr id="273" name="Google Shape;273;p19"/>
          <p:cNvSpPr txBox="1">
            <a:spLocks noGrp="1"/>
          </p:cNvSpPr>
          <p:nvPr>
            <p:ph type="body" idx="3"/>
          </p:nvPr>
        </p:nvSpPr>
        <p:spPr>
          <a:xfrm>
            <a:off x="274634" y="557967"/>
            <a:ext cx="3525576" cy="94328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en-US" sz="2800" dirty="0">
                <a:solidFill>
                  <a:srgbClr val="FF00FF"/>
                </a:solidFill>
              </a:rPr>
              <a:t>Business </a:t>
            </a:r>
          </a:p>
          <a:p>
            <a:pPr marL="0" lvl="0" indent="0" algn="l" rtl="0">
              <a:lnSpc>
                <a:spcPct val="90000"/>
              </a:lnSpc>
              <a:spcBef>
                <a:spcPts val="0"/>
              </a:spcBef>
              <a:spcAft>
                <a:spcPts val="0"/>
              </a:spcAft>
              <a:buClr>
                <a:srgbClr val="595959"/>
              </a:buClr>
              <a:buSzPts val="3600"/>
              <a:buNone/>
            </a:pPr>
            <a:r>
              <a:rPr lang="en-US" sz="2800" dirty="0">
                <a:solidFill>
                  <a:srgbClr val="FF00FF"/>
                </a:solidFill>
              </a:rPr>
              <a:t>Model Canvas</a:t>
            </a:r>
          </a:p>
        </p:txBody>
      </p:sp>
      <p:pic>
        <p:nvPicPr>
          <p:cNvPr id="274" name="Google Shape;274;p19" descr="Immagine che contiene testo&#10;&#10;Descrizione generata automaticamente"/>
          <p:cNvPicPr preferRelativeResize="0"/>
          <p:nvPr/>
        </p:nvPicPr>
        <p:blipFill rotWithShape="1">
          <a:blip r:embed="rId3">
            <a:alphaModFix/>
          </a:blip>
          <a:srcRect/>
          <a:stretch/>
        </p:blipFill>
        <p:spPr>
          <a:xfrm>
            <a:off x="773228" y="3262963"/>
            <a:ext cx="3657601" cy="2743201"/>
          </a:xfrm>
          <a:prstGeom prst="rect">
            <a:avLst/>
          </a:prstGeom>
          <a:noFill/>
          <a:ln>
            <a:noFill/>
          </a:ln>
        </p:spPr>
      </p:pic>
      <p:sp>
        <p:nvSpPr>
          <p:cNvPr id="275" name="Google Shape;275;p19"/>
          <p:cNvSpPr txBox="1"/>
          <p:nvPr/>
        </p:nvSpPr>
        <p:spPr>
          <a:xfrm>
            <a:off x="274634" y="169703"/>
            <a:ext cx="2445120"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el-GR" sz="2400" b="0" i="1" u="none" strike="noStrike" cap="none" dirty="0">
                <a:solidFill>
                  <a:srgbClr val="000000"/>
                </a:solidFill>
                <a:latin typeface="Calibri"/>
                <a:ea typeface="Calibri"/>
                <a:cs typeface="Calibri"/>
                <a:sym typeface="Calibri"/>
              </a:rPr>
              <a:t>δραστηριότητα</a:t>
            </a:r>
            <a:endParaRPr sz="2400" b="0" i="1" u="none" strike="noStrike" cap="none" dirty="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66"/>
          <p:cNvSpPr txBox="1">
            <a:spLocks noGrp="1"/>
          </p:cNvSpPr>
          <p:nvPr>
            <p:ph type="body" idx="1"/>
          </p:nvPr>
        </p:nvSpPr>
        <p:spPr>
          <a:xfrm>
            <a:off x="5399773" y="1570498"/>
            <a:ext cx="6473779" cy="50725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A1D76"/>
              </a:buClr>
              <a:buSzPts val="2400"/>
              <a:buFont typeface="Arial"/>
              <a:buNone/>
            </a:pPr>
            <a:endParaRPr dirty="0"/>
          </a:p>
          <a:p>
            <a:pPr marL="0" lvl="0" indent="0" algn="just" rtl="0">
              <a:lnSpc>
                <a:spcPct val="90000"/>
              </a:lnSpc>
              <a:spcBef>
                <a:spcPts val="0"/>
              </a:spcBef>
              <a:spcAft>
                <a:spcPts val="0"/>
              </a:spcAft>
              <a:buClr>
                <a:srgbClr val="EA1D76"/>
              </a:buClr>
              <a:buSzPts val="2400"/>
              <a:buNone/>
            </a:pPr>
            <a:r>
              <a:rPr lang="el-GR" dirty="0"/>
              <a:t>Το PEAK σάς παρέχει ένα θεμελιώδες εργαλείο για την εκκίνηση οποιασδήποτε επιχείρησης, αλλά το κάνει με έμφαση στην κοινωνικο-περιβαλλοντική βιωσιμότητα.</a:t>
            </a:r>
          </a:p>
          <a:p>
            <a:pPr marL="0" lvl="0" indent="0" algn="just" rtl="0">
              <a:lnSpc>
                <a:spcPct val="90000"/>
              </a:lnSpc>
              <a:spcBef>
                <a:spcPts val="0"/>
              </a:spcBef>
              <a:spcAft>
                <a:spcPts val="0"/>
              </a:spcAft>
              <a:buClr>
                <a:srgbClr val="EA1D76"/>
              </a:buClr>
              <a:buSzPts val="2400"/>
              <a:buNone/>
            </a:pPr>
            <a:endParaRPr lang="en-US" dirty="0"/>
          </a:p>
          <a:p>
            <a:pPr marL="0" lvl="0" indent="0" algn="just" rtl="0">
              <a:lnSpc>
                <a:spcPct val="90000"/>
              </a:lnSpc>
              <a:spcBef>
                <a:spcPts val="0"/>
              </a:spcBef>
              <a:spcAft>
                <a:spcPts val="0"/>
              </a:spcAft>
              <a:buClr>
                <a:srgbClr val="EA1D76"/>
              </a:buClr>
              <a:buSzPts val="2400"/>
              <a:buNone/>
            </a:pPr>
            <a:r>
              <a:rPr lang="el-GR" dirty="0"/>
              <a:t>Είναι χρήσιμο για την επινόηση ενός επιχειρηματικού μοντέλου για την εκκίνηση κοινωνικής καινοτόμας επιχείρησης, το οποίο, ξεκινώντας από τις πολλαπλές ανάγκες/ απαιτήσεις μιας δεδομένης περιοχής/ κοινότητας, είναι σε θέση να:</a:t>
            </a:r>
            <a:endParaRPr lang="en-US" dirty="0"/>
          </a:p>
          <a:p>
            <a:pPr marL="342900" lvl="0" indent="-342900" algn="just" rtl="0">
              <a:lnSpc>
                <a:spcPct val="90000"/>
              </a:lnSpc>
              <a:spcBef>
                <a:spcPts val="0"/>
              </a:spcBef>
              <a:spcAft>
                <a:spcPts val="0"/>
              </a:spcAft>
              <a:buClr>
                <a:srgbClr val="EA1D76"/>
              </a:buClr>
              <a:buSzPts val="2400"/>
              <a:buFont typeface="Noto Sans Symbols"/>
              <a:buChar char="✔"/>
            </a:pPr>
            <a:r>
              <a:rPr lang="el-GR" dirty="0"/>
              <a:t>ορίσει τις οικονομικές, κοινωνικές και περιβαλλοντικές επιπτώσεις που θα έχει η δραστηριότητα της μελλοντικής επιχείρησης!</a:t>
            </a:r>
            <a:endParaRPr lang="en-US" dirty="0"/>
          </a:p>
        </p:txBody>
      </p:sp>
      <p:pic>
        <p:nvPicPr>
          <p:cNvPr id="281" name="Google Shape;281;p66" descr="Immagine che contiene testo&#10;&#10;Descrizione generata automaticamente"/>
          <p:cNvPicPr preferRelativeResize="0"/>
          <p:nvPr/>
        </p:nvPicPr>
        <p:blipFill rotWithShape="1">
          <a:blip r:embed="rId3">
            <a:alphaModFix/>
          </a:blip>
          <a:srcRect/>
          <a:stretch/>
        </p:blipFill>
        <p:spPr>
          <a:xfrm>
            <a:off x="773228" y="3253338"/>
            <a:ext cx="3657601" cy="2743201"/>
          </a:xfrm>
          <a:prstGeom prst="rect">
            <a:avLst/>
          </a:prstGeom>
          <a:noFill/>
          <a:ln>
            <a:noFill/>
          </a:ln>
        </p:spPr>
      </p:pic>
      <p:sp>
        <p:nvSpPr>
          <p:cNvPr id="282" name="Google Shape;282;p66"/>
          <p:cNvSpPr txBox="1">
            <a:spLocks noGrp="1"/>
          </p:cNvSpPr>
          <p:nvPr>
            <p:ph type="body" idx="3"/>
          </p:nvPr>
        </p:nvSpPr>
        <p:spPr>
          <a:xfrm>
            <a:off x="274634" y="557967"/>
            <a:ext cx="3525576" cy="94328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en-US" sz="2800" dirty="0">
                <a:solidFill>
                  <a:srgbClr val="FF00FF"/>
                </a:solidFill>
              </a:rPr>
              <a:t>The Business </a:t>
            </a:r>
            <a:endParaRPr sz="2800" dirty="0">
              <a:solidFill>
                <a:srgbClr val="FF00FF"/>
              </a:solidFill>
            </a:endParaRPr>
          </a:p>
          <a:p>
            <a:pPr marL="0" lvl="0" indent="0" algn="l" rtl="0">
              <a:lnSpc>
                <a:spcPct val="90000"/>
              </a:lnSpc>
              <a:spcBef>
                <a:spcPts val="0"/>
              </a:spcBef>
              <a:spcAft>
                <a:spcPts val="0"/>
              </a:spcAft>
              <a:buClr>
                <a:srgbClr val="595959"/>
              </a:buClr>
              <a:buSzPts val="3600"/>
              <a:buNone/>
            </a:pPr>
            <a:r>
              <a:rPr lang="en-US" sz="2800" dirty="0">
                <a:solidFill>
                  <a:srgbClr val="FF00FF"/>
                </a:solidFill>
              </a:rPr>
              <a:t>Model Canvas</a:t>
            </a:r>
            <a:endParaRPr sz="2800" dirty="0">
              <a:solidFill>
                <a:srgbClr val="FF00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67"/>
          <p:cNvSpPr txBox="1">
            <a:spLocks noGrp="1"/>
          </p:cNvSpPr>
          <p:nvPr>
            <p:ph type="body" idx="1"/>
          </p:nvPr>
        </p:nvSpPr>
        <p:spPr>
          <a:xfrm>
            <a:off x="529759" y="1757011"/>
            <a:ext cx="11073662" cy="3867704"/>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595959"/>
              </a:buClr>
              <a:buSzPts val="2400"/>
              <a:buNone/>
            </a:pPr>
            <a:endParaRPr/>
          </a:p>
        </p:txBody>
      </p:sp>
      <p:sp>
        <p:nvSpPr>
          <p:cNvPr id="288" name="Google Shape;288;p67"/>
          <p:cNvSpPr txBox="1">
            <a:spLocks noGrp="1"/>
          </p:cNvSpPr>
          <p:nvPr>
            <p:ph type="body" idx="2"/>
          </p:nvPr>
        </p:nvSpPr>
        <p:spPr>
          <a:xfrm>
            <a:off x="529758" y="642972"/>
            <a:ext cx="11073661" cy="582221"/>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rgbClr val="595959"/>
              </a:buClr>
              <a:buSzPct val="108107"/>
              <a:buNone/>
            </a:pPr>
            <a:endParaRPr/>
          </a:p>
        </p:txBody>
      </p:sp>
      <p:graphicFrame>
        <p:nvGraphicFramePr>
          <p:cNvPr id="289" name="Google Shape;289;p67"/>
          <p:cNvGraphicFramePr/>
          <p:nvPr>
            <p:extLst>
              <p:ext uri="{D42A27DB-BD31-4B8C-83A1-F6EECF244321}">
                <p14:modId xmlns:p14="http://schemas.microsoft.com/office/powerpoint/2010/main" val="2842178002"/>
              </p:ext>
            </p:extLst>
          </p:nvPr>
        </p:nvGraphicFramePr>
        <p:xfrm>
          <a:off x="354530" y="142536"/>
          <a:ext cx="11600000" cy="6296740"/>
        </p:xfrm>
        <a:graphic>
          <a:graphicData uri="http://schemas.openxmlformats.org/drawingml/2006/table">
            <a:tbl>
              <a:tblPr firstRow="1" bandRow="1">
                <a:solidFill>
                  <a:srgbClr val="00B0F0"/>
                </a:solidFill>
                <a:tableStyleId>{57F83389-0F5A-4332-A7E2-F972F4A6AE78}</a:tableStyleId>
              </a:tblPr>
              <a:tblGrid>
                <a:gridCol w="2320000">
                  <a:extLst>
                    <a:ext uri="{9D8B030D-6E8A-4147-A177-3AD203B41FA5}">
                      <a16:colId xmlns:a16="http://schemas.microsoft.com/office/drawing/2014/main" val="20000"/>
                    </a:ext>
                  </a:extLst>
                </a:gridCol>
                <a:gridCol w="2320000">
                  <a:extLst>
                    <a:ext uri="{9D8B030D-6E8A-4147-A177-3AD203B41FA5}">
                      <a16:colId xmlns:a16="http://schemas.microsoft.com/office/drawing/2014/main" val="20001"/>
                    </a:ext>
                  </a:extLst>
                </a:gridCol>
                <a:gridCol w="2320000">
                  <a:extLst>
                    <a:ext uri="{9D8B030D-6E8A-4147-A177-3AD203B41FA5}">
                      <a16:colId xmlns:a16="http://schemas.microsoft.com/office/drawing/2014/main" val="20002"/>
                    </a:ext>
                  </a:extLst>
                </a:gridCol>
                <a:gridCol w="2320000">
                  <a:extLst>
                    <a:ext uri="{9D8B030D-6E8A-4147-A177-3AD203B41FA5}">
                      <a16:colId xmlns:a16="http://schemas.microsoft.com/office/drawing/2014/main" val="20003"/>
                    </a:ext>
                  </a:extLst>
                </a:gridCol>
                <a:gridCol w="2320000">
                  <a:extLst>
                    <a:ext uri="{9D8B030D-6E8A-4147-A177-3AD203B41FA5}">
                      <a16:colId xmlns:a16="http://schemas.microsoft.com/office/drawing/2014/main" val="20004"/>
                    </a:ext>
                  </a:extLst>
                </a:gridCol>
              </a:tblGrid>
              <a:tr h="395750">
                <a:tc gridSpan="5">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BUSINESS PLAN CANVAS </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2950">
                <a:tc gridSpan="5">
                  <a:txBody>
                    <a:bodyPr/>
                    <a:lstStyle/>
                    <a:p>
                      <a:pPr marL="0" marR="0" lvl="0" indent="0" algn="ctr" rtl="0">
                        <a:lnSpc>
                          <a:spcPct val="100000"/>
                        </a:lnSpc>
                        <a:spcBef>
                          <a:spcPts val="0"/>
                        </a:spcBef>
                        <a:spcAft>
                          <a:spcPts val="0"/>
                        </a:spcAft>
                        <a:buClr>
                          <a:srgbClr val="000000"/>
                        </a:buClr>
                        <a:buSzPts val="1400"/>
                        <a:buFont typeface="Arial"/>
                        <a:buNone/>
                      </a:pPr>
                      <a:r>
                        <a:rPr lang="el-GR" sz="1400" b="1" u="none" strike="noStrike" cap="none" dirty="0">
                          <a:solidFill>
                            <a:schemeClr val="lt1"/>
                          </a:solidFill>
                        </a:rPr>
                        <a:t>ΠΡΟΒΛΗΜΑ: </a:t>
                      </a:r>
                      <a:r>
                        <a:rPr lang="el-GR" sz="1400" b="0" u="none" strike="noStrike" cap="none" dirty="0">
                          <a:solidFill>
                            <a:schemeClr val="lt1"/>
                          </a:solidFill>
                        </a:rPr>
                        <a:t>ορίστε το πρόβλημα/ανάγκη που θέλει να λύσει η ιδέα: εντοπίστε τις αιτίες που συνέβαλαν ή συμβάλλουν στο πρόβλημα</a:t>
                      </a:r>
                      <a:endParaRPr sz="1400" b="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6974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2. </a:t>
                      </a:r>
                      <a:r>
                        <a:rPr lang="el-GR" sz="1400" b="1" u="none" strike="noStrike" cap="none" dirty="0">
                          <a:solidFill>
                            <a:schemeClr val="lt1"/>
                          </a:solidFill>
                        </a:rPr>
                        <a:t>Πελάτες: </a:t>
                      </a:r>
                      <a:r>
                        <a:rPr lang="el-GR" sz="1400" b="0" u="none" strike="noStrike" cap="none" dirty="0">
                          <a:solidFill>
                            <a:schemeClr val="lt1"/>
                          </a:solidFill>
                        </a:rPr>
                        <a:t>ποιος είναι ο πελάτης/χρήστης σας?</a:t>
                      </a:r>
                      <a:endParaRPr sz="1400" b="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3. </a:t>
                      </a:r>
                      <a:r>
                        <a:rPr lang="el-GR" sz="1400" b="1" u="none" strike="noStrike" cap="none" dirty="0">
                          <a:solidFill>
                            <a:schemeClr val="lt1"/>
                          </a:solidFill>
                        </a:rPr>
                        <a:t>Λύση</a:t>
                      </a:r>
                      <a:r>
                        <a:rPr lang="en-US" sz="1400" b="1" u="none" strike="noStrike" cap="none" dirty="0">
                          <a:solidFill>
                            <a:schemeClr val="lt1"/>
                          </a:solidFill>
                        </a:rPr>
                        <a:t>: </a:t>
                      </a:r>
                      <a:r>
                        <a:rPr lang="el-GR" sz="1400" b="0" u="none" strike="noStrike" cap="none" dirty="0">
                          <a:solidFill>
                            <a:schemeClr val="lt1"/>
                          </a:solidFill>
                        </a:rPr>
                        <a:t>περιγράψτε τη λύση που έχετε στο μυαλό σας για να λύσετε το πρόβλημα/ανάγκη που εντοπίστηκε και τις αιτίες του</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4. </a:t>
                      </a:r>
                      <a:r>
                        <a:rPr lang="el-GR" sz="1400" b="1" u="none" strike="noStrike" cap="none" dirty="0">
                          <a:solidFill>
                            <a:schemeClr val="lt1"/>
                          </a:solidFill>
                        </a:rPr>
                        <a:t>Πρόταση αξίας και ανταγωνιστικό πλεονέκτημα</a:t>
                      </a:r>
                      <a:r>
                        <a:rPr lang="en-US" sz="1400" u="none" strike="noStrike" cap="none" dirty="0">
                          <a:solidFill>
                            <a:schemeClr val="lt1"/>
                          </a:solidFill>
                        </a:rPr>
                        <a:t>: </a:t>
                      </a:r>
                      <a:r>
                        <a:rPr lang="el-GR" sz="1400" u="none" strike="noStrike" cap="none" dirty="0">
                          <a:solidFill>
                            <a:schemeClr val="lt1"/>
                          </a:solidFill>
                        </a:rPr>
                        <a:t>τι αξία μεταφέρετε στον πελάτη; Γιατί η ιδέα σας είναι διαφορετική από άλλες</a:t>
                      </a:r>
                      <a:r>
                        <a:rPr lang="en-US" sz="1400" u="none" strike="noStrike" cap="none" dirty="0">
                          <a:solidFill>
                            <a:schemeClr val="lt1"/>
                          </a:solidFill>
                        </a:rPr>
                        <a:t>?</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5. </a:t>
                      </a:r>
                      <a:r>
                        <a:rPr lang="el-GR" sz="1400" b="1" u="none" strike="noStrike" cap="none" dirty="0">
                          <a:solidFill>
                            <a:schemeClr val="lt1"/>
                          </a:solidFill>
                        </a:rPr>
                        <a:t>Επικυρωμένη μάθηση</a:t>
                      </a:r>
                      <a:r>
                        <a:rPr lang="en-US" sz="1400" b="1" u="none" strike="noStrike" cap="none" dirty="0">
                          <a:solidFill>
                            <a:schemeClr val="lt1"/>
                          </a:solidFill>
                        </a:rPr>
                        <a:t>: </a:t>
                      </a:r>
                      <a:r>
                        <a:rPr lang="el-GR" sz="1400" u="none" strike="noStrike" cap="none" dirty="0">
                          <a:solidFill>
                            <a:schemeClr val="lt1"/>
                          </a:solidFill>
                        </a:rPr>
                        <a:t>προσδιορίστε τις αξιόπιστες υποθέσεις στις οποίες βασίζεται το έργο σας. Τι προκαλεί προβλήματα στους πελάτες/χρήστες σας</a:t>
                      </a:r>
                      <a:r>
                        <a:rPr lang="en-US" sz="1400" u="none" strike="noStrike" cap="none" dirty="0">
                          <a:solidFill>
                            <a:schemeClr val="lt1"/>
                          </a:solidFill>
                        </a:rPr>
                        <a:t>?</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6. </a:t>
                      </a:r>
                      <a:r>
                        <a:rPr lang="el-GR" sz="1400" b="1" u="none" strike="noStrike" cap="none" dirty="0">
                          <a:solidFill>
                            <a:schemeClr val="lt1"/>
                          </a:solidFill>
                        </a:rPr>
                        <a:t>Βασικές δραστηριότητες και πόροι</a:t>
                      </a:r>
                      <a:r>
                        <a:rPr lang="en-US" sz="1400" b="1" u="none" strike="noStrike" cap="none" dirty="0">
                          <a:solidFill>
                            <a:schemeClr val="lt1"/>
                          </a:solidFill>
                        </a:rPr>
                        <a:t>: </a:t>
                      </a:r>
                      <a:r>
                        <a:rPr lang="el-GR" sz="1400" b="0" u="none" strike="noStrike" cap="none" dirty="0">
                          <a:solidFill>
                            <a:schemeClr val="lt1"/>
                          </a:solidFill>
                        </a:rPr>
                        <a:t>σε σχέση με τη λύση, προσδιορίστε τις βασικές επιχειρησιακές δραστηριότητες για την επίτευξή της και τους κύριους πόρους που θα χρησιμοποιηθούν</a:t>
                      </a:r>
                      <a:endParaRPr sz="1400" b="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45500">
                <a:tc gridSpan="3">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7. </a:t>
                      </a:r>
                      <a:r>
                        <a:rPr lang="el-GR" sz="1400" b="1" u="none" strike="noStrike" cap="none" dirty="0">
                          <a:solidFill>
                            <a:schemeClr val="lt1"/>
                          </a:solidFill>
                        </a:rPr>
                        <a:t>Διάρθρωση του κόστους</a:t>
                      </a:r>
                      <a:r>
                        <a:rPr lang="en-US" sz="1400" u="none" strike="noStrike" cap="none" dirty="0">
                          <a:solidFill>
                            <a:schemeClr val="lt1"/>
                          </a:solidFill>
                        </a:rPr>
                        <a:t>: </a:t>
                      </a:r>
                      <a:r>
                        <a:rPr lang="el-GR" sz="1400" u="none" strike="noStrike" cap="none" dirty="0">
                          <a:solidFill>
                            <a:schemeClr val="lt1"/>
                          </a:solidFill>
                        </a:rPr>
                        <a:t>ορίστε τη δομή του κόστους που θα προκύψει για να λειτουργήσει το επιχειρηματικό μοντέλο. Τι κόστος θα αντιμετωπίσετε και γιατί</a:t>
                      </a:r>
                      <a:r>
                        <a:rPr lang="en-US" sz="1400" u="none" strike="noStrike" cap="none" dirty="0">
                          <a:solidFill>
                            <a:schemeClr val="lt1"/>
                          </a:solidFill>
                        </a:rPr>
                        <a:t>?</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chemeClr val="lt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8. </a:t>
                      </a:r>
                      <a:r>
                        <a:rPr lang="el-GR" sz="1400" b="1" u="none" strike="noStrike" cap="none" dirty="0">
                          <a:solidFill>
                            <a:schemeClr val="lt1"/>
                          </a:solidFill>
                        </a:rPr>
                        <a:t>Ροές εσόδων</a:t>
                      </a:r>
                      <a:r>
                        <a:rPr lang="en-US" sz="1400" b="1" u="none" strike="noStrike" cap="none" dirty="0">
                          <a:solidFill>
                            <a:schemeClr val="lt1"/>
                          </a:solidFill>
                        </a:rPr>
                        <a:t>: </a:t>
                      </a:r>
                      <a:r>
                        <a:rPr lang="el-GR" sz="1400" b="0" u="none" strike="noStrike" cap="none" dirty="0">
                          <a:solidFill>
                            <a:schemeClr val="lt1"/>
                          </a:solidFill>
                        </a:rPr>
                        <a:t>καθορίστε πόσα, πώς και γιατί πρέπει να πληρώνουν οι πελάτες για την υπηρεσία/το προϊόν σας</a:t>
                      </a:r>
                      <a:endParaRPr sz="1400" b="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501150">
                <a:tc gridSpan="5">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9. </a:t>
                      </a:r>
                      <a:r>
                        <a:rPr lang="el-GR" sz="1400" b="1" u="none" strike="noStrike" cap="none" dirty="0">
                          <a:solidFill>
                            <a:schemeClr val="lt1"/>
                          </a:solidFill>
                        </a:rPr>
                        <a:t>Συνεργάτες «κλειδιά»</a:t>
                      </a:r>
                      <a:r>
                        <a:rPr lang="en-US" sz="1400" b="1" u="none" strike="noStrike" cap="none" dirty="0">
                          <a:solidFill>
                            <a:schemeClr val="lt1"/>
                          </a:solidFill>
                        </a:rPr>
                        <a:t>:</a:t>
                      </a:r>
                      <a:r>
                        <a:rPr lang="el-GR" sz="1400" b="1" u="none" strike="noStrike" cap="none" dirty="0">
                          <a:solidFill>
                            <a:schemeClr val="lt1"/>
                          </a:solidFill>
                        </a:rPr>
                        <a:t> </a:t>
                      </a:r>
                      <a:r>
                        <a:rPr lang="el-GR" sz="1400" b="0" u="none" strike="noStrike" cap="none" dirty="0">
                          <a:solidFill>
                            <a:schemeClr val="lt1"/>
                          </a:solidFill>
                        </a:rPr>
                        <a:t>ορίστε το δίκτυο των βασικών προμηθευτών και συνεργατών που επιτρέπουν στο επιχειρηματικό μοντέλο να λειτουργεί, να μειώνει τους κινδύνους και να αποκτά πόρους πιο εύκολα</a:t>
                      </a:r>
                      <a:endParaRPr sz="1400" b="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1150">
                <a:tc gridSpan="5">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10. </a:t>
                      </a:r>
                      <a:r>
                        <a:rPr lang="el-GR" sz="1400" b="1" u="none" strike="noStrike" cap="none" dirty="0">
                          <a:solidFill>
                            <a:schemeClr val="lt1"/>
                          </a:solidFill>
                        </a:rPr>
                        <a:t>Σκεφτείτε την καινοτομία</a:t>
                      </a:r>
                      <a:r>
                        <a:rPr lang="en-US" sz="1400" u="none" strike="noStrike" cap="none" dirty="0">
                          <a:solidFill>
                            <a:schemeClr val="lt1"/>
                          </a:solidFill>
                        </a:rPr>
                        <a:t>: </a:t>
                      </a:r>
                      <a:r>
                        <a:rPr lang="el-GR" sz="1400" u="none" strike="noStrike" cap="none" dirty="0">
                          <a:solidFill>
                            <a:schemeClr val="lt1"/>
                          </a:solidFill>
                        </a:rPr>
                        <a:t>ορίστε τα αναμενόμενα περιβαλλοντικά και/ή κοινωνικά οφέλη και κόστος του έργου - πώς οι επιλεγμένες δραστηριότητες βελτιώνουν το περιβάλλον και τα άτομα στα οποία απευθύνεται</a:t>
                      </a:r>
                      <a:r>
                        <a:rPr lang="en-US" sz="1400" u="none" strike="noStrike" cap="none" dirty="0">
                          <a:solidFill>
                            <a:schemeClr val="lt1"/>
                          </a:solidFill>
                        </a:rPr>
                        <a:t>?</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89075">
                <a:tc gridSpan="5">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11. </a:t>
                      </a:r>
                      <a:r>
                        <a:rPr lang="el-GR" sz="1400" b="1" u="none" strike="noStrike" cap="none" dirty="0">
                          <a:solidFill>
                            <a:schemeClr val="lt1"/>
                          </a:solidFill>
                        </a:rPr>
                        <a:t>Κανάλια πωλήσεων</a:t>
                      </a:r>
                      <a:r>
                        <a:rPr lang="en-US" sz="1400" b="1" u="none" strike="noStrike" cap="none" dirty="0">
                          <a:solidFill>
                            <a:schemeClr val="lt1"/>
                          </a:solidFill>
                        </a:rPr>
                        <a:t>: </a:t>
                      </a:r>
                      <a:r>
                        <a:rPr lang="el-GR" sz="1400" b="0" u="none" strike="noStrike" cap="none" dirty="0">
                          <a:solidFill>
                            <a:schemeClr val="lt1"/>
                          </a:solidFill>
                        </a:rPr>
                        <a:t>περιγράψτε πώς το έργο επικοινωνεί και προσεγγίζει τα τμήματα των πελατών του για να εκφράσει την προσφερόμενη αξία</a:t>
                      </a:r>
                      <a:endParaRPr sz="1400" b="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1150">
                <a:tc gridSpan="5">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solidFill>
                            <a:schemeClr val="lt1"/>
                          </a:solidFill>
                        </a:rPr>
                        <a:t>12. </a:t>
                      </a:r>
                      <a:r>
                        <a:rPr lang="el-GR" sz="1400" b="1" u="none" strike="noStrike" cap="none" dirty="0">
                          <a:solidFill>
                            <a:schemeClr val="lt1"/>
                          </a:solidFill>
                        </a:rPr>
                        <a:t>Επικυρωμένη μάθηση</a:t>
                      </a:r>
                      <a:r>
                        <a:rPr lang="en-US" sz="1400" b="1" u="none" strike="noStrike" cap="none" dirty="0">
                          <a:solidFill>
                            <a:schemeClr val="lt1"/>
                          </a:solidFill>
                        </a:rPr>
                        <a:t> - </a:t>
                      </a:r>
                      <a:r>
                        <a:rPr lang="el-GR" sz="1400" b="1" u="none" strike="noStrike" cap="none" dirty="0">
                          <a:solidFill>
                            <a:schemeClr val="lt1"/>
                          </a:solidFill>
                        </a:rPr>
                        <a:t>Βήμα</a:t>
                      </a:r>
                      <a:r>
                        <a:rPr lang="en-US" sz="1400" b="1" u="none" strike="noStrike" cap="none" dirty="0">
                          <a:solidFill>
                            <a:schemeClr val="lt1"/>
                          </a:solidFill>
                        </a:rPr>
                        <a:t> 2: </a:t>
                      </a:r>
                      <a:r>
                        <a:rPr lang="el-GR" sz="1400" b="0" u="none" strike="noStrike" cap="none" dirty="0">
                          <a:solidFill>
                            <a:schemeClr val="lt1"/>
                          </a:solidFill>
                        </a:rPr>
                        <a:t>δημιουργία ενός ελάχιστου βιώσιμου προϊόντος με σαφώς οριοθετημένα χαρακτηριστικά· δοκιμή της ιδέας και μέτρησή της μέσω βασικών μετρήσεων</a:t>
                      </a:r>
                      <a:endParaRPr sz="1400" b="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9075">
                <a:tc gridSpan="5">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dirty="0">
                          <a:solidFill>
                            <a:schemeClr val="lt1"/>
                          </a:solidFill>
                        </a:rPr>
                        <a:t>13. </a:t>
                      </a:r>
                      <a:r>
                        <a:rPr lang="el-GR" sz="1400" b="1" u="none" strike="noStrike" cap="none" dirty="0">
                          <a:solidFill>
                            <a:schemeClr val="lt1"/>
                          </a:solidFill>
                        </a:rPr>
                        <a:t>Έκθεση επιπτώσεων</a:t>
                      </a:r>
                      <a:r>
                        <a:rPr lang="en-US" sz="1400" b="0" u="none" strike="noStrike" cap="none" dirty="0">
                          <a:solidFill>
                            <a:schemeClr val="lt1"/>
                          </a:solidFill>
                        </a:rPr>
                        <a:t>: </a:t>
                      </a:r>
                      <a:r>
                        <a:rPr lang="el-GR" sz="1400" b="0" u="none" strike="noStrike" cap="none" dirty="0">
                          <a:solidFill>
                            <a:schemeClr val="lt1"/>
                          </a:solidFill>
                        </a:rPr>
                        <a:t>περιγράψτε τις οικονομικές, κοινωνικές και περιβαλλοντικές επιπτώσεις που αναμένετε να έχει το έργο σας τα επόμενα χρόνια</a:t>
                      </a:r>
                      <a:r>
                        <a:rPr lang="en-US" sz="1400" b="0" u="none" strike="noStrike" cap="none" dirty="0">
                          <a:solidFill>
                            <a:schemeClr val="lt1"/>
                          </a:solidFill>
                        </a:rPr>
                        <a:t>.</a:t>
                      </a:r>
                      <a:endParaRPr sz="1400" b="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alpha val="15294"/>
          </a:schemeClr>
        </a:solidFill>
        <a:effectLst/>
      </p:bgPr>
    </p:bg>
    <p:spTree>
      <p:nvGrpSpPr>
        <p:cNvPr id="1" name="Shape 293"/>
        <p:cNvGrpSpPr/>
        <p:nvPr/>
      </p:nvGrpSpPr>
      <p:grpSpPr>
        <a:xfrm>
          <a:off x="0" y="0"/>
          <a:ext cx="0" cy="0"/>
          <a:chOff x="0" y="0"/>
          <a:chExt cx="0" cy="0"/>
        </a:xfrm>
      </p:grpSpPr>
      <p:sp>
        <p:nvSpPr>
          <p:cNvPr id="294" name="Google Shape;294;p68"/>
          <p:cNvSpPr txBox="1">
            <a:spLocks noGrp="1"/>
          </p:cNvSpPr>
          <p:nvPr>
            <p:ph type="body" idx="1"/>
          </p:nvPr>
        </p:nvSpPr>
        <p:spPr>
          <a:xfrm>
            <a:off x="510587" y="3429000"/>
            <a:ext cx="5740088" cy="1687513"/>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1000"/>
              </a:spcBef>
              <a:spcAft>
                <a:spcPts val="0"/>
              </a:spcAft>
              <a:buSzPts val="2400"/>
              <a:buNone/>
            </a:pPr>
            <a:r>
              <a:rPr lang="el-GR" i="0" dirty="0">
                <a:solidFill>
                  <a:srgbClr val="0070C0"/>
                </a:solidFill>
                <a:latin typeface="Calibri"/>
                <a:ea typeface="Calibri"/>
                <a:cs typeface="Calibri"/>
                <a:sym typeface="Calibri"/>
              </a:rPr>
              <a:t>Δείτε βίντεο με νέους επιχειρηματίες που έχουν ξεκινήσει μια επιχείρηση σε ορεινές περιοχές της ΕΕ και εμπνευστείτε!</a:t>
            </a:r>
          </a:p>
          <a:p>
            <a:pPr marL="228600" lvl="0" indent="0" algn="just" rtl="0">
              <a:lnSpc>
                <a:spcPct val="90000"/>
              </a:lnSpc>
              <a:spcBef>
                <a:spcPts val="1000"/>
              </a:spcBef>
              <a:spcAft>
                <a:spcPts val="0"/>
              </a:spcAft>
              <a:buSzPts val="2400"/>
              <a:buNone/>
            </a:pPr>
            <a:endParaRPr dirty="0">
              <a:solidFill>
                <a:srgbClr val="0070C0"/>
              </a:solidFill>
            </a:endParaRPr>
          </a:p>
        </p:txBody>
      </p:sp>
      <p:sp>
        <p:nvSpPr>
          <p:cNvPr id="295" name="Google Shape;295;p68"/>
          <p:cNvSpPr txBox="1">
            <a:spLocks noGrp="1"/>
          </p:cNvSpPr>
          <p:nvPr>
            <p:ph type="body" idx="3"/>
          </p:nvPr>
        </p:nvSpPr>
        <p:spPr>
          <a:xfrm>
            <a:off x="510587" y="780391"/>
            <a:ext cx="5085159" cy="58222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l-GR" sz="3200" b="1" dirty="0">
                <a:solidFill>
                  <a:srgbClr val="3BEFEB"/>
                </a:solidFill>
              </a:rPr>
              <a:t>Εμπνευστείτε</a:t>
            </a:r>
            <a:endParaRPr dirty="0"/>
          </a:p>
        </p:txBody>
      </p:sp>
      <p:sp>
        <p:nvSpPr>
          <p:cNvPr id="296" name="Google Shape;296;p68"/>
          <p:cNvSpPr txBox="1"/>
          <p:nvPr/>
        </p:nvSpPr>
        <p:spPr>
          <a:xfrm>
            <a:off x="762010" y="1601255"/>
            <a:ext cx="5488665"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l-GR" sz="2400" b="0" i="0" u="none" strike="noStrike" cap="none" dirty="0">
                <a:solidFill>
                  <a:schemeClr val="lt1"/>
                </a:solidFill>
                <a:latin typeface="Calibri"/>
                <a:ea typeface="Calibri"/>
                <a:cs typeface="Calibri"/>
                <a:sym typeface="Calibri"/>
              </a:rPr>
              <a:t>Η Peer μάθηση είναι ένα ισχυρό και άμεσο εργαλείο που σας επιτρέπει να εξασκήσετε όσα έχετε μάθει μέχρι τώρα.</a:t>
            </a:r>
          </a:p>
        </p:txBody>
      </p:sp>
      <p:sp>
        <p:nvSpPr>
          <p:cNvPr id="297" name="Google Shape;297;p68"/>
          <p:cNvSpPr>
            <a:spLocks noGrp="1"/>
          </p:cNvSpPr>
          <p:nvPr>
            <p:ph type="pic" idx="2"/>
          </p:nvPr>
        </p:nvSpPr>
        <p:spPr>
          <a:xfrm>
            <a:off x="7051575" y="1203325"/>
            <a:ext cx="5130800" cy="3913188"/>
          </a:xfrm>
          <a:prstGeom prst="rect">
            <a:avLst/>
          </a:prstGeom>
          <a:solidFill>
            <a:schemeClr val="lt1"/>
          </a:solidFill>
          <a:ln>
            <a:noFill/>
          </a:ln>
        </p:spPr>
      </p:sp>
      <p:pic>
        <p:nvPicPr>
          <p:cNvPr id="298" name="Google Shape;298;p68"/>
          <p:cNvPicPr preferRelativeResize="0"/>
          <p:nvPr/>
        </p:nvPicPr>
        <p:blipFill rotWithShape="1">
          <a:blip r:embed="rId3">
            <a:alphaModFix/>
          </a:blip>
          <a:srcRect/>
          <a:stretch/>
        </p:blipFill>
        <p:spPr>
          <a:xfrm>
            <a:off x="7074388" y="1203325"/>
            <a:ext cx="5085174" cy="3184675"/>
          </a:xfrm>
          <a:prstGeom prst="rect">
            <a:avLst/>
          </a:prstGeom>
          <a:noFill/>
          <a:ln>
            <a:noFill/>
          </a:ln>
        </p:spPr>
      </p:pic>
      <p:sp>
        <p:nvSpPr>
          <p:cNvPr id="299" name="Google Shape;299;p68"/>
          <p:cNvSpPr txBox="1"/>
          <p:nvPr/>
        </p:nvSpPr>
        <p:spPr>
          <a:xfrm>
            <a:off x="7051575" y="4233385"/>
            <a:ext cx="5130900" cy="849600"/>
          </a:xfrm>
          <a:prstGeom prst="rect">
            <a:avLst/>
          </a:prstGeom>
          <a:noFill/>
          <a:ln>
            <a:noFill/>
          </a:ln>
        </p:spPr>
        <p:txBody>
          <a:bodyPr spcFirstLastPara="1" wrap="square" lIns="91425" tIns="91425" rIns="91425" bIns="91425" anchor="t" anchorCtr="0">
            <a:spAutoFit/>
          </a:bodyPr>
          <a:lstStyle/>
          <a:p>
            <a:pPr marL="228600" marR="0" lvl="0" indent="0" algn="just" rtl="0">
              <a:lnSpc>
                <a:spcPct val="90000"/>
              </a:lnSpc>
              <a:spcBef>
                <a:spcPts val="1000"/>
              </a:spcBef>
              <a:spcAft>
                <a:spcPts val="0"/>
              </a:spcAft>
              <a:buClr>
                <a:srgbClr val="000000"/>
              </a:buClr>
              <a:buSzPts val="2400"/>
              <a:buFont typeface="Arial"/>
              <a:buNone/>
            </a:pPr>
            <a:r>
              <a:rPr lang="en-US" sz="2400" b="0" i="0" u="none" strike="noStrike" cap="none" dirty="0">
                <a:solidFill>
                  <a:srgbClr val="0070C0"/>
                </a:solidFill>
                <a:latin typeface="Calibri"/>
                <a:ea typeface="Calibri"/>
                <a:cs typeface="Calibri"/>
                <a:sym typeface="Calibri"/>
              </a:rPr>
              <a:t>https://www.youtube.com/watch?v=47VLFFqs1Sw</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8"/>
          <p:cNvSpPr txBox="1">
            <a:spLocks noGrp="1"/>
          </p:cNvSpPr>
          <p:nvPr>
            <p:ph type="body" idx="3"/>
          </p:nvPr>
        </p:nvSpPr>
        <p:spPr>
          <a:xfrm>
            <a:off x="5639522" y="3739662"/>
            <a:ext cx="6097554" cy="2754923"/>
          </a:xfrm>
          <a:prstGeom prst="rect">
            <a:avLst/>
          </a:prstGeom>
          <a:noFill/>
          <a:ln>
            <a:noFill/>
          </a:ln>
        </p:spPr>
        <p:txBody>
          <a:bodyPr spcFirstLastPara="1" wrap="square" lIns="91425" tIns="45700" rIns="91425" bIns="45700" anchor="ctr" anchorCtr="0">
            <a:normAutofit lnSpcReduction="10000"/>
          </a:bodyPr>
          <a:lstStyle/>
          <a:p>
            <a:pPr marL="0" lvl="0" indent="0" algn="just" rtl="0">
              <a:lnSpc>
                <a:spcPct val="90000"/>
              </a:lnSpc>
              <a:spcBef>
                <a:spcPts val="0"/>
              </a:spcBef>
              <a:spcAft>
                <a:spcPts val="0"/>
              </a:spcAft>
              <a:buClr>
                <a:schemeClr val="lt1"/>
              </a:buClr>
              <a:buSzPts val="3000"/>
              <a:buNone/>
            </a:pPr>
            <a:r>
              <a:rPr lang="el-GR" dirty="0"/>
              <a:t>Χρησιμοποιώντας το πρότυπο που δόθηκε στις προηγούμενες διαφάνειες, περιγράψτε την καινοτόμο έξυπνη επιχειρηματική ιδέα σας συμπληρώνοντας τα διαφορετικά πλαίσια του </a:t>
            </a:r>
            <a:r>
              <a:rPr lang="en-US" dirty="0"/>
              <a:t>Business </a:t>
            </a:r>
          </a:p>
          <a:p>
            <a:pPr marL="0" lvl="0" indent="0" algn="just" rtl="0">
              <a:lnSpc>
                <a:spcPct val="90000"/>
              </a:lnSpc>
              <a:spcBef>
                <a:spcPts val="0"/>
              </a:spcBef>
              <a:spcAft>
                <a:spcPts val="0"/>
              </a:spcAft>
              <a:buClr>
                <a:schemeClr val="lt1"/>
              </a:buClr>
              <a:buSzPts val="3000"/>
              <a:buNone/>
            </a:pPr>
            <a:r>
              <a:rPr lang="en-US" dirty="0"/>
              <a:t>Model Canvas</a:t>
            </a:r>
          </a:p>
          <a:p>
            <a:pPr marL="0" lvl="0" indent="0" algn="just" rtl="0">
              <a:lnSpc>
                <a:spcPct val="90000"/>
              </a:lnSpc>
              <a:spcBef>
                <a:spcPts val="0"/>
              </a:spcBef>
              <a:spcAft>
                <a:spcPts val="0"/>
              </a:spcAft>
              <a:buClr>
                <a:schemeClr val="lt1"/>
              </a:buClr>
              <a:buSzPts val="3000"/>
              <a:buNone/>
            </a:pPr>
            <a:endParaRPr dirty="0"/>
          </a:p>
        </p:txBody>
      </p:sp>
      <p:sp>
        <p:nvSpPr>
          <p:cNvPr id="305" name="Google Shape;305;p8"/>
          <p:cNvSpPr txBox="1">
            <a:spLocks noGrp="1"/>
          </p:cNvSpPr>
          <p:nvPr>
            <p:ph type="body" idx="4"/>
          </p:nvPr>
        </p:nvSpPr>
        <p:spPr>
          <a:xfrm>
            <a:off x="6213231" y="2887642"/>
            <a:ext cx="5506275" cy="1228975"/>
          </a:xfrm>
          <a:prstGeom prst="rect">
            <a:avLst/>
          </a:prstGeom>
          <a:noFill/>
          <a:ln>
            <a:noFill/>
          </a:ln>
        </p:spPr>
        <p:txBody>
          <a:bodyPr spcFirstLastPara="1" wrap="square" lIns="91425" tIns="45700" rIns="91425" bIns="45700" anchor="t" anchorCtr="0">
            <a:normAutofit fontScale="32500" lnSpcReduction="20000"/>
          </a:bodyPr>
          <a:lstStyle/>
          <a:p>
            <a:pPr marL="0" lvl="0" indent="0" algn="r" rtl="0">
              <a:lnSpc>
                <a:spcPct val="90000"/>
              </a:lnSpc>
              <a:spcBef>
                <a:spcPts val="0"/>
              </a:spcBef>
              <a:spcAft>
                <a:spcPts val="0"/>
              </a:spcAft>
              <a:buClr>
                <a:schemeClr val="lt1"/>
              </a:buClr>
              <a:buSzPct val="100000"/>
              <a:buNone/>
            </a:pPr>
            <a:r>
              <a:rPr lang="el-GR" dirty="0">
                <a:solidFill>
                  <a:srgbClr val="20EEF1"/>
                </a:solidFill>
              </a:rPr>
              <a:t>Δημιουργήστε το έξυπνο επιχειρηματικό σας σχέδιο!</a:t>
            </a:r>
            <a:endParaRPr dirty="0"/>
          </a:p>
        </p:txBody>
      </p:sp>
      <p:sp>
        <p:nvSpPr>
          <p:cNvPr id="306" name="Google Shape;306;p8"/>
          <p:cNvSpPr/>
          <p:nvPr/>
        </p:nvSpPr>
        <p:spPr>
          <a:xfrm>
            <a:off x="5102898" y="13842"/>
            <a:ext cx="7089102" cy="1533983"/>
          </a:xfrm>
          <a:custGeom>
            <a:avLst/>
            <a:gdLst/>
            <a:ahLst/>
            <a:cxnLst/>
            <a:rect l="l" t="t" r="r" b="b"/>
            <a:pathLst>
              <a:path w="6700701" h="1472706" extrusionOk="0">
                <a:moveTo>
                  <a:pt x="0" y="0"/>
                </a:moveTo>
                <a:lnTo>
                  <a:pt x="6700701" y="0"/>
                </a:lnTo>
                <a:lnTo>
                  <a:pt x="1169410" y="1472706"/>
                </a:lnTo>
                <a:lnTo>
                  <a:pt x="0" y="0"/>
                </a:lnTo>
                <a:close/>
              </a:path>
            </a:pathLst>
          </a:custGeom>
          <a:solidFill>
            <a:srgbClr val="279BD3">
              <a:alpha val="3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8"/>
          <p:cNvSpPr txBox="1"/>
          <p:nvPr/>
        </p:nvSpPr>
        <p:spPr>
          <a:xfrm>
            <a:off x="283477" y="543037"/>
            <a:ext cx="3933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l-GR" sz="3200" b="0" i="1" u="none" strike="noStrike" cap="none" dirty="0">
                <a:solidFill>
                  <a:srgbClr val="FF00FF"/>
                </a:solidFill>
                <a:latin typeface="Calibri"/>
                <a:ea typeface="Calibri"/>
                <a:cs typeface="Calibri"/>
                <a:sym typeface="Calibri"/>
              </a:rPr>
              <a:t>ΣΥΝΤΟΜΗ ΕΡΓΑΣΙΑ</a:t>
            </a:r>
            <a:endParaRPr sz="3200" b="0" i="1" u="none" strike="noStrike" cap="none" dirty="0">
              <a:solidFill>
                <a:srgbClr val="FF00FF"/>
              </a:solidFill>
              <a:latin typeface="Calibri"/>
              <a:ea typeface="Calibri"/>
              <a:cs typeface="Calibri"/>
              <a:sym typeface="Calibri"/>
            </a:endParaRPr>
          </a:p>
        </p:txBody>
      </p:sp>
      <p:sp>
        <p:nvSpPr>
          <p:cNvPr id="308" name="Google Shape;308;p8"/>
          <p:cNvSpPr txBox="1"/>
          <p:nvPr/>
        </p:nvSpPr>
        <p:spPr>
          <a:xfrm>
            <a:off x="3048778" y="3275112"/>
            <a:ext cx="609755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fiduciary</a:t>
            </a:r>
            <a:endParaRPr sz="1400" b="0" i="0" u="none" strike="noStrike" cap="none">
              <a:solidFill>
                <a:srgbClr val="000000"/>
              </a:solidFill>
              <a:latin typeface="Arial"/>
              <a:ea typeface="Arial"/>
              <a:cs typeface="Arial"/>
              <a:sym typeface="Arial"/>
            </a:endParaRPr>
          </a:p>
        </p:txBody>
      </p:sp>
      <p:pic>
        <p:nvPicPr>
          <p:cNvPr id="309" name="Google Shape;309;p8" descr="Text&#10;&#10;Description automatically generated"/>
          <p:cNvPicPr preferRelativeResize="0"/>
          <p:nvPr/>
        </p:nvPicPr>
        <p:blipFill rotWithShape="1">
          <a:blip r:embed="rId3">
            <a:alphaModFix/>
          </a:blip>
          <a:srcRect/>
          <a:stretch/>
        </p:blipFill>
        <p:spPr>
          <a:xfrm>
            <a:off x="324421" y="1218979"/>
            <a:ext cx="4651993" cy="30916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2"/>
          <p:cNvSpPr txBox="1">
            <a:spLocks noGrp="1"/>
          </p:cNvSpPr>
          <p:nvPr>
            <p:ph type="body" idx="5"/>
          </p:nvPr>
        </p:nvSpPr>
        <p:spPr>
          <a:xfrm>
            <a:off x="7247956" y="3031772"/>
            <a:ext cx="4599294" cy="2394406"/>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600"/>
              </a:spcBef>
              <a:spcAft>
                <a:spcPts val="0"/>
              </a:spcAft>
              <a:buClr>
                <a:schemeClr val="lt1"/>
              </a:buClr>
              <a:buSzPts val="2800"/>
              <a:buNone/>
            </a:pPr>
            <a:r>
              <a:rPr lang="el-GR" sz="2600" dirty="0"/>
              <a:t>Τώρα ετοιμαστείτε να προχωρήσετε </a:t>
            </a:r>
          </a:p>
          <a:p>
            <a:pPr marL="0" lvl="0" indent="0" algn="just" rtl="0">
              <a:lnSpc>
                <a:spcPct val="90000"/>
              </a:lnSpc>
              <a:spcBef>
                <a:spcPts val="600"/>
              </a:spcBef>
              <a:spcAft>
                <a:spcPts val="0"/>
              </a:spcAft>
              <a:buClr>
                <a:schemeClr val="lt1"/>
              </a:buClr>
              <a:buSzPts val="2800"/>
              <a:buNone/>
            </a:pPr>
            <a:r>
              <a:rPr lang="el-GR" sz="2400" b="1" dirty="0"/>
              <a:t>Στην </a:t>
            </a:r>
            <a:r>
              <a:rPr lang="el-GR" sz="2600" b="1" dirty="0"/>
              <a:t>Ενότητα</a:t>
            </a:r>
            <a:r>
              <a:rPr lang="en-US" sz="2600" b="1" dirty="0"/>
              <a:t> 3 </a:t>
            </a:r>
            <a:r>
              <a:rPr lang="el-GR" sz="2600" b="1" dirty="0"/>
              <a:t>Βιώσιμες Ορεινές Περιοχές Τουρισμός, Τρόφιμα και Γεωργία /Γεωργική Καινοτομία</a:t>
            </a:r>
            <a:endParaRPr dirty="0"/>
          </a:p>
        </p:txBody>
      </p:sp>
      <p:sp>
        <p:nvSpPr>
          <p:cNvPr id="315" name="Google Shape;315;p32"/>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el-GR" dirty="0"/>
              <a:t>Μπράβο</a:t>
            </a:r>
            <a:r>
              <a:rPr lang="en-US" dirty="0"/>
              <a:t>!</a:t>
            </a:r>
            <a:endParaRPr dirty="0"/>
          </a:p>
        </p:txBody>
      </p:sp>
      <p:sp>
        <p:nvSpPr>
          <p:cNvPr id="316" name="Google Shape;316;p32"/>
          <p:cNvSpPr txBox="1">
            <a:spLocks noGrp="1"/>
          </p:cNvSpPr>
          <p:nvPr>
            <p:ph type="body" idx="6"/>
          </p:nvPr>
        </p:nvSpPr>
        <p:spPr>
          <a:xfrm>
            <a:off x="237069" y="1958538"/>
            <a:ext cx="3195600" cy="8373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chemeClr val="lt1"/>
              </a:buClr>
              <a:buSzPts val="5000"/>
              <a:buNone/>
            </a:pPr>
            <a:r>
              <a:rPr lang="el-GR" sz="3000" dirty="0">
                <a:solidFill>
                  <a:srgbClr val="1B728D"/>
                </a:solidFill>
              </a:rPr>
              <a:t>Σύνδεσμοι του </a:t>
            </a:r>
            <a:r>
              <a:rPr lang="en-US" sz="3000" dirty="0">
                <a:solidFill>
                  <a:srgbClr val="1B728D"/>
                </a:solidFill>
              </a:rPr>
              <a:t>PEAK:</a:t>
            </a:r>
            <a:endParaRPr sz="3000" dirty="0">
              <a:solidFill>
                <a:srgbClr val="1B728D"/>
              </a:solidFill>
            </a:endParaRPr>
          </a:p>
        </p:txBody>
      </p:sp>
      <p:sp>
        <p:nvSpPr>
          <p:cNvPr id="317" name="Google Shape;317;p32"/>
          <p:cNvSpPr/>
          <p:nvPr/>
        </p:nvSpPr>
        <p:spPr>
          <a:xfrm>
            <a:off x="539250" y="5049300"/>
            <a:ext cx="245400" cy="434025"/>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318" name="Google Shape;318;p32"/>
          <p:cNvSpPr txBox="1"/>
          <p:nvPr/>
        </p:nvSpPr>
        <p:spPr>
          <a:xfrm>
            <a:off x="790425" y="2672650"/>
            <a:ext cx="5739300" cy="281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YouTube: </a:t>
            </a:r>
            <a:r>
              <a:rPr lang="en-US" sz="1400" b="0" i="0" u="sng" strike="noStrike" cap="none">
                <a:solidFill>
                  <a:srgbClr val="87A66E"/>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https://www.youtube.com/@peakentrepreneurs2892/videos</a:t>
            </a:r>
            <a:endParaRPr sz="1400" b="0" i="0" u="sng" strike="noStrike" cap="none">
              <a:solidFill>
                <a:srgbClr val="87A66E"/>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TikTok:</a:t>
            </a:r>
            <a:r>
              <a:rPr lang="en-US" sz="1400" b="0" i="0" u="none" strike="noStrike" cap="none">
                <a:solidFill>
                  <a:srgbClr val="323338"/>
                </a:solidFill>
                <a:highlight>
                  <a:srgbClr val="FFFFFF"/>
                </a:highlight>
                <a:latin typeface="Arial"/>
                <a:ea typeface="Arial"/>
                <a:cs typeface="Arial"/>
                <a:sym typeface="Arial"/>
              </a:rPr>
              <a:t> </a:t>
            </a:r>
            <a:r>
              <a:rPr lang="en-US" sz="1400" b="0" i="0" u="sng" strike="noStrike" cap="none">
                <a:solidFill>
                  <a:srgbClr val="87A66E"/>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https://www.tiktok.com/@peakentrepreneurs</a:t>
            </a:r>
            <a:endParaRPr sz="1400" b="0" i="0" u="sng" strike="noStrike" cap="none">
              <a:solidFill>
                <a:srgbClr val="87A66E"/>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Instagram:</a:t>
            </a:r>
            <a:r>
              <a:rPr lang="en-US" sz="1400" b="0" i="0" u="none" strike="noStrike" cap="none">
                <a:solidFill>
                  <a:srgbClr val="323338"/>
                </a:solidFill>
                <a:highlight>
                  <a:srgbClr val="FFFFFF"/>
                </a:highlight>
                <a:latin typeface="Arial"/>
                <a:ea typeface="Arial"/>
                <a:cs typeface="Arial"/>
                <a:sym typeface="Arial"/>
              </a:rPr>
              <a:t> </a:t>
            </a:r>
            <a:r>
              <a:rPr lang="en-US" sz="1400" b="0" i="0" u="sng" strike="noStrike" cap="none">
                <a:solidFill>
                  <a:srgbClr val="87A66E"/>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https://www.instagram.com/peak.entrepreneurs/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400"/>
              <a:buFont typeface="Arial"/>
              <a:buNone/>
            </a:pPr>
            <a:r>
              <a:rPr lang="en-US" sz="1400" b="0" i="0" u="none" strike="noStrike" cap="none">
                <a:solidFill>
                  <a:srgbClr val="000000"/>
                </a:solidFill>
                <a:latin typeface="Arial"/>
                <a:ea typeface="Arial"/>
                <a:cs typeface="Arial"/>
                <a:sym typeface="Arial"/>
              </a:rPr>
              <a:t>Facebook: </a:t>
            </a:r>
            <a:r>
              <a:rPr lang="en-US" sz="1400" b="0" i="0" u="sng" strike="noStrike" cap="none">
                <a:solidFill>
                  <a:srgbClr val="87A66E"/>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https://www.facebook.com/PeakEntrepreneurs</a:t>
            </a:r>
            <a:endParaRPr sz="1400" b="0" i="0" u="none" strike="noStrike" cap="none">
              <a:solidFill>
                <a:srgbClr val="000000"/>
              </a:solidFill>
              <a:latin typeface="Arial"/>
              <a:ea typeface="Arial"/>
              <a:cs typeface="Arial"/>
              <a:sym typeface="Arial"/>
            </a:endParaRPr>
          </a:p>
        </p:txBody>
      </p:sp>
      <p:pic>
        <p:nvPicPr>
          <p:cNvPr id="319" name="Google Shape;319;p32"/>
          <p:cNvPicPr preferRelativeResize="0"/>
          <p:nvPr/>
        </p:nvPicPr>
        <p:blipFill rotWithShape="1">
          <a:blip r:embed="rId7">
            <a:alphaModFix/>
          </a:blip>
          <a:srcRect/>
          <a:stretch/>
        </p:blipFill>
        <p:spPr>
          <a:xfrm rot="10800000">
            <a:off x="384501" y="4228975"/>
            <a:ext cx="409674" cy="409700"/>
          </a:xfrm>
          <a:prstGeom prst="rect">
            <a:avLst/>
          </a:prstGeom>
          <a:noFill/>
          <a:ln>
            <a:noFill/>
          </a:ln>
        </p:spPr>
      </p:pic>
      <p:pic>
        <p:nvPicPr>
          <p:cNvPr id="320" name="Google Shape;320;p32"/>
          <p:cNvPicPr preferRelativeResize="0"/>
          <p:nvPr/>
        </p:nvPicPr>
        <p:blipFill rotWithShape="1">
          <a:blip r:embed="rId8">
            <a:alphaModFix/>
          </a:blip>
          <a:srcRect/>
          <a:stretch/>
        </p:blipFill>
        <p:spPr>
          <a:xfrm>
            <a:off x="344750" y="3430299"/>
            <a:ext cx="439908" cy="493875"/>
          </a:xfrm>
          <a:prstGeom prst="rect">
            <a:avLst/>
          </a:prstGeom>
          <a:noFill/>
          <a:ln>
            <a:noFill/>
          </a:ln>
        </p:spPr>
      </p:pic>
      <p:pic>
        <p:nvPicPr>
          <p:cNvPr id="321" name="Google Shape;321;p32"/>
          <p:cNvPicPr preferRelativeResize="0"/>
          <p:nvPr/>
        </p:nvPicPr>
        <p:blipFill rotWithShape="1">
          <a:blip r:embed="rId9">
            <a:alphaModFix/>
          </a:blip>
          <a:srcRect/>
          <a:stretch/>
        </p:blipFill>
        <p:spPr>
          <a:xfrm>
            <a:off x="292399" y="2719650"/>
            <a:ext cx="492251" cy="340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5" descr="Immagine che contiene testo, persona, uomo, interni&#10;&#10;Descrizione generata automaticamente"/>
          <p:cNvPicPr preferRelativeResize="0">
            <a:picLocks noGrp="1"/>
          </p:cNvPicPr>
          <p:nvPr>
            <p:ph type="pic" idx="2"/>
          </p:nvPr>
        </p:nvPicPr>
        <p:blipFill rotWithShape="1">
          <a:blip r:embed="rId3">
            <a:alphaModFix/>
          </a:blip>
          <a:srcRect l="26331" r="26331"/>
          <a:stretch/>
        </p:blipFill>
        <p:spPr>
          <a:xfrm flipH="1">
            <a:off x="66308" y="791570"/>
            <a:ext cx="4281645" cy="6035959"/>
          </a:xfrm>
          <a:prstGeom prst="rect">
            <a:avLst/>
          </a:prstGeom>
          <a:noFill/>
          <a:ln>
            <a:noFill/>
          </a:ln>
        </p:spPr>
      </p:pic>
      <p:sp>
        <p:nvSpPr>
          <p:cNvPr id="178" name="Google Shape;178;p5"/>
          <p:cNvSpPr txBox="1">
            <a:spLocks noGrp="1"/>
          </p:cNvSpPr>
          <p:nvPr>
            <p:ph type="body" idx="1"/>
          </p:nvPr>
        </p:nvSpPr>
        <p:spPr>
          <a:xfrm>
            <a:off x="4864476" y="1570632"/>
            <a:ext cx="6626936" cy="471642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595959"/>
              </a:buClr>
              <a:buSzPts val="2400"/>
              <a:buNone/>
            </a:pPr>
            <a:r>
              <a:rPr lang="el-GR" dirty="0"/>
              <a:t>Αυτή η δεύτερη ενότητα του μαθήματος PEAK προσφέρει εργαλεία και ανάλυση για:</a:t>
            </a:r>
            <a:r>
              <a:rPr lang="en-US" dirty="0"/>
              <a:t> </a:t>
            </a:r>
            <a:endParaRPr dirty="0"/>
          </a:p>
          <a:p>
            <a:pPr marL="228600" lvl="0" indent="-228600" algn="just" rtl="0">
              <a:lnSpc>
                <a:spcPct val="90000"/>
              </a:lnSpc>
              <a:spcBef>
                <a:spcPts val="0"/>
              </a:spcBef>
              <a:spcAft>
                <a:spcPts val="0"/>
              </a:spcAft>
              <a:buClr>
                <a:srgbClr val="595959"/>
              </a:buClr>
              <a:buSzPts val="2400"/>
              <a:buNone/>
            </a:pPr>
            <a:endParaRPr dirty="0"/>
          </a:p>
          <a:p>
            <a:pPr marL="342900" lvl="0" indent="-342900" algn="just" rtl="0">
              <a:lnSpc>
                <a:spcPct val="90000"/>
              </a:lnSpc>
              <a:spcBef>
                <a:spcPts val="0"/>
              </a:spcBef>
              <a:spcAft>
                <a:spcPts val="0"/>
              </a:spcAft>
              <a:buClr>
                <a:srgbClr val="595959"/>
              </a:buClr>
              <a:buSzPts val="2400"/>
              <a:buFont typeface="Arial"/>
              <a:buChar char="•"/>
            </a:pPr>
            <a:r>
              <a:rPr lang="el-GR" dirty="0"/>
              <a:t>Να βρείτε κενά στην αγορά που επί του παρόντος δεν καλύπτονται, αλλά μπορούν να αναπτυχθούν με έξυπνο και βιώσιμο τρόπο.</a:t>
            </a:r>
          </a:p>
          <a:p>
            <a:pPr marL="0" lvl="0" indent="0" algn="just" rtl="0">
              <a:lnSpc>
                <a:spcPct val="90000"/>
              </a:lnSpc>
              <a:spcBef>
                <a:spcPts val="0"/>
              </a:spcBef>
              <a:spcAft>
                <a:spcPts val="0"/>
              </a:spcAft>
              <a:buClr>
                <a:srgbClr val="595959"/>
              </a:buClr>
              <a:buSzPts val="2400"/>
            </a:pPr>
            <a:endParaRPr dirty="0"/>
          </a:p>
          <a:p>
            <a:pPr marL="342900" lvl="0" indent="-342900" algn="just" rtl="0">
              <a:lnSpc>
                <a:spcPct val="90000"/>
              </a:lnSpc>
              <a:spcBef>
                <a:spcPts val="0"/>
              </a:spcBef>
              <a:spcAft>
                <a:spcPts val="0"/>
              </a:spcAft>
              <a:buClr>
                <a:srgbClr val="595959"/>
              </a:buClr>
              <a:buSzPts val="2400"/>
              <a:buFont typeface="Arial"/>
              <a:buChar char="•"/>
            </a:pPr>
            <a:r>
              <a:rPr lang="el-GR" dirty="0"/>
              <a:t>Να εντοπίσετε αυτά τα κενά σε σχέση με τις ορεινές περιοχές και να τα αναπτύξετε με εργαλεία όπως το Next Canvas Business Plan για να δημιουργήσετε την επιχειρηματική σας ιδέα με περιβαλλοντικά, κοινωνικά και οικονομικά βιώσιμο τρόπο.</a:t>
            </a:r>
            <a:endParaRPr dirty="0"/>
          </a:p>
        </p:txBody>
      </p:sp>
      <p:sp>
        <p:nvSpPr>
          <p:cNvPr id="179" name="Google Shape;179;p5"/>
          <p:cNvSpPr txBox="1">
            <a:spLocks noGrp="1"/>
          </p:cNvSpPr>
          <p:nvPr>
            <p:ph type="body" idx="3"/>
          </p:nvPr>
        </p:nvSpPr>
        <p:spPr>
          <a:xfrm>
            <a:off x="4819638" y="666476"/>
            <a:ext cx="4242474" cy="7540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el-GR" sz="4400" dirty="0">
                <a:solidFill>
                  <a:srgbClr val="0070C0"/>
                </a:solidFill>
              </a:rPr>
              <a:t>Εισαγωγή</a:t>
            </a:r>
            <a:r>
              <a:rPr lang="en-US" sz="4400" dirty="0">
                <a:solidFill>
                  <a:srgbClr val="0070C0"/>
                </a:solidFill>
              </a:rPr>
              <a:t> </a:t>
            </a:r>
            <a:endParaRPr sz="4400" dirty="0">
              <a:solidFill>
                <a:srgbClr val="0070C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7" name="Google Shape;187;p4"/>
          <p:cNvSpPr/>
          <p:nvPr/>
        </p:nvSpPr>
        <p:spPr>
          <a:xfrm>
            <a:off x="7256025" y="6141000"/>
            <a:ext cx="4535700" cy="42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txBox="1">
            <a:spLocks noGrp="1"/>
          </p:cNvSpPr>
          <p:nvPr>
            <p:ph type="body" idx="4"/>
          </p:nvPr>
        </p:nvSpPr>
        <p:spPr>
          <a:xfrm>
            <a:off x="6414888" y="2438400"/>
            <a:ext cx="5636435" cy="4337538"/>
          </a:xfrm>
          <a:prstGeom prst="rect">
            <a:avLst/>
          </a:prstGeom>
          <a:noFill/>
          <a:ln>
            <a:noFill/>
          </a:ln>
        </p:spPr>
        <p:txBody>
          <a:bodyPr spcFirstLastPara="1" wrap="square" lIns="91425" tIns="45700" rIns="91425" bIns="45700" anchor="ctr" anchorCtr="0">
            <a:noAutofit/>
          </a:bodyPr>
          <a:lstStyle/>
          <a:p>
            <a:pPr marL="342900" lvl="0" indent="-342900" algn="just" rtl="0">
              <a:lnSpc>
                <a:spcPct val="100000"/>
              </a:lnSpc>
              <a:spcBef>
                <a:spcPts val="0"/>
              </a:spcBef>
              <a:spcAft>
                <a:spcPts val="0"/>
              </a:spcAft>
              <a:buClr>
                <a:srgbClr val="595959"/>
              </a:buClr>
              <a:buSzPts val="2200"/>
              <a:buFont typeface="Arial"/>
              <a:buChar char="•"/>
            </a:pPr>
            <a:r>
              <a:rPr lang="el-GR" sz="2400" dirty="0">
                <a:solidFill>
                  <a:srgbClr val="333333"/>
                </a:solidFill>
              </a:rPr>
              <a:t>Να προσδιορίσετε και αναλύσετε τα κενά σε αγορές που δεν καλύπτονται επί του παρόντος.</a:t>
            </a:r>
          </a:p>
          <a:p>
            <a:pPr marL="342900" lvl="0" indent="-342900" algn="just" rtl="0">
              <a:lnSpc>
                <a:spcPct val="100000"/>
              </a:lnSpc>
              <a:spcBef>
                <a:spcPts val="0"/>
              </a:spcBef>
              <a:spcAft>
                <a:spcPts val="0"/>
              </a:spcAft>
              <a:buClr>
                <a:srgbClr val="595959"/>
              </a:buClr>
              <a:buSzPts val="2200"/>
              <a:buFont typeface="Arial"/>
              <a:buChar char="•"/>
            </a:pPr>
            <a:r>
              <a:rPr lang="el-GR" sz="2400" dirty="0">
                <a:solidFill>
                  <a:srgbClr val="333333"/>
                </a:solidFill>
              </a:rPr>
              <a:t>Να ενισχύσετε τους δυνητικούς πόρους των ορεινών περιοχών ώστε να τους μετατρέψετε σε επιχειρηματική δραστηριότητα.</a:t>
            </a:r>
          </a:p>
          <a:p>
            <a:pPr marL="342900" lvl="0" indent="-342900" algn="just" rtl="0">
              <a:lnSpc>
                <a:spcPct val="100000"/>
              </a:lnSpc>
              <a:spcBef>
                <a:spcPts val="0"/>
              </a:spcBef>
              <a:spcAft>
                <a:spcPts val="0"/>
              </a:spcAft>
              <a:buClr>
                <a:srgbClr val="595959"/>
              </a:buClr>
              <a:buSzPts val="2200"/>
              <a:buFont typeface="Arial"/>
              <a:buChar char="•"/>
            </a:pPr>
            <a:r>
              <a:rPr lang="el-GR" sz="2400" dirty="0">
                <a:solidFill>
                  <a:srgbClr val="333333"/>
                </a:solidFill>
              </a:rPr>
              <a:t>Να Αναλύσετε τον οικονομικό, κοινωνικό και περιβαλλοντικό αντίκτυπο της επιχειρηματικής σας ιδέας.</a:t>
            </a:r>
          </a:p>
          <a:p>
            <a:pPr marL="342900" lvl="0" indent="-342900" algn="just" rtl="0">
              <a:lnSpc>
                <a:spcPct val="100000"/>
              </a:lnSpc>
              <a:spcBef>
                <a:spcPts val="0"/>
              </a:spcBef>
              <a:spcAft>
                <a:spcPts val="0"/>
              </a:spcAft>
              <a:buClr>
                <a:srgbClr val="595959"/>
              </a:buClr>
              <a:buSzPts val="2200"/>
              <a:buFont typeface="Arial"/>
              <a:buChar char="•"/>
            </a:pPr>
            <a:r>
              <a:rPr lang="el-GR" sz="2400" dirty="0">
                <a:solidFill>
                  <a:srgbClr val="333333"/>
                </a:solidFill>
              </a:rPr>
              <a:t>Να Χρησιμοποιήσετε εργαλεία για να αναλύσετε και να αξιολογήσετε την ιδέα της επιχείρησης.</a:t>
            </a:r>
            <a:r>
              <a:rPr lang="en-US" sz="2400" dirty="0"/>
              <a:t> </a:t>
            </a:r>
            <a:endParaRPr sz="2400" dirty="0"/>
          </a:p>
          <a:p>
            <a:pPr marL="0" lvl="0" indent="0" algn="l" rtl="0">
              <a:lnSpc>
                <a:spcPct val="90000"/>
              </a:lnSpc>
              <a:spcBef>
                <a:spcPts val="0"/>
              </a:spcBef>
              <a:spcAft>
                <a:spcPts val="0"/>
              </a:spcAft>
              <a:buSzPts val="2200"/>
              <a:buNone/>
            </a:pPr>
            <a:r>
              <a:rPr lang="en-US" sz="2400" dirty="0"/>
              <a:t> </a:t>
            </a:r>
            <a:endParaRPr sz="2400" dirty="0"/>
          </a:p>
          <a:p>
            <a:pPr marL="0" lvl="0" indent="0" algn="l" rtl="0">
              <a:lnSpc>
                <a:spcPct val="90000"/>
              </a:lnSpc>
              <a:spcBef>
                <a:spcPts val="0"/>
              </a:spcBef>
              <a:spcAft>
                <a:spcPts val="0"/>
              </a:spcAft>
              <a:buClr>
                <a:srgbClr val="595959"/>
              </a:buClr>
              <a:buSzPts val="2200"/>
              <a:buNone/>
            </a:pPr>
            <a:endParaRPr sz="2400" dirty="0"/>
          </a:p>
        </p:txBody>
      </p:sp>
      <p:sp>
        <p:nvSpPr>
          <p:cNvPr id="185" name="Google Shape;185;p4"/>
          <p:cNvSpPr txBox="1">
            <a:spLocks noGrp="1"/>
          </p:cNvSpPr>
          <p:nvPr>
            <p:ph type="body" idx="1"/>
          </p:nvPr>
        </p:nvSpPr>
        <p:spPr>
          <a:xfrm>
            <a:off x="504268" y="882452"/>
            <a:ext cx="4535691" cy="6526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l-GR" sz="3600" dirty="0">
                <a:solidFill>
                  <a:srgbClr val="33CCFF"/>
                </a:solidFill>
              </a:rPr>
              <a:t>ΜΑΘΗΣΙΑΚΟΙ ΣΤΟΧΟΙ</a:t>
            </a:r>
            <a:endParaRPr dirty="0"/>
          </a:p>
        </p:txBody>
      </p:sp>
      <p:sp>
        <p:nvSpPr>
          <p:cNvPr id="186" name="Google Shape;186;p4"/>
          <p:cNvSpPr txBox="1">
            <a:spLocks noGrp="1"/>
          </p:cNvSpPr>
          <p:nvPr>
            <p:ph type="body" idx="3"/>
          </p:nvPr>
        </p:nvSpPr>
        <p:spPr>
          <a:xfrm>
            <a:off x="6414889" y="1101960"/>
            <a:ext cx="5376836"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l-GR" sz="2800" dirty="0">
                <a:solidFill>
                  <a:srgbClr val="0070C0"/>
                </a:solidFill>
              </a:rPr>
              <a:t>Στο τέλος αυτής της ενότητας,θα πρέπει να μπορείτε</a:t>
            </a:r>
            <a:r>
              <a:rPr lang="en-US" sz="2800" dirty="0">
                <a:solidFill>
                  <a:srgbClr val="0070C0"/>
                </a:solidFill>
              </a:rPr>
              <a:t>:</a:t>
            </a:r>
            <a:endParaRPr sz="2800" dirty="0">
              <a:solidFill>
                <a:srgbClr val="0070C0"/>
              </a:solidFill>
            </a:endParaRPr>
          </a:p>
        </p:txBody>
      </p:sp>
      <p:sp>
        <p:nvSpPr>
          <p:cNvPr id="188" name="Google Shape;188;p4"/>
          <p:cNvSpPr txBox="1"/>
          <p:nvPr/>
        </p:nvSpPr>
        <p:spPr>
          <a:xfrm>
            <a:off x="495300" y="5550000"/>
            <a:ext cx="33222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700">
              <a:solidFill>
                <a:srgbClr val="FFFFFF"/>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8"/>
          <p:cNvPicPr preferRelativeResize="0">
            <a:picLocks noGrp="1"/>
          </p:cNvPicPr>
          <p:nvPr>
            <p:ph type="pic" idx="2"/>
          </p:nvPr>
        </p:nvPicPr>
        <p:blipFill rotWithShape="1">
          <a:blip r:embed="rId3">
            <a:alphaModFix/>
          </a:blip>
          <a:srcRect l="38053" r="38054"/>
          <a:stretch/>
        </p:blipFill>
        <p:spPr>
          <a:xfrm>
            <a:off x="0" y="3175"/>
            <a:ext cx="4862513" cy="6854825"/>
          </a:xfrm>
          <a:prstGeom prst="rect">
            <a:avLst/>
          </a:prstGeom>
          <a:noFill/>
          <a:ln>
            <a:noFill/>
          </a:ln>
        </p:spPr>
      </p:pic>
      <p:sp>
        <p:nvSpPr>
          <p:cNvPr id="194" name="Google Shape;194;p18"/>
          <p:cNvSpPr txBox="1">
            <a:spLocks noGrp="1"/>
          </p:cNvSpPr>
          <p:nvPr>
            <p:ph type="body" idx="1"/>
          </p:nvPr>
        </p:nvSpPr>
        <p:spPr>
          <a:xfrm>
            <a:off x="5078947" y="1333500"/>
            <a:ext cx="6644479" cy="468189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95959"/>
              </a:buClr>
              <a:buSzPts val="2400"/>
              <a:buNone/>
            </a:pPr>
            <a:endParaRPr sz="2800" dirty="0"/>
          </a:p>
          <a:p>
            <a:pPr marL="228600" lvl="0" indent="-228600" algn="just" rtl="0">
              <a:lnSpc>
                <a:spcPct val="90000"/>
              </a:lnSpc>
              <a:spcBef>
                <a:spcPts val="0"/>
              </a:spcBef>
              <a:spcAft>
                <a:spcPts val="0"/>
              </a:spcAft>
              <a:buClr>
                <a:srgbClr val="595959"/>
              </a:buClr>
              <a:buSzPts val="2400"/>
              <a:buNone/>
            </a:pPr>
            <a:r>
              <a:rPr lang="el-GR" sz="2800" dirty="0"/>
              <a:t>Ένα κενό στην αγορά είναι μια επιχειρηματική ευκαιρία. Είναι όταν προσδιορίζετε κάτι που χρειάζονται οι πελάτες, αλλά δεν είναι ακόμα διαθέσιμο.</a:t>
            </a:r>
          </a:p>
          <a:p>
            <a:pPr marL="228600" lvl="0" indent="-228600" algn="just" rtl="0">
              <a:lnSpc>
                <a:spcPct val="90000"/>
              </a:lnSpc>
              <a:spcBef>
                <a:spcPts val="0"/>
              </a:spcBef>
              <a:spcAft>
                <a:spcPts val="0"/>
              </a:spcAft>
              <a:buClr>
                <a:srgbClr val="595959"/>
              </a:buClr>
              <a:buSzPts val="2400"/>
              <a:buNone/>
            </a:pPr>
            <a:endParaRPr sz="2800" dirty="0"/>
          </a:p>
          <a:p>
            <a:pPr marL="228600" lvl="0" indent="-228600" algn="just" rtl="0">
              <a:lnSpc>
                <a:spcPct val="90000"/>
              </a:lnSpc>
              <a:spcBef>
                <a:spcPts val="0"/>
              </a:spcBef>
              <a:spcAft>
                <a:spcPts val="0"/>
              </a:spcAft>
              <a:buClr>
                <a:srgbClr val="595959"/>
              </a:buClr>
              <a:buSzPts val="2400"/>
              <a:buNone/>
            </a:pPr>
            <a:r>
              <a:rPr lang="el-GR" sz="2800" dirty="0"/>
              <a:t>Αυτό θα μπορούσε να είναι κάτι εντελώς μοναδικό, για παράδειγμα μια βελτίωση σε μια υπάρχουσα ιδέα ή ένας τρόπος εισαγωγής κάποιου προιόντος σε μια διαφορετική αγορά.</a:t>
            </a:r>
            <a:endParaRPr dirty="0"/>
          </a:p>
        </p:txBody>
      </p:sp>
      <p:sp>
        <p:nvSpPr>
          <p:cNvPr id="195" name="Google Shape;195;p18"/>
          <p:cNvSpPr txBox="1">
            <a:spLocks noGrp="1"/>
          </p:cNvSpPr>
          <p:nvPr>
            <p:ph type="body" idx="3"/>
          </p:nvPr>
        </p:nvSpPr>
        <p:spPr>
          <a:xfrm>
            <a:off x="5010710" y="823800"/>
            <a:ext cx="6712716" cy="5682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l-GR" sz="3200" dirty="0">
                <a:solidFill>
                  <a:srgbClr val="0070C0"/>
                </a:solidFill>
              </a:rPr>
              <a:t>Τι είναι κενό στην αγορά</a:t>
            </a:r>
            <a:r>
              <a:rPr lang="en-US" sz="3200" dirty="0">
                <a:solidFill>
                  <a:srgbClr val="0070C0"/>
                </a:solidFill>
              </a:rPr>
              <a:t>?</a:t>
            </a:r>
            <a:endParaRPr dirty="0"/>
          </a:p>
          <a:p>
            <a:pPr marL="0" lvl="0" indent="0" algn="l" rtl="0">
              <a:lnSpc>
                <a:spcPct val="90000"/>
              </a:lnSpc>
              <a:spcBef>
                <a:spcPts val="0"/>
              </a:spcBef>
              <a:spcAft>
                <a:spcPts val="0"/>
              </a:spcAft>
              <a:buClr>
                <a:srgbClr val="595959"/>
              </a:buClr>
              <a:buSzPts val="3600"/>
              <a:buNone/>
            </a:pPr>
            <a:endParaRPr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5"/>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ctr" rtl="0">
              <a:lnSpc>
                <a:spcPct val="90000"/>
              </a:lnSpc>
              <a:spcBef>
                <a:spcPts val="0"/>
              </a:spcBef>
              <a:spcAft>
                <a:spcPts val="0"/>
              </a:spcAft>
              <a:buClr>
                <a:srgbClr val="595959"/>
              </a:buClr>
              <a:buSzPct val="108107"/>
              <a:buNone/>
            </a:pPr>
            <a:r>
              <a:rPr lang="en-US" dirty="0"/>
              <a:t>2.</a:t>
            </a:r>
            <a:endParaRPr dirty="0"/>
          </a:p>
          <a:p>
            <a:pPr marL="228600" lvl="0" indent="-228600" algn="ctr" rtl="0">
              <a:lnSpc>
                <a:spcPct val="90000"/>
              </a:lnSpc>
              <a:spcBef>
                <a:spcPts val="0"/>
              </a:spcBef>
              <a:spcAft>
                <a:spcPts val="0"/>
              </a:spcAft>
              <a:buClr>
                <a:srgbClr val="595959"/>
              </a:buClr>
              <a:buSzPct val="108108"/>
              <a:buNone/>
            </a:pPr>
            <a:r>
              <a:rPr lang="el-GR" dirty="0"/>
              <a:t>Μπείτε στο μυαλό ενός καταναλωτή</a:t>
            </a:r>
            <a:endParaRPr dirty="0"/>
          </a:p>
        </p:txBody>
      </p:sp>
      <p:sp>
        <p:nvSpPr>
          <p:cNvPr id="201" name="Google Shape;201;p25"/>
          <p:cNvSpPr txBox="1">
            <a:spLocks noGrp="1"/>
          </p:cNvSpPr>
          <p:nvPr>
            <p:ph type="body" idx="2"/>
          </p:nvPr>
        </p:nvSpPr>
        <p:spPr>
          <a:xfrm>
            <a:off x="1217243" y="4523622"/>
            <a:ext cx="1985114" cy="1373086"/>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595959"/>
              </a:buClr>
              <a:buSzPts val="2400"/>
              <a:buNone/>
            </a:pPr>
            <a:r>
              <a:rPr lang="en-US" dirty="0"/>
              <a:t>1.</a:t>
            </a:r>
            <a:endParaRPr dirty="0"/>
          </a:p>
          <a:p>
            <a:pPr marL="228600" lvl="0" indent="-228600" algn="ctr" rtl="0">
              <a:lnSpc>
                <a:spcPct val="90000"/>
              </a:lnSpc>
              <a:spcBef>
                <a:spcPts val="0"/>
              </a:spcBef>
              <a:spcAft>
                <a:spcPts val="0"/>
              </a:spcAft>
              <a:buClr>
                <a:srgbClr val="595959"/>
              </a:buClr>
              <a:buSzPts val="2400"/>
              <a:buNone/>
            </a:pPr>
            <a:r>
              <a:rPr lang="el-GR" dirty="0"/>
              <a:t>Παίξτε με τις δυνάμεις σας</a:t>
            </a:r>
            <a:endParaRPr dirty="0"/>
          </a:p>
        </p:txBody>
      </p:sp>
      <p:sp>
        <p:nvSpPr>
          <p:cNvPr id="202" name="Google Shape;202;p25"/>
          <p:cNvSpPr txBox="1">
            <a:spLocks noGrp="1"/>
          </p:cNvSpPr>
          <p:nvPr>
            <p:ph type="body" idx="3"/>
          </p:nvPr>
        </p:nvSpPr>
        <p:spPr>
          <a:xfrm>
            <a:off x="7165569" y="4535946"/>
            <a:ext cx="1732731" cy="123749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ctr" rtl="0">
              <a:lnSpc>
                <a:spcPct val="90000"/>
              </a:lnSpc>
              <a:spcBef>
                <a:spcPts val="0"/>
              </a:spcBef>
              <a:spcAft>
                <a:spcPts val="0"/>
              </a:spcAft>
              <a:buClr>
                <a:srgbClr val="595959"/>
              </a:buClr>
              <a:buSzPts val="2400"/>
              <a:buNone/>
            </a:pPr>
            <a:r>
              <a:rPr lang="en-US" dirty="0"/>
              <a:t>4.</a:t>
            </a:r>
            <a:endParaRPr dirty="0"/>
          </a:p>
          <a:p>
            <a:pPr marL="228600" lvl="0" indent="-228600" algn="ctr" rtl="0">
              <a:lnSpc>
                <a:spcPct val="90000"/>
              </a:lnSpc>
              <a:spcBef>
                <a:spcPts val="0"/>
              </a:spcBef>
              <a:spcAft>
                <a:spcPts val="0"/>
              </a:spcAft>
              <a:buClr>
                <a:srgbClr val="595959"/>
              </a:buClr>
              <a:buSzPts val="2400"/>
              <a:buNone/>
            </a:pPr>
            <a:r>
              <a:rPr lang="el-GR" dirty="0"/>
              <a:t>Δείτε την μεγάλη εικόνα</a:t>
            </a:r>
            <a:endParaRPr dirty="0"/>
          </a:p>
        </p:txBody>
      </p:sp>
      <p:sp>
        <p:nvSpPr>
          <p:cNvPr id="203" name="Google Shape;203;p25"/>
          <p:cNvSpPr txBox="1">
            <a:spLocks noGrp="1"/>
          </p:cNvSpPr>
          <p:nvPr>
            <p:ph type="body" idx="4"/>
          </p:nvPr>
        </p:nvSpPr>
        <p:spPr>
          <a:xfrm>
            <a:off x="5229634" y="4542698"/>
            <a:ext cx="1732731" cy="123749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ctr" rtl="0">
              <a:lnSpc>
                <a:spcPct val="90000"/>
              </a:lnSpc>
              <a:spcBef>
                <a:spcPts val="0"/>
              </a:spcBef>
              <a:spcAft>
                <a:spcPts val="0"/>
              </a:spcAft>
              <a:buClr>
                <a:srgbClr val="595959"/>
              </a:buClr>
              <a:buSzPts val="2400"/>
              <a:buNone/>
            </a:pPr>
            <a:r>
              <a:rPr lang="en-US" dirty="0"/>
              <a:t>3.</a:t>
            </a:r>
            <a:endParaRPr dirty="0"/>
          </a:p>
          <a:p>
            <a:pPr marL="228600" lvl="0" indent="-228600" algn="ctr" rtl="0">
              <a:lnSpc>
                <a:spcPct val="90000"/>
              </a:lnSpc>
              <a:spcBef>
                <a:spcPts val="0"/>
              </a:spcBef>
              <a:spcAft>
                <a:spcPts val="0"/>
              </a:spcAft>
              <a:buClr>
                <a:srgbClr val="595959"/>
              </a:buClr>
              <a:buSzPts val="2400"/>
              <a:buNone/>
            </a:pPr>
            <a:r>
              <a:rPr lang="el-GR" dirty="0"/>
              <a:t>Ερευνήστε τις τάσεις της αγοράς</a:t>
            </a:r>
            <a:endParaRPr dirty="0"/>
          </a:p>
        </p:txBody>
      </p:sp>
      <p:sp>
        <p:nvSpPr>
          <p:cNvPr id="204" name="Google Shape;204;p25"/>
          <p:cNvSpPr txBox="1">
            <a:spLocks noGrp="1"/>
          </p:cNvSpPr>
          <p:nvPr>
            <p:ph type="body" idx="6"/>
          </p:nvPr>
        </p:nvSpPr>
        <p:spPr>
          <a:xfrm>
            <a:off x="10764" y="266700"/>
            <a:ext cx="12181236" cy="817857"/>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rgbClr val="595959"/>
              </a:buClr>
              <a:buSzPct val="97297"/>
              <a:buNone/>
            </a:pPr>
            <a:r>
              <a:rPr lang="el-GR" sz="4000" dirty="0"/>
              <a:t>Συμβουλές για τον εντοπισμό κενών στην αγορά: ένας οδηγός βήμα προς βήμα</a:t>
            </a:r>
            <a:endParaRPr dirty="0"/>
          </a:p>
        </p:txBody>
      </p:sp>
      <p:pic>
        <p:nvPicPr>
          <p:cNvPr id="205" name="Google Shape;205;p25" descr="Culturista contorno"/>
          <p:cNvPicPr preferRelativeResize="0"/>
          <p:nvPr/>
        </p:nvPicPr>
        <p:blipFill rotWithShape="1">
          <a:blip r:embed="rId3">
            <a:alphaModFix/>
          </a:blip>
          <a:srcRect/>
          <a:stretch/>
        </p:blipFill>
        <p:spPr>
          <a:xfrm>
            <a:off x="1752600" y="2514600"/>
            <a:ext cx="914400" cy="914400"/>
          </a:xfrm>
          <a:prstGeom prst="rect">
            <a:avLst/>
          </a:prstGeom>
          <a:noFill/>
          <a:ln>
            <a:noFill/>
          </a:ln>
        </p:spPr>
      </p:pic>
      <p:pic>
        <p:nvPicPr>
          <p:cNvPr id="206" name="Google Shape;206;p25" descr="Recensione cliente contorno"/>
          <p:cNvPicPr preferRelativeResize="0"/>
          <p:nvPr/>
        </p:nvPicPr>
        <p:blipFill rotWithShape="1">
          <a:blip r:embed="rId4">
            <a:alphaModFix/>
          </a:blip>
          <a:srcRect/>
          <a:stretch/>
        </p:blipFill>
        <p:spPr>
          <a:xfrm>
            <a:off x="3678275" y="2514600"/>
            <a:ext cx="914400" cy="914400"/>
          </a:xfrm>
          <a:prstGeom prst="rect">
            <a:avLst/>
          </a:prstGeom>
          <a:noFill/>
          <a:ln>
            <a:noFill/>
          </a:ln>
        </p:spPr>
      </p:pic>
      <p:pic>
        <p:nvPicPr>
          <p:cNvPr id="207" name="Google Shape;207;p25" descr="Ricerca contorno"/>
          <p:cNvPicPr preferRelativeResize="0"/>
          <p:nvPr/>
        </p:nvPicPr>
        <p:blipFill rotWithShape="1">
          <a:blip r:embed="rId5">
            <a:alphaModFix/>
          </a:blip>
          <a:srcRect/>
          <a:stretch/>
        </p:blipFill>
        <p:spPr>
          <a:xfrm>
            <a:off x="5727700" y="2514600"/>
            <a:ext cx="914400" cy="914400"/>
          </a:xfrm>
          <a:prstGeom prst="rect">
            <a:avLst/>
          </a:prstGeom>
          <a:noFill/>
          <a:ln>
            <a:noFill/>
          </a:ln>
        </p:spPr>
      </p:pic>
      <p:pic>
        <p:nvPicPr>
          <p:cNvPr id="208" name="Google Shape;208;p25" descr="Mappamondo contorno"/>
          <p:cNvPicPr preferRelativeResize="0"/>
          <p:nvPr/>
        </p:nvPicPr>
        <p:blipFill rotWithShape="1">
          <a:blip r:embed="rId6">
            <a:alphaModFix/>
          </a:blip>
          <a:srcRect/>
          <a:stretch/>
        </p:blipFill>
        <p:spPr>
          <a:xfrm>
            <a:off x="7574734" y="2514600"/>
            <a:ext cx="914400" cy="914400"/>
          </a:xfrm>
          <a:prstGeom prst="rect">
            <a:avLst/>
          </a:prstGeom>
          <a:noFill/>
          <a:ln>
            <a:noFill/>
          </a:ln>
        </p:spPr>
      </p:pic>
      <p:pic>
        <p:nvPicPr>
          <p:cNvPr id="209" name="Google Shape;209;p25" descr="Buona idea contorno"/>
          <p:cNvPicPr preferRelativeResize="0"/>
          <p:nvPr/>
        </p:nvPicPr>
        <p:blipFill rotWithShape="1">
          <a:blip r:embed="rId7">
            <a:alphaModFix/>
          </a:blip>
          <a:srcRect/>
          <a:stretch/>
        </p:blipFill>
        <p:spPr>
          <a:xfrm>
            <a:off x="9570500" y="2619850"/>
            <a:ext cx="914400" cy="914400"/>
          </a:xfrm>
          <a:prstGeom prst="rect">
            <a:avLst/>
          </a:prstGeom>
          <a:noFill/>
          <a:ln>
            <a:noFill/>
          </a:ln>
        </p:spPr>
      </p:pic>
      <p:sp>
        <p:nvSpPr>
          <p:cNvPr id="210" name="Google Shape;210;p25"/>
          <p:cNvSpPr txBox="1">
            <a:spLocks noGrp="1"/>
          </p:cNvSpPr>
          <p:nvPr>
            <p:ph type="body" idx="5"/>
          </p:nvPr>
        </p:nvSpPr>
        <p:spPr>
          <a:xfrm>
            <a:off x="9101500" y="4528373"/>
            <a:ext cx="1732800" cy="147030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ctr" rtl="0">
              <a:lnSpc>
                <a:spcPct val="90000"/>
              </a:lnSpc>
              <a:spcBef>
                <a:spcPts val="0"/>
              </a:spcBef>
              <a:spcAft>
                <a:spcPts val="0"/>
              </a:spcAft>
              <a:buClr>
                <a:srgbClr val="595959"/>
              </a:buClr>
              <a:buSzPct val="117646"/>
              <a:buNone/>
            </a:pPr>
            <a:r>
              <a:rPr lang="en-US" dirty="0"/>
              <a:t>5.</a:t>
            </a:r>
            <a:endParaRPr dirty="0"/>
          </a:p>
          <a:p>
            <a:pPr marL="228600" lvl="0" indent="-228600" algn="ctr" rtl="0">
              <a:lnSpc>
                <a:spcPct val="90000"/>
              </a:lnSpc>
              <a:spcBef>
                <a:spcPts val="0"/>
              </a:spcBef>
              <a:spcAft>
                <a:spcPts val="0"/>
              </a:spcAft>
              <a:buClr>
                <a:srgbClr val="595959"/>
              </a:buClr>
              <a:buSzPct val="117646"/>
              <a:buNone/>
            </a:pPr>
            <a:r>
              <a:rPr lang="el-GR" dirty="0"/>
              <a:t>Βρείτε έμπνευση από μια υπάρχουσα ιδέα</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65"/>
          <p:cNvSpPr txBox="1">
            <a:spLocks noGrp="1"/>
          </p:cNvSpPr>
          <p:nvPr>
            <p:ph type="body" idx="1"/>
          </p:nvPr>
        </p:nvSpPr>
        <p:spPr>
          <a:xfrm>
            <a:off x="7031875" y="4523626"/>
            <a:ext cx="2072400" cy="1247100"/>
          </a:xfrm>
          <a:prstGeom prst="rect">
            <a:avLst/>
          </a:prstGeom>
          <a:noFill/>
          <a:ln>
            <a:noFill/>
          </a:ln>
        </p:spPr>
        <p:txBody>
          <a:bodyPr spcFirstLastPara="1" wrap="square" lIns="91425" tIns="45700" rIns="91425" bIns="45700" anchor="t" anchorCtr="0">
            <a:normAutofit fontScale="85000" lnSpcReduction="20000"/>
          </a:bodyPr>
          <a:lstStyle/>
          <a:p>
            <a:pPr marL="457200" lvl="0" indent="-228600" algn="ctr" rtl="0">
              <a:lnSpc>
                <a:spcPct val="90000"/>
              </a:lnSpc>
              <a:spcBef>
                <a:spcPts val="1000"/>
              </a:spcBef>
              <a:spcAft>
                <a:spcPts val="0"/>
              </a:spcAft>
              <a:buSzPts val="2824"/>
              <a:buNone/>
            </a:pPr>
            <a:r>
              <a:rPr lang="en-US" dirty="0">
                <a:solidFill>
                  <a:srgbClr val="262626"/>
                </a:solidFill>
              </a:rPr>
              <a:t>7.</a:t>
            </a:r>
            <a:endParaRPr dirty="0">
              <a:solidFill>
                <a:srgbClr val="262626"/>
              </a:solidFill>
            </a:endParaRPr>
          </a:p>
          <a:p>
            <a:pPr marL="228600" lvl="0" indent="0" algn="l" rtl="0">
              <a:lnSpc>
                <a:spcPct val="90000"/>
              </a:lnSpc>
              <a:spcBef>
                <a:spcPts val="1000"/>
              </a:spcBef>
              <a:spcAft>
                <a:spcPts val="0"/>
              </a:spcAft>
              <a:buSzPts val="2824"/>
              <a:buNone/>
            </a:pPr>
            <a:r>
              <a:rPr lang="el-GR" i="0" dirty="0">
                <a:solidFill>
                  <a:srgbClr val="262626"/>
                </a:solidFill>
                <a:latin typeface="Calibri"/>
                <a:ea typeface="Calibri"/>
                <a:cs typeface="Calibri"/>
                <a:sym typeface="Calibri"/>
              </a:rPr>
              <a:t>Ενημερωθείτε για τη νέα νομοθεσία</a:t>
            </a:r>
            <a:endParaRPr dirty="0"/>
          </a:p>
        </p:txBody>
      </p:sp>
      <p:sp>
        <p:nvSpPr>
          <p:cNvPr id="216" name="Google Shape;216;p65"/>
          <p:cNvSpPr txBox="1">
            <a:spLocks noGrp="1"/>
          </p:cNvSpPr>
          <p:nvPr>
            <p:ph type="body" idx="2"/>
          </p:nvPr>
        </p:nvSpPr>
        <p:spPr>
          <a:xfrm>
            <a:off x="3098268" y="4523622"/>
            <a:ext cx="1985100" cy="1247100"/>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595959"/>
              </a:buClr>
              <a:buSzPts val="2400"/>
              <a:buNone/>
            </a:pPr>
            <a:r>
              <a:rPr lang="en-US" dirty="0"/>
              <a:t> 6.</a:t>
            </a:r>
            <a:endParaRPr dirty="0"/>
          </a:p>
          <a:p>
            <a:pPr marL="228600" lvl="0" indent="-228600" algn="ctr" rtl="0">
              <a:lnSpc>
                <a:spcPct val="90000"/>
              </a:lnSpc>
              <a:spcBef>
                <a:spcPts val="0"/>
              </a:spcBef>
              <a:spcAft>
                <a:spcPts val="0"/>
              </a:spcAft>
              <a:buClr>
                <a:srgbClr val="595959"/>
              </a:buClr>
              <a:buSzPts val="2400"/>
              <a:buNone/>
            </a:pPr>
            <a:r>
              <a:rPr lang="el-GR" dirty="0"/>
              <a:t>Λύστε ένα πρόβλημα</a:t>
            </a:r>
            <a:endParaRPr dirty="0"/>
          </a:p>
        </p:txBody>
      </p:sp>
      <p:sp>
        <p:nvSpPr>
          <p:cNvPr id="217" name="Google Shape;217;p65"/>
          <p:cNvSpPr txBox="1">
            <a:spLocks noGrp="1"/>
          </p:cNvSpPr>
          <p:nvPr>
            <p:ph type="body" idx="6"/>
          </p:nvPr>
        </p:nvSpPr>
        <p:spPr>
          <a:xfrm>
            <a:off x="10764" y="266700"/>
            <a:ext cx="12181236" cy="817857"/>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rgbClr val="595959"/>
              </a:buClr>
              <a:buSzPct val="97297"/>
              <a:buNone/>
            </a:pPr>
            <a:r>
              <a:rPr lang="el-GR" sz="4000" dirty="0"/>
              <a:t>Συμβουλές για τον εντοπισμό κενών στην αγορά: ένας οδηγός βήμα προς βήμα</a:t>
            </a:r>
          </a:p>
        </p:txBody>
      </p:sp>
      <p:pic>
        <p:nvPicPr>
          <p:cNvPr id="218" name="Google Shape;218;p65" descr="Culturista contorno"/>
          <p:cNvPicPr preferRelativeResize="0"/>
          <p:nvPr/>
        </p:nvPicPr>
        <p:blipFill rotWithShape="1">
          <a:blip r:embed="rId3">
            <a:alphaModFix/>
          </a:blip>
          <a:srcRect/>
          <a:stretch/>
        </p:blipFill>
        <p:spPr>
          <a:xfrm>
            <a:off x="3633625" y="2514600"/>
            <a:ext cx="914400" cy="914400"/>
          </a:xfrm>
          <a:prstGeom prst="rect">
            <a:avLst/>
          </a:prstGeom>
          <a:noFill/>
          <a:ln>
            <a:noFill/>
          </a:ln>
        </p:spPr>
      </p:pic>
      <p:pic>
        <p:nvPicPr>
          <p:cNvPr id="219" name="Google Shape;219;p65" descr="Recensione cliente contorno"/>
          <p:cNvPicPr preferRelativeResize="0"/>
          <p:nvPr/>
        </p:nvPicPr>
        <p:blipFill rotWithShape="1">
          <a:blip r:embed="rId4">
            <a:alphaModFix/>
          </a:blip>
          <a:srcRect/>
          <a:stretch/>
        </p:blipFill>
        <p:spPr>
          <a:xfrm>
            <a:off x="7610875" y="2514600"/>
            <a:ext cx="914400" cy="91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0"/>
          <p:cNvPicPr preferRelativeResize="0">
            <a:picLocks noGrp="1"/>
          </p:cNvPicPr>
          <p:nvPr>
            <p:ph type="pic" idx="2"/>
          </p:nvPr>
        </p:nvPicPr>
        <p:blipFill rotWithShape="1">
          <a:blip r:embed="rId3">
            <a:alphaModFix/>
          </a:blip>
          <a:srcRect t="3006" b="3003"/>
          <a:stretch/>
        </p:blipFill>
        <p:spPr>
          <a:xfrm flipH="1">
            <a:off x="40941" y="462506"/>
            <a:ext cx="4518242" cy="6354549"/>
          </a:xfrm>
          <a:prstGeom prst="rect">
            <a:avLst/>
          </a:prstGeom>
          <a:noFill/>
          <a:ln>
            <a:noFill/>
          </a:ln>
        </p:spPr>
      </p:pic>
      <p:sp>
        <p:nvSpPr>
          <p:cNvPr id="225" name="Google Shape;225;p10"/>
          <p:cNvSpPr txBox="1">
            <a:spLocks noGrp="1"/>
          </p:cNvSpPr>
          <p:nvPr>
            <p:ph type="body" idx="1"/>
          </p:nvPr>
        </p:nvSpPr>
        <p:spPr>
          <a:xfrm>
            <a:off x="4805990" y="1466188"/>
            <a:ext cx="6944731" cy="4902200"/>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90000"/>
              </a:lnSpc>
              <a:spcBef>
                <a:spcPts val="0"/>
              </a:spcBef>
              <a:spcAft>
                <a:spcPts val="0"/>
              </a:spcAft>
              <a:buClr>
                <a:srgbClr val="595959"/>
              </a:buClr>
              <a:buSzPts val="2595"/>
              <a:buNone/>
            </a:pPr>
            <a:r>
              <a:rPr lang="en-US" sz="2200" b="1" dirty="0">
                <a:solidFill>
                  <a:srgbClr val="20EEF1"/>
                </a:solidFill>
                <a:latin typeface="Calibri"/>
                <a:ea typeface="Calibri"/>
                <a:cs typeface="Calibri"/>
                <a:sym typeface="Calibri"/>
              </a:rPr>
              <a:t>1. </a:t>
            </a:r>
            <a:r>
              <a:rPr lang="el-GR" sz="2200" b="1" dirty="0">
                <a:solidFill>
                  <a:srgbClr val="20EEF1"/>
                </a:solidFill>
                <a:latin typeface="Calibri"/>
                <a:ea typeface="Calibri"/>
                <a:cs typeface="Calibri"/>
                <a:sym typeface="Calibri"/>
              </a:rPr>
              <a:t>Προσφέρετε ένα μοναδικό προϊόν ή υπηρεσία</a:t>
            </a:r>
            <a:endParaRPr sz="2200" b="1" dirty="0">
              <a:solidFill>
                <a:srgbClr val="20EEF1"/>
              </a:solidFill>
              <a:latin typeface="Calibri"/>
              <a:ea typeface="Calibri"/>
              <a:cs typeface="Calibri"/>
              <a:sym typeface="Calibri"/>
            </a:endParaRPr>
          </a:p>
          <a:p>
            <a:pPr marL="447675" lvl="0" indent="-447675" algn="just" rtl="0">
              <a:lnSpc>
                <a:spcPct val="90000"/>
              </a:lnSpc>
              <a:spcBef>
                <a:spcPts val="0"/>
              </a:spcBef>
              <a:spcAft>
                <a:spcPts val="0"/>
              </a:spcAft>
              <a:buClr>
                <a:srgbClr val="595959"/>
              </a:buClr>
              <a:buSzPts val="2595"/>
              <a:buNone/>
            </a:pPr>
            <a:r>
              <a:rPr lang="el-GR" sz="2200" dirty="0">
                <a:solidFill>
                  <a:srgbClr val="0A0A0A"/>
                </a:solidFill>
              </a:rPr>
              <a:t>Ι</a:t>
            </a:r>
            <a:r>
              <a:rPr lang="el-GR" sz="2200" dirty="0">
                <a:solidFill>
                  <a:srgbClr val="0A0A0A"/>
                </a:solidFill>
                <a:latin typeface="Calibri"/>
                <a:ea typeface="Calibri"/>
                <a:cs typeface="Calibri"/>
                <a:sym typeface="Calibri"/>
              </a:rPr>
              <a:t>δανικά, θέλετε να έχετε ένα μοναδικό προϊόν στην αγορά. Το κόλπο για να εισαγάγετε ένα μοναδικό προϊόν ή υπηρεσία στην αγορά είναι να αναζητήσετε ανεκπλήρωτες ανάγκες.</a:t>
            </a:r>
          </a:p>
          <a:p>
            <a:pPr marL="447675" lvl="0" indent="-447675" algn="just" rtl="0">
              <a:lnSpc>
                <a:spcPct val="90000"/>
              </a:lnSpc>
              <a:spcBef>
                <a:spcPts val="0"/>
              </a:spcBef>
              <a:spcAft>
                <a:spcPts val="0"/>
              </a:spcAft>
              <a:buClr>
                <a:srgbClr val="595959"/>
              </a:buClr>
              <a:buSzPts val="2595"/>
              <a:buNone/>
            </a:pPr>
            <a:endParaRPr sz="2200" dirty="0">
              <a:solidFill>
                <a:srgbClr val="0A0A0A"/>
              </a:solidFill>
              <a:latin typeface="Calibri"/>
              <a:ea typeface="Calibri"/>
              <a:cs typeface="Calibri"/>
              <a:sym typeface="Calibri"/>
            </a:endParaRPr>
          </a:p>
          <a:p>
            <a:pPr marL="228600" lvl="0" indent="-228600" algn="just" rtl="0">
              <a:lnSpc>
                <a:spcPct val="90000"/>
              </a:lnSpc>
              <a:spcBef>
                <a:spcPts val="0"/>
              </a:spcBef>
              <a:spcAft>
                <a:spcPts val="0"/>
              </a:spcAft>
              <a:buClr>
                <a:srgbClr val="595959"/>
              </a:buClr>
              <a:buSzPts val="2595"/>
              <a:buNone/>
            </a:pPr>
            <a:r>
              <a:rPr lang="en-US" sz="2200" b="1" dirty="0">
                <a:solidFill>
                  <a:srgbClr val="20EEF1"/>
                </a:solidFill>
                <a:latin typeface="Calibri"/>
                <a:ea typeface="Calibri"/>
                <a:cs typeface="Calibri"/>
                <a:sym typeface="Calibri"/>
              </a:rPr>
              <a:t>2. </a:t>
            </a:r>
            <a:r>
              <a:rPr lang="el-GR" sz="2200" b="1" dirty="0">
                <a:solidFill>
                  <a:srgbClr val="20EEF1"/>
                </a:solidFill>
                <a:latin typeface="Calibri"/>
                <a:ea typeface="Calibri"/>
                <a:cs typeface="Calibri"/>
                <a:sym typeface="Calibri"/>
              </a:rPr>
              <a:t>Προσφέρετε ένα εμπορεύσιμο προϊόν ή υπηρεσία</a:t>
            </a:r>
            <a:endParaRPr dirty="0"/>
          </a:p>
          <a:p>
            <a:pPr marL="457200" lvl="0" indent="-228600" algn="just" rtl="0">
              <a:lnSpc>
                <a:spcPct val="90000"/>
              </a:lnSpc>
              <a:spcBef>
                <a:spcPts val="1000"/>
              </a:spcBef>
              <a:spcAft>
                <a:spcPts val="0"/>
              </a:spcAft>
              <a:buSzPts val="2595"/>
              <a:buNone/>
            </a:pPr>
            <a:r>
              <a:rPr lang="el-GR" sz="2200" b="0" i="0" dirty="0">
                <a:solidFill>
                  <a:srgbClr val="0A0A0A"/>
                </a:solidFill>
                <a:latin typeface="Calibri"/>
                <a:ea typeface="Calibri"/>
                <a:cs typeface="Calibri"/>
                <a:sym typeface="Calibri"/>
              </a:rPr>
              <a:t>Μπορεί να βρείτε όλα τα είδη </a:t>
            </a:r>
            <a:r>
              <a:rPr lang="el-GR" sz="2200" b="0" i="0" u="sng" dirty="0">
                <a:solidFill>
                  <a:srgbClr val="0A0A0A"/>
                </a:solidFill>
                <a:latin typeface="Calibri"/>
                <a:ea typeface="Calibri"/>
                <a:cs typeface="Calibri"/>
                <a:sym typeface="Calibri"/>
              </a:rPr>
              <a:t>δημιουργικών και πρωτότυπων προϊόντων ή/και υπηρεσιών</a:t>
            </a:r>
            <a:r>
              <a:rPr lang="el-GR" sz="2200" b="0" i="0" dirty="0">
                <a:solidFill>
                  <a:srgbClr val="0A0A0A"/>
                </a:solidFill>
                <a:latin typeface="Calibri"/>
                <a:ea typeface="Calibri"/>
                <a:cs typeface="Calibri"/>
                <a:sym typeface="Calibri"/>
              </a:rPr>
              <a:t>, αλλά αν κανείς δεν θέλει αυτό που έχετε παράγει, δεν έχει καμία αξία. Επιπλέον, αν στοχεύετε σε μια εξειδικευμένη αγορά, πρέπει να υπάρχει επαρκής ζήτηση για εσάς και το προϊόν σας για να έχετε κέρδος.</a:t>
            </a:r>
          </a:p>
          <a:p>
            <a:pPr marL="457200" lvl="0" indent="-228600" algn="just" rtl="0">
              <a:lnSpc>
                <a:spcPct val="90000"/>
              </a:lnSpc>
              <a:spcBef>
                <a:spcPts val="1000"/>
              </a:spcBef>
              <a:spcAft>
                <a:spcPts val="0"/>
              </a:spcAft>
              <a:buSzPts val="2595"/>
              <a:buNone/>
            </a:pPr>
            <a:r>
              <a:rPr lang="el-GR" sz="2200" b="0" i="0" dirty="0">
                <a:solidFill>
                  <a:srgbClr val="0A0A0A"/>
                </a:solidFill>
                <a:latin typeface="Calibri"/>
                <a:ea typeface="Calibri"/>
                <a:cs typeface="Calibri"/>
                <a:sym typeface="Calibri"/>
              </a:rPr>
              <a:t>Για να προσδιορίσετε τη ζήτηση, πρέπει να μετρήσετε την αγορά και να </a:t>
            </a:r>
            <a:r>
              <a:rPr lang="el-GR" sz="2200" b="0" i="0" u="sng" dirty="0">
                <a:solidFill>
                  <a:srgbClr val="0A0A0A"/>
                </a:solidFill>
                <a:latin typeface="Calibri"/>
                <a:ea typeface="Calibri"/>
                <a:cs typeface="Calibri"/>
                <a:sym typeface="Calibri"/>
              </a:rPr>
              <a:t>διεξάγετε εκτεταμένη έρευνα αγοράς</a:t>
            </a:r>
            <a:r>
              <a:rPr lang="el-GR" sz="2200" b="0" i="0" dirty="0">
                <a:solidFill>
                  <a:srgbClr val="0A0A0A"/>
                </a:solidFill>
                <a:latin typeface="Calibri"/>
                <a:ea typeface="Calibri"/>
                <a:cs typeface="Calibri"/>
                <a:sym typeface="Calibri"/>
              </a:rPr>
              <a:t>. Εάν θέλετε να μάθετε αν υπάρχει αγορά για το προϊόν σας, ο καλύτερος τρόπος είναι να προσεγγίσετε την αγορά-στόχο σας, να βγείτε στους δρόμους και να ρωτήσετε.</a:t>
            </a:r>
            <a:endParaRPr b="1" dirty="0"/>
          </a:p>
        </p:txBody>
      </p:sp>
      <p:sp>
        <p:nvSpPr>
          <p:cNvPr id="226" name="Google Shape;226;p10"/>
          <p:cNvSpPr txBox="1">
            <a:spLocks noGrp="1"/>
          </p:cNvSpPr>
          <p:nvPr>
            <p:ph type="body" idx="3"/>
          </p:nvPr>
        </p:nvSpPr>
        <p:spPr>
          <a:xfrm>
            <a:off x="4792340" y="639931"/>
            <a:ext cx="5798323" cy="649607"/>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595959"/>
              </a:buClr>
              <a:buSzPct val="129031"/>
              <a:buNone/>
            </a:pPr>
            <a:r>
              <a:rPr lang="el-GR" dirty="0">
                <a:solidFill>
                  <a:srgbClr val="0070C0"/>
                </a:solidFill>
              </a:rPr>
              <a:t>Συμβουλές για τον εντοπισμό κενών στην αγορά: ένας οδηγός βήμα προς βήμα</a:t>
            </a:r>
          </a:p>
          <a:p>
            <a:pPr marL="0" lvl="0" indent="0" algn="l" rtl="0">
              <a:lnSpc>
                <a:spcPct val="90000"/>
              </a:lnSpc>
              <a:spcBef>
                <a:spcPts val="0"/>
              </a:spcBef>
              <a:spcAft>
                <a:spcPts val="0"/>
              </a:spcAft>
              <a:buClr>
                <a:srgbClr val="595959"/>
              </a:buClr>
              <a:buSzPct val="129031"/>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alpha val="15294"/>
          </a:schemeClr>
        </a:solidFill>
        <a:effectLst/>
      </p:bgPr>
    </p:bg>
    <p:spTree>
      <p:nvGrpSpPr>
        <p:cNvPr id="1" name="Shape 230"/>
        <p:cNvGrpSpPr/>
        <p:nvPr/>
      </p:nvGrpSpPr>
      <p:grpSpPr>
        <a:xfrm>
          <a:off x="0" y="0"/>
          <a:ext cx="0" cy="0"/>
          <a:chOff x="0" y="0"/>
          <a:chExt cx="0" cy="0"/>
        </a:xfrm>
      </p:grpSpPr>
      <p:pic>
        <p:nvPicPr>
          <p:cNvPr id="231" name="Google Shape;231;p9"/>
          <p:cNvPicPr preferRelativeResize="0">
            <a:picLocks noGrp="1"/>
          </p:cNvPicPr>
          <p:nvPr>
            <p:ph type="pic" idx="2"/>
          </p:nvPr>
        </p:nvPicPr>
        <p:blipFill rotWithShape="1">
          <a:blip r:embed="rId3">
            <a:alphaModFix/>
          </a:blip>
          <a:srcRect l="805" r="805"/>
          <a:stretch/>
        </p:blipFill>
        <p:spPr>
          <a:xfrm>
            <a:off x="7061200" y="1203325"/>
            <a:ext cx="5130800" cy="3913188"/>
          </a:xfrm>
          <a:prstGeom prst="rect">
            <a:avLst/>
          </a:prstGeom>
          <a:solidFill>
            <a:schemeClr val="lt1"/>
          </a:solidFill>
          <a:ln>
            <a:noFill/>
          </a:ln>
        </p:spPr>
      </p:pic>
      <p:sp>
        <p:nvSpPr>
          <p:cNvPr id="232" name="Google Shape;232;p9"/>
          <p:cNvSpPr txBox="1">
            <a:spLocks noGrp="1"/>
          </p:cNvSpPr>
          <p:nvPr>
            <p:ph type="body" idx="1"/>
          </p:nvPr>
        </p:nvSpPr>
        <p:spPr>
          <a:xfrm>
            <a:off x="395785" y="3429000"/>
            <a:ext cx="6059605" cy="2786028"/>
          </a:xfrm>
          <a:prstGeom prst="rect">
            <a:avLst/>
          </a:prstGeom>
          <a:noFill/>
          <a:ln>
            <a:noFill/>
          </a:ln>
        </p:spPr>
        <p:txBody>
          <a:bodyPr spcFirstLastPara="1" wrap="square" lIns="91425" tIns="45700" rIns="91425" bIns="45700" anchor="t" anchorCtr="0">
            <a:noAutofit/>
          </a:bodyPr>
          <a:lstStyle/>
          <a:p>
            <a:pPr marL="571500" lvl="0" indent="-342900" algn="just" rtl="0">
              <a:lnSpc>
                <a:spcPct val="90000"/>
              </a:lnSpc>
              <a:spcBef>
                <a:spcPts val="1000"/>
              </a:spcBef>
              <a:spcAft>
                <a:spcPts val="0"/>
              </a:spcAft>
              <a:buSzPts val="2400"/>
              <a:buFont typeface="Arial"/>
              <a:buChar char="•"/>
            </a:pPr>
            <a:r>
              <a:rPr lang="el-GR" dirty="0">
                <a:solidFill>
                  <a:srgbClr val="033637"/>
                </a:solidFill>
              </a:rPr>
              <a:t>Το </a:t>
            </a:r>
            <a:r>
              <a:rPr lang="en-US" b="1" i="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Google Trends</a:t>
            </a:r>
            <a:r>
              <a:rPr lang="en-US" b="1" i="0" dirty="0">
                <a:solidFill>
                  <a:srgbClr val="0070C0"/>
                </a:solidFill>
                <a:latin typeface="Calibri"/>
                <a:ea typeface="Calibri"/>
                <a:cs typeface="Calibri"/>
                <a:sym typeface="Calibri"/>
              </a:rPr>
              <a:t> </a:t>
            </a:r>
            <a:r>
              <a:rPr lang="el-GR" i="0" dirty="0">
                <a:solidFill>
                  <a:srgbClr val="033637"/>
                </a:solidFill>
                <a:latin typeface="Calibri"/>
                <a:ea typeface="Calibri"/>
                <a:cs typeface="Calibri"/>
                <a:sym typeface="Calibri"/>
              </a:rPr>
              <a:t>είναι ένας εξαιρετικός τρόπος για να δείτε τι αναζητά ο κόσμος.</a:t>
            </a:r>
            <a:r>
              <a:rPr lang="en-US" i="0" dirty="0">
                <a:solidFill>
                  <a:srgbClr val="033637"/>
                </a:solidFill>
                <a:latin typeface="Calibri"/>
                <a:ea typeface="Calibri"/>
                <a:cs typeface="Calibri"/>
                <a:sym typeface="Calibri"/>
              </a:rPr>
              <a:t> </a:t>
            </a:r>
            <a:endParaRPr dirty="0"/>
          </a:p>
          <a:p>
            <a:pPr marL="571500" lvl="0" indent="-342900" algn="just" rtl="0">
              <a:lnSpc>
                <a:spcPct val="90000"/>
              </a:lnSpc>
              <a:spcBef>
                <a:spcPts val="1000"/>
              </a:spcBef>
              <a:spcAft>
                <a:spcPts val="0"/>
              </a:spcAft>
              <a:buSzPts val="2400"/>
              <a:buFont typeface="Arial"/>
              <a:buChar char="•"/>
            </a:pPr>
            <a:r>
              <a:rPr lang="el-GR" dirty="0">
                <a:solidFill>
                  <a:srgbClr val="033637"/>
                </a:solidFill>
                <a:latin typeface="Calibri"/>
                <a:ea typeface="Calibri"/>
                <a:cs typeface="Calibri"/>
                <a:sym typeface="Calibri"/>
              </a:rPr>
              <a:t>Τα κοινωνικά δίκτυα είναι μια ευκαιρία να παρακολουθείτε τα διάφορα trending hashtags. Αναλύστε τα διάφορα κοινωνικά δίκτυα: Facebook, Instagram και Twitter, TikTok κ.λπ.</a:t>
            </a:r>
            <a:endParaRPr dirty="0">
              <a:solidFill>
                <a:srgbClr val="033637"/>
              </a:solidFill>
              <a:latin typeface="Calibri"/>
              <a:ea typeface="Calibri"/>
              <a:cs typeface="Calibri"/>
              <a:sym typeface="Calibri"/>
            </a:endParaRPr>
          </a:p>
        </p:txBody>
      </p:sp>
      <p:sp>
        <p:nvSpPr>
          <p:cNvPr id="233" name="Google Shape;233;p9"/>
          <p:cNvSpPr txBox="1">
            <a:spLocks noGrp="1"/>
          </p:cNvSpPr>
          <p:nvPr>
            <p:ph type="body" idx="3"/>
          </p:nvPr>
        </p:nvSpPr>
        <p:spPr>
          <a:xfrm>
            <a:off x="734714" y="834044"/>
            <a:ext cx="5085159"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1000"/>
              </a:spcBef>
              <a:spcAft>
                <a:spcPts val="0"/>
              </a:spcAft>
              <a:buSzPct val="129729"/>
              <a:buNone/>
            </a:pPr>
            <a:r>
              <a:rPr lang="en-US" sz="3000" dirty="0">
                <a:solidFill>
                  <a:srgbClr val="3BEFEB"/>
                </a:solidFill>
              </a:rPr>
              <a:t>3. </a:t>
            </a:r>
            <a:r>
              <a:rPr lang="el-GR" sz="3000" dirty="0">
                <a:solidFill>
                  <a:srgbClr val="3BEFEB"/>
                </a:solidFill>
              </a:rPr>
              <a:t>Ερευνήστε τις τάσεις της αγοράς</a:t>
            </a:r>
            <a:endParaRPr dirty="0"/>
          </a:p>
          <a:p>
            <a:pPr marL="457200" lvl="0" indent="-228600" algn="l" rtl="0">
              <a:lnSpc>
                <a:spcPct val="90000"/>
              </a:lnSpc>
              <a:spcBef>
                <a:spcPts val="1000"/>
              </a:spcBef>
              <a:spcAft>
                <a:spcPts val="0"/>
              </a:spcAft>
              <a:buSzPct val="108107"/>
              <a:buNone/>
            </a:pPr>
            <a:endParaRPr dirty="0"/>
          </a:p>
        </p:txBody>
      </p:sp>
      <p:sp>
        <p:nvSpPr>
          <p:cNvPr id="234" name="Google Shape;234;p9"/>
          <p:cNvSpPr txBox="1"/>
          <p:nvPr/>
        </p:nvSpPr>
        <p:spPr>
          <a:xfrm>
            <a:off x="762010" y="1601255"/>
            <a:ext cx="5693381" cy="15696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l-GR" sz="2400" b="0" i="0" u="none" strike="noStrike" cap="none" dirty="0">
                <a:solidFill>
                  <a:schemeClr val="lt1"/>
                </a:solidFill>
                <a:latin typeface="Calibri"/>
                <a:ea typeface="Calibri"/>
                <a:cs typeface="Calibri"/>
                <a:sym typeface="Calibri"/>
              </a:rPr>
              <a:t>Αν ψάχνετε για μια νέα ιδέα για ένα προϊόν ή μια υπηρεσία, μπορείτε να βρείτε έμπνευση βλέποντας τι είναι η τάση. Εδώ είναι μερικά χρήσιμα εργαλεία:</a:t>
            </a:r>
            <a:endParaRPr sz="1400" b="0" i="0" u="none" strike="noStrike" cap="none" dirty="0">
              <a:solidFill>
                <a:srgbClr val="000000"/>
              </a:solidFill>
              <a:latin typeface="Arial"/>
              <a:ea typeface="Arial"/>
              <a:cs typeface="Arial"/>
              <a:sym typeface="Arial"/>
            </a:endParaRPr>
          </a:p>
        </p:txBody>
      </p:sp>
      <p:sp>
        <p:nvSpPr>
          <p:cNvPr id="235" name="Google Shape;235;p9"/>
          <p:cNvSpPr txBox="1"/>
          <p:nvPr/>
        </p:nvSpPr>
        <p:spPr>
          <a:xfrm>
            <a:off x="7061200" y="5116513"/>
            <a:ext cx="51308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Questa foto</a:t>
            </a:r>
            <a:r>
              <a:rPr lang="en-US" sz="900" b="0" i="0" u="none" strike="noStrike" cap="none">
                <a:solidFill>
                  <a:srgbClr val="000000"/>
                </a:solidFill>
                <a:latin typeface="Arial"/>
                <a:ea typeface="Arial"/>
                <a:cs typeface="Arial"/>
                <a:sym typeface="Arial"/>
              </a:rPr>
              <a:t> di Autore sconosciuto è concesso in licenza da </a:t>
            </a:r>
            <a:r>
              <a:rPr lang="en-US"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BY-SA-NC</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
          <p:cNvSpPr txBox="1">
            <a:spLocks noGrp="1"/>
          </p:cNvSpPr>
          <p:nvPr>
            <p:ph type="body" idx="1"/>
          </p:nvPr>
        </p:nvSpPr>
        <p:spPr>
          <a:xfrm>
            <a:off x="5816600" y="3746500"/>
            <a:ext cx="6184900" cy="25019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just" rtl="0">
              <a:lnSpc>
                <a:spcPct val="90000"/>
              </a:lnSpc>
              <a:spcBef>
                <a:spcPts val="0"/>
              </a:spcBef>
              <a:spcAft>
                <a:spcPts val="0"/>
              </a:spcAft>
              <a:buClr>
                <a:srgbClr val="595959"/>
              </a:buClr>
              <a:buSzPts val="2400"/>
              <a:buFont typeface="Arial"/>
              <a:buChar char="•"/>
            </a:pPr>
            <a:r>
              <a:rPr lang="el-GR" dirty="0"/>
              <a:t>Προτού ενθουσιαστείτε που θα φέρετε πατίνια στα βουνά, βεβαιωθείτε ότι έχετε σκεφτεί γιατί κάτι μπορεί να λειτουργεί σε μια χώρα και όχι σε μια άλλη.</a:t>
            </a:r>
          </a:p>
          <a:p>
            <a:pPr marL="342900" lvl="0" indent="-342900" algn="just" rtl="0">
              <a:lnSpc>
                <a:spcPct val="90000"/>
              </a:lnSpc>
              <a:spcBef>
                <a:spcPts val="0"/>
              </a:spcBef>
              <a:spcAft>
                <a:spcPts val="0"/>
              </a:spcAft>
              <a:buClr>
                <a:srgbClr val="595959"/>
              </a:buClr>
              <a:buSzPts val="2400"/>
              <a:buFont typeface="Arial"/>
              <a:buChar char="•"/>
            </a:pPr>
            <a:r>
              <a:rPr lang="el-GR" dirty="0"/>
              <a:t>Σκεφτείτε εάν θα είναι πιο δύσκολο να αποκτήσετε πρόσβαση στα υλικά, εάν θα είναι δαπανηρή η κατασκευή ή αν ο κόσμος δεν θα ενδιαφέρονται καν για την ιδέα.</a:t>
            </a:r>
            <a:endParaRPr dirty="0"/>
          </a:p>
        </p:txBody>
      </p:sp>
      <p:sp>
        <p:nvSpPr>
          <p:cNvPr id="241" name="Google Shape;241;p15"/>
          <p:cNvSpPr txBox="1">
            <a:spLocks noGrp="1"/>
          </p:cNvSpPr>
          <p:nvPr>
            <p:ph type="body" idx="3"/>
          </p:nvPr>
        </p:nvSpPr>
        <p:spPr>
          <a:xfrm>
            <a:off x="203200" y="3847717"/>
            <a:ext cx="5157237" cy="2400683"/>
          </a:xfrm>
          <a:prstGeom prst="rect">
            <a:avLst/>
          </a:prstGeom>
          <a:noFill/>
          <a:ln>
            <a:noFill/>
          </a:ln>
        </p:spPr>
        <p:txBody>
          <a:bodyPr spcFirstLastPara="1" wrap="square" lIns="91425" tIns="45700" rIns="91425" bIns="45700" anchor="t" anchorCtr="0">
            <a:normAutofit fontScale="40000" lnSpcReduction="20000"/>
          </a:bodyPr>
          <a:lstStyle/>
          <a:p>
            <a:pPr marL="287338" lvl="0" indent="-287338" algn="just" rtl="0">
              <a:lnSpc>
                <a:spcPct val="90000"/>
              </a:lnSpc>
              <a:spcBef>
                <a:spcPts val="0"/>
              </a:spcBef>
              <a:spcAft>
                <a:spcPts val="0"/>
              </a:spcAft>
              <a:buClr>
                <a:srgbClr val="595959"/>
              </a:buClr>
              <a:buSzPct val="59000"/>
              <a:buFont typeface="Arial"/>
              <a:buChar char="•"/>
            </a:pPr>
            <a:r>
              <a:rPr lang="el-GR" sz="6000" dirty="0"/>
              <a:t>Έχετε ταξιδέψει κάπου και ανακαλύψατε συναρπαστικό street food και θέλετε να το φτιάξετε πίσω στο σπίτι;</a:t>
            </a:r>
          </a:p>
          <a:p>
            <a:pPr marL="287338" lvl="0" indent="-287338" algn="just" rtl="0">
              <a:lnSpc>
                <a:spcPct val="90000"/>
              </a:lnSpc>
              <a:spcBef>
                <a:spcPts val="0"/>
              </a:spcBef>
              <a:spcAft>
                <a:spcPts val="0"/>
              </a:spcAft>
              <a:buClr>
                <a:srgbClr val="595959"/>
              </a:buClr>
              <a:buSzPct val="59000"/>
              <a:buFont typeface="Arial"/>
              <a:buChar char="•"/>
            </a:pPr>
            <a:r>
              <a:rPr lang="el-GR" sz="6000" dirty="0"/>
              <a:t>Ή μήπως έχετε δει μια εφευρετική χρήση της τεχνολογίας που δεν έχουν σκεφτεί οι επιχειρήσεις στην περιοχή σας;</a:t>
            </a:r>
            <a:endParaRPr dirty="0"/>
          </a:p>
        </p:txBody>
      </p:sp>
      <p:pic>
        <p:nvPicPr>
          <p:cNvPr id="242" name="Google Shape;242;p15"/>
          <p:cNvPicPr preferRelativeResize="0">
            <a:picLocks noGrp="1"/>
          </p:cNvPicPr>
          <p:nvPr>
            <p:ph type="pic" idx="2"/>
          </p:nvPr>
        </p:nvPicPr>
        <p:blipFill rotWithShape="1">
          <a:blip r:embed="rId3">
            <a:alphaModFix/>
          </a:blip>
          <a:srcRect t="27562" b="27563"/>
          <a:stretch/>
        </p:blipFill>
        <p:spPr>
          <a:xfrm>
            <a:off x="16300" y="-732"/>
            <a:ext cx="12175708" cy="3635823"/>
          </a:xfrm>
          <a:prstGeom prst="rect">
            <a:avLst/>
          </a:prstGeom>
          <a:noFill/>
          <a:ln>
            <a:noFill/>
          </a:ln>
        </p:spPr>
      </p:pic>
      <p:grpSp>
        <p:nvGrpSpPr>
          <p:cNvPr id="243" name="Google Shape;243;p15"/>
          <p:cNvGrpSpPr/>
          <p:nvPr/>
        </p:nvGrpSpPr>
        <p:grpSpPr>
          <a:xfrm rot="3085413">
            <a:off x="8757057" y="997524"/>
            <a:ext cx="2082443" cy="2861107"/>
            <a:chOff x="5875548" y="3125276"/>
            <a:chExt cx="438214" cy="602070"/>
          </a:xfrm>
        </p:grpSpPr>
        <p:sp>
          <p:nvSpPr>
            <p:cNvPr id="244" name="Google Shape;244;p15"/>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 name="Google Shape;245;p15"/>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6" name="Google Shape;246;p15"/>
          <p:cNvSpPr txBox="1"/>
          <p:nvPr/>
        </p:nvSpPr>
        <p:spPr>
          <a:xfrm>
            <a:off x="203200" y="2834872"/>
            <a:ext cx="5613400"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3BEFEB"/>
                </a:solidFill>
                <a:latin typeface="Calibri"/>
                <a:ea typeface="Calibri"/>
                <a:cs typeface="Calibri"/>
                <a:sym typeface="Calibri"/>
              </a:rPr>
              <a:t>4. </a:t>
            </a:r>
            <a:r>
              <a:rPr lang="el-GR" sz="3200" b="1" i="0" u="none" strike="noStrike" cap="none" dirty="0">
                <a:solidFill>
                  <a:srgbClr val="3BEFEB"/>
                </a:solidFill>
                <a:latin typeface="Calibri"/>
                <a:ea typeface="Calibri"/>
                <a:cs typeface="Calibri"/>
                <a:sym typeface="Calibri"/>
              </a:rPr>
              <a:t>Δείτε την μεγάλη εικόνα</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1643</Words>
  <Application>Microsoft Office PowerPoint</Application>
  <PresentationFormat>Widescreen</PresentationFormat>
  <Paragraphs>118</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Noto Sans Symbols</vt:lpstr>
      <vt:lpstr>Arial</vt:lpstr>
      <vt:lpstr>Montserrat</vt:lpstr>
      <vt:lpstr>Calibri</vt:lpstr>
      <vt:lpstr>Montserrat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Hephaestus</cp:lastModifiedBy>
  <cp:revision>13</cp:revision>
  <dcterms:created xsi:type="dcterms:W3CDTF">2020-10-14T13:32:04Z</dcterms:created>
  <dcterms:modified xsi:type="dcterms:W3CDTF">2023-06-14T15:59:53Z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0x0101000C1B7B18D511E2499AA0C0E9245F7BDE</vt:lpwstr>
  </property>
</Properties>
</file>