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Lato" panose="020F0502020204030203"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Montserrat Light" panose="000004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tccXZ2WkrcEsWffvs0IQHhJvq4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90"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esslabs.com/systematic-inventive-thinking-inside-the-bo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esslabs.com/systematic-inventive-thinking-inside-the-bo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medium.com/the-tourism-colab/design-thinking-for-tourism-and-the-visitor-economy-3db0d37b5db5" TargetMode="External"/><Relationship Id="rId4" Type="http://schemas.openxmlformats.org/officeDocument/2006/relationships/hyperlink" Target="about:blank"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xplanet.org/principles-of-design-thinking-stages-of-design-thinking-b2cc219063ac" TargetMode="External"/><Relationship Id="rId7" Type="http://schemas.openxmlformats.org/officeDocument/2006/relationships/hyperlink" Target="https://medium.com/the-tourism-colab/design-thinking-for-tourism-and-the-visitor-economy-3db0d37b5db5"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about:blank" TargetMode="External"/><Relationship Id="rId5" Type="http://schemas.openxmlformats.org/officeDocument/2006/relationships/hyperlink" Target="https://nesslabs.com/systematic-inventive-thinking-inside-the-box" TargetMode="External"/><Relationship Id="rId4" Type="http://schemas.openxmlformats.org/officeDocument/2006/relationships/hyperlink" Target="https://www.ifaai.org/blog/design-thinking-principle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estination-innovation.com/how-to-evaluate-ideas/#:~:text=How%20do%20you%20evaluate%20the%20ideas%3F%20By%20setting,%E2%80%93%20all%20sorts%20of%20things%20can%20get%20through."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ecd.org/site/innovationstrategy/defininginnovation.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u="sng">
                <a:solidFill>
                  <a:schemeClr val="hlink"/>
                </a:solidFill>
                <a:hlinkClick r:id="rId3"/>
              </a:rPr>
              <a:t>Systematic inventive thinking: the power of thinking inside the box (nesslabs.com)</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https://nesslabs.com/systematic-inventive-thinking-inside-the-box</a:t>
            </a:r>
            <a:endParaRPr/>
          </a:p>
        </p:txBody>
      </p:sp>
      <p:sp>
        <p:nvSpPr>
          <p:cNvPr id="293" name="Google Shape;293;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b="1" u="sng">
              <a:solidFill>
                <a:srgbClr val="3F88D9"/>
              </a:solidFill>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100"/>
              <a:buNone/>
            </a:pPr>
            <a:endParaRPr b="1" u="sng">
              <a:solidFill>
                <a:srgbClr val="3F88D9"/>
              </a:solidFill>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100"/>
              <a:buNone/>
            </a:pPr>
            <a:endParaRPr b="1" u="sng">
              <a:solidFill>
                <a:srgbClr val="3F88D9"/>
              </a:solidFill>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100"/>
              <a:buNone/>
            </a:pPr>
            <a:endParaRPr b="1" u="sng">
              <a:solidFill>
                <a:srgbClr val="3F88D9"/>
              </a:solidFill>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100"/>
              <a:buNone/>
            </a:pPr>
            <a:endParaRPr b="1" u="sng">
              <a:solidFill>
                <a:srgbClr val="3F88D9"/>
              </a:solidFill>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100"/>
              <a:buNone/>
            </a:pPr>
            <a:endParaRPr b="1">
              <a:solidFill>
                <a:srgbClr val="3F88D9"/>
              </a:solidFill>
            </a:endParaRPr>
          </a:p>
          <a:p>
            <a:pPr marL="0" lvl="0" indent="0" algn="l" rtl="0">
              <a:lnSpc>
                <a:spcPct val="100000"/>
              </a:lnSpc>
              <a:spcBef>
                <a:spcPts val="0"/>
              </a:spcBef>
              <a:spcAft>
                <a:spcPts val="0"/>
              </a:spcAft>
              <a:buSzPts val="1100"/>
              <a:buNone/>
            </a:pPr>
            <a:endParaRPr b="1">
              <a:solidFill>
                <a:srgbClr val="3F88D9"/>
              </a:solidFill>
            </a:endParaRPr>
          </a:p>
          <a:p>
            <a:pPr marL="0" lvl="0" indent="0" algn="l" rtl="0">
              <a:lnSpc>
                <a:spcPct val="100000"/>
              </a:lnSpc>
              <a:spcBef>
                <a:spcPts val="0"/>
              </a:spcBef>
              <a:spcAft>
                <a:spcPts val="0"/>
              </a:spcAft>
              <a:buSzPts val="1100"/>
              <a:buNone/>
            </a:pPr>
            <a:endParaRPr b="1">
              <a:solidFill>
                <a:srgbClr val="3F88D9"/>
              </a:solidFill>
            </a:endParaRPr>
          </a:p>
          <a:p>
            <a:pPr marL="0" lvl="0" indent="0" algn="l" rtl="0">
              <a:lnSpc>
                <a:spcPct val="100000"/>
              </a:lnSpc>
              <a:spcBef>
                <a:spcPts val="0"/>
              </a:spcBef>
              <a:spcAft>
                <a:spcPts val="0"/>
              </a:spcAft>
              <a:buSzPts val="1100"/>
              <a:buNone/>
            </a:pPr>
            <a:endParaRPr b="1">
              <a:solidFill>
                <a:srgbClr val="3F88D9"/>
              </a:solidFill>
            </a:endParaRPr>
          </a:p>
          <a:p>
            <a:pPr marL="0" lvl="0" indent="0" algn="l" rtl="0">
              <a:lnSpc>
                <a:spcPct val="100000"/>
              </a:lnSpc>
              <a:spcBef>
                <a:spcPts val="0"/>
              </a:spcBef>
              <a:spcAft>
                <a:spcPts val="0"/>
              </a:spcAft>
              <a:buSzPts val="1100"/>
              <a:buNone/>
            </a:pPr>
            <a:endParaRPr b="1">
              <a:solidFill>
                <a:srgbClr val="3F88D9"/>
              </a:solidFill>
            </a:endParaRPr>
          </a:p>
          <a:p>
            <a:pPr marL="0" lvl="0" indent="-69850" algn="l" rtl="0">
              <a:lnSpc>
                <a:spcPct val="100000"/>
              </a:lnSpc>
              <a:spcBef>
                <a:spcPts val="0"/>
              </a:spcBef>
              <a:spcAft>
                <a:spcPts val="0"/>
              </a:spcAft>
              <a:buSzPts val="1100"/>
              <a:buChar char="●"/>
            </a:pPr>
            <a:r>
              <a:rPr lang="en-US" sz="1100" b="1" u="sng">
                <a:solidFill>
                  <a:srgbClr val="3F88D9"/>
                </a:solidFill>
                <a:hlinkClick r:id="rId4">
                  <a:extLst>
                    <a:ext uri="{A12FA001-AC4F-418D-AE19-62706E023703}">
                      <ahyp:hlinkClr xmlns:ahyp="http://schemas.microsoft.com/office/drawing/2018/hyperlinkcolor" val="tx"/>
                    </a:ext>
                  </a:extLst>
                </a:hlinkClick>
              </a:rPr>
              <a:t>CLICK HERE IF YOU WANT TO LEARN MORE ABOUT THE FIVE STAGES!</a:t>
            </a:r>
            <a:endParaRPr sz="1100" b="1">
              <a:solidFill>
                <a:srgbClr val="3F88D9"/>
              </a:solidFill>
            </a:endParaRPr>
          </a:p>
          <a:p>
            <a:pPr marL="0" marR="0" lvl="0" indent="0" algn="l" rtl="0">
              <a:lnSpc>
                <a:spcPct val="100000"/>
              </a:lnSpc>
              <a:spcBef>
                <a:spcPts val="0"/>
              </a:spcBef>
              <a:spcAft>
                <a:spcPts val="0"/>
              </a:spcAft>
              <a:buClr>
                <a:srgbClr val="000000"/>
              </a:buClr>
              <a:buSzPts val="1100"/>
              <a:buFont typeface="Arial"/>
              <a:buNone/>
            </a:pPr>
            <a:endParaRPr u="sng">
              <a:solidFill>
                <a:schemeClr val="hlink"/>
              </a:solidFill>
              <a:hlinkClick r:id="rId5"/>
            </a:endParaRPr>
          </a:p>
          <a:p>
            <a:pPr marL="0" marR="0" lvl="0" indent="0" algn="l" rtl="0">
              <a:lnSpc>
                <a:spcPct val="100000"/>
              </a:lnSpc>
              <a:spcBef>
                <a:spcPts val="0"/>
              </a:spcBef>
              <a:spcAft>
                <a:spcPts val="0"/>
              </a:spcAft>
              <a:buClr>
                <a:srgbClr val="000000"/>
              </a:buClr>
              <a:buSzPts val="1100"/>
              <a:buFont typeface="Arial"/>
              <a:buNone/>
            </a:pPr>
            <a:endParaRPr u="sng">
              <a:solidFill>
                <a:schemeClr val="hlink"/>
              </a:solidFill>
              <a:hlinkClick r:id="rId5"/>
            </a:endParaRPr>
          </a:p>
          <a:p>
            <a:pPr marL="0" marR="0" lvl="0" indent="0" algn="l" rtl="0">
              <a:lnSpc>
                <a:spcPct val="100000"/>
              </a:lnSpc>
              <a:spcBef>
                <a:spcPts val="0"/>
              </a:spcBef>
              <a:spcAft>
                <a:spcPts val="0"/>
              </a:spcAft>
              <a:buClr>
                <a:srgbClr val="000000"/>
              </a:buClr>
              <a:buSzPts val="1100"/>
              <a:buFont typeface="Arial"/>
              <a:buNone/>
            </a:pPr>
            <a:r>
              <a:rPr lang="en-US" u="sng">
                <a:solidFill>
                  <a:schemeClr val="hlink"/>
                </a:solidFill>
                <a:hlinkClick r:id="rId5"/>
              </a:rPr>
              <a:t>Design thinking can empower tourism | by Dianne Dredge | Regenerative Tourism by Design | Medium</a:t>
            </a:r>
            <a:endParaRPr/>
          </a:p>
          <a:p>
            <a:pPr marL="0" lvl="0" indent="0" algn="l" rtl="0">
              <a:lnSpc>
                <a:spcPct val="100000"/>
              </a:lnSpc>
              <a:spcBef>
                <a:spcPts val="0"/>
              </a:spcBef>
              <a:spcAft>
                <a:spcPts val="0"/>
              </a:spcAft>
              <a:buSzPts val="1100"/>
              <a:buNone/>
            </a:pPr>
            <a:endParaRPr/>
          </a:p>
        </p:txBody>
      </p:sp>
      <p:sp>
        <p:nvSpPr>
          <p:cNvPr id="300" name="Google Shape;300;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u="sng">
                <a:solidFill>
                  <a:schemeClr val="hlink"/>
                </a:solidFill>
                <a:hlinkClick r:id="rId3"/>
              </a:rPr>
              <a:t>Principles of Design Thinking- Part I (5 Stages of Design Thinking Process) | by Harshani Gajanayake | UX Planet</a:t>
            </a:r>
            <a:endParaRPr/>
          </a:p>
          <a:p>
            <a:pPr marL="0" marR="0" lvl="0" indent="0" algn="l" rtl="0">
              <a:lnSpc>
                <a:spcPct val="100000"/>
              </a:lnSpc>
              <a:spcBef>
                <a:spcPts val="0"/>
              </a:spcBef>
              <a:spcAft>
                <a:spcPts val="0"/>
              </a:spcAft>
              <a:buClr>
                <a:srgbClr val="000000"/>
              </a:buClr>
              <a:buSzPts val="1100"/>
              <a:buFont typeface="Arial"/>
              <a:buNone/>
            </a:pPr>
            <a:r>
              <a:rPr lang="en-US"/>
              <a:t>https://uxplanet.org/principles-of-design-thinking-stages-of-design-thinking-b2cc219063ac</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US" u="sng">
                <a:solidFill>
                  <a:schemeClr val="hlink"/>
                </a:solidFill>
                <a:hlinkClick r:id="rId4"/>
              </a:rPr>
              <a:t>What are the design thinking principles? | ifaai.org</a:t>
            </a:r>
            <a:endParaRPr u="sng">
              <a:solidFill>
                <a:schemeClr val="hlink"/>
              </a:solidFill>
            </a:endParaRPr>
          </a:p>
          <a:p>
            <a:pPr marL="0" marR="0" lvl="0" indent="0" algn="l" rtl="0">
              <a:lnSpc>
                <a:spcPct val="100000"/>
              </a:lnSpc>
              <a:spcBef>
                <a:spcPts val="0"/>
              </a:spcBef>
              <a:spcAft>
                <a:spcPts val="0"/>
              </a:spcAft>
              <a:buClr>
                <a:srgbClr val="000000"/>
              </a:buClr>
              <a:buSzPts val="1100"/>
              <a:buFont typeface="Arial"/>
              <a:buNone/>
            </a:pPr>
            <a:r>
              <a:rPr lang="en-US" u="sng">
                <a:solidFill>
                  <a:schemeClr val="hlink"/>
                </a:solidFill>
              </a:rPr>
              <a:t>https://www.invisionapp.com/inside-design/what-is-design-thinking/</a:t>
            </a:r>
            <a:endParaRPr/>
          </a:p>
          <a:p>
            <a:pPr marL="0" marR="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b="1" u="sng">
              <a:solidFill>
                <a:srgbClr val="3F88D9"/>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100"/>
              <a:buNone/>
            </a:pPr>
            <a:endParaRPr b="1" u="sng">
              <a:solidFill>
                <a:srgbClr val="3F88D9"/>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100"/>
              <a:buNone/>
            </a:pPr>
            <a:endParaRPr b="1" u="sng">
              <a:solidFill>
                <a:srgbClr val="3F88D9"/>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100"/>
              <a:buNone/>
            </a:pPr>
            <a:endParaRPr b="1" u="sng">
              <a:solidFill>
                <a:srgbClr val="3F88D9"/>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100"/>
              <a:buNone/>
            </a:pPr>
            <a:endParaRPr b="1" u="sng">
              <a:solidFill>
                <a:srgbClr val="3F88D9"/>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100"/>
              <a:buNone/>
            </a:pPr>
            <a:endParaRPr b="1">
              <a:solidFill>
                <a:srgbClr val="3F88D9"/>
              </a:solidFill>
            </a:endParaRPr>
          </a:p>
          <a:p>
            <a:pPr marL="0" lvl="0" indent="0" algn="l" rtl="0">
              <a:lnSpc>
                <a:spcPct val="100000"/>
              </a:lnSpc>
              <a:spcBef>
                <a:spcPts val="0"/>
              </a:spcBef>
              <a:spcAft>
                <a:spcPts val="0"/>
              </a:spcAft>
              <a:buSzPts val="1100"/>
              <a:buNone/>
            </a:pPr>
            <a:endParaRPr b="1">
              <a:solidFill>
                <a:srgbClr val="3F88D9"/>
              </a:solidFill>
            </a:endParaRPr>
          </a:p>
          <a:p>
            <a:pPr marL="0" lvl="0" indent="0" algn="l" rtl="0">
              <a:lnSpc>
                <a:spcPct val="100000"/>
              </a:lnSpc>
              <a:spcBef>
                <a:spcPts val="0"/>
              </a:spcBef>
              <a:spcAft>
                <a:spcPts val="0"/>
              </a:spcAft>
              <a:buSzPts val="1100"/>
              <a:buNone/>
            </a:pPr>
            <a:endParaRPr b="1">
              <a:solidFill>
                <a:srgbClr val="3F88D9"/>
              </a:solidFill>
            </a:endParaRPr>
          </a:p>
          <a:p>
            <a:pPr marL="0" lvl="0" indent="0" algn="l" rtl="0">
              <a:lnSpc>
                <a:spcPct val="100000"/>
              </a:lnSpc>
              <a:spcBef>
                <a:spcPts val="0"/>
              </a:spcBef>
              <a:spcAft>
                <a:spcPts val="0"/>
              </a:spcAft>
              <a:buSzPts val="1100"/>
              <a:buNone/>
            </a:pPr>
            <a:endParaRPr b="1">
              <a:solidFill>
                <a:srgbClr val="3F88D9"/>
              </a:solidFill>
            </a:endParaRPr>
          </a:p>
          <a:p>
            <a:pPr marL="0" lvl="0" indent="0" algn="l" rtl="0">
              <a:lnSpc>
                <a:spcPct val="100000"/>
              </a:lnSpc>
              <a:spcBef>
                <a:spcPts val="0"/>
              </a:spcBef>
              <a:spcAft>
                <a:spcPts val="0"/>
              </a:spcAft>
              <a:buSzPts val="1100"/>
              <a:buNone/>
            </a:pPr>
            <a:endParaRPr b="1">
              <a:solidFill>
                <a:srgbClr val="3F88D9"/>
              </a:solidFill>
            </a:endParaRPr>
          </a:p>
          <a:p>
            <a:pPr marL="0" lvl="0" indent="-69850" algn="l" rtl="0">
              <a:lnSpc>
                <a:spcPct val="100000"/>
              </a:lnSpc>
              <a:spcBef>
                <a:spcPts val="0"/>
              </a:spcBef>
              <a:spcAft>
                <a:spcPts val="0"/>
              </a:spcAft>
              <a:buSzPts val="1100"/>
              <a:buChar char="●"/>
            </a:pPr>
            <a:r>
              <a:rPr lang="en-US" sz="1100" b="1" u="sng">
                <a:solidFill>
                  <a:srgbClr val="3F88D9"/>
                </a:solidFill>
                <a:hlinkClick r:id="rId6">
                  <a:extLst>
                    <a:ext uri="{A12FA001-AC4F-418D-AE19-62706E023703}">
                      <ahyp:hlinkClr xmlns:ahyp="http://schemas.microsoft.com/office/drawing/2018/hyperlinkcolor" val="tx"/>
                    </a:ext>
                  </a:extLst>
                </a:hlinkClick>
              </a:rPr>
              <a:t>CLICK HERE IF YOU WANT TO LEARN MORE ABOUT THE FIVE STAGES!</a:t>
            </a:r>
            <a:endParaRPr sz="1100" b="1">
              <a:solidFill>
                <a:srgbClr val="3F88D9"/>
              </a:solidFill>
            </a:endParaRPr>
          </a:p>
          <a:p>
            <a:pPr marL="0" marR="0" lvl="0" indent="0" algn="l" rtl="0">
              <a:lnSpc>
                <a:spcPct val="100000"/>
              </a:lnSpc>
              <a:spcBef>
                <a:spcPts val="0"/>
              </a:spcBef>
              <a:spcAft>
                <a:spcPts val="0"/>
              </a:spcAft>
              <a:buClr>
                <a:srgbClr val="000000"/>
              </a:buClr>
              <a:buSzPts val="1100"/>
              <a:buFont typeface="Arial"/>
              <a:buNone/>
            </a:pPr>
            <a:endParaRPr u="sng">
              <a:solidFill>
                <a:schemeClr val="hlink"/>
              </a:solidFill>
              <a:hlinkClick r:id="rId7"/>
            </a:endParaRPr>
          </a:p>
          <a:p>
            <a:pPr marL="0" marR="0" lvl="0" indent="0" algn="l" rtl="0">
              <a:lnSpc>
                <a:spcPct val="100000"/>
              </a:lnSpc>
              <a:spcBef>
                <a:spcPts val="0"/>
              </a:spcBef>
              <a:spcAft>
                <a:spcPts val="0"/>
              </a:spcAft>
              <a:buClr>
                <a:srgbClr val="000000"/>
              </a:buClr>
              <a:buSzPts val="1100"/>
              <a:buFont typeface="Arial"/>
              <a:buNone/>
            </a:pPr>
            <a:endParaRPr u="sng">
              <a:solidFill>
                <a:schemeClr val="hlink"/>
              </a:solidFill>
              <a:hlinkClick r:id="rId7"/>
            </a:endParaRPr>
          </a:p>
          <a:p>
            <a:pPr marL="0" marR="0" lvl="0" indent="0" algn="l" rtl="0">
              <a:lnSpc>
                <a:spcPct val="100000"/>
              </a:lnSpc>
              <a:spcBef>
                <a:spcPts val="0"/>
              </a:spcBef>
              <a:spcAft>
                <a:spcPts val="0"/>
              </a:spcAft>
              <a:buClr>
                <a:srgbClr val="000000"/>
              </a:buClr>
              <a:buSzPts val="1100"/>
              <a:buFont typeface="Arial"/>
              <a:buNone/>
            </a:pPr>
            <a:r>
              <a:rPr lang="en-US" u="sng">
                <a:solidFill>
                  <a:schemeClr val="hlink"/>
                </a:solidFill>
                <a:hlinkClick r:id="rId7"/>
              </a:rPr>
              <a:t>Design thinking can empower tourism | by Dianne Dredge | Regenerative Tourism by Design | Medium</a:t>
            </a:r>
            <a:endParaRPr/>
          </a:p>
          <a:p>
            <a:pPr marL="0" lvl="0" indent="0" algn="l" rtl="0">
              <a:lnSpc>
                <a:spcPct val="100000"/>
              </a:lnSpc>
              <a:spcBef>
                <a:spcPts val="0"/>
              </a:spcBef>
              <a:spcAft>
                <a:spcPts val="0"/>
              </a:spcAft>
              <a:buSzPts val="1100"/>
              <a:buNone/>
            </a:pPr>
            <a:endParaRPr/>
          </a:p>
        </p:txBody>
      </p:sp>
      <p:sp>
        <p:nvSpPr>
          <p:cNvPr id="306" name="Google Shape;306;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313" name="Google Shape;313;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u="sng">
                <a:solidFill>
                  <a:schemeClr val="hlink"/>
                </a:solidFill>
                <a:hlinkClick r:id="rId3"/>
              </a:rPr>
              <a:t>How to Evaluate Ideas - Destination Innovation (destination-innovation.com)</a:t>
            </a:r>
            <a:endParaRPr/>
          </a:p>
          <a:p>
            <a:pPr marL="0" marR="0" lvl="0" indent="0" algn="l" rtl="0">
              <a:lnSpc>
                <a:spcPct val="100000"/>
              </a:lnSpc>
              <a:spcBef>
                <a:spcPts val="0"/>
              </a:spcBef>
              <a:spcAft>
                <a:spcPts val="0"/>
              </a:spcAft>
              <a:buClr>
                <a:srgbClr val="000000"/>
              </a:buClr>
              <a:buSzPts val="1100"/>
              <a:buFont typeface="Arial"/>
              <a:buNone/>
            </a:pPr>
            <a:r>
              <a:rPr lang="en-US"/>
              <a:t>Note the implementation is explained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319" name="Google Shape;319;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7" name="Google Shape;327;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https://www.bing.com/videos/search?q=environmental+sustainability+definition&amp;&amp;view=detail&amp;mid=AD141A465BE4838FE41EAD141A465BE4838FE41E&amp;&amp;FORM=VDRVRV</a:t>
            </a:r>
            <a:endParaRPr/>
          </a:p>
          <a:p>
            <a:pPr marL="0" lvl="0" indent="0" algn="l" rtl="0">
              <a:lnSpc>
                <a:spcPct val="100000"/>
              </a:lnSpc>
              <a:spcBef>
                <a:spcPts val="0"/>
              </a:spcBef>
              <a:spcAft>
                <a:spcPts val="0"/>
              </a:spcAft>
              <a:buSzPts val="1100"/>
              <a:buNone/>
            </a:pPr>
            <a:endParaRPr/>
          </a:p>
        </p:txBody>
      </p:sp>
      <p:sp>
        <p:nvSpPr>
          <p:cNvPr id="212" name="Google Shape;21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https://www.un.org/sustainabledevelopment/</a:t>
            </a:r>
            <a:endParaRPr/>
          </a:p>
        </p:txBody>
      </p:sp>
      <p:sp>
        <p:nvSpPr>
          <p:cNvPr id="220" name="Google Shape;220;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u="sng">
                <a:solidFill>
                  <a:schemeClr val="hlink"/>
                </a:solidFill>
                <a:hlinkClick r:id="rId3"/>
              </a:rPr>
              <a:t>Defining innovation - OECD</a:t>
            </a:r>
            <a:r>
              <a:rPr lang="en-US"/>
              <a:t>  </a:t>
            </a:r>
            <a:endParaRPr/>
          </a:p>
          <a:p>
            <a:pPr marL="0" lvl="0" indent="0" algn="l" rtl="0">
              <a:lnSpc>
                <a:spcPct val="100000"/>
              </a:lnSpc>
              <a:spcBef>
                <a:spcPts val="0"/>
              </a:spcBef>
              <a:spcAft>
                <a:spcPts val="0"/>
              </a:spcAft>
              <a:buSzPts val="1100"/>
              <a:buNone/>
            </a:pPr>
            <a:r>
              <a:rPr lang="en-US"/>
              <a:t>https://www.oecd.org/sti/inno/oslo-manual-2018-info.pdf</a:t>
            </a:r>
            <a:endParaRPr/>
          </a:p>
        </p:txBody>
      </p:sp>
      <p:sp>
        <p:nvSpPr>
          <p:cNvPr id="228" name="Google Shape;228;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
  <p:cSld name="Cover Slide ">
    <p:spTree>
      <p:nvGrpSpPr>
        <p:cNvPr id="1" name="Shape 11"/>
        <p:cNvGrpSpPr/>
        <p:nvPr/>
      </p:nvGrpSpPr>
      <p:grpSpPr>
        <a:xfrm>
          <a:off x="0" y="0"/>
          <a:ext cx="0" cy="0"/>
          <a:chOff x="0" y="0"/>
          <a:chExt cx="0" cy="0"/>
        </a:xfrm>
      </p:grpSpPr>
      <p:sp>
        <p:nvSpPr>
          <p:cNvPr id="12" name="Google Shape;12;p36"/>
          <p:cNvSpPr/>
          <p:nvPr/>
        </p:nvSpPr>
        <p:spPr>
          <a:xfrm>
            <a:off x="1948762" y="1722815"/>
            <a:ext cx="10243238" cy="5171791"/>
          </a:xfrm>
          <a:custGeom>
            <a:avLst/>
            <a:gdLst/>
            <a:ahLst/>
            <a:cxnLst/>
            <a:rect l="l" t="t" r="r" b="b"/>
            <a:pathLst>
              <a:path w="1144207" h="577708" extrusionOk="0">
                <a:moveTo>
                  <a:pt x="0" y="577709"/>
                </a:moveTo>
                <a:lnTo>
                  <a:pt x="267674" y="129289"/>
                </a:lnTo>
                <a:lnTo>
                  <a:pt x="1144207" y="0"/>
                </a:lnTo>
                <a:lnTo>
                  <a:pt x="1142961" y="577085"/>
                </a:lnTo>
                <a:close/>
              </a:path>
            </a:pathLst>
          </a:custGeom>
          <a:gradFill>
            <a:gsLst>
              <a:gs pos="0">
                <a:srgbClr val="3D3D7D"/>
              </a:gs>
              <a:gs pos="32000">
                <a:srgbClr val="7F59A1"/>
              </a:gs>
              <a:gs pos="64000">
                <a:srgbClr val="279BD3"/>
              </a:gs>
              <a:gs pos="100000">
                <a:srgbClr val="1B728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 name="Google Shape;13;p36" descr="A picture containing text, clock, sign, gauge&#10;&#10;Description automatically generated"/>
          <p:cNvPicPr preferRelativeResize="0"/>
          <p:nvPr/>
        </p:nvPicPr>
        <p:blipFill rotWithShape="1">
          <a:blip r:embed="rId2">
            <a:alphaModFix/>
          </a:blip>
          <a:srcRect/>
          <a:stretch/>
        </p:blipFill>
        <p:spPr>
          <a:xfrm>
            <a:off x="5317933" y="707727"/>
            <a:ext cx="4104904" cy="941876"/>
          </a:xfrm>
          <a:prstGeom prst="rect">
            <a:avLst/>
          </a:prstGeom>
          <a:noFill/>
          <a:ln>
            <a:noFill/>
          </a:ln>
        </p:spPr>
      </p:pic>
      <p:sp>
        <p:nvSpPr>
          <p:cNvPr id="14" name="Google Shape;14;p36"/>
          <p:cNvSpPr>
            <a:spLocks noGrp="1"/>
          </p:cNvSpPr>
          <p:nvPr>
            <p:ph type="pic" idx="2"/>
          </p:nvPr>
        </p:nvSpPr>
        <p:spPr>
          <a:xfrm>
            <a:off x="-14513" y="923489"/>
            <a:ext cx="4390612" cy="5971126"/>
          </a:xfrm>
          <a:prstGeom prst="rect">
            <a:avLst/>
          </a:prstGeom>
          <a:noFill/>
          <a:ln>
            <a:noFill/>
          </a:ln>
        </p:spPr>
      </p:sp>
      <p:sp>
        <p:nvSpPr>
          <p:cNvPr id="15" name="Google Shape;15;p36"/>
          <p:cNvSpPr/>
          <p:nvPr/>
        </p:nvSpPr>
        <p:spPr>
          <a:xfrm>
            <a:off x="1948762" y="1686209"/>
            <a:ext cx="10243238" cy="5171791"/>
          </a:xfrm>
          <a:custGeom>
            <a:avLst/>
            <a:gdLst/>
            <a:ahLst/>
            <a:cxnLst/>
            <a:rect l="l" t="t" r="r" b="b"/>
            <a:pathLst>
              <a:path w="1144207" h="577708" extrusionOk="0">
                <a:moveTo>
                  <a:pt x="0" y="577709"/>
                </a:moveTo>
                <a:lnTo>
                  <a:pt x="267674" y="129289"/>
                </a:lnTo>
                <a:lnTo>
                  <a:pt x="1144207" y="0"/>
                </a:lnTo>
                <a:lnTo>
                  <a:pt x="1142961" y="577085"/>
                </a:lnTo>
                <a:close/>
              </a:path>
            </a:pathLst>
          </a:custGeom>
          <a:blipFill rotWithShape="1">
            <a:blip r:embed="rId3">
              <a:alphaModFix/>
            </a:blip>
            <a:stretch>
              <a:fillRect l="-32103" t="-79310" r="32102" b="-65421"/>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 name="Google Shape;16;p36"/>
          <p:cNvSpPr txBox="1">
            <a:spLocks noGrp="1"/>
          </p:cNvSpPr>
          <p:nvPr>
            <p:ph type="body" idx="1"/>
          </p:nvPr>
        </p:nvSpPr>
        <p:spPr>
          <a:xfrm>
            <a:off x="5317932" y="4349593"/>
            <a:ext cx="5435885" cy="11582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000"/>
              <a:buNone/>
              <a:defRPr sz="50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36"/>
          <p:cNvSpPr txBox="1">
            <a:spLocks noGrp="1"/>
          </p:cNvSpPr>
          <p:nvPr>
            <p:ph type="body" idx="3"/>
          </p:nvPr>
        </p:nvSpPr>
        <p:spPr>
          <a:xfrm>
            <a:off x="5317932" y="375096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 name="Google Shape;18;p36"/>
          <p:cNvGrpSpPr/>
          <p:nvPr/>
        </p:nvGrpSpPr>
        <p:grpSpPr>
          <a:xfrm>
            <a:off x="9427616" y="5733416"/>
            <a:ext cx="2735993" cy="679345"/>
            <a:chOff x="0" y="0"/>
            <a:chExt cx="2301694" cy="571500"/>
          </a:xfrm>
        </p:grpSpPr>
        <p:sp>
          <p:nvSpPr>
            <p:cNvPr id="19" name="Google Shape;19;p3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36"/>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21" name="Google Shape;21;p36"/>
          <p:cNvSpPr/>
          <p:nvPr/>
        </p:nvSpPr>
        <p:spPr>
          <a:xfrm flipH="1">
            <a:off x="5077932" y="4323426"/>
            <a:ext cx="6336000" cy="36000"/>
          </a:xfrm>
          <a:prstGeom prst="rect">
            <a:avLst/>
          </a:prstGeom>
          <a:solidFill>
            <a:srgbClr val="279B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only MASTER slide">
  <p:cSld name="Text only MASTER slide">
    <p:spTree>
      <p:nvGrpSpPr>
        <p:cNvPr id="1" name="Shape 148"/>
        <p:cNvGrpSpPr/>
        <p:nvPr/>
      </p:nvGrpSpPr>
      <p:grpSpPr>
        <a:xfrm>
          <a:off x="0" y="0"/>
          <a:ext cx="0" cy="0"/>
          <a:chOff x="0" y="0"/>
          <a:chExt cx="0" cy="0"/>
        </a:xfrm>
      </p:grpSpPr>
      <p:sp>
        <p:nvSpPr>
          <p:cNvPr id="149" name="Google Shape;149;p64"/>
          <p:cNvSpPr/>
          <p:nvPr/>
        </p:nvSpPr>
        <p:spPr>
          <a:xfrm>
            <a:off x="408953" y="1340326"/>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150" name="Google Shape;150;p64"/>
          <p:cNvSpPr txBox="1">
            <a:spLocks noGrp="1"/>
          </p:cNvSpPr>
          <p:nvPr>
            <p:ph type="body" idx="1"/>
          </p:nvPr>
        </p:nvSpPr>
        <p:spPr>
          <a:xfrm>
            <a:off x="529759" y="1757011"/>
            <a:ext cx="1107366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64"/>
          <p:cNvSpPr txBox="1">
            <a:spLocks noGrp="1"/>
          </p:cNvSpPr>
          <p:nvPr>
            <p:ph type="body" idx="2"/>
          </p:nvPr>
        </p:nvSpPr>
        <p:spPr>
          <a:xfrm>
            <a:off x="529758" y="642972"/>
            <a:ext cx="1107366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b="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2" name="Google Shape;152;p64"/>
          <p:cNvGrpSpPr/>
          <p:nvPr/>
        </p:nvGrpSpPr>
        <p:grpSpPr>
          <a:xfrm>
            <a:off x="408953" y="6110271"/>
            <a:ext cx="11323912" cy="541807"/>
            <a:chOff x="430699" y="6069857"/>
            <a:chExt cx="11323912" cy="541807"/>
          </a:xfrm>
        </p:grpSpPr>
        <p:sp>
          <p:nvSpPr>
            <p:cNvPr id="153" name="Google Shape;153;p64"/>
            <p:cNvSpPr/>
            <p:nvPr/>
          </p:nvSpPr>
          <p:spPr>
            <a:xfrm>
              <a:off x="825500" y="6203959"/>
              <a:ext cx="10896450" cy="45719"/>
            </a:xfrm>
            <a:custGeom>
              <a:avLst/>
              <a:gdLst/>
              <a:ahLst/>
              <a:cxnLst/>
              <a:rect l="l" t="t" r="r" b="b"/>
              <a:pathLst>
                <a:path w="2568842" h="8144" extrusionOk="0">
                  <a:moveTo>
                    <a:pt x="0" y="0"/>
                  </a:moveTo>
                  <a:lnTo>
                    <a:pt x="2568843" y="0"/>
                  </a:lnTo>
                </a:path>
              </a:pathLst>
            </a:custGeom>
            <a:noFill/>
            <a:ln w="12700" cap="flat" cmpd="sng">
              <a:solidFill>
                <a:srgbClr val="279BD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64"/>
            <p:cNvSpPr txBox="1"/>
            <p:nvPr/>
          </p:nvSpPr>
          <p:spPr>
            <a:xfrm>
              <a:off x="9009950" y="6380832"/>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155" name="Google Shape;155;p64" descr="A picture containing text, clock, sign, gauge&#10;&#10;Description automatically generated"/>
            <p:cNvPicPr preferRelativeResize="0"/>
            <p:nvPr/>
          </p:nvPicPr>
          <p:blipFill rotWithShape="1">
            <a:blip r:embed="rId2">
              <a:alphaModFix/>
            </a:blip>
            <a:srcRect l="28689" t="328" r="49707" b="-7349"/>
            <a:stretch/>
          </p:blipFill>
          <p:spPr>
            <a:xfrm>
              <a:off x="430699" y="6069857"/>
              <a:ext cx="394801" cy="44883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with Photo 1">
  <p:cSld name="Text Slide with Photo 1">
    <p:spTree>
      <p:nvGrpSpPr>
        <p:cNvPr id="1" name="Shape 22"/>
        <p:cNvGrpSpPr/>
        <p:nvPr/>
      </p:nvGrpSpPr>
      <p:grpSpPr>
        <a:xfrm>
          <a:off x="0" y="0"/>
          <a:ext cx="0" cy="0"/>
          <a:chOff x="0" y="0"/>
          <a:chExt cx="0" cy="0"/>
        </a:xfrm>
      </p:grpSpPr>
      <p:sp>
        <p:nvSpPr>
          <p:cNvPr id="23" name="Google Shape;23;p38"/>
          <p:cNvSpPr/>
          <p:nvPr/>
        </p:nvSpPr>
        <p:spPr>
          <a:xfrm flipH="1">
            <a:off x="1868123" y="4568506"/>
            <a:ext cx="3052949" cy="2282034"/>
          </a:xfrm>
          <a:custGeom>
            <a:avLst/>
            <a:gdLst/>
            <a:ahLst/>
            <a:cxnLst/>
            <a:rect l="l" t="t" r="r" b="b"/>
            <a:pathLst>
              <a:path w="3052949" h="2282034" extrusionOk="0">
                <a:moveTo>
                  <a:pt x="711661" y="0"/>
                </a:moveTo>
                <a:lnTo>
                  <a:pt x="3052949" y="2264969"/>
                </a:lnTo>
                <a:lnTo>
                  <a:pt x="0" y="2282034"/>
                </a:lnTo>
                <a:lnTo>
                  <a:pt x="711661"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38"/>
          <p:cNvSpPr>
            <a:spLocks noGrp="1"/>
          </p:cNvSpPr>
          <p:nvPr>
            <p:ph type="pic" idx="2"/>
          </p:nvPr>
        </p:nvSpPr>
        <p:spPr>
          <a:xfrm flipH="1">
            <a:off x="-1" y="2780"/>
            <a:ext cx="4862437" cy="6855220"/>
          </a:xfrm>
          <a:prstGeom prst="rect">
            <a:avLst/>
          </a:prstGeom>
          <a:noFill/>
          <a:ln>
            <a:noFill/>
          </a:ln>
        </p:spPr>
      </p:sp>
      <p:sp>
        <p:nvSpPr>
          <p:cNvPr id="25" name="Google Shape;25;p38"/>
          <p:cNvSpPr/>
          <p:nvPr/>
        </p:nvSpPr>
        <p:spPr>
          <a:xfrm flipH="1">
            <a:off x="1838805" y="4567427"/>
            <a:ext cx="3052949" cy="2282034"/>
          </a:xfrm>
          <a:custGeom>
            <a:avLst/>
            <a:gdLst/>
            <a:ahLst/>
            <a:cxnLst/>
            <a:rect l="l" t="t" r="r" b="b"/>
            <a:pathLst>
              <a:path w="3052949" h="2282034" extrusionOk="0">
                <a:moveTo>
                  <a:pt x="711661" y="0"/>
                </a:moveTo>
                <a:lnTo>
                  <a:pt x="3052949" y="2264969"/>
                </a:lnTo>
                <a:lnTo>
                  <a:pt x="0" y="2282034"/>
                </a:lnTo>
                <a:lnTo>
                  <a:pt x="711661" y="0"/>
                </a:lnTo>
                <a:close/>
              </a:path>
            </a:pathLst>
          </a:custGeom>
          <a:blipFill rotWithShape="1">
            <a:blip r:embed="rId2">
              <a:alphaModFix/>
            </a:blip>
            <a:stretch>
              <a:fillRect l="-18855" t="-14071" r="18854" b="-51256"/>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8"/>
          <p:cNvSpPr/>
          <p:nvPr/>
        </p:nvSpPr>
        <p:spPr>
          <a:xfrm>
            <a:off x="4753425" y="1391126"/>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27" name="Google Shape;27;p38"/>
          <p:cNvSpPr txBox="1">
            <a:spLocks noGrp="1"/>
          </p:cNvSpPr>
          <p:nvPr>
            <p:ph type="body" idx="1"/>
          </p:nvPr>
        </p:nvSpPr>
        <p:spPr>
          <a:xfrm>
            <a:off x="4874231" y="1807811"/>
            <a:ext cx="6971708"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8"/>
          <p:cNvSpPr txBox="1">
            <a:spLocks noGrp="1"/>
          </p:cNvSpPr>
          <p:nvPr>
            <p:ph type="body" idx="3"/>
          </p:nvPr>
        </p:nvSpPr>
        <p:spPr>
          <a:xfrm>
            <a:off x="4874230" y="693772"/>
            <a:ext cx="697170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b="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9" name="Google Shape;29;p38"/>
          <p:cNvGrpSpPr/>
          <p:nvPr/>
        </p:nvGrpSpPr>
        <p:grpSpPr>
          <a:xfrm>
            <a:off x="4950389" y="6203959"/>
            <a:ext cx="6804222" cy="407705"/>
            <a:chOff x="4950389" y="6203959"/>
            <a:chExt cx="6804222" cy="407705"/>
          </a:xfrm>
        </p:grpSpPr>
        <p:sp>
          <p:nvSpPr>
            <p:cNvPr id="30" name="Google Shape;30;p38"/>
            <p:cNvSpPr/>
            <p:nvPr/>
          </p:nvSpPr>
          <p:spPr>
            <a:xfrm>
              <a:off x="4950389" y="6203959"/>
              <a:ext cx="6653029" cy="45719"/>
            </a:xfrm>
            <a:custGeom>
              <a:avLst/>
              <a:gdLst/>
              <a:ahLst/>
              <a:cxnLst/>
              <a:rect l="l" t="t" r="r" b="b"/>
              <a:pathLst>
                <a:path w="2568842" h="8144" extrusionOk="0">
                  <a:moveTo>
                    <a:pt x="0" y="0"/>
                  </a:moveTo>
                  <a:lnTo>
                    <a:pt x="2568843" y="0"/>
                  </a:lnTo>
                </a:path>
              </a:pathLst>
            </a:custGeom>
            <a:noFill/>
            <a:ln w="12700" cap="flat" cmpd="sng">
              <a:solidFill>
                <a:srgbClr val="279BD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38"/>
            <p:cNvSpPr txBox="1"/>
            <p:nvPr/>
          </p:nvSpPr>
          <p:spPr>
            <a:xfrm>
              <a:off x="9009950" y="6380832"/>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32"/>
        <p:cNvGrpSpPr/>
        <p:nvPr/>
      </p:nvGrpSpPr>
      <p:grpSpPr>
        <a:xfrm>
          <a:off x="0" y="0"/>
          <a:ext cx="0" cy="0"/>
          <a:chOff x="0" y="0"/>
          <a:chExt cx="0" cy="0"/>
        </a:xfrm>
      </p:grpSpPr>
      <p:sp>
        <p:nvSpPr>
          <p:cNvPr id="33" name="Google Shape;33;p2"/>
          <p:cNvSpPr/>
          <p:nvPr/>
        </p:nvSpPr>
        <p:spPr>
          <a:xfrm>
            <a:off x="0" y="610"/>
            <a:ext cx="6525203" cy="6882859"/>
          </a:xfrm>
          <a:custGeom>
            <a:avLst/>
            <a:gdLst/>
            <a:ahLst/>
            <a:cxnLst/>
            <a:rect l="l" t="t" r="r" b="b"/>
            <a:pathLst>
              <a:path w="731963" h="767745" extrusionOk="0">
                <a:moveTo>
                  <a:pt x="731964" y="0"/>
                </a:moveTo>
                <a:lnTo>
                  <a:pt x="560553" y="591191"/>
                </a:lnTo>
                <a:lnTo>
                  <a:pt x="1402" y="767745"/>
                </a:lnTo>
                <a:lnTo>
                  <a:pt x="0" y="779"/>
                </a:lnTo>
                <a:close/>
              </a:path>
            </a:pathLst>
          </a:custGeom>
          <a:gradFill>
            <a:gsLst>
              <a:gs pos="0">
                <a:srgbClr val="3D3D7D"/>
              </a:gs>
              <a:gs pos="32000">
                <a:srgbClr val="7F59A1"/>
              </a:gs>
              <a:gs pos="64000">
                <a:srgbClr val="279BD3"/>
              </a:gs>
              <a:gs pos="100000">
                <a:srgbClr val="1B728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 name="Google Shape;34;p2"/>
          <p:cNvSpPr/>
          <p:nvPr/>
        </p:nvSpPr>
        <p:spPr>
          <a:xfrm>
            <a:off x="34468" y="610"/>
            <a:ext cx="6525203" cy="6882859"/>
          </a:xfrm>
          <a:custGeom>
            <a:avLst/>
            <a:gdLst/>
            <a:ahLst/>
            <a:cxnLst/>
            <a:rect l="l" t="t" r="r" b="b"/>
            <a:pathLst>
              <a:path w="731963" h="767745" extrusionOk="0">
                <a:moveTo>
                  <a:pt x="731964" y="0"/>
                </a:moveTo>
                <a:lnTo>
                  <a:pt x="560553" y="591191"/>
                </a:lnTo>
                <a:lnTo>
                  <a:pt x="1402" y="767745"/>
                </a:lnTo>
                <a:lnTo>
                  <a:pt x="0" y="779"/>
                </a:lnTo>
                <a:close/>
              </a:path>
            </a:pathLst>
          </a:custGeom>
          <a:blipFill rotWithShape="1">
            <a:blip r:embed="rId2">
              <a:alphaModFix amt="60027"/>
            </a:blip>
            <a:stretch>
              <a:fillRect l="-41097" t="25" r="10748" b="-52756"/>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 name="Google Shape;35;p2"/>
          <p:cNvSpPr/>
          <p:nvPr/>
        </p:nvSpPr>
        <p:spPr>
          <a:xfrm>
            <a:off x="613829" y="1557895"/>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36" name="Google Shape;36;p2"/>
          <p:cNvSpPr txBox="1">
            <a:spLocks noGrp="1"/>
          </p:cNvSpPr>
          <p:nvPr>
            <p:ph type="body" idx="1"/>
          </p:nvPr>
        </p:nvSpPr>
        <p:spPr>
          <a:xfrm>
            <a:off x="651678" y="1929781"/>
            <a:ext cx="4306395" cy="32806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
          <p:cNvSpPr txBox="1">
            <a:spLocks noGrp="1"/>
          </p:cNvSpPr>
          <p:nvPr>
            <p:ph type="body" idx="2"/>
          </p:nvPr>
        </p:nvSpPr>
        <p:spPr>
          <a:xfrm>
            <a:off x="613829" y="658730"/>
            <a:ext cx="4378451"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
          <p:cNvSpPr txBox="1">
            <a:spLocks noGrp="1"/>
          </p:cNvSpPr>
          <p:nvPr>
            <p:ph type="body" idx="3"/>
          </p:nvPr>
        </p:nvSpPr>
        <p:spPr>
          <a:xfrm>
            <a:off x="7431607" y="685470"/>
            <a:ext cx="4351866"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
          <p:cNvSpPr txBox="1">
            <a:spLocks noGrp="1"/>
          </p:cNvSpPr>
          <p:nvPr>
            <p:ph type="body" idx="4"/>
          </p:nvPr>
        </p:nvSpPr>
        <p:spPr>
          <a:xfrm>
            <a:off x="7431607" y="1760096"/>
            <a:ext cx="4351866"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
          <p:cNvSpPr txBox="1">
            <a:spLocks noGrp="1"/>
          </p:cNvSpPr>
          <p:nvPr>
            <p:ph type="body" idx="5"/>
          </p:nvPr>
        </p:nvSpPr>
        <p:spPr>
          <a:xfrm>
            <a:off x="7431607" y="2819860"/>
            <a:ext cx="4351866"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
          <p:cNvSpPr txBox="1">
            <a:spLocks noGrp="1"/>
          </p:cNvSpPr>
          <p:nvPr>
            <p:ph type="body" idx="6"/>
          </p:nvPr>
        </p:nvSpPr>
        <p:spPr>
          <a:xfrm>
            <a:off x="7417752" y="3878046"/>
            <a:ext cx="4351866"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
          <p:cNvSpPr txBox="1">
            <a:spLocks noGrp="1"/>
          </p:cNvSpPr>
          <p:nvPr>
            <p:ph type="body" idx="7"/>
          </p:nvPr>
        </p:nvSpPr>
        <p:spPr>
          <a:xfrm>
            <a:off x="7431607" y="4955348"/>
            <a:ext cx="4351866"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
          <p:cNvSpPr txBox="1">
            <a:spLocks noGrp="1"/>
          </p:cNvSpPr>
          <p:nvPr>
            <p:ph type="body" idx="8"/>
          </p:nvPr>
        </p:nvSpPr>
        <p:spPr>
          <a:xfrm>
            <a:off x="6701697" y="74266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279BD3"/>
              </a:buClr>
              <a:buSzPts val="2800"/>
              <a:buNone/>
              <a:defRPr sz="2800" b="0">
                <a:solidFill>
                  <a:srgbClr val="279BD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
          <p:cNvSpPr txBox="1">
            <a:spLocks noGrp="1"/>
          </p:cNvSpPr>
          <p:nvPr>
            <p:ph type="body" idx="9"/>
          </p:nvPr>
        </p:nvSpPr>
        <p:spPr>
          <a:xfrm>
            <a:off x="6701697" y="1817291"/>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279BD3"/>
              </a:buClr>
              <a:buSzPts val="2800"/>
              <a:buNone/>
              <a:defRPr sz="2800" b="0">
                <a:solidFill>
                  <a:srgbClr val="279BD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
          <p:cNvSpPr txBox="1">
            <a:spLocks noGrp="1"/>
          </p:cNvSpPr>
          <p:nvPr>
            <p:ph type="body" idx="13"/>
          </p:nvPr>
        </p:nvSpPr>
        <p:spPr>
          <a:xfrm>
            <a:off x="6701697" y="287705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279BD3"/>
              </a:buClr>
              <a:buSzPts val="2800"/>
              <a:buNone/>
              <a:defRPr sz="2800" b="0">
                <a:solidFill>
                  <a:srgbClr val="279BD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
          <p:cNvSpPr txBox="1">
            <a:spLocks noGrp="1"/>
          </p:cNvSpPr>
          <p:nvPr>
            <p:ph type="body" idx="14"/>
          </p:nvPr>
        </p:nvSpPr>
        <p:spPr>
          <a:xfrm>
            <a:off x="6687842" y="3935241"/>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279BD3"/>
              </a:buClr>
              <a:buSzPts val="2800"/>
              <a:buNone/>
              <a:defRPr sz="2800" b="0">
                <a:solidFill>
                  <a:srgbClr val="279BD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
          <p:cNvSpPr txBox="1">
            <a:spLocks noGrp="1"/>
          </p:cNvSpPr>
          <p:nvPr>
            <p:ph type="body" idx="15"/>
          </p:nvPr>
        </p:nvSpPr>
        <p:spPr>
          <a:xfrm>
            <a:off x="6701697" y="5012543"/>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279BD3"/>
              </a:buClr>
              <a:buSzPts val="2800"/>
              <a:buNone/>
              <a:defRPr sz="2800" b="0">
                <a:solidFill>
                  <a:srgbClr val="279BD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
          <p:cNvSpPr/>
          <p:nvPr/>
        </p:nvSpPr>
        <p:spPr>
          <a:xfrm>
            <a:off x="7285064" y="6089907"/>
            <a:ext cx="4498409"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This programme  as been funded with support from the European Commission. The author is solely responsible for this publication (communication) and the Commission accepts no responsibility for any  use that may be made of the information contained therein 2020-3-UK01-KA205-094357</a:t>
            </a: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15865" y="5296347"/>
            <a:ext cx="6178609" cy="1587122"/>
          </a:xfrm>
          <a:custGeom>
            <a:avLst/>
            <a:gdLst/>
            <a:ahLst/>
            <a:cxnLst/>
            <a:rect l="l" t="t" r="r" b="b"/>
            <a:pathLst>
              <a:path w="693084" h="178035" extrusionOk="0">
                <a:moveTo>
                  <a:pt x="693085" y="178035"/>
                </a:moveTo>
                <a:lnTo>
                  <a:pt x="559150" y="0"/>
                </a:lnTo>
                <a:lnTo>
                  <a:pt x="0" y="176555"/>
                </a:lnTo>
                <a:close/>
              </a:path>
            </a:pathLst>
          </a:custGeom>
          <a:solidFill>
            <a:srgbClr val="279B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 name="Google Shape;50;p2"/>
          <p:cNvSpPr/>
          <p:nvPr/>
        </p:nvSpPr>
        <p:spPr>
          <a:xfrm>
            <a:off x="152400" y="153010"/>
            <a:ext cx="6525203" cy="6882859"/>
          </a:xfrm>
          <a:custGeom>
            <a:avLst/>
            <a:gdLst/>
            <a:ahLst/>
            <a:cxnLst/>
            <a:rect l="l" t="t" r="r" b="b"/>
            <a:pathLst>
              <a:path w="731963" h="767745" extrusionOk="0">
                <a:moveTo>
                  <a:pt x="731964" y="0"/>
                </a:moveTo>
                <a:lnTo>
                  <a:pt x="560553" y="591191"/>
                </a:lnTo>
                <a:lnTo>
                  <a:pt x="1402" y="767745"/>
                </a:lnTo>
                <a:lnTo>
                  <a:pt x="0" y="779"/>
                </a:lnTo>
                <a:close/>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point icon graph">
  <p:cSld name="3 point icon graph">
    <p:spTree>
      <p:nvGrpSpPr>
        <p:cNvPr id="1" name="Shape 51"/>
        <p:cNvGrpSpPr/>
        <p:nvPr/>
      </p:nvGrpSpPr>
      <p:grpSpPr>
        <a:xfrm>
          <a:off x="0" y="0"/>
          <a:ext cx="0" cy="0"/>
          <a:chOff x="0" y="0"/>
          <a:chExt cx="0" cy="0"/>
        </a:xfrm>
      </p:grpSpPr>
      <p:sp>
        <p:nvSpPr>
          <p:cNvPr id="52" name="Google Shape;52;p44"/>
          <p:cNvSpPr/>
          <p:nvPr/>
        </p:nvSpPr>
        <p:spPr>
          <a:xfrm>
            <a:off x="2225374" y="17274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B728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Lato"/>
              <a:ea typeface="Lato"/>
              <a:cs typeface="Lato"/>
              <a:sym typeface="Lato"/>
            </a:endParaRPr>
          </a:p>
        </p:txBody>
      </p:sp>
      <p:sp>
        <p:nvSpPr>
          <p:cNvPr id="53" name="Google Shape;53;p44"/>
          <p:cNvSpPr/>
          <p:nvPr/>
        </p:nvSpPr>
        <p:spPr>
          <a:xfrm>
            <a:off x="2268473" y="1768904"/>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B728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Lato"/>
              <a:ea typeface="Lato"/>
              <a:cs typeface="Lato"/>
              <a:sym typeface="Lato"/>
            </a:endParaRPr>
          </a:p>
        </p:txBody>
      </p:sp>
      <p:sp>
        <p:nvSpPr>
          <p:cNvPr id="54" name="Google Shape;54;p44"/>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279BD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Lato"/>
              <a:ea typeface="Lato"/>
              <a:cs typeface="Lato"/>
              <a:sym typeface="Lato"/>
            </a:endParaRPr>
          </a:p>
        </p:txBody>
      </p:sp>
      <p:sp>
        <p:nvSpPr>
          <p:cNvPr id="55" name="Google Shape;55;p44"/>
          <p:cNvSpPr/>
          <p:nvPr/>
        </p:nvSpPr>
        <p:spPr>
          <a:xfrm>
            <a:off x="5389834" y="1815204"/>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279BD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Lato"/>
              <a:ea typeface="Lato"/>
              <a:cs typeface="Lato"/>
              <a:sym typeface="Lato"/>
            </a:endParaRPr>
          </a:p>
        </p:txBody>
      </p:sp>
      <p:sp>
        <p:nvSpPr>
          <p:cNvPr id="56" name="Google Shape;56;p44"/>
          <p:cNvSpPr/>
          <p:nvPr/>
        </p:nvSpPr>
        <p:spPr>
          <a:xfrm>
            <a:off x="8745392" y="178001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F59A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Lato"/>
              <a:ea typeface="Lato"/>
              <a:cs typeface="Lato"/>
              <a:sym typeface="Lato"/>
            </a:endParaRPr>
          </a:p>
        </p:txBody>
      </p:sp>
      <p:sp>
        <p:nvSpPr>
          <p:cNvPr id="57" name="Google Shape;57;p44"/>
          <p:cNvSpPr/>
          <p:nvPr/>
        </p:nvSpPr>
        <p:spPr>
          <a:xfrm>
            <a:off x="8792510" y="1821454"/>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F59A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Lato"/>
              <a:ea typeface="Lato"/>
              <a:cs typeface="Lato"/>
              <a:sym typeface="Lato"/>
            </a:endParaRPr>
          </a:p>
        </p:txBody>
      </p:sp>
      <p:sp>
        <p:nvSpPr>
          <p:cNvPr id="58" name="Google Shape;58;p44"/>
          <p:cNvSpPr txBox="1">
            <a:spLocks noGrp="1"/>
          </p:cNvSpPr>
          <p:nvPr>
            <p:ph type="body" idx="1"/>
          </p:nvPr>
        </p:nvSpPr>
        <p:spPr>
          <a:xfrm>
            <a:off x="1956271" y="4333339"/>
            <a:ext cx="206104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1B728D"/>
              </a:buClr>
              <a:buSzPts val="2000"/>
              <a:buNone/>
              <a:defRPr sz="2000" b="0" i="0">
                <a:solidFill>
                  <a:srgbClr val="1B728D"/>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4"/>
          <p:cNvSpPr txBox="1">
            <a:spLocks noGrp="1"/>
          </p:cNvSpPr>
          <p:nvPr>
            <p:ph type="body" idx="2"/>
          </p:nvPr>
        </p:nvSpPr>
        <p:spPr>
          <a:xfrm>
            <a:off x="5078733" y="4371185"/>
            <a:ext cx="206104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79BD3"/>
              </a:buClr>
              <a:buSzPts val="2000"/>
              <a:buNone/>
              <a:defRPr sz="2000" b="0" i="0">
                <a:solidFill>
                  <a:srgbClr val="279BD3"/>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4"/>
          <p:cNvSpPr txBox="1">
            <a:spLocks noGrp="1"/>
          </p:cNvSpPr>
          <p:nvPr>
            <p:ph type="body" idx="3"/>
          </p:nvPr>
        </p:nvSpPr>
        <p:spPr>
          <a:xfrm>
            <a:off x="8479091" y="4371185"/>
            <a:ext cx="206104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F59A1"/>
              </a:buClr>
              <a:buSzPts val="2000"/>
              <a:buNone/>
              <a:defRPr sz="2000" b="0" i="0">
                <a:solidFill>
                  <a:srgbClr val="7F59A1"/>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4"/>
          <p:cNvSpPr txBox="1">
            <a:spLocks noGrp="1"/>
          </p:cNvSpPr>
          <p:nvPr>
            <p:ph type="body" idx="4"/>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3600"/>
              <a:buNone/>
              <a:defRPr sz="3600" b="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2" name="Google Shape;62;p44"/>
          <p:cNvGrpSpPr/>
          <p:nvPr/>
        </p:nvGrpSpPr>
        <p:grpSpPr>
          <a:xfrm>
            <a:off x="4571670" y="6135034"/>
            <a:ext cx="3059425" cy="407404"/>
            <a:chOff x="4345239" y="6324600"/>
            <a:chExt cx="3059425" cy="407404"/>
          </a:xfrm>
        </p:grpSpPr>
        <p:sp>
          <p:nvSpPr>
            <p:cNvPr id="63" name="Google Shape;63;p44"/>
            <p:cNvSpPr txBox="1"/>
            <p:nvPr/>
          </p:nvSpPr>
          <p:spPr>
            <a:xfrm>
              <a:off x="4660003" y="6362700"/>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64" name="Google Shape;64;p44" descr="A picture containing text, clock, sign, gauge&#10;&#10;Description automatically generated"/>
            <p:cNvPicPr preferRelativeResize="0"/>
            <p:nvPr/>
          </p:nvPicPr>
          <p:blipFill rotWithShape="1">
            <a:blip r:embed="rId2">
              <a:alphaModFix/>
            </a:blip>
            <a:srcRect l="28689" t="328" r="49707" b="-7349"/>
            <a:stretch/>
          </p:blipFill>
          <p:spPr>
            <a:xfrm>
              <a:off x="4345239" y="6324600"/>
              <a:ext cx="358362" cy="407404"/>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65"/>
        <p:cNvGrpSpPr/>
        <p:nvPr/>
      </p:nvGrpSpPr>
      <p:grpSpPr>
        <a:xfrm>
          <a:off x="0" y="0"/>
          <a:ext cx="0" cy="0"/>
          <a:chOff x="0" y="0"/>
          <a:chExt cx="0" cy="0"/>
        </a:xfrm>
      </p:grpSpPr>
      <p:sp>
        <p:nvSpPr>
          <p:cNvPr id="66" name="Google Shape;66;p40"/>
          <p:cNvSpPr/>
          <p:nvPr/>
        </p:nvSpPr>
        <p:spPr>
          <a:xfrm>
            <a:off x="241300" y="228600"/>
            <a:ext cx="11696700" cy="30353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40"/>
          <p:cNvSpPr/>
          <p:nvPr/>
        </p:nvSpPr>
        <p:spPr>
          <a:xfrm>
            <a:off x="831350" y="1502804"/>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grpSp>
        <p:nvGrpSpPr>
          <p:cNvPr id="68" name="Google Shape;68;p40"/>
          <p:cNvGrpSpPr/>
          <p:nvPr/>
        </p:nvGrpSpPr>
        <p:grpSpPr>
          <a:xfrm>
            <a:off x="2530564" y="336687"/>
            <a:ext cx="9078210" cy="5854425"/>
            <a:chOff x="3152299" y="635855"/>
            <a:chExt cx="19296834" cy="12444290"/>
          </a:xfrm>
        </p:grpSpPr>
        <p:pic>
          <p:nvPicPr>
            <p:cNvPr id="69" name="Google Shape;69;p40" descr="iPhone6_mockup_front_white.png"/>
            <p:cNvPicPr preferRelativeResize="0"/>
            <p:nvPr/>
          </p:nvPicPr>
          <p:blipFill rotWithShape="1">
            <a:blip r:embed="rId2">
              <a:alphaModFix/>
            </a:blip>
            <a:srcRect/>
            <a:stretch/>
          </p:blipFill>
          <p:spPr>
            <a:xfrm>
              <a:off x="14493359" y="635855"/>
              <a:ext cx="7955774" cy="12444290"/>
            </a:xfrm>
            <a:prstGeom prst="rect">
              <a:avLst/>
            </a:prstGeom>
            <a:noFill/>
            <a:ln>
              <a:noFill/>
            </a:ln>
          </p:spPr>
        </p:pic>
        <p:sp>
          <p:nvSpPr>
            <p:cNvPr id="70" name="Google Shape;70;p40"/>
            <p:cNvSpPr txBox="1"/>
            <p:nvPr/>
          </p:nvSpPr>
          <p:spPr>
            <a:xfrm>
              <a:off x="3152299" y="9384825"/>
              <a:ext cx="226215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Title One</a:t>
              </a:r>
              <a:endParaRPr sz="1400" b="0" i="0" u="none" strike="noStrike" cap="none">
                <a:solidFill>
                  <a:srgbClr val="000000"/>
                </a:solidFill>
                <a:latin typeface="Arial"/>
                <a:ea typeface="Arial"/>
                <a:cs typeface="Arial"/>
                <a:sym typeface="Arial"/>
              </a:endParaRPr>
            </a:p>
          </p:txBody>
        </p:sp>
        <p:sp>
          <p:nvSpPr>
            <p:cNvPr id="71" name="Google Shape;71;p40"/>
            <p:cNvSpPr txBox="1"/>
            <p:nvPr/>
          </p:nvSpPr>
          <p:spPr>
            <a:xfrm>
              <a:off x="9842014" y="9384825"/>
              <a:ext cx="224292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Title Two</a:t>
              </a:r>
              <a:endParaRPr sz="1400" b="0" i="0" u="none" strike="noStrike" cap="none">
                <a:solidFill>
                  <a:srgbClr val="000000"/>
                </a:solidFill>
                <a:latin typeface="Arial"/>
                <a:ea typeface="Arial"/>
                <a:cs typeface="Arial"/>
                <a:sym typeface="Arial"/>
              </a:endParaRPr>
            </a:p>
          </p:txBody>
        </p:sp>
      </p:grpSp>
      <p:sp>
        <p:nvSpPr>
          <p:cNvPr id="72" name="Google Shape;72;p40"/>
          <p:cNvSpPr>
            <a:spLocks noGrp="1"/>
          </p:cNvSpPr>
          <p:nvPr>
            <p:ph type="pic" idx="2"/>
          </p:nvPr>
        </p:nvSpPr>
        <p:spPr>
          <a:xfrm>
            <a:off x="8602116" y="1265033"/>
            <a:ext cx="2266512" cy="3978298"/>
          </a:xfrm>
          <a:prstGeom prst="rect">
            <a:avLst/>
          </a:prstGeom>
          <a:solidFill>
            <a:schemeClr val="lt1"/>
          </a:solidFill>
          <a:ln>
            <a:noFill/>
          </a:ln>
        </p:spPr>
      </p:sp>
      <p:sp>
        <p:nvSpPr>
          <p:cNvPr id="73" name="Google Shape;73;p40"/>
          <p:cNvSpPr txBox="1">
            <a:spLocks noGrp="1"/>
          </p:cNvSpPr>
          <p:nvPr>
            <p:ph type="body" idx="1"/>
          </p:nvPr>
        </p:nvSpPr>
        <p:spPr>
          <a:xfrm>
            <a:off x="734715" y="3594101"/>
            <a:ext cx="4983180" cy="2030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0"/>
          <p:cNvSpPr txBox="1">
            <a:spLocks noGrp="1"/>
          </p:cNvSpPr>
          <p:nvPr>
            <p:ph type="body" idx="3"/>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5" name="Google Shape;75;p40"/>
          <p:cNvGrpSpPr/>
          <p:nvPr/>
        </p:nvGrpSpPr>
        <p:grpSpPr>
          <a:xfrm>
            <a:off x="408953" y="6110271"/>
            <a:ext cx="11323912" cy="541807"/>
            <a:chOff x="430699" y="6069857"/>
            <a:chExt cx="11323912" cy="541807"/>
          </a:xfrm>
        </p:grpSpPr>
        <p:sp>
          <p:nvSpPr>
            <p:cNvPr id="76" name="Google Shape;76;p40"/>
            <p:cNvSpPr/>
            <p:nvPr/>
          </p:nvSpPr>
          <p:spPr>
            <a:xfrm>
              <a:off x="825500" y="6203959"/>
              <a:ext cx="10896450" cy="45719"/>
            </a:xfrm>
            <a:custGeom>
              <a:avLst/>
              <a:gdLst/>
              <a:ahLst/>
              <a:cxnLst/>
              <a:rect l="l" t="t" r="r" b="b"/>
              <a:pathLst>
                <a:path w="2568842" h="8144" extrusionOk="0">
                  <a:moveTo>
                    <a:pt x="0" y="0"/>
                  </a:moveTo>
                  <a:lnTo>
                    <a:pt x="2568843" y="0"/>
                  </a:lnTo>
                </a:path>
              </a:pathLst>
            </a:custGeom>
            <a:noFill/>
            <a:ln w="12700" cap="flat" cmpd="sng">
              <a:solidFill>
                <a:srgbClr val="279BD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40"/>
            <p:cNvSpPr txBox="1"/>
            <p:nvPr/>
          </p:nvSpPr>
          <p:spPr>
            <a:xfrm>
              <a:off x="9009950" y="6380832"/>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78" name="Google Shape;78;p40" descr="A picture containing text, clock, sign, gauge&#10;&#10;Description automatically generated"/>
            <p:cNvPicPr preferRelativeResize="0"/>
            <p:nvPr/>
          </p:nvPicPr>
          <p:blipFill rotWithShape="1">
            <a:blip r:embed="rId3">
              <a:alphaModFix/>
            </a:blip>
            <a:srcRect l="28689" t="328" r="49707" b="-7349"/>
            <a:stretch/>
          </p:blipFill>
          <p:spPr>
            <a:xfrm>
              <a:off x="430699" y="6069857"/>
              <a:ext cx="394801" cy="44883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9"/>
        <p:cNvGrpSpPr/>
        <p:nvPr/>
      </p:nvGrpSpPr>
      <p:grpSpPr>
        <a:xfrm>
          <a:off x="0" y="0"/>
          <a:ext cx="0" cy="0"/>
          <a:chOff x="0" y="0"/>
          <a:chExt cx="0" cy="0"/>
        </a:xfrm>
      </p:grpSpPr>
      <p:sp>
        <p:nvSpPr>
          <p:cNvPr id="80" name="Google Shape;80;p42"/>
          <p:cNvSpPr/>
          <p:nvPr/>
        </p:nvSpPr>
        <p:spPr>
          <a:xfrm>
            <a:off x="241300" y="228600"/>
            <a:ext cx="11696700" cy="30353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1" name="Google Shape;81;p42"/>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82" name="Google Shape;82;p42"/>
          <p:cNvSpPr>
            <a:spLocks noGrp="1"/>
          </p:cNvSpPr>
          <p:nvPr>
            <p:ph type="pic" idx="2"/>
          </p:nvPr>
        </p:nvSpPr>
        <p:spPr>
          <a:xfrm>
            <a:off x="7061200" y="1203325"/>
            <a:ext cx="5130800" cy="3913188"/>
          </a:xfrm>
          <a:prstGeom prst="rect">
            <a:avLst/>
          </a:prstGeom>
          <a:solidFill>
            <a:schemeClr val="lt1"/>
          </a:solidFill>
          <a:ln>
            <a:noFill/>
          </a:ln>
        </p:spPr>
      </p:sp>
      <p:sp>
        <p:nvSpPr>
          <p:cNvPr id="83" name="Google Shape;83;p42"/>
          <p:cNvSpPr txBox="1">
            <a:spLocks noGrp="1"/>
          </p:cNvSpPr>
          <p:nvPr>
            <p:ph type="body" idx="1"/>
          </p:nvPr>
        </p:nvSpPr>
        <p:spPr>
          <a:xfrm>
            <a:off x="831350" y="3594101"/>
            <a:ext cx="5029134" cy="22335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2"/>
          <p:cNvSpPr/>
          <p:nvPr/>
        </p:nvSpPr>
        <p:spPr>
          <a:xfrm>
            <a:off x="831350" y="1502804"/>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85" name="Google Shape;85;p42"/>
          <p:cNvSpPr txBox="1">
            <a:spLocks noGrp="1"/>
          </p:cNvSpPr>
          <p:nvPr>
            <p:ph type="body" idx="3"/>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6" name="Google Shape;86;p42"/>
          <p:cNvGrpSpPr/>
          <p:nvPr/>
        </p:nvGrpSpPr>
        <p:grpSpPr>
          <a:xfrm>
            <a:off x="408953" y="6110271"/>
            <a:ext cx="11323912" cy="541807"/>
            <a:chOff x="430699" y="6069857"/>
            <a:chExt cx="11323912" cy="541807"/>
          </a:xfrm>
        </p:grpSpPr>
        <p:sp>
          <p:nvSpPr>
            <p:cNvPr id="87" name="Google Shape;87;p42"/>
            <p:cNvSpPr/>
            <p:nvPr/>
          </p:nvSpPr>
          <p:spPr>
            <a:xfrm>
              <a:off x="825500" y="6203959"/>
              <a:ext cx="10896450" cy="45719"/>
            </a:xfrm>
            <a:custGeom>
              <a:avLst/>
              <a:gdLst/>
              <a:ahLst/>
              <a:cxnLst/>
              <a:rect l="l" t="t" r="r" b="b"/>
              <a:pathLst>
                <a:path w="2568842" h="8144" extrusionOk="0">
                  <a:moveTo>
                    <a:pt x="0" y="0"/>
                  </a:moveTo>
                  <a:lnTo>
                    <a:pt x="2568843" y="0"/>
                  </a:lnTo>
                </a:path>
              </a:pathLst>
            </a:custGeom>
            <a:noFill/>
            <a:ln w="12700" cap="flat" cmpd="sng">
              <a:solidFill>
                <a:srgbClr val="279BD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42"/>
            <p:cNvSpPr txBox="1"/>
            <p:nvPr/>
          </p:nvSpPr>
          <p:spPr>
            <a:xfrm>
              <a:off x="9009950" y="6380832"/>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89" name="Google Shape;89;p42" descr="A picture containing text, clock, sign, gauge&#10;&#10;Description automatically generated"/>
            <p:cNvPicPr preferRelativeResize="0"/>
            <p:nvPr/>
          </p:nvPicPr>
          <p:blipFill rotWithShape="1">
            <a:blip r:embed="rId3">
              <a:alphaModFix/>
            </a:blip>
            <a:srcRect l="28689" t="328" r="49707" b="-7349"/>
            <a:stretch/>
          </p:blipFill>
          <p:spPr>
            <a:xfrm>
              <a:off x="430699" y="6069857"/>
              <a:ext cx="394801" cy="44883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 point icon graph">
  <p:cSld name="4 point icon graph">
    <p:spTree>
      <p:nvGrpSpPr>
        <p:cNvPr id="1" name="Shape 90"/>
        <p:cNvGrpSpPr/>
        <p:nvPr/>
      </p:nvGrpSpPr>
      <p:grpSpPr>
        <a:xfrm>
          <a:off x="0" y="0"/>
          <a:ext cx="0" cy="0"/>
          <a:chOff x="0" y="0"/>
          <a:chExt cx="0" cy="0"/>
        </a:xfrm>
      </p:grpSpPr>
      <p:sp>
        <p:nvSpPr>
          <p:cNvPr id="91" name="Google Shape;91;p62"/>
          <p:cNvSpPr/>
          <p:nvPr/>
        </p:nvSpPr>
        <p:spPr>
          <a:xfrm>
            <a:off x="4292836" y="2475929"/>
            <a:ext cx="1660392"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279BD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2" name="Google Shape;92;p62"/>
          <p:cNvSpPr/>
          <p:nvPr/>
        </p:nvSpPr>
        <p:spPr>
          <a:xfrm>
            <a:off x="3846806" y="2428576"/>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1B728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3" name="Google Shape;93;p62"/>
          <p:cNvSpPr/>
          <p:nvPr/>
        </p:nvSpPr>
        <p:spPr>
          <a:xfrm>
            <a:off x="3912488" y="2494259"/>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4" name="Google Shape;94;p62"/>
          <p:cNvSpPr/>
          <p:nvPr/>
        </p:nvSpPr>
        <p:spPr>
          <a:xfrm>
            <a:off x="3324401" y="800258"/>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1B728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5" name="Google Shape;95;p62"/>
          <p:cNvSpPr/>
          <p:nvPr/>
        </p:nvSpPr>
        <p:spPr>
          <a:xfrm>
            <a:off x="6055570" y="2428576"/>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279BD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6" name="Google Shape;96;p62"/>
          <p:cNvSpPr/>
          <p:nvPr/>
        </p:nvSpPr>
        <p:spPr>
          <a:xfrm>
            <a:off x="6119725" y="2494259"/>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7" name="Google Shape;97;p62"/>
          <p:cNvSpPr/>
          <p:nvPr/>
        </p:nvSpPr>
        <p:spPr>
          <a:xfrm>
            <a:off x="5531638" y="2921959"/>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279BD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8" name="Google Shape;98;p62"/>
          <p:cNvSpPr/>
          <p:nvPr/>
        </p:nvSpPr>
        <p:spPr>
          <a:xfrm>
            <a:off x="6489380" y="2475929"/>
            <a:ext cx="1660392" cy="233707"/>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F59A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9" name="Google Shape;99;p62"/>
          <p:cNvSpPr/>
          <p:nvPr/>
        </p:nvSpPr>
        <p:spPr>
          <a:xfrm>
            <a:off x="8249060" y="2428576"/>
            <a:ext cx="326885" cy="326885"/>
          </a:xfrm>
          <a:custGeom>
            <a:avLst/>
            <a:gdLst/>
            <a:ahLst/>
            <a:cxnLst/>
            <a:rect l="l" t="t" r="r" b="b"/>
            <a:pathLst>
              <a:path w="215" h="215" extrusionOk="0">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F59A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00" name="Google Shape;100;p62"/>
          <p:cNvSpPr/>
          <p:nvPr/>
        </p:nvSpPr>
        <p:spPr>
          <a:xfrm>
            <a:off x="8316270" y="2494259"/>
            <a:ext cx="192465" cy="193992"/>
          </a:xfrm>
          <a:custGeom>
            <a:avLst/>
            <a:gdLst/>
            <a:ahLst/>
            <a:cxnLst/>
            <a:rect l="l" t="t" r="r" b="b"/>
            <a:pathLst>
              <a:path w="127" h="128" extrusionOk="0">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01" name="Google Shape;101;p62"/>
          <p:cNvSpPr/>
          <p:nvPr/>
        </p:nvSpPr>
        <p:spPr>
          <a:xfrm>
            <a:off x="7728183" y="800258"/>
            <a:ext cx="1367112" cy="1510697"/>
          </a:xfrm>
          <a:custGeom>
            <a:avLst/>
            <a:gdLst/>
            <a:ahLst/>
            <a:cxnLst/>
            <a:rect l="l" t="t" r="r" b="b"/>
            <a:pathLst>
              <a:path w="896" h="990" extrusionOk="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F59A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02" name="Google Shape;102;p62"/>
          <p:cNvSpPr/>
          <p:nvPr/>
        </p:nvSpPr>
        <p:spPr>
          <a:xfrm>
            <a:off x="8684398" y="2475929"/>
            <a:ext cx="1661920" cy="233707"/>
          </a:xfrm>
          <a:custGeom>
            <a:avLst/>
            <a:gdLst/>
            <a:ahLst/>
            <a:cxnLst/>
            <a:rect l="l" t="t" r="r" b="b"/>
            <a:pathLst>
              <a:path w="1089" h="154" extrusionOk="0">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3D3D7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03" name="Google Shape;103;p62"/>
          <p:cNvSpPr/>
          <p:nvPr/>
        </p:nvSpPr>
        <p:spPr>
          <a:xfrm>
            <a:off x="10445605" y="2428576"/>
            <a:ext cx="325357" cy="326885"/>
          </a:xfrm>
          <a:custGeom>
            <a:avLst/>
            <a:gdLst/>
            <a:ahLst/>
            <a:cxnLst/>
            <a:rect l="l" t="t" r="r" b="b"/>
            <a:pathLst>
              <a:path w="214" h="215" extrusionOk="0">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3D3D7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04" name="Google Shape;104;p62"/>
          <p:cNvSpPr/>
          <p:nvPr/>
        </p:nvSpPr>
        <p:spPr>
          <a:xfrm>
            <a:off x="10512815" y="2494259"/>
            <a:ext cx="190937" cy="193992"/>
          </a:xfrm>
          <a:custGeom>
            <a:avLst/>
            <a:gdLst/>
            <a:ahLst/>
            <a:cxnLst/>
            <a:rect l="l" t="t" r="r" b="b"/>
            <a:pathLst>
              <a:path w="126" h="128" extrusionOk="0">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05" name="Google Shape;105;p62"/>
          <p:cNvSpPr/>
          <p:nvPr/>
        </p:nvSpPr>
        <p:spPr>
          <a:xfrm>
            <a:off x="9924727" y="2921959"/>
            <a:ext cx="1367112" cy="1512224"/>
          </a:xfrm>
          <a:custGeom>
            <a:avLst/>
            <a:gdLst/>
            <a:ahLst/>
            <a:cxnLst/>
            <a:rect l="l" t="t" r="r" b="b"/>
            <a:pathLst>
              <a:path w="896" h="991" extrusionOk="0">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3D3D7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06" name="Google Shape;106;p62"/>
          <p:cNvSpPr txBox="1"/>
          <p:nvPr/>
        </p:nvSpPr>
        <p:spPr>
          <a:xfrm>
            <a:off x="5691808"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Your Title</a:t>
            </a:r>
            <a:endParaRPr sz="1400" b="0" i="0" u="none" strike="noStrike" cap="none">
              <a:solidFill>
                <a:srgbClr val="000000"/>
              </a:solidFill>
              <a:latin typeface="Arial"/>
              <a:ea typeface="Arial"/>
              <a:cs typeface="Arial"/>
              <a:sym typeface="Arial"/>
            </a:endParaRPr>
          </a:p>
        </p:txBody>
      </p:sp>
      <p:sp>
        <p:nvSpPr>
          <p:cNvPr id="107" name="Google Shape;107;p62"/>
          <p:cNvSpPr txBox="1"/>
          <p:nvPr/>
        </p:nvSpPr>
        <p:spPr>
          <a:xfrm>
            <a:off x="9795863" y="1322650"/>
            <a:ext cx="163858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2"/>
                </a:solidFill>
                <a:latin typeface="Montserrat"/>
                <a:ea typeface="Montserrat"/>
                <a:cs typeface="Montserrat"/>
                <a:sym typeface="Montserrat"/>
              </a:rPr>
              <a:t>Your Title</a:t>
            </a:r>
            <a:endParaRPr sz="1400" b="0" i="0" u="none" strike="noStrike" cap="none">
              <a:solidFill>
                <a:srgbClr val="000000"/>
              </a:solidFill>
              <a:latin typeface="Arial"/>
              <a:ea typeface="Arial"/>
              <a:cs typeface="Arial"/>
              <a:sym typeface="Arial"/>
            </a:endParaRPr>
          </a:p>
        </p:txBody>
      </p:sp>
      <p:sp>
        <p:nvSpPr>
          <p:cNvPr id="108" name="Google Shape;108;p62"/>
          <p:cNvSpPr txBox="1"/>
          <p:nvPr/>
        </p:nvSpPr>
        <p:spPr>
          <a:xfrm>
            <a:off x="7895149" y="3013347"/>
            <a:ext cx="1045245" cy="2860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Your Title</a:t>
            </a:r>
            <a:endParaRPr sz="1400" b="0" i="0" u="none" strike="noStrike" cap="none">
              <a:solidFill>
                <a:srgbClr val="000000"/>
              </a:solidFill>
              <a:latin typeface="Arial"/>
              <a:ea typeface="Arial"/>
              <a:cs typeface="Arial"/>
              <a:sym typeface="Arial"/>
            </a:endParaRPr>
          </a:p>
        </p:txBody>
      </p:sp>
      <p:sp>
        <p:nvSpPr>
          <p:cNvPr id="109" name="Google Shape;109;p62"/>
          <p:cNvSpPr txBox="1">
            <a:spLocks noGrp="1"/>
          </p:cNvSpPr>
          <p:nvPr>
            <p:ph type="body" idx="1"/>
          </p:nvPr>
        </p:nvSpPr>
        <p:spPr>
          <a:xfrm>
            <a:off x="2833955" y="2984923"/>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62"/>
          <p:cNvSpPr txBox="1">
            <a:spLocks noGrp="1"/>
          </p:cNvSpPr>
          <p:nvPr>
            <p:ph type="body" idx="2"/>
          </p:nvPr>
        </p:nvSpPr>
        <p:spPr>
          <a:xfrm>
            <a:off x="7261647" y="2951026"/>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62"/>
          <p:cNvSpPr txBox="1">
            <a:spLocks noGrp="1"/>
          </p:cNvSpPr>
          <p:nvPr>
            <p:ph type="body" idx="3"/>
          </p:nvPr>
        </p:nvSpPr>
        <p:spPr>
          <a:xfrm>
            <a:off x="5051398" y="1028522"/>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62"/>
          <p:cNvSpPr txBox="1">
            <a:spLocks noGrp="1"/>
          </p:cNvSpPr>
          <p:nvPr>
            <p:ph type="body" idx="4"/>
          </p:nvPr>
        </p:nvSpPr>
        <p:spPr>
          <a:xfrm>
            <a:off x="9377489" y="994625"/>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62"/>
          <p:cNvSpPr/>
          <p:nvPr/>
        </p:nvSpPr>
        <p:spPr>
          <a:xfrm>
            <a:off x="0" y="2489789"/>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1B728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nvGrpSpPr>
          <p:cNvPr id="114" name="Google Shape;114;p62"/>
          <p:cNvGrpSpPr/>
          <p:nvPr/>
        </p:nvGrpSpPr>
        <p:grpSpPr>
          <a:xfrm>
            <a:off x="495393" y="6135034"/>
            <a:ext cx="3059425" cy="407404"/>
            <a:chOff x="4345239" y="6324600"/>
            <a:chExt cx="3059425" cy="407404"/>
          </a:xfrm>
        </p:grpSpPr>
        <p:sp>
          <p:nvSpPr>
            <p:cNvPr id="115" name="Google Shape;115;p62"/>
            <p:cNvSpPr txBox="1"/>
            <p:nvPr/>
          </p:nvSpPr>
          <p:spPr>
            <a:xfrm>
              <a:off x="4660003" y="6362700"/>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116" name="Google Shape;116;p62" descr="A picture containing text, clock, sign, gauge&#10;&#10;Description automatically generated"/>
            <p:cNvPicPr preferRelativeResize="0"/>
            <p:nvPr/>
          </p:nvPicPr>
          <p:blipFill rotWithShape="1">
            <a:blip r:embed="rId2">
              <a:alphaModFix/>
            </a:blip>
            <a:srcRect l="28689" t="328" r="49707" b="-7349"/>
            <a:stretch/>
          </p:blipFill>
          <p:spPr>
            <a:xfrm>
              <a:off x="4345239" y="6324600"/>
              <a:ext cx="358362" cy="40740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lendar graph">
  <p:cSld name="Calendar graph">
    <p:spTree>
      <p:nvGrpSpPr>
        <p:cNvPr id="1" name="Shape 117"/>
        <p:cNvGrpSpPr/>
        <p:nvPr/>
      </p:nvGrpSpPr>
      <p:grpSpPr>
        <a:xfrm>
          <a:off x="0" y="0"/>
          <a:ext cx="0" cy="0"/>
          <a:chOff x="0" y="0"/>
          <a:chExt cx="0" cy="0"/>
        </a:xfrm>
      </p:grpSpPr>
      <p:grpSp>
        <p:nvGrpSpPr>
          <p:cNvPr id="118" name="Google Shape;118;p43"/>
          <p:cNvGrpSpPr/>
          <p:nvPr/>
        </p:nvGrpSpPr>
        <p:grpSpPr>
          <a:xfrm>
            <a:off x="13492" y="1875084"/>
            <a:ext cx="12165015" cy="3041254"/>
            <a:chOff x="0" y="4738255"/>
            <a:chExt cx="21169744" cy="5292436"/>
          </a:xfrm>
        </p:grpSpPr>
        <p:sp>
          <p:nvSpPr>
            <p:cNvPr id="119" name="Google Shape;119;p43"/>
            <p:cNvSpPr/>
            <p:nvPr/>
          </p:nvSpPr>
          <p:spPr>
            <a:xfrm>
              <a:off x="0" y="4738255"/>
              <a:ext cx="5292436" cy="5292436"/>
            </a:xfrm>
            <a:prstGeom prst="rect">
              <a:avLst/>
            </a:prstGeom>
            <a:solidFill>
              <a:srgbClr val="1B72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3"/>
            <p:cNvSpPr/>
            <p:nvPr/>
          </p:nvSpPr>
          <p:spPr>
            <a:xfrm>
              <a:off x="5292436" y="4738255"/>
              <a:ext cx="5292436" cy="5292436"/>
            </a:xfrm>
            <a:prstGeom prst="rect">
              <a:avLst/>
            </a:prstGeom>
            <a:solidFill>
              <a:srgbClr val="279B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43"/>
            <p:cNvSpPr/>
            <p:nvPr/>
          </p:nvSpPr>
          <p:spPr>
            <a:xfrm>
              <a:off x="10584872" y="4738255"/>
              <a:ext cx="5292436" cy="5292436"/>
            </a:xfrm>
            <a:prstGeom prst="rect">
              <a:avLst/>
            </a:prstGeom>
            <a:solidFill>
              <a:srgbClr val="7F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43"/>
            <p:cNvSpPr/>
            <p:nvPr/>
          </p:nvSpPr>
          <p:spPr>
            <a:xfrm>
              <a:off x="15877308" y="4738255"/>
              <a:ext cx="5292436" cy="5292436"/>
            </a:xfrm>
            <a:prstGeom prst="rect">
              <a:avLst/>
            </a:prstGeom>
            <a:solidFill>
              <a:srgbClr val="3D3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3" name="Google Shape;123;p43"/>
          <p:cNvSpPr txBox="1">
            <a:spLocks noGrp="1"/>
          </p:cNvSpPr>
          <p:nvPr>
            <p:ph type="body" idx="1"/>
          </p:nvPr>
        </p:nvSpPr>
        <p:spPr>
          <a:xfrm>
            <a:off x="3054743" y="2963737"/>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43"/>
          <p:cNvSpPr txBox="1">
            <a:spLocks noGrp="1"/>
          </p:cNvSpPr>
          <p:nvPr>
            <p:ph type="body" idx="2"/>
          </p:nvPr>
        </p:nvSpPr>
        <p:spPr>
          <a:xfrm>
            <a:off x="3059026" y="2332384"/>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43"/>
          <p:cNvSpPr txBox="1">
            <a:spLocks noGrp="1"/>
          </p:cNvSpPr>
          <p:nvPr>
            <p:ph type="body" idx="3"/>
          </p:nvPr>
        </p:nvSpPr>
        <p:spPr>
          <a:xfrm>
            <a:off x="3069574" y="3694013"/>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3"/>
          <p:cNvSpPr txBox="1">
            <a:spLocks noGrp="1"/>
          </p:cNvSpPr>
          <p:nvPr>
            <p:ph type="body" idx="4"/>
          </p:nvPr>
        </p:nvSpPr>
        <p:spPr>
          <a:xfrm>
            <a:off x="-979" y="2966833"/>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43"/>
          <p:cNvSpPr txBox="1">
            <a:spLocks noGrp="1"/>
          </p:cNvSpPr>
          <p:nvPr>
            <p:ph type="body" idx="5"/>
          </p:nvPr>
        </p:nvSpPr>
        <p:spPr>
          <a:xfrm>
            <a:off x="3304" y="2335480"/>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3"/>
          <p:cNvSpPr txBox="1">
            <a:spLocks noGrp="1"/>
          </p:cNvSpPr>
          <p:nvPr>
            <p:ph type="body" idx="6"/>
          </p:nvPr>
        </p:nvSpPr>
        <p:spPr>
          <a:xfrm>
            <a:off x="13852" y="3697109"/>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43"/>
          <p:cNvSpPr txBox="1">
            <a:spLocks noGrp="1"/>
          </p:cNvSpPr>
          <p:nvPr>
            <p:ph type="body" idx="7"/>
          </p:nvPr>
        </p:nvSpPr>
        <p:spPr>
          <a:xfrm>
            <a:off x="9124512" y="2950422"/>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3"/>
          <p:cNvSpPr txBox="1">
            <a:spLocks noGrp="1"/>
          </p:cNvSpPr>
          <p:nvPr>
            <p:ph type="body" idx="8"/>
          </p:nvPr>
        </p:nvSpPr>
        <p:spPr>
          <a:xfrm>
            <a:off x="9128795" y="2319069"/>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3"/>
          <p:cNvSpPr txBox="1">
            <a:spLocks noGrp="1"/>
          </p:cNvSpPr>
          <p:nvPr>
            <p:ph type="body" idx="9"/>
          </p:nvPr>
        </p:nvSpPr>
        <p:spPr>
          <a:xfrm>
            <a:off x="9139343" y="3680698"/>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3"/>
          <p:cNvSpPr txBox="1">
            <a:spLocks noGrp="1"/>
          </p:cNvSpPr>
          <p:nvPr>
            <p:ph type="body" idx="13"/>
          </p:nvPr>
        </p:nvSpPr>
        <p:spPr>
          <a:xfrm>
            <a:off x="6068790" y="2953518"/>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3"/>
          <p:cNvSpPr txBox="1">
            <a:spLocks noGrp="1"/>
          </p:cNvSpPr>
          <p:nvPr>
            <p:ph type="body" idx="14"/>
          </p:nvPr>
        </p:nvSpPr>
        <p:spPr>
          <a:xfrm>
            <a:off x="6073073" y="2322165"/>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43"/>
          <p:cNvSpPr txBox="1">
            <a:spLocks noGrp="1"/>
          </p:cNvSpPr>
          <p:nvPr>
            <p:ph type="body" idx="15"/>
          </p:nvPr>
        </p:nvSpPr>
        <p:spPr>
          <a:xfrm>
            <a:off x="6083621" y="3683794"/>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43"/>
          <p:cNvSpPr txBox="1">
            <a:spLocks noGrp="1"/>
          </p:cNvSpPr>
          <p:nvPr>
            <p:ph type="body" idx="1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3600"/>
              <a:buNone/>
              <a:defRPr sz="3600" b="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6" name="Google Shape;136;p43"/>
          <p:cNvGrpSpPr/>
          <p:nvPr/>
        </p:nvGrpSpPr>
        <p:grpSpPr>
          <a:xfrm>
            <a:off x="4571670" y="6135034"/>
            <a:ext cx="3059425" cy="407404"/>
            <a:chOff x="4345239" y="6324600"/>
            <a:chExt cx="3059425" cy="407404"/>
          </a:xfrm>
        </p:grpSpPr>
        <p:sp>
          <p:nvSpPr>
            <p:cNvPr id="137" name="Google Shape;137;p43"/>
            <p:cNvSpPr txBox="1"/>
            <p:nvPr/>
          </p:nvSpPr>
          <p:spPr>
            <a:xfrm>
              <a:off x="4660003" y="6362700"/>
              <a:ext cx="2744661"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2D5592"/>
                  </a:solidFill>
                  <a:latin typeface="Arial"/>
                  <a:ea typeface="Arial"/>
                  <a:cs typeface="Arial"/>
                  <a:sym typeface="Arial"/>
                </a:rPr>
                <a:t>Empowering Young Mountain Entrepreneurs</a:t>
              </a:r>
              <a:endParaRPr sz="1400" b="0" i="0" u="none" strike="noStrike" cap="none">
                <a:solidFill>
                  <a:srgbClr val="000000"/>
                </a:solidFill>
                <a:latin typeface="Arial"/>
                <a:ea typeface="Arial"/>
                <a:cs typeface="Arial"/>
                <a:sym typeface="Arial"/>
              </a:endParaRPr>
            </a:p>
          </p:txBody>
        </p:sp>
        <p:pic>
          <p:nvPicPr>
            <p:cNvPr id="138" name="Google Shape;138;p43" descr="A picture containing text, clock, sign, gauge&#10;&#10;Description automatically generated"/>
            <p:cNvPicPr preferRelativeResize="0"/>
            <p:nvPr/>
          </p:nvPicPr>
          <p:blipFill rotWithShape="1">
            <a:blip r:embed="rId2">
              <a:alphaModFix/>
            </a:blip>
            <a:srcRect l="28689" t="328" r="49707" b="-7349"/>
            <a:stretch/>
          </p:blipFill>
          <p:spPr>
            <a:xfrm>
              <a:off x="4345239" y="6324600"/>
              <a:ext cx="358362" cy="40740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with Photo 2">
  <p:cSld name="Text Slide with Photo 2">
    <p:spTree>
      <p:nvGrpSpPr>
        <p:cNvPr id="1" name="Shape 139"/>
        <p:cNvGrpSpPr/>
        <p:nvPr/>
      </p:nvGrpSpPr>
      <p:grpSpPr>
        <a:xfrm>
          <a:off x="0" y="0"/>
          <a:ext cx="0" cy="0"/>
          <a:chOff x="0" y="0"/>
          <a:chExt cx="0" cy="0"/>
        </a:xfrm>
      </p:grpSpPr>
      <p:sp>
        <p:nvSpPr>
          <p:cNvPr id="140" name="Google Shape;140;p45"/>
          <p:cNvSpPr/>
          <p:nvPr/>
        </p:nvSpPr>
        <p:spPr>
          <a:xfrm>
            <a:off x="7329608" y="4573043"/>
            <a:ext cx="3052949" cy="2282034"/>
          </a:xfrm>
          <a:custGeom>
            <a:avLst/>
            <a:gdLst/>
            <a:ahLst/>
            <a:cxnLst/>
            <a:rect l="l" t="t" r="r" b="b"/>
            <a:pathLst>
              <a:path w="3052949" h="2282034" extrusionOk="0">
                <a:moveTo>
                  <a:pt x="711661" y="0"/>
                </a:moveTo>
                <a:lnTo>
                  <a:pt x="3052949" y="2264969"/>
                </a:lnTo>
                <a:lnTo>
                  <a:pt x="0" y="2282034"/>
                </a:lnTo>
                <a:lnTo>
                  <a:pt x="711661"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45"/>
          <p:cNvSpPr>
            <a:spLocks noGrp="1"/>
          </p:cNvSpPr>
          <p:nvPr>
            <p:ph type="pic" idx="2"/>
          </p:nvPr>
        </p:nvSpPr>
        <p:spPr>
          <a:xfrm>
            <a:off x="7329563" y="-1"/>
            <a:ext cx="4862437" cy="6855220"/>
          </a:xfrm>
          <a:prstGeom prst="rect">
            <a:avLst/>
          </a:prstGeom>
          <a:noFill/>
          <a:ln>
            <a:noFill/>
          </a:ln>
        </p:spPr>
      </p:sp>
      <p:sp>
        <p:nvSpPr>
          <p:cNvPr id="142" name="Google Shape;142;p45"/>
          <p:cNvSpPr/>
          <p:nvPr/>
        </p:nvSpPr>
        <p:spPr>
          <a:xfrm>
            <a:off x="831689" y="6203959"/>
            <a:ext cx="6297244" cy="176873"/>
          </a:xfrm>
          <a:custGeom>
            <a:avLst/>
            <a:gdLst/>
            <a:ahLst/>
            <a:cxnLst/>
            <a:rect l="l" t="t" r="r" b="b"/>
            <a:pathLst>
              <a:path w="2568842" h="8144" extrusionOk="0">
                <a:moveTo>
                  <a:pt x="0" y="0"/>
                </a:moveTo>
                <a:lnTo>
                  <a:pt x="2568843" y="0"/>
                </a:lnTo>
              </a:path>
            </a:pathLst>
          </a:custGeom>
          <a:noFill/>
          <a:ln w="12700" cap="flat" cmpd="sng">
            <a:solidFill>
              <a:srgbClr val="279BD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3" name="Google Shape;143;p45" descr="A picture containing text, clock, sign, gauge&#10;&#10;Description automatically generated"/>
          <p:cNvPicPr preferRelativeResize="0"/>
          <p:nvPr/>
        </p:nvPicPr>
        <p:blipFill rotWithShape="1">
          <a:blip r:embed="rId2">
            <a:alphaModFix/>
          </a:blip>
          <a:srcRect l="28689" t="328" r="49707" b="-7349"/>
          <a:stretch/>
        </p:blipFill>
        <p:spPr>
          <a:xfrm>
            <a:off x="430699" y="6062820"/>
            <a:ext cx="400991" cy="455867"/>
          </a:xfrm>
          <a:prstGeom prst="rect">
            <a:avLst/>
          </a:prstGeom>
          <a:noFill/>
          <a:ln>
            <a:noFill/>
          </a:ln>
        </p:spPr>
      </p:pic>
      <p:sp>
        <p:nvSpPr>
          <p:cNvPr id="144" name="Google Shape;144;p45"/>
          <p:cNvSpPr/>
          <p:nvPr/>
        </p:nvSpPr>
        <p:spPr>
          <a:xfrm>
            <a:off x="7329563" y="4572901"/>
            <a:ext cx="3052949" cy="2282034"/>
          </a:xfrm>
          <a:custGeom>
            <a:avLst/>
            <a:gdLst/>
            <a:ahLst/>
            <a:cxnLst/>
            <a:rect l="l" t="t" r="r" b="b"/>
            <a:pathLst>
              <a:path w="3052949" h="2282034" extrusionOk="0">
                <a:moveTo>
                  <a:pt x="711661" y="0"/>
                </a:moveTo>
                <a:lnTo>
                  <a:pt x="3052949" y="2264969"/>
                </a:lnTo>
                <a:lnTo>
                  <a:pt x="0" y="2282034"/>
                </a:lnTo>
                <a:lnTo>
                  <a:pt x="711661" y="0"/>
                </a:lnTo>
                <a:close/>
              </a:path>
            </a:pathLst>
          </a:custGeom>
          <a:blipFill rotWithShape="1">
            <a:blip r:embed="rId3">
              <a:alphaModFix/>
            </a:blip>
            <a:stretch>
              <a:fillRect l="-18855" t="-14071" r="18854" b="-51256"/>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45"/>
          <p:cNvSpPr/>
          <p:nvPr/>
        </p:nvSpPr>
        <p:spPr>
          <a:xfrm>
            <a:off x="408953" y="1340326"/>
            <a:ext cx="792000" cy="21410"/>
          </a:xfrm>
          <a:prstGeom prst="rect">
            <a:avLst/>
          </a:prstGeom>
          <a:solidFill>
            <a:srgbClr val="279BD3"/>
          </a:solidFill>
          <a:ln w="12700" cap="flat" cmpd="sng">
            <a:solidFill>
              <a:srgbClr val="279B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Light"/>
              <a:ea typeface="Montserrat Light"/>
              <a:cs typeface="Montserrat Light"/>
              <a:sym typeface="Montserrat Light"/>
            </a:endParaRPr>
          </a:p>
        </p:txBody>
      </p:sp>
      <p:sp>
        <p:nvSpPr>
          <p:cNvPr id="146" name="Google Shape;146;p45"/>
          <p:cNvSpPr txBox="1">
            <a:spLocks noGrp="1"/>
          </p:cNvSpPr>
          <p:nvPr>
            <p:ph type="body" idx="1"/>
          </p:nvPr>
        </p:nvSpPr>
        <p:spPr>
          <a:xfrm>
            <a:off x="529759" y="1757011"/>
            <a:ext cx="6971708"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400"/>
              <a:buNone/>
              <a:defRPr sz="24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5"/>
          <p:cNvSpPr txBox="1">
            <a:spLocks noGrp="1"/>
          </p:cNvSpPr>
          <p:nvPr>
            <p:ph type="body" idx="3"/>
          </p:nvPr>
        </p:nvSpPr>
        <p:spPr>
          <a:xfrm>
            <a:off x="529758" y="642972"/>
            <a:ext cx="697170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b="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A1A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A1A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A1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esslabs.com/systematic-inventive-thinking-inside-the-bo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uxplanet.org/principles-of-design-thinking-stages-of-design-thinking-b2cc219063ac"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un-documents.net/our-common-futur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bing.com/videos/search?q=environmental+sustainability+definition&amp;&amp;view=detail&amp;mid=AD141A465BE4838FE41EAD141A465BE4838FE41E&amp;&amp;FORM=VDRVRV"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s://www.un.org/sustainabledevelopmen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policyoptions.irpp.org/magazines/november-2018/policy-innovation-entrepreneurship/facebook-what-about-a-policy-for-innovation-and-entrepreneurshi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
          <p:cNvSpPr txBox="1">
            <a:spLocks noGrp="1"/>
          </p:cNvSpPr>
          <p:nvPr>
            <p:ph type="body" idx="1"/>
          </p:nvPr>
        </p:nvSpPr>
        <p:spPr>
          <a:xfrm>
            <a:off x="5031000" y="4374340"/>
            <a:ext cx="6050442" cy="160702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0"/>
              </a:spcBef>
              <a:spcAft>
                <a:spcPts val="0"/>
              </a:spcAft>
              <a:buSzPts val="5000"/>
              <a:buNone/>
            </a:pPr>
            <a:r>
              <a:rPr lang="el-GR" sz="3600" dirty="0"/>
              <a:t>Βιώσιμες Ορεινές Περιοχές</a:t>
            </a:r>
          </a:p>
          <a:p>
            <a:pPr marL="457200" lvl="0" indent="-228600" algn="l" rtl="0">
              <a:lnSpc>
                <a:spcPct val="90000"/>
              </a:lnSpc>
              <a:spcBef>
                <a:spcPts val="0"/>
              </a:spcBef>
              <a:spcAft>
                <a:spcPts val="0"/>
              </a:spcAft>
              <a:buSzPts val="5000"/>
              <a:buNone/>
            </a:pPr>
            <a:r>
              <a:rPr lang="el-GR" sz="3600" dirty="0"/>
              <a:t>Τουρισμός, Τρόφιμα και Γεωργία /Γεωργική Καινοτομία</a:t>
            </a:r>
            <a:endParaRPr dirty="0"/>
          </a:p>
        </p:txBody>
      </p:sp>
      <p:sp>
        <p:nvSpPr>
          <p:cNvPr id="161" name="Google Shape;161;p3"/>
          <p:cNvSpPr txBox="1">
            <a:spLocks noGrp="1"/>
          </p:cNvSpPr>
          <p:nvPr>
            <p:ph type="body" idx="3"/>
          </p:nvPr>
        </p:nvSpPr>
        <p:spPr>
          <a:xfrm>
            <a:off x="5259598" y="3614678"/>
            <a:ext cx="319207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l-GR" sz="4800" dirty="0">
                <a:solidFill>
                  <a:srgbClr val="20EEF1"/>
                </a:solidFill>
              </a:rPr>
              <a:t>Ενότητα</a:t>
            </a:r>
            <a:r>
              <a:rPr lang="en-US" sz="4800" dirty="0">
                <a:solidFill>
                  <a:srgbClr val="20EEF1"/>
                </a:solidFill>
              </a:rPr>
              <a:t> 3a</a:t>
            </a:r>
            <a:endParaRPr sz="4800" dirty="0">
              <a:solidFill>
                <a:srgbClr val="20EEF1"/>
              </a:solidFill>
            </a:endParaRPr>
          </a:p>
        </p:txBody>
      </p:sp>
      <p:grpSp>
        <p:nvGrpSpPr>
          <p:cNvPr id="162" name="Google Shape;162;p3"/>
          <p:cNvGrpSpPr/>
          <p:nvPr/>
        </p:nvGrpSpPr>
        <p:grpSpPr>
          <a:xfrm>
            <a:off x="2088627" y="3786905"/>
            <a:ext cx="2082443" cy="2861107"/>
            <a:chOff x="5875548" y="3125276"/>
            <a:chExt cx="438214" cy="602070"/>
          </a:xfrm>
        </p:grpSpPr>
        <p:sp>
          <p:nvSpPr>
            <p:cNvPr id="163" name="Google Shape;163;p3"/>
            <p:cNvSpPr/>
            <p:nvPr/>
          </p:nvSpPr>
          <p:spPr>
            <a:xfrm>
              <a:off x="5875548" y="3125276"/>
              <a:ext cx="369945" cy="602070"/>
            </a:xfrm>
            <a:custGeom>
              <a:avLst/>
              <a:gdLst/>
              <a:ahLst/>
              <a:cxnLst/>
              <a:rect l="l" t="t" r="r" b="b"/>
              <a:pathLst>
                <a:path w="369945" h="602070" extrusionOk="0">
                  <a:moveTo>
                    <a:pt x="369945" y="5539"/>
                  </a:moveTo>
                  <a:lnTo>
                    <a:pt x="343224" y="0"/>
                  </a:lnTo>
                  <a:lnTo>
                    <a:pt x="0" y="582197"/>
                  </a:lnTo>
                  <a:lnTo>
                    <a:pt x="94910" y="602071"/>
                  </a:lnTo>
                  <a:lnTo>
                    <a:pt x="95236" y="601582"/>
                  </a:lnTo>
                  <a:lnTo>
                    <a:pt x="26966" y="587328"/>
                  </a:lnTo>
                  <a:close/>
                </a:path>
              </a:pathLst>
            </a:custGeom>
            <a:solidFill>
              <a:srgbClr val="279BD3">
                <a:alpha val="5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3"/>
            <p:cNvSpPr/>
            <p:nvPr/>
          </p:nvSpPr>
          <p:spPr>
            <a:xfrm>
              <a:off x="5902513" y="3130815"/>
              <a:ext cx="411249" cy="596043"/>
            </a:xfrm>
            <a:custGeom>
              <a:avLst/>
              <a:gdLst/>
              <a:ahLst/>
              <a:cxnLst/>
              <a:rect l="l" t="t" r="r" b="b"/>
              <a:pathLst>
                <a:path w="411249" h="596043" extrusionOk="0">
                  <a:moveTo>
                    <a:pt x="342979" y="0"/>
                  </a:moveTo>
                  <a:lnTo>
                    <a:pt x="0" y="581790"/>
                  </a:lnTo>
                  <a:lnTo>
                    <a:pt x="68270" y="596043"/>
                  </a:lnTo>
                  <a:lnTo>
                    <a:pt x="411250" y="14254"/>
                  </a:lnTo>
                  <a:close/>
                </a:path>
              </a:pathLst>
            </a:custGeom>
            <a:solidFill>
              <a:srgbClr val="279B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65" name="Google Shape;165;p3"/>
          <p:cNvPicPr preferRelativeResize="0">
            <a:picLocks noGrp="1"/>
          </p:cNvPicPr>
          <p:nvPr>
            <p:ph type="pic" idx="2"/>
          </p:nvPr>
        </p:nvPicPr>
        <p:blipFill rotWithShape="1">
          <a:blip r:embed="rId3">
            <a:alphaModFix/>
          </a:blip>
          <a:srcRect/>
          <a:stretch/>
        </p:blipFill>
        <p:spPr>
          <a:xfrm rot="5400000">
            <a:off x="-1059059" y="1726933"/>
            <a:ext cx="6243851" cy="39909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74"/>
          <p:cNvSpPr txBox="1">
            <a:spLocks noGrp="1"/>
          </p:cNvSpPr>
          <p:nvPr>
            <p:ph type="body" idx="1"/>
          </p:nvPr>
        </p:nvSpPr>
        <p:spPr>
          <a:xfrm>
            <a:off x="3150279" y="1998042"/>
            <a:ext cx="2731908" cy="281556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00"/>
              <a:buNone/>
            </a:pPr>
            <a:endParaRPr dirty="0"/>
          </a:p>
          <a:p>
            <a:pPr marL="228600" lvl="0" indent="-228600" algn="l" rtl="0">
              <a:lnSpc>
                <a:spcPct val="90000"/>
              </a:lnSpc>
              <a:spcBef>
                <a:spcPts val="0"/>
              </a:spcBef>
              <a:spcAft>
                <a:spcPts val="0"/>
              </a:spcAft>
              <a:buSzPts val="2000"/>
              <a:buNone/>
            </a:pPr>
            <a:r>
              <a:rPr lang="el-GR" dirty="0"/>
              <a:t>Αφήστε χρόνο για δημιουργικότητα, παίξτε με πρωτότυπα, συνεχίστε να μαθαίνετε - τα λάθη είναι ο καλύτερος δάσκαλος – δεχτείτε κριτική, ακούστε</a:t>
            </a:r>
            <a:r>
              <a:rPr lang="en-US" dirty="0"/>
              <a:t>.</a:t>
            </a:r>
            <a:endParaRPr dirty="0"/>
          </a:p>
          <a:p>
            <a:pPr marL="228600" lvl="0" indent="-228600" algn="l" rtl="0">
              <a:lnSpc>
                <a:spcPct val="90000"/>
              </a:lnSpc>
              <a:spcBef>
                <a:spcPts val="0"/>
              </a:spcBef>
              <a:spcAft>
                <a:spcPts val="0"/>
              </a:spcAft>
              <a:buClr>
                <a:schemeClr val="lt1"/>
              </a:buClr>
              <a:buSzPts val="2000"/>
              <a:buNone/>
            </a:pPr>
            <a:endParaRPr dirty="0"/>
          </a:p>
        </p:txBody>
      </p:sp>
      <p:sp>
        <p:nvSpPr>
          <p:cNvPr id="266" name="Google Shape;266;p74"/>
          <p:cNvSpPr txBox="1">
            <a:spLocks noGrp="1"/>
          </p:cNvSpPr>
          <p:nvPr>
            <p:ph type="body" idx="2"/>
          </p:nvPr>
        </p:nvSpPr>
        <p:spPr>
          <a:xfrm>
            <a:off x="3019437" y="896294"/>
            <a:ext cx="3049353" cy="1239008"/>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SzPts val="2500"/>
              <a:buNone/>
            </a:pPr>
            <a:r>
              <a:rPr lang="el-GR" sz="2500" b="1" dirty="0">
                <a:solidFill>
                  <a:srgbClr val="0099CC"/>
                </a:solidFill>
              </a:rPr>
              <a:t>Εξασκηθείτε σε τρόπους δημιουργικής σκέψης</a:t>
            </a:r>
            <a:endParaRPr dirty="0"/>
          </a:p>
        </p:txBody>
      </p:sp>
      <p:sp>
        <p:nvSpPr>
          <p:cNvPr id="267" name="Google Shape;267;p74"/>
          <p:cNvSpPr txBox="1">
            <a:spLocks noGrp="1"/>
          </p:cNvSpPr>
          <p:nvPr>
            <p:ph type="body" idx="4"/>
          </p:nvPr>
        </p:nvSpPr>
        <p:spPr>
          <a:xfrm>
            <a:off x="67261" y="2001138"/>
            <a:ext cx="2812418" cy="281556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00"/>
              <a:buNone/>
            </a:pPr>
            <a:endParaRPr sz="2000" dirty="0"/>
          </a:p>
          <a:p>
            <a:pPr marL="228600" lvl="0" indent="-228600" algn="l" rtl="0">
              <a:lnSpc>
                <a:spcPct val="90000"/>
              </a:lnSpc>
              <a:spcBef>
                <a:spcPts val="0"/>
              </a:spcBef>
              <a:spcAft>
                <a:spcPts val="0"/>
              </a:spcAft>
              <a:buSzPts val="2000"/>
              <a:buNone/>
            </a:pPr>
            <a:r>
              <a:rPr lang="el-GR" sz="2000" dirty="0"/>
              <a:t>Ανοίξτε το μυαλό σας, βγείτε από το γνωστό και μπείτε στο άγνωστο. Να είστε ευέλικτοι στη δημιουργία ιδεών.</a:t>
            </a:r>
            <a:endParaRPr dirty="0"/>
          </a:p>
        </p:txBody>
      </p:sp>
      <p:sp>
        <p:nvSpPr>
          <p:cNvPr id="268" name="Google Shape;268;p74"/>
          <p:cNvSpPr txBox="1">
            <a:spLocks noGrp="1"/>
          </p:cNvSpPr>
          <p:nvPr>
            <p:ph type="body" idx="5"/>
          </p:nvPr>
        </p:nvSpPr>
        <p:spPr>
          <a:xfrm>
            <a:off x="-4418" y="1415820"/>
            <a:ext cx="3049353" cy="58222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500"/>
              <a:buNone/>
            </a:pPr>
            <a:r>
              <a:rPr lang="el-GR" sz="2500" b="1" dirty="0">
                <a:solidFill>
                  <a:srgbClr val="006666"/>
                </a:solidFill>
              </a:rPr>
              <a:t>Δημιουργία ιδεών</a:t>
            </a:r>
            <a:r>
              <a:rPr lang="en-US" sz="2500" dirty="0"/>
              <a:t>: </a:t>
            </a:r>
            <a:endParaRPr dirty="0"/>
          </a:p>
          <a:p>
            <a:pPr marL="0" lvl="0" indent="0" algn="ctr" rtl="0">
              <a:lnSpc>
                <a:spcPct val="90000"/>
              </a:lnSpc>
              <a:spcBef>
                <a:spcPts val="0"/>
              </a:spcBef>
              <a:spcAft>
                <a:spcPts val="0"/>
              </a:spcAft>
              <a:buClr>
                <a:schemeClr val="lt1"/>
              </a:buClr>
              <a:buSzPts val="4000"/>
              <a:buNone/>
            </a:pPr>
            <a:endParaRPr dirty="0"/>
          </a:p>
        </p:txBody>
      </p:sp>
      <p:sp>
        <p:nvSpPr>
          <p:cNvPr id="269" name="Google Shape;269;p74"/>
          <p:cNvSpPr txBox="1">
            <a:spLocks noGrp="1"/>
          </p:cNvSpPr>
          <p:nvPr>
            <p:ph type="body" idx="7"/>
          </p:nvPr>
        </p:nvSpPr>
        <p:spPr>
          <a:xfrm>
            <a:off x="9165456" y="2001138"/>
            <a:ext cx="2899166" cy="313465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00"/>
              <a:buNone/>
            </a:pPr>
            <a:endParaRPr dirty="0"/>
          </a:p>
          <a:p>
            <a:pPr marL="228600" lvl="0" indent="-228600" algn="l" rtl="0">
              <a:lnSpc>
                <a:spcPct val="90000"/>
              </a:lnSpc>
              <a:spcBef>
                <a:spcPts val="0"/>
              </a:spcBef>
              <a:spcAft>
                <a:spcPts val="0"/>
              </a:spcAft>
              <a:buSzPts val="2000"/>
              <a:buNone/>
            </a:pPr>
            <a:r>
              <a:rPr lang="el-GR" i="1" dirty="0"/>
              <a:t>Αξιολογήστε τις ιδέες, π.χ., σε πλαίσιο, χρόνο και χώρο, χρησιμότητα, ανάγκες, δυνατά σημεία/αδυναμίες - να λαμβάνετε πάντα υπόψη το περιβάλλον, την οικονομία και τις κοινωνικές πτυχές.</a:t>
            </a:r>
            <a:endParaRPr dirty="0"/>
          </a:p>
        </p:txBody>
      </p:sp>
      <p:sp>
        <p:nvSpPr>
          <p:cNvPr id="270" name="Google Shape;270;p74"/>
          <p:cNvSpPr txBox="1">
            <a:spLocks noGrp="1"/>
          </p:cNvSpPr>
          <p:nvPr>
            <p:ph type="body" idx="8"/>
          </p:nvPr>
        </p:nvSpPr>
        <p:spPr>
          <a:xfrm>
            <a:off x="9068857" y="1019961"/>
            <a:ext cx="3079995" cy="912245"/>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90000"/>
              </a:lnSpc>
              <a:spcBef>
                <a:spcPts val="0"/>
              </a:spcBef>
              <a:spcAft>
                <a:spcPts val="0"/>
              </a:spcAft>
              <a:buSzPct val="100000"/>
              <a:buNone/>
            </a:pPr>
            <a:r>
              <a:rPr lang="el-GR" dirty="0">
                <a:solidFill>
                  <a:srgbClr val="333399"/>
                </a:solidFill>
              </a:rPr>
              <a:t>Εξετάστε τρόπους για να κάνετε τις ιδέες πιο αξιόλογες</a:t>
            </a:r>
            <a:endParaRPr dirty="0"/>
          </a:p>
        </p:txBody>
      </p:sp>
      <p:sp>
        <p:nvSpPr>
          <p:cNvPr id="271" name="Google Shape;271;p74"/>
          <p:cNvSpPr txBox="1">
            <a:spLocks noGrp="1"/>
          </p:cNvSpPr>
          <p:nvPr>
            <p:ph type="body" idx="13"/>
          </p:nvPr>
        </p:nvSpPr>
        <p:spPr>
          <a:xfrm>
            <a:off x="6233397" y="1998041"/>
            <a:ext cx="2720368" cy="281556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00"/>
              <a:buNone/>
            </a:pPr>
            <a:endParaRPr dirty="0"/>
          </a:p>
          <a:p>
            <a:pPr marL="228600" lvl="0" indent="-228600" algn="l" rtl="0">
              <a:lnSpc>
                <a:spcPct val="90000"/>
              </a:lnSpc>
              <a:spcBef>
                <a:spcPts val="0"/>
              </a:spcBef>
              <a:spcAft>
                <a:spcPts val="0"/>
              </a:spcAft>
              <a:buSzPts val="2000"/>
              <a:buNone/>
            </a:pPr>
            <a:r>
              <a:rPr lang="el-GR" dirty="0"/>
              <a:t>Μάθε πως; π.χ., με προσέγγιση Συστηματικής Εφευρετικής Σκέψης και Σχεδιαστική λογική.</a:t>
            </a:r>
            <a:endParaRPr dirty="0"/>
          </a:p>
        </p:txBody>
      </p:sp>
      <p:sp>
        <p:nvSpPr>
          <p:cNvPr id="272" name="Google Shape;272;p74"/>
          <p:cNvSpPr txBox="1">
            <a:spLocks noGrp="1"/>
          </p:cNvSpPr>
          <p:nvPr>
            <p:ph type="body" idx="14"/>
          </p:nvPr>
        </p:nvSpPr>
        <p:spPr>
          <a:xfrm>
            <a:off x="6068905" y="1157222"/>
            <a:ext cx="3049353" cy="91224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500"/>
              <a:buNone/>
            </a:pPr>
            <a:r>
              <a:rPr lang="el-GR" sz="2500" dirty="0">
                <a:solidFill>
                  <a:srgbClr val="9900CC"/>
                </a:solidFill>
              </a:rPr>
              <a:t>Βρείτε τρόπους βελτίωσης των ιδεών</a:t>
            </a:r>
            <a:endParaRPr dirty="0"/>
          </a:p>
        </p:txBody>
      </p:sp>
      <p:sp>
        <p:nvSpPr>
          <p:cNvPr id="273" name="Google Shape;273;p74"/>
          <p:cNvSpPr txBox="1">
            <a:spLocks noGrp="1"/>
          </p:cNvSpPr>
          <p:nvPr>
            <p:ph type="body" idx="16"/>
          </p:nvPr>
        </p:nvSpPr>
        <p:spPr>
          <a:xfrm>
            <a:off x="-2884" y="111114"/>
            <a:ext cx="12181236" cy="70915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1000"/>
              </a:spcBef>
              <a:spcAft>
                <a:spcPts val="0"/>
              </a:spcAft>
              <a:buClr>
                <a:srgbClr val="595959"/>
              </a:buClr>
              <a:buSzPts val="3600"/>
              <a:buNone/>
            </a:pPr>
            <a:r>
              <a:rPr lang="el-GR" b="1" dirty="0">
                <a:solidFill>
                  <a:srgbClr val="0070C0"/>
                </a:solidFill>
              </a:rPr>
              <a:t>Μια διαδικασία δημιουργίας ιδεών στην καινοτόμο σκέψη</a:t>
            </a:r>
            <a:endParaRPr dirty="0"/>
          </a:p>
        </p:txBody>
      </p:sp>
      <p:sp>
        <p:nvSpPr>
          <p:cNvPr id="274" name="Google Shape;274;p74"/>
          <p:cNvSpPr txBox="1"/>
          <p:nvPr/>
        </p:nvSpPr>
        <p:spPr>
          <a:xfrm>
            <a:off x="1295728" y="5334028"/>
            <a:ext cx="9313126" cy="1027569"/>
          </a:xfrm>
          <a:prstGeom prst="rect">
            <a:avLst/>
          </a:prstGeom>
          <a:noFill/>
          <a:ln>
            <a:noFill/>
          </a:ln>
        </p:spPr>
        <p:txBody>
          <a:bodyPr spcFirstLastPara="1" wrap="square" lIns="91425" tIns="45700" rIns="91425" bIns="45700" anchor="t" anchorCtr="0">
            <a:normAutofit fontScale="92500"/>
          </a:bodyPr>
          <a:lstStyle/>
          <a:p>
            <a:pPr marL="0" marR="0" lvl="0" indent="0" algn="ctr" rtl="0">
              <a:lnSpc>
                <a:spcPct val="90000"/>
              </a:lnSpc>
              <a:spcBef>
                <a:spcPts val="0"/>
              </a:spcBef>
              <a:spcAft>
                <a:spcPts val="0"/>
              </a:spcAft>
              <a:buClr>
                <a:srgbClr val="595959"/>
              </a:buClr>
              <a:buSzPts val="2400"/>
              <a:buFont typeface="Arial"/>
              <a:buNone/>
            </a:pPr>
            <a:r>
              <a:rPr lang="en-US" sz="2400" b="0" i="1" u="none" strike="noStrike" cap="none" dirty="0">
                <a:solidFill>
                  <a:srgbClr val="0070C0"/>
                </a:solidFill>
                <a:latin typeface="Calibri"/>
                <a:ea typeface="Calibri"/>
                <a:cs typeface="Calibri"/>
                <a:sym typeface="Calibri"/>
              </a:rPr>
              <a:t>"</a:t>
            </a:r>
            <a:r>
              <a:rPr lang="el-GR" sz="2400" b="0" i="1" u="none" strike="noStrike" cap="none" dirty="0">
                <a:solidFill>
                  <a:srgbClr val="0070C0"/>
                </a:solidFill>
                <a:latin typeface="Calibri"/>
                <a:ea typeface="Calibri"/>
                <a:cs typeface="Calibri"/>
                <a:sym typeface="Calibri"/>
              </a:rPr>
              <a:t>Δημιουργικότητα είναι η εφεύρεση, ο πειραματισμός, η ανάπτυξη, η ανάληψη κινδύνων, η παραβίαση κανόνων, το να κάνεις λάθη και να διασκεδάζεις</a:t>
            </a:r>
            <a:r>
              <a:rPr lang="en-US" sz="2400" b="0" i="1" u="none" strike="noStrike" cap="none" dirty="0">
                <a:solidFill>
                  <a:srgbClr val="0070C0"/>
                </a:solidFill>
                <a:latin typeface="Calibri"/>
                <a:ea typeface="Calibri"/>
                <a:cs typeface="Calibri"/>
                <a:sym typeface="Calibri"/>
              </a:rPr>
              <a:t>.”</a:t>
            </a:r>
            <a:endParaRPr sz="1400" b="0" i="1" u="none" strike="noStrike" cap="none" dirty="0">
              <a:solidFill>
                <a:srgbClr val="0070C0"/>
              </a:solidFill>
              <a:latin typeface="Arial"/>
              <a:ea typeface="Arial"/>
              <a:cs typeface="Arial"/>
              <a:sym typeface="Arial"/>
            </a:endParaRPr>
          </a:p>
          <a:p>
            <a:pPr marL="0" marR="0" lvl="0" indent="0" algn="r" rtl="0">
              <a:lnSpc>
                <a:spcPct val="90000"/>
              </a:lnSpc>
              <a:spcBef>
                <a:spcPts val="0"/>
              </a:spcBef>
              <a:spcAft>
                <a:spcPts val="0"/>
              </a:spcAft>
              <a:buClr>
                <a:srgbClr val="595959"/>
              </a:buClr>
              <a:buSzPts val="2400"/>
              <a:buFont typeface="Arial"/>
              <a:buNone/>
            </a:pPr>
            <a:r>
              <a:rPr lang="en-US" sz="1700" b="0" i="0" u="none" strike="noStrike" cap="none" dirty="0">
                <a:solidFill>
                  <a:srgbClr val="595959"/>
                </a:solidFill>
                <a:latin typeface="Calibri"/>
                <a:ea typeface="Calibri"/>
                <a:cs typeface="Calibri"/>
                <a:sym typeface="Calibri"/>
              </a:rPr>
              <a:t>- Mary Lou Cook</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595959"/>
              </a:buClr>
              <a:buSzPts val="2400"/>
              <a:buFont typeface="Arial"/>
              <a:buNone/>
            </a:pPr>
            <a:endParaRPr sz="2400" b="0" i="0" u="none" strike="noStrike" cap="none" dirty="0">
              <a:solidFill>
                <a:srgbClr val="59595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5"/>
          <p:cNvSpPr txBox="1">
            <a:spLocks noGrp="1"/>
          </p:cNvSpPr>
          <p:nvPr>
            <p:ph type="body" idx="1"/>
          </p:nvPr>
        </p:nvSpPr>
        <p:spPr>
          <a:xfrm>
            <a:off x="365984" y="1647828"/>
            <a:ext cx="6655819" cy="4458017"/>
          </a:xfrm>
          <a:prstGeom prst="rect">
            <a:avLst/>
          </a:prstGeom>
          <a:noFill/>
          <a:ln>
            <a:noFill/>
          </a:ln>
        </p:spPr>
        <p:txBody>
          <a:bodyPr spcFirstLastPara="1" wrap="square" lIns="91425" tIns="45700" rIns="91425" bIns="45700" anchor="t" anchorCtr="0">
            <a:normAutofit fontScale="77500" lnSpcReduction="20000"/>
          </a:bodyPr>
          <a:lstStyle/>
          <a:p>
            <a:pPr marL="287338" lvl="0" indent="-287338" algn="just" rtl="0">
              <a:lnSpc>
                <a:spcPct val="90000"/>
              </a:lnSpc>
              <a:spcBef>
                <a:spcPts val="0"/>
              </a:spcBef>
              <a:spcAft>
                <a:spcPts val="0"/>
              </a:spcAft>
              <a:buClr>
                <a:srgbClr val="595959"/>
              </a:buClr>
              <a:buSzPct val="110599"/>
              <a:buFont typeface="Arial"/>
              <a:buChar char="•"/>
            </a:pPr>
            <a:r>
              <a:rPr lang="el-GR" sz="2800" dirty="0"/>
              <a:t>Το πρώτο βήμα της δημιουργίας ιδεών είναι χωρίς όρια ή σταθερή δομή.</a:t>
            </a:r>
          </a:p>
          <a:p>
            <a:pPr marL="287338" lvl="0" indent="-287338" algn="just" rtl="0">
              <a:lnSpc>
                <a:spcPct val="90000"/>
              </a:lnSpc>
              <a:spcBef>
                <a:spcPts val="0"/>
              </a:spcBef>
              <a:spcAft>
                <a:spcPts val="0"/>
              </a:spcAft>
              <a:buClr>
                <a:srgbClr val="595959"/>
              </a:buClr>
              <a:buSzPct val="110599"/>
              <a:buFont typeface="Arial"/>
              <a:buChar char="•"/>
            </a:pPr>
            <a:endParaRPr lang="el-GR" sz="2800" dirty="0"/>
          </a:p>
          <a:p>
            <a:pPr marL="287338" lvl="0" indent="-287338" algn="just" rtl="0">
              <a:lnSpc>
                <a:spcPct val="90000"/>
              </a:lnSpc>
              <a:spcBef>
                <a:spcPts val="0"/>
              </a:spcBef>
              <a:spcAft>
                <a:spcPts val="0"/>
              </a:spcAft>
              <a:buClr>
                <a:srgbClr val="595959"/>
              </a:buClr>
              <a:buSzPct val="110599"/>
              <a:buFont typeface="Arial"/>
              <a:buChar char="•"/>
            </a:pPr>
            <a:r>
              <a:rPr lang="el-GR" sz="2800" dirty="0"/>
              <a:t>Το επόμενο βήμα έχει ως στόχο να διαλέξει τις καλύτερες ιδέες και να τις αξιολογήσει.</a:t>
            </a:r>
            <a:endParaRPr lang="en-US" sz="2800" dirty="0"/>
          </a:p>
          <a:p>
            <a:pPr marL="228600" lvl="0" indent="-228600" algn="l" rtl="0">
              <a:lnSpc>
                <a:spcPct val="90000"/>
              </a:lnSpc>
              <a:spcBef>
                <a:spcPts val="0"/>
              </a:spcBef>
              <a:spcAft>
                <a:spcPts val="0"/>
              </a:spcAft>
              <a:buClr>
                <a:srgbClr val="595959"/>
              </a:buClr>
              <a:buSzPct val="110599"/>
              <a:buNone/>
            </a:pPr>
            <a:endParaRPr lang="en-US" sz="2800" dirty="0"/>
          </a:p>
          <a:p>
            <a:pPr marL="228600" lvl="0" indent="-228600" algn="l" rtl="0">
              <a:lnSpc>
                <a:spcPct val="90000"/>
              </a:lnSpc>
              <a:spcBef>
                <a:spcPts val="0"/>
              </a:spcBef>
              <a:spcAft>
                <a:spcPts val="0"/>
              </a:spcAft>
              <a:buClr>
                <a:srgbClr val="595959"/>
              </a:buClr>
              <a:buSzPct val="110599"/>
              <a:buNone/>
            </a:pPr>
            <a:endParaRPr lang="en-US" sz="2800" dirty="0"/>
          </a:p>
          <a:p>
            <a:pPr marL="228600" lvl="0" indent="-228600" algn="l" rtl="0">
              <a:lnSpc>
                <a:spcPct val="90000"/>
              </a:lnSpc>
              <a:spcBef>
                <a:spcPts val="0"/>
              </a:spcBef>
              <a:spcAft>
                <a:spcPts val="0"/>
              </a:spcAft>
              <a:buClr>
                <a:srgbClr val="595959"/>
              </a:buClr>
              <a:buSzPct val="110599"/>
              <a:buNone/>
            </a:pPr>
            <a:r>
              <a:rPr lang="el-GR" sz="2800" dirty="0"/>
              <a:t>Χρήσιμα εργαλεία για αυτά μπορούν να είναι</a:t>
            </a:r>
            <a:r>
              <a:rPr lang="en-US" sz="2800" dirty="0"/>
              <a:t>:</a:t>
            </a:r>
            <a:endParaRPr lang="en-US" dirty="0"/>
          </a:p>
          <a:p>
            <a:pPr marL="228600" lvl="0" indent="-228600" algn="l" rtl="0">
              <a:lnSpc>
                <a:spcPct val="90000"/>
              </a:lnSpc>
              <a:spcBef>
                <a:spcPts val="0"/>
              </a:spcBef>
              <a:spcAft>
                <a:spcPts val="0"/>
              </a:spcAft>
              <a:buClr>
                <a:srgbClr val="595959"/>
              </a:buClr>
              <a:buSzPct val="129032"/>
              <a:buNone/>
            </a:pPr>
            <a:endParaRPr lang="en-US" dirty="0"/>
          </a:p>
          <a:p>
            <a:pPr marL="514350" lvl="0" indent="-514350" algn="ctr" rtl="0">
              <a:lnSpc>
                <a:spcPct val="170000"/>
              </a:lnSpc>
              <a:spcBef>
                <a:spcPts val="0"/>
              </a:spcBef>
              <a:spcAft>
                <a:spcPts val="0"/>
              </a:spcAft>
              <a:buClr>
                <a:srgbClr val="595959"/>
              </a:buClr>
              <a:buSzPct val="110599"/>
              <a:buFont typeface="Arial"/>
              <a:buAutoNum type="arabicPeriod"/>
            </a:pPr>
            <a:r>
              <a:rPr lang="el-GR" sz="2800" b="1" dirty="0"/>
              <a:t>Συστηματική Ευρηματική Σκέψη</a:t>
            </a:r>
          </a:p>
          <a:p>
            <a:pPr marL="514350" lvl="0" indent="-514350" algn="ctr" rtl="0">
              <a:lnSpc>
                <a:spcPct val="170000"/>
              </a:lnSpc>
              <a:spcBef>
                <a:spcPts val="0"/>
              </a:spcBef>
              <a:spcAft>
                <a:spcPts val="0"/>
              </a:spcAft>
              <a:buClr>
                <a:srgbClr val="595959"/>
              </a:buClr>
              <a:buSzPct val="110599"/>
              <a:buFont typeface="Arial"/>
              <a:buAutoNum type="arabicPeriod"/>
            </a:pPr>
            <a:r>
              <a:rPr lang="el-GR" sz="2800" b="1" dirty="0"/>
              <a:t>Σχεδιαστική λογική</a:t>
            </a:r>
          </a:p>
          <a:p>
            <a:pPr marL="514350" lvl="0" indent="-514350" algn="ctr" rtl="0">
              <a:lnSpc>
                <a:spcPct val="170000"/>
              </a:lnSpc>
              <a:spcBef>
                <a:spcPts val="0"/>
              </a:spcBef>
              <a:spcAft>
                <a:spcPts val="0"/>
              </a:spcAft>
              <a:buClr>
                <a:srgbClr val="595959"/>
              </a:buClr>
              <a:buSzPct val="110599"/>
              <a:buFont typeface="Arial"/>
              <a:buAutoNum type="arabicPeriod"/>
            </a:pPr>
            <a:r>
              <a:rPr lang="el-GR" sz="2800" b="1" dirty="0"/>
              <a:t>Αξιολόγηση ιδεών</a:t>
            </a:r>
          </a:p>
          <a:p>
            <a:pPr marL="0" lvl="0" indent="0" algn="ctr" rtl="0">
              <a:lnSpc>
                <a:spcPct val="170000"/>
              </a:lnSpc>
              <a:spcBef>
                <a:spcPts val="0"/>
              </a:spcBef>
              <a:spcAft>
                <a:spcPts val="0"/>
              </a:spcAft>
              <a:buClr>
                <a:srgbClr val="595959"/>
              </a:buClr>
              <a:buSzPct val="110599"/>
            </a:pPr>
            <a:endParaRPr lang="en-US" sz="2800" b="1" dirty="0"/>
          </a:p>
          <a:p>
            <a:pPr marL="228600" lvl="0" indent="-228600" algn="l" rtl="0">
              <a:lnSpc>
                <a:spcPct val="90000"/>
              </a:lnSpc>
              <a:spcBef>
                <a:spcPts val="0"/>
              </a:spcBef>
              <a:spcAft>
                <a:spcPts val="0"/>
              </a:spcAft>
              <a:buClr>
                <a:srgbClr val="595959"/>
              </a:buClr>
              <a:buSzPct val="129032"/>
              <a:buNone/>
            </a:pPr>
            <a:r>
              <a:rPr lang="en-US" dirty="0"/>
              <a:t>   </a:t>
            </a:r>
            <a:endParaRPr dirty="0"/>
          </a:p>
        </p:txBody>
      </p:sp>
      <p:sp>
        <p:nvSpPr>
          <p:cNvPr id="280" name="Google Shape;280;p75"/>
          <p:cNvSpPr txBox="1">
            <a:spLocks noGrp="1"/>
          </p:cNvSpPr>
          <p:nvPr>
            <p:ph type="body" idx="3"/>
          </p:nvPr>
        </p:nvSpPr>
        <p:spPr>
          <a:xfrm>
            <a:off x="365983" y="752156"/>
            <a:ext cx="6655820" cy="582221"/>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SzPts val="3459"/>
              <a:buNone/>
            </a:pPr>
            <a:r>
              <a:rPr lang="el-GR" sz="3200" dirty="0">
                <a:solidFill>
                  <a:srgbClr val="0070C0"/>
                </a:solidFill>
              </a:rPr>
              <a:t>Τρόποι βελτίωσης και αξιολόγησης ιδεών</a:t>
            </a:r>
            <a:r>
              <a:rPr lang="en-US" sz="3200" dirty="0">
                <a:solidFill>
                  <a:srgbClr val="0070C0"/>
                </a:solidFill>
              </a:rPr>
              <a:t>:</a:t>
            </a:r>
            <a:endParaRPr sz="3200" dirty="0">
              <a:solidFill>
                <a:srgbClr val="0070C0"/>
              </a:solidFill>
            </a:endParaRPr>
          </a:p>
        </p:txBody>
      </p:sp>
      <p:grpSp>
        <p:nvGrpSpPr>
          <p:cNvPr id="281" name="Google Shape;281;p75"/>
          <p:cNvGrpSpPr/>
          <p:nvPr/>
        </p:nvGrpSpPr>
        <p:grpSpPr>
          <a:xfrm rot="-766166">
            <a:off x="7791905" y="721267"/>
            <a:ext cx="2082443" cy="2861107"/>
            <a:chOff x="5875548" y="3125276"/>
            <a:chExt cx="438214" cy="602070"/>
          </a:xfrm>
        </p:grpSpPr>
        <p:sp>
          <p:nvSpPr>
            <p:cNvPr id="282" name="Google Shape;282;p75"/>
            <p:cNvSpPr/>
            <p:nvPr/>
          </p:nvSpPr>
          <p:spPr>
            <a:xfrm>
              <a:off x="5875548" y="3125276"/>
              <a:ext cx="369945" cy="602070"/>
            </a:xfrm>
            <a:custGeom>
              <a:avLst/>
              <a:gdLst/>
              <a:ahLst/>
              <a:cxnLst/>
              <a:rect l="l" t="t" r="r" b="b"/>
              <a:pathLst>
                <a:path w="369945" h="602070" extrusionOk="0">
                  <a:moveTo>
                    <a:pt x="369945" y="5539"/>
                  </a:moveTo>
                  <a:lnTo>
                    <a:pt x="343224" y="0"/>
                  </a:lnTo>
                  <a:lnTo>
                    <a:pt x="0" y="582197"/>
                  </a:lnTo>
                  <a:lnTo>
                    <a:pt x="94910" y="602071"/>
                  </a:lnTo>
                  <a:lnTo>
                    <a:pt x="95236" y="601582"/>
                  </a:lnTo>
                  <a:lnTo>
                    <a:pt x="26966" y="587328"/>
                  </a:lnTo>
                  <a:close/>
                </a:path>
              </a:pathLst>
            </a:custGeom>
            <a:solidFill>
              <a:srgbClr val="279BD3">
                <a:alpha val="5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75"/>
            <p:cNvSpPr/>
            <p:nvPr/>
          </p:nvSpPr>
          <p:spPr>
            <a:xfrm>
              <a:off x="5902513" y="3130815"/>
              <a:ext cx="411249" cy="596043"/>
            </a:xfrm>
            <a:custGeom>
              <a:avLst/>
              <a:gdLst/>
              <a:ahLst/>
              <a:cxnLst/>
              <a:rect l="l" t="t" r="r" b="b"/>
              <a:pathLst>
                <a:path w="411249" h="596043" extrusionOk="0">
                  <a:moveTo>
                    <a:pt x="342979" y="0"/>
                  </a:moveTo>
                  <a:lnTo>
                    <a:pt x="0" y="581790"/>
                  </a:lnTo>
                  <a:lnTo>
                    <a:pt x="68270" y="596043"/>
                  </a:lnTo>
                  <a:lnTo>
                    <a:pt x="411250" y="14254"/>
                  </a:lnTo>
                  <a:close/>
                </a:path>
              </a:pathLst>
            </a:custGeom>
            <a:solidFill>
              <a:srgbClr val="279B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84" name="Google Shape;284;p75"/>
          <p:cNvPicPr preferRelativeResize="0">
            <a:picLocks noGrp="1"/>
          </p:cNvPicPr>
          <p:nvPr>
            <p:ph type="pic" idx="2"/>
          </p:nvPr>
        </p:nvPicPr>
        <p:blipFill rotWithShape="1">
          <a:blip r:embed="rId3">
            <a:alphaModFix/>
          </a:blip>
          <a:srcRect l="47346" r="12690"/>
          <a:stretch/>
        </p:blipFill>
        <p:spPr>
          <a:xfrm>
            <a:off x="7397711" y="163770"/>
            <a:ext cx="4678509" cy="65959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76"/>
          <p:cNvSpPr txBox="1">
            <a:spLocks noGrp="1"/>
          </p:cNvSpPr>
          <p:nvPr>
            <p:ph type="body" idx="3"/>
          </p:nvPr>
        </p:nvSpPr>
        <p:spPr>
          <a:xfrm>
            <a:off x="663883" y="803811"/>
            <a:ext cx="6971707" cy="58222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400"/>
              <a:buNone/>
            </a:pPr>
            <a:r>
              <a:rPr lang="en-US" sz="3200" dirty="0">
                <a:solidFill>
                  <a:srgbClr val="0070C0"/>
                </a:solidFill>
              </a:rPr>
              <a:t>1. </a:t>
            </a:r>
            <a:r>
              <a:rPr lang="el-GR" sz="3200" dirty="0">
                <a:solidFill>
                  <a:srgbClr val="0070C0"/>
                </a:solidFill>
              </a:rPr>
              <a:t>Συστηματική Ευρηματική Σκέψη</a:t>
            </a:r>
            <a:endParaRPr dirty="0"/>
          </a:p>
        </p:txBody>
      </p:sp>
      <p:sp>
        <p:nvSpPr>
          <p:cNvPr id="290" name="Google Shape;290;p76"/>
          <p:cNvSpPr txBox="1"/>
          <p:nvPr/>
        </p:nvSpPr>
        <p:spPr>
          <a:xfrm>
            <a:off x="677531" y="1685568"/>
            <a:ext cx="10800236" cy="2520862"/>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90000"/>
              </a:lnSpc>
              <a:spcBef>
                <a:spcPts val="0"/>
              </a:spcBef>
              <a:spcAft>
                <a:spcPts val="0"/>
              </a:spcAft>
              <a:buClr>
                <a:srgbClr val="595959"/>
              </a:buClr>
              <a:buSzPts val="2400"/>
              <a:buFont typeface="Arial"/>
              <a:buNone/>
            </a:pPr>
            <a:r>
              <a:rPr lang="el-GR" sz="2400" b="0" i="0" u="none" strike="noStrike" cap="none" dirty="0">
                <a:solidFill>
                  <a:srgbClr val="595959"/>
                </a:solidFill>
                <a:latin typeface="Calibri"/>
                <a:ea typeface="Calibri"/>
                <a:cs typeface="Calibri"/>
                <a:sym typeface="Calibri"/>
              </a:rPr>
              <a:t>Σύμφωνα με τη Συστηματική Ευρηματική Σκέψη, η καινοτομία λαμβάνει χώρα όταν</a:t>
            </a:r>
            <a:r>
              <a:rPr lang="en-US" sz="2400" b="0" i="0" u="none" strike="noStrike" cap="none" dirty="0">
                <a:solidFill>
                  <a:srgbClr val="595959"/>
                </a:solidFill>
                <a:latin typeface="Calibri"/>
                <a:ea typeface="Calibri"/>
                <a:cs typeface="Calibri"/>
                <a:sym typeface="Calibri"/>
              </a:rPr>
              <a:t>:</a:t>
            </a:r>
            <a:endParaRPr sz="2400" b="0" i="0" u="none" strike="noStrike" cap="none" dirty="0">
              <a:solidFill>
                <a:srgbClr val="000000"/>
              </a:solidFill>
              <a:latin typeface="Calibri"/>
              <a:ea typeface="Calibri"/>
              <a:cs typeface="Calibri"/>
              <a:sym typeface="Calibri"/>
            </a:endParaRPr>
          </a:p>
          <a:p>
            <a:pPr marL="228600" marR="0" lvl="0" indent="-228600" algn="just" rtl="0">
              <a:lnSpc>
                <a:spcPct val="90000"/>
              </a:lnSpc>
              <a:spcBef>
                <a:spcPts val="0"/>
              </a:spcBef>
              <a:spcAft>
                <a:spcPts val="0"/>
              </a:spcAft>
              <a:buClr>
                <a:srgbClr val="595959"/>
              </a:buClr>
              <a:buSzPts val="2400"/>
              <a:buFont typeface="Arial"/>
              <a:buNone/>
            </a:pPr>
            <a:endParaRPr sz="2400" b="0" i="0" u="none" strike="noStrike" cap="none" dirty="0">
              <a:solidFill>
                <a:srgbClr val="595959"/>
              </a:solidFill>
              <a:latin typeface="Calibri"/>
              <a:ea typeface="Calibri"/>
              <a:cs typeface="Calibri"/>
              <a:sym typeface="Calibri"/>
            </a:endParaRPr>
          </a:p>
          <a:p>
            <a:pPr marL="1081088" marR="0" lvl="0" indent="-342900" algn="just" rtl="0">
              <a:lnSpc>
                <a:spcPct val="90000"/>
              </a:lnSpc>
              <a:spcBef>
                <a:spcPts val="0"/>
              </a:spcBef>
              <a:spcAft>
                <a:spcPts val="0"/>
              </a:spcAft>
              <a:buClr>
                <a:srgbClr val="595959"/>
              </a:buClr>
              <a:buSzPts val="2400"/>
              <a:buFont typeface="Arial"/>
              <a:buChar char="•"/>
            </a:pPr>
            <a:r>
              <a:rPr lang="el-GR" sz="2400" dirty="0">
                <a:solidFill>
                  <a:srgbClr val="595959"/>
                </a:solidFill>
                <a:latin typeface="Calibri"/>
                <a:ea typeface="Calibri"/>
                <a:cs typeface="Calibri"/>
                <a:sym typeface="Calibri"/>
              </a:rPr>
              <a:t>Σκεφτόμαστε σε έναν οικίο χώρο</a:t>
            </a:r>
            <a:endParaRPr sz="2400" b="0" i="0" u="none" strike="noStrike" cap="none" dirty="0">
              <a:solidFill>
                <a:srgbClr val="000000"/>
              </a:solidFill>
              <a:latin typeface="Calibri"/>
              <a:ea typeface="Calibri"/>
              <a:cs typeface="Calibri"/>
              <a:sym typeface="Calibri"/>
            </a:endParaRPr>
          </a:p>
          <a:p>
            <a:pPr marL="1081088" marR="0" lvl="0" indent="-342900" algn="just" rtl="0">
              <a:lnSpc>
                <a:spcPct val="90000"/>
              </a:lnSpc>
              <a:spcBef>
                <a:spcPts val="0"/>
              </a:spcBef>
              <a:spcAft>
                <a:spcPts val="0"/>
              </a:spcAft>
              <a:buClr>
                <a:srgbClr val="595959"/>
              </a:buClr>
              <a:buSzPts val="2400"/>
              <a:buFont typeface="Arial"/>
              <a:buChar char="•"/>
            </a:pPr>
            <a:r>
              <a:rPr lang="el-GR" sz="2400" b="0" i="0" u="none" strike="noStrike" cap="none" dirty="0">
                <a:solidFill>
                  <a:srgbClr val="595959"/>
                </a:solidFill>
                <a:latin typeface="Calibri"/>
                <a:ea typeface="Calibri"/>
                <a:cs typeface="Calibri"/>
                <a:sym typeface="Calibri"/>
              </a:rPr>
              <a:t>Οι λύσεις επινοούνται από καλές ιδέες που είναι ανεξάρτητες από ένα συγκεκριμένο πρόβλημα και</a:t>
            </a:r>
          </a:p>
          <a:p>
            <a:pPr marL="1081088" marR="0" lvl="0" indent="-342900" algn="just" rtl="0">
              <a:lnSpc>
                <a:spcPct val="90000"/>
              </a:lnSpc>
              <a:spcBef>
                <a:spcPts val="0"/>
              </a:spcBef>
              <a:spcAft>
                <a:spcPts val="0"/>
              </a:spcAft>
              <a:buClr>
                <a:srgbClr val="595959"/>
              </a:buClr>
              <a:buSzPts val="2400"/>
              <a:buFont typeface="Arial"/>
              <a:buChar char="•"/>
            </a:pPr>
            <a:r>
              <a:rPr lang="el-GR" sz="2400" b="0" i="0" u="none" strike="noStrike" cap="none" dirty="0">
                <a:solidFill>
                  <a:srgbClr val="595959"/>
                </a:solidFill>
                <a:latin typeface="Calibri"/>
                <a:ea typeface="Calibri"/>
                <a:cs typeface="Calibri"/>
                <a:sym typeface="Calibri"/>
              </a:rPr>
              <a:t>Χρησιμοποιούνται τα</a:t>
            </a:r>
            <a:r>
              <a:rPr lang="en-US" sz="2400" b="0" i="0" u="none" strike="noStrike" cap="none" dirty="0">
                <a:solidFill>
                  <a:srgbClr val="595959"/>
                </a:solidFill>
                <a:latin typeface="Calibri"/>
                <a:ea typeface="Calibri"/>
                <a:cs typeface="Calibri"/>
                <a:sym typeface="Calibri"/>
              </a:rPr>
              <a:t> </a:t>
            </a:r>
            <a:r>
              <a:rPr lang="el-GR" sz="2400" b="0" i="1" u="none" strike="noStrike" cap="none" dirty="0">
                <a:solidFill>
                  <a:srgbClr val="0070C0"/>
                </a:solidFill>
                <a:latin typeface="Calibri"/>
                <a:ea typeface="Calibri"/>
                <a:cs typeface="Calibri"/>
                <a:sym typeface="Calibri"/>
              </a:rPr>
              <a:t>πέντε εργαλεία σκέψης</a:t>
            </a:r>
            <a:r>
              <a:rPr lang="en-US" sz="2400" b="0" i="0" u="none" strike="noStrike" cap="none" dirty="0">
                <a:solidFill>
                  <a:srgbClr val="595959"/>
                </a:solidFill>
                <a:latin typeface="Calibri"/>
                <a:ea typeface="Calibri"/>
                <a:cs typeface="Calibri"/>
                <a:sym typeface="Calibri"/>
              </a:rPr>
              <a:t>.	</a:t>
            </a:r>
            <a:endParaRPr sz="24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0"/>
              </a:spcBef>
              <a:spcAft>
                <a:spcPts val="0"/>
              </a:spcAft>
              <a:buClr>
                <a:srgbClr val="595959"/>
              </a:buClr>
              <a:buSzPts val="2400"/>
              <a:buFont typeface="Arial"/>
              <a:buNone/>
            </a:pPr>
            <a:endParaRPr sz="2400" b="0" i="0" u="none" strike="noStrike" cap="none" dirty="0">
              <a:solidFill>
                <a:srgbClr val="595959"/>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77"/>
          <p:cNvSpPr txBox="1">
            <a:spLocks noGrp="1"/>
          </p:cNvSpPr>
          <p:nvPr>
            <p:ph type="body" idx="3"/>
          </p:nvPr>
        </p:nvSpPr>
        <p:spPr>
          <a:xfrm>
            <a:off x="666206" y="710827"/>
            <a:ext cx="11225350" cy="58222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400"/>
              <a:buNone/>
            </a:pPr>
            <a:r>
              <a:rPr lang="en-US" sz="3200" dirty="0">
                <a:solidFill>
                  <a:srgbClr val="0070C0"/>
                </a:solidFill>
              </a:rPr>
              <a:t>1. </a:t>
            </a:r>
            <a:r>
              <a:rPr lang="el-GR" sz="3200" dirty="0">
                <a:solidFill>
                  <a:srgbClr val="0070C0"/>
                </a:solidFill>
              </a:rPr>
              <a:t>Συστηματική Ευρηματική Σκέψη</a:t>
            </a:r>
            <a:r>
              <a:rPr lang="en-US" sz="3200" dirty="0">
                <a:solidFill>
                  <a:srgbClr val="0070C0"/>
                </a:solidFill>
              </a:rPr>
              <a:t> – </a:t>
            </a:r>
            <a:r>
              <a:rPr lang="el-GR" sz="3200" dirty="0">
                <a:solidFill>
                  <a:srgbClr val="9900CC"/>
                </a:solidFill>
              </a:rPr>
              <a:t>Τα Πέντε Εργαλεία Σκέψης</a:t>
            </a:r>
            <a:endParaRPr sz="3200" dirty="0">
              <a:solidFill>
                <a:srgbClr val="9900CC"/>
              </a:solidFill>
            </a:endParaRPr>
          </a:p>
          <a:p>
            <a:pPr marL="0" lvl="0" indent="0" algn="l" rtl="0">
              <a:lnSpc>
                <a:spcPct val="90000"/>
              </a:lnSpc>
              <a:spcBef>
                <a:spcPts val="0"/>
              </a:spcBef>
              <a:spcAft>
                <a:spcPts val="0"/>
              </a:spcAft>
              <a:buClr>
                <a:srgbClr val="595959"/>
              </a:buClr>
              <a:buSzPts val="3600"/>
              <a:buNone/>
            </a:pPr>
            <a:endParaRPr dirty="0"/>
          </a:p>
        </p:txBody>
      </p:sp>
      <p:sp>
        <p:nvSpPr>
          <p:cNvPr id="296" name="Google Shape;296;p77"/>
          <p:cNvSpPr txBox="1"/>
          <p:nvPr/>
        </p:nvSpPr>
        <p:spPr>
          <a:xfrm>
            <a:off x="709682" y="1317385"/>
            <a:ext cx="10734300" cy="3244500"/>
          </a:xfrm>
          <a:prstGeom prst="rect">
            <a:avLst/>
          </a:prstGeom>
          <a:noFill/>
          <a:ln>
            <a:noFill/>
          </a:ln>
        </p:spPr>
        <p:txBody>
          <a:bodyPr spcFirstLastPara="1" wrap="square" lIns="91425" tIns="45700" rIns="91425" bIns="45700" anchor="t" anchorCtr="0">
            <a:normAutofit fontScale="32500" lnSpcReduction="20000"/>
          </a:bodyPr>
          <a:lstStyle/>
          <a:p>
            <a:pPr marL="341313" marR="0" lvl="0" indent="-156042" algn="just" rtl="0">
              <a:lnSpc>
                <a:spcPct val="90000"/>
              </a:lnSpc>
              <a:spcBef>
                <a:spcPts val="0"/>
              </a:spcBef>
              <a:spcAft>
                <a:spcPts val="0"/>
              </a:spcAft>
              <a:buClr>
                <a:srgbClr val="595959"/>
              </a:buClr>
              <a:buSzPct val="144796"/>
              <a:buFont typeface="Arial"/>
              <a:buNone/>
            </a:pPr>
            <a:endParaRPr sz="6200" b="0" i="0" u="none" strike="noStrike" cap="none" dirty="0">
              <a:solidFill>
                <a:srgbClr val="595959"/>
              </a:solidFill>
              <a:latin typeface="Calibri"/>
              <a:ea typeface="Calibri"/>
              <a:cs typeface="Calibri"/>
              <a:sym typeface="Calibri"/>
            </a:endParaRPr>
          </a:p>
          <a:p>
            <a:pPr marL="341313" marR="0" lvl="0" indent="-330371" algn="just" rtl="0">
              <a:lnSpc>
                <a:spcPct val="90000"/>
              </a:lnSpc>
              <a:spcBef>
                <a:spcPts val="0"/>
              </a:spcBef>
              <a:spcAft>
                <a:spcPts val="0"/>
              </a:spcAft>
              <a:buClr>
                <a:srgbClr val="595959"/>
              </a:buClr>
              <a:buSzPct val="118342"/>
              <a:buFont typeface="Arial"/>
              <a:buChar char="•"/>
            </a:pPr>
            <a:r>
              <a:rPr lang="el-GR" sz="6200" b="1" i="0" u="none" strike="noStrike" cap="none" dirty="0">
                <a:solidFill>
                  <a:srgbClr val="595959"/>
                </a:solidFill>
                <a:latin typeface="Calibri"/>
                <a:ea typeface="Calibri"/>
                <a:cs typeface="Calibri"/>
                <a:sym typeface="Calibri"/>
              </a:rPr>
              <a:t>Αφαίρεση</a:t>
            </a:r>
            <a:r>
              <a:rPr lang="el-GR" sz="6200" i="0" u="none" strike="noStrike" cap="none" dirty="0">
                <a:solidFill>
                  <a:srgbClr val="595959"/>
                </a:solidFill>
                <a:latin typeface="Calibri"/>
                <a:ea typeface="Calibri"/>
                <a:cs typeface="Calibri"/>
                <a:sym typeface="Calibri"/>
              </a:rPr>
              <a:t>. Υπάρχει κάτι που μπορεί να αφαιρεθεί από την εξίσωση για να λειτουργήσουν καλύτερα τα πράγματα;</a:t>
            </a:r>
          </a:p>
          <a:p>
            <a:pPr marL="10942" marR="0" lvl="0" algn="just" rtl="0">
              <a:lnSpc>
                <a:spcPct val="90000"/>
              </a:lnSpc>
              <a:spcBef>
                <a:spcPts val="0"/>
              </a:spcBef>
              <a:spcAft>
                <a:spcPts val="0"/>
              </a:spcAft>
              <a:buClr>
                <a:srgbClr val="595959"/>
              </a:buClr>
              <a:buSzPct val="118342"/>
            </a:pPr>
            <a:endParaRPr lang="el-GR" sz="6200" i="0" u="none" strike="noStrike" cap="none" dirty="0">
              <a:solidFill>
                <a:srgbClr val="595959"/>
              </a:solidFill>
              <a:latin typeface="Calibri"/>
              <a:ea typeface="Calibri"/>
              <a:cs typeface="Calibri"/>
              <a:sym typeface="Calibri"/>
            </a:endParaRPr>
          </a:p>
          <a:p>
            <a:pPr marL="341313" marR="0" lvl="0" indent="-330371" algn="just" rtl="0">
              <a:lnSpc>
                <a:spcPct val="90000"/>
              </a:lnSpc>
              <a:spcBef>
                <a:spcPts val="0"/>
              </a:spcBef>
              <a:spcAft>
                <a:spcPts val="0"/>
              </a:spcAft>
              <a:buClr>
                <a:srgbClr val="595959"/>
              </a:buClr>
              <a:buSzPct val="118342"/>
              <a:buFont typeface="Arial"/>
              <a:buChar char="•"/>
            </a:pPr>
            <a:r>
              <a:rPr lang="el-GR" sz="6200" b="1" i="0" u="none" strike="noStrike" cap="none" dirty="0">
                <a:solidFill>
                  <a:srgbClr val="595959"/>
                </a:solidFill>
                <a:latin typeface="Calibri"/>
                <a:ea typeface="Calibri"/>
                <a:cs typeface="Calibri"/>
                <a:sym typeface="Calibri"/>
              </a:rPr>
              <a:t>Πολλαπλασιασμός</a:t>
            </a:r>
            <a:r>
              <a:rPr lang="el-GR" sz="6200" i="0" u="none" strike="noStrike" cap="none" dirty="0">
                <a:solidFill>
                  <a:srgbClr val="595959"/>
                </a:solidFill>
                <a:latin typeface="Calibri"/>
                <a:ea typeface="Calibri"/>
                <a:cs typeface="Calibri"/>
                <a:sym typeface="Calibri"/>
              </a:rPr>
              <a:t>. Υπάρχει κάποιο υπάρχον στοιχείο που μπορεί να πολλαπλασιαστεί για να δώσει ένα νέο και καλύτερο προϊόν;</a:t>
            </a:r>
          </a:p>
          <a:p>
            <a:pPr marL="10942" marR="0" lvl="0" algn="just" rtl="0">
              <a:lnSpc>
                <a:spcPct val="90000"/>
              </a:lnSpc>
              <a:spcBef>
                <a:spcPts val="0"/>
              </a:spcBef>
              <a:spcAft>
                <a:spcPts val="0"/>
              </a:spcAft>
              <a:buClr>
                <a:srgbClr val="595959"/>
              </a:buClr>
              <a:buSzPct val="118342"/>
            </a:pPr>
            <a:endParaRPr lang="el-GR" sz="6200" i="0" u="none" strike="noStrike" cap="none" dirty="0">
              <a:solidFill>
                <a:srgbClr val="595959"/>
              </a:solidFill>
              <a:latin typeface="Calibri"/>
              <a:ea typeface="Calibri"/>
              <a:cs typeface="Calibri"/>
              <a:sym typeface="Calibri"/>
            </a:endParaRPr>
          </a:p>
          <a:p>
            <a:pPr marL="341313" marR="0" lvl="0" indent="-330371" algn="just" rtl="0">
              <a:lnSpc>
                <a:spcPct val="90000"/>
              </a:lnSpc>
              <a:spcBef>
                <a:spcPts val="0"/>
              </a:spcBef>
              <a:spcAft>
                <a:spcPts val="0"/>
              </a:spcAft>
              <a:buClr>
                <a:srgbClr val="595959"/>
              </a:buClr>
              <a:buSzPct val="118342"/>
              <a:buFont typeface="Arial"/>
              <a:buChar char="•"/>
            </a:pPr>
            <a:r>
              <a:rPr lang="el-GR" sz="6200" b="1" i="0" u="none" strike="noStrike" cap="none" dirty="0">
                <a:solidFill>
                  <a:srgbClr val="595959"/>
                </a:solidFill>
                <a:latin typeface="Calibri"/>
                <a:ea typeface="Calibri"/>
                <a:cs typeface="Calibri"/>
                <a:sym typeface="Calibri"/>
              </a:rPr>
              <a:t>Διαίρεση</a:t>
            </a:r>
            <a:r>
              <a:rPr lang="el-GR" sz="6200" i="0" u="none" strike="noStrike" cap="none" dirty="0">
                <a:solidFill>
                  <a:srgbClr val="595959"/>
                </a:solidFill>
                <a:latin typeface="Calibri"/>
                <a:ea typeface="Calibri"/>
                <a:cs typeface="Calibri"/>
                <a:sym typeface="Calibri"/>
              </a:rPr>
              <a:t>. Υπάρχει κάποιο πρόβλημα που μπορεί να χωριστεί σε μικρότερα στοιχεία για να γίνει πιο εύκολη η αναγνώριση και η εύρεση λύσης ή η διαμόρφωση ενός νέου προϊόντος;</a:t>
            </a:r>
          </a:p>
          <a:p>
            <a:pPr marL="10942" marR="0" lvl="0" algn="just" rtl="0">
              <a:lnSpc>
                <a:spcPct val="90000"/>
              </a:lnSpc>
              <a:spcBef>
                <a:spcPts val="0"/>
              </a:spcBef>
              <a:spcAft>
                <a:spcPts val="0"/>
              </a:spcAft>
              <a:buClr>
                <a:srgbClr val="595959"/>
              </a:buClr>
              <a:buSzPct val="118342"/>
            </a:pPr>
            <a:endParaRPr lang="el-GR" sz="6200" i="0" u="none" strike="noStrike" cap="none" dirty="0">
              <a:solidFill>
                <a:srgbClr val="595959"/>
              </a:solidFill>
              <a:latin typeface="Calibri"/>
              <a:ea typeface="Calibri"/>
              <a:cs typeface="Calibri"/>
              <a:sym typeface="Calibri"/>
            </a:endParaRPr>
          </a:p>
          <a:p>
            <a:pPr marL="341313" marR="0" lvl="0" indent="-330371" algn="just" rtl="0">
              <a:lnSpc>
                <a:spcPct val="90000"/>
              </a:lnSpc>
              <a:spcBef>
                <a:spcPts val="0"/>
              </a:spcBef>
              <a:spcAft>
                <a:spcPts val="0"/>
              </a:spcAft>
              <a:buClr>
                <a:srgbClr val="595959"/>
              </a:buClr>
              <a:buSzPct val="118342"/>
              <a:buFont typeface="Arial"/>
              <a:buChar char="•"/>
            </a:pPr>
            <a:r>
              <a:rPr lang="el-GR" sz="6200" b="1" i="0" u="none" strike="noStrike" cap="none" dirty="0">
                <a:solidFill>
                  <a:srgbClr val="595959"/>
                </a:solidFill>
                <a:latin typeface="Calibri"/>
                <a:ea typeface="Calibri"/>
                <a:cs typeface="Calibri"/>
                <a:sym typeface="Calibri"/>
              </a:rPr>
              <a:t>Εξάρτηση χαρακτηριστικών</a:t>
            </a:r>
            <a:r>
              <a:rPr lang="el-GR" sz="6200" i="0" u="none" strike="noStrike" cap="none" dirty="0">
                <a:solidFill>
                  <a:srgbClr val="595959"/>
                </a:solidFill>
                <a:latin typeface="Calibri"/>
                <a:ea typeface="Calibri"/>
                <a:cs typeface="Calibri"/>
                <a:sym typeface="Calibri"/>
              </a:rPr>
              <a:t>. Μπορεί το σπάσιμο ή η δημιουργία νέων εσωτερικών ή/και εξωτερικών εξαρτήσεων να οδηγήσει σε καινοτομία;</a:t>
            </a:r>
          </a:p>
          <a:p>
            <a:pPr marL="10942" marR="0" lvl="0" algn="just" rtl="0">
              <a:lnSpc>
                <a:spcPct val="90000"/>
              </a:lnSpc>
              <a:spcBef>
                <a:spcPts val="0"/>
              </a:spcBef>
              <a:spcAft>
                <a:spcPts val="0"/>
              </a:spcAft>
              <a:buClr>
                <a:srgbClr val="595959"/>
              </a:buClr>
              <a:buSzPct val="118342"/>
            </a:pPr>
            <a:endParaRPr lang="el-GR" sz="6200" i="0" u="none" strike="noStrike" cap="none" dirty="0">
              <a:solidFill>
                <a:srgbClr val="595959"/>
              </a:solidFill>
              <a:latin typeface="Calibri"/>
              <a:ea typeface="Calibri"/>
              <a:cs typeface="Calibri"/>
              <a:sym typeface="Calibri"/>
            </a:endParaRPr>
          </a:p>
          <a:p>
            <a:pPr marL="341313" marR="0" lvl="0" indent="-330371" algn="just" rtl="0">
              <a:lnSpc>
                <a:spcPct val="90000"/>
              </a:lnSpc>
              <a:spcBef>
                <a:spcPts val="0"/>
              </a:spcBef>
              <a:spcAft>
                <a:spcPts val="0"/>
              </a:spcAft>
              <a:buClr>
                <a:srgbClr val="595959"/>
              </a:buClr>
              <a:buSzPct val="118342"/>
              <a:buFont typeface="Arial"/>
              <a:buChar char="•"/>
            </a:pPr>
            <a:r>
              <a:rPr lang="el-GR" sz="6200" b="1" i="0" u="none" strike="noStrike" cap="none" dirty="0">
                <a:solidFill>
                  <a:srgbClr val="595959"/>
                </a:solidFill>
                <a:latin typeface="Calibri"/>
                <a:ea typeface="Calibri"/>
                <a:cs typeface="Calibri"/>
                <a:sym typeface="Calibri"/>
              </a:rPr>
              <a:t>Ενοποίηση εργασιών</a:t>
            </a:r>
            <a:r>
              <a:rPr lang="el-GR" sz="6200" i="0" u="none" strike="noStrike" cap="none" dirty="0">
                <a:solidFill>
                  <a:srgbClr val="595959"/>
                </a:solidFill>
                <a:latin typeface="Calibri"/>
                <a:ea typeface="Calibri"/>
                <a:cs typeface="Calibri"/>
                <a:sym typeface="Calibri"/>
              </a:rPr>
              <a:t>. Μπορούν πολλές εργασίες να ενοποιηθούν κάτω από ένα μόνο στοιχείο;</a:t>
            </a:r>
            <a:endParaRPr lang="en-US" sz="6200" i="0" u="none" strike="noStrike" cap="none" dirty="0">
              <a:solidFill>
                <a:srgbClr val="595959"/>
              </a:solidFill>
              <a:latin typeface="Calibri"/>
              <a:ea typeface="Calibri"/>
              <a:cs typeface="Calibri"/>
              <a:sym typeface="Calibri"/>
            </a:endParaRPr>
          </a:p>
        </p:txBody>
      </p:sp>
      <p:sp>
        <p:nvSpPr>
          <p:cNvPr id="297" name="Google Shape;297;p77"/>
          <p:cNvSpPr txBox="1"/>
          <p:nvPr/>
        </p:nvSpPr>
        <p:spPr>
          <a:xfrm>
            <a:off x="8956453" y="4838575"/>
            <a:ext cx="2719500" cy="1357500"/>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90000"/>
              </a:lnSpc>
              <a:spcBef>
                <a:spcPts val="0"/>
              </a:spcBef>
              <a:spcAft>
                <a:spcPts val="0"/>
              </a:spcAft>
              <a:buClr>
                <a:srgbClr val="595959"/>
              </a:buClr>
              <a:buSzPct val="117646"/>
              <a:buFont typeface="Arial"/>
              <a:buNone/>
            </a:pPr>
            <a:endParaRPr sz="2400" b="0" i="0" u="none" strike="noStrike" cap="none" dirty="0">
              <a:solidFill>
                <a:srgbClr val="595959"/>
              </a:solidFill>
              <a:latin typeface="Calibri"/>
              <a:ea typeface="Calibri"/>
              <a:cs typeface="Calibri"/>
              <a:sym typeface="Calibri"/>
            </a:endParaRPr>
          </a:p>
          <a:p>
            <a:pPr marL="0" marR="0" lvl="0" indent="0" algn="r" rtl="0">
              <a:lnSpc>
                <a:spcPct val="140000"/>
              </a:lnSpc>
              <a:spcBef>
                <a:spcPts val="0"/>
              </a:spcBef>
              <a:spcAft>
                <a:spcPts val="0"/>
              </a:spcAft>
              <a:buClr>
                <a:srgbClr val="595959"/>
              </a:buClr>
              <a:buSzPct val="117647"/>
              <a:buFont typeface="Arial"/>
              <a:buNone/>
            </a:pPr>
            <a:r>
              <a:rPr lang="el-GR" sz="3600" b="1" i="0" u="sng" strike="noStrike" cap="none" dirty="0">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ΚΑΝΤΕ ΚΛΙΚ ΕΔΩ ΓΙΑ ΝΑ ΔΕΙΤΕ ΕΠΙΤΥΧΗΜΕΝΑ ΠΑΡΑΔΕΙΓΜΑΤΑ!</a:t>
            </a:r>
            <a:endParaRPr sz="3600" b="1" i="0" u="none" strike="noStrike" cap="none" dirty="0">
              <a:solidFill>
                <a:srgbClr val="0070C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78"/>
          <p:cNvSpPr txBox="1">
            <a:spLocks noGrp="1"/>
          </p:cNvSpPr>
          <p:nvPr>
            <p:ph type="body" idx="3"/>
          </p:nvPr>
        </p:nvSpPr>
        <p:spPr>
          <a:xfrm>
            <a:off x="773295" y="823670"/>
            <a:ext cx="4334164" cy="58222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400"/>
              <a:buNone/>
            </a:pPr>
            <a:r>
              <a:rPr lang="en-US" sz="3200" dirty="0">
                <a:solidFill>
                  <a:srgbClr val="333399"/>
                </a:solidFill>
              </a:rPr>
              <a:t>2. </a:t>
            </a:r>
            <a:r>
              <a:rPr lang="el-GR" sz="3200" dirty="0">
                <a:solidFill>
                  <a:srgbClr val="333399"/>
                </a:solidFill>
              </a:rPr>
              <a:t>Σχεδιαστική Λογική</a:t>
            </a:r>
            <a:endParaRPr sz="3200" dirty="0">
              <a:solidFill>
                <a:srgbClr val="333399"/>
              </a:solidFill>
            </a:endParaRPr>
          </a:p>
          <a:p>
            <a:pPr marL="0" lvl="0" indent="0" algn="l" rtl="0">
              <a:lnSpc>
                <a:spcPct val="90000"/>
              </a:lnSpc>
              <a:spcBef>
                <a:spcPts val="0"/>
              </a:spcBef>
              <a:spcAft>
                <a:spcPts val="0"/>
              </a:spcAft>
              <a:buClr>
                <a:srgbClr val="595959"/>
              </a:buClr>
              <a:buSzPts val="3600"/>
              <a:buNone/>
            </a:pPr>
            <a:endParaRPr dirty="0"/>
          </a:p>
        </p:txBody>
      </p:sp>
      <p:sp>
        <p:nvSpPr>
          <p:cNvPr id="303" name="Google Shape;303;p78"/>
          <p:cNvSpPr txBox="1"/>
          <p:nvPr/>
        </p:nvSpPr>
        <p:spPr>
          <a:xfrm>
            <a:off x="1761835" y="1768391"/>
            <a:ext cx="9074487" cy="2407824"/>
          </a:xfrm>
          <a:prstGeom prst="rect">
            <a:avLst/>
          </a:prstGeom>
          <a:noFill/>
          <a:ln>
            <a:noFill/>
          </a:ln>
        </p:spPr>
        <p:txBody>
          <a:bodyPr spcFirstLastPara="1" wrap="square" lIns="91425" tIns="45700" rIns="91425" bIns="45700" anchor="t" anchorCtr="0">
            <a:normAutofit lnSpcReduction="10000"/>
          </a:bodyPr>
          <a:lstStyle/>
          <a:p>
            <a:pPr marL="228600" marR="0" lvl="0" indent="-228600" algn="just" rtl="0">
              <a:lnSpc>
                <a:spcPct val="90000"/>
              </a:lnSpc>
              <a:spcBef>
                <a:spcPts val="0"/>
              </a:spcBef>
              <a:spcAft>
                <a:spcPts val="0"/>
              </a:spcAft>
              <a:buClr>
                <a:srgbClr val="595959"/>
              </a:buClr>
              <a:buSzPts val="2400"/>
              <a:buFont typeface="Arial"/>
              <a:buNone/>
            </a:pPr>
            <a:r>
              <a:rPr lang="el-GR" sz="2000" b="0" i="0" u="none" strike="noStrike" cap="none" dirty="0">
                <a:solidFill>
                  <a:srgbClr val="595959"/>
                </a:solidFill>
                <a:latin typeface="Calibri"/>
                <a:ea typeface="Calibri"/>
                <a:cs typeface="Calibri"/>
                <a:sym typeface="Calibri"/>
              </a:rPr>
              <a:t>Η Σχεδιαστική Λογική είναι μια προσέγγιση για την επίλυση προβλημάτων που τοποθετεί τα ζητήματα, και τον τρόπο με τον οποίο πλαισιώνονται και βιώνονται, στο επίκεντρο του ενδιαφέροντος.</a:t>
            </a:r>
          </a:p>
          <a:p>
            <a:pPr marL="228600" marR="0" lvl="0" indent="-228600" algn="just" rtl="0">
              <a:lnSpc>
                <a:spcPct val="90000"/>
              </a:lnSpc>
              <a:spcBef>
                <a:spcPts val="0"/>
              </a:spcBef>
              <a:spcAft>
                <a:spcPts val="0"/>
              </a:spcAft>
              <a:buClr>
                <a:srgbClr val="595959"/>
              </a:buClr>
              <a:buSzPts val="2400"/>
              <a:buFont typeface="Arial"/>
              <a:buNone/>
            </a:pPr>
            <a:endParaRPr sz="2000" b="0" i="0" u="none" strike="noStrike" cap="none" dirty="0">
              <a:solidFill>
                <a:srgbClr val="595959"/>
              </a:solidFill>
              <a:latin typeface="Calibri"/>
              <a:ea typeface="Calibri"/>
              <a:cs typeface="Calibri"/>
              <a:sym typeface="Calibri"/>
            </a:endParaRPr>
          </a:p>
          <a:p>
            <a:pPr marL="342900" marR="0" lvl="0" indent="-342900" algn="just" rtl="0">
              <a:lnSpc>
                <a:spcPct val="90000"/>
              </a:lnSpc>
              <a:spcBef>
                <a:spcPts val="0"/>
              </a:spcBef>
              <a:spcAft>
                <a:spcPts val="0"/>
              </a:spcAft>
              <a:buClr>
                <a:srgbClr val="595959"/>
              </a:buClr>
              <a:buSzPts val="2400"/>
              <a:buFont typeface="Arial"/>
              <a:buChar char="•"/>
            </a:pPr>
            <a:r>
              <a:rPr lang="el-GR" sz="2000" b="0" i="0" u="none" strike="noStrike" cap="none" dirty="0">
                <a:solidFill>
                  <a:srgbClr val="595959"/>
                </a:solidFill>
                <a:latin typeface="Calibri"/>
                <a:ea typeface="Calibri"/>
                <a:cs typeface="Calibri"/>
                <a:sym typeface="Calibri"/>
              </a:rPr>
              <a:t>Είναι ένας τρόπος αξιολόγησης και βελτίωσης των ιδεών</a:t>
            </a:r>
            <a:r>
              <a:rPr lang="en-US" sz="2000" b="0" i="0" u="none" strike="noStrike" cap="none" dirty="0">
                <a:solidFill>
                  <a:srgbClr val="595959"/>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a:p>
            <a:pPr marL="342900" marR="0" lvl="0" indent="-190500" algn="just" rtl="0">
              <a:lnSpc>
                <a:spcPct val="90000"/>
              </a:lnSpc>
              <a:spcBef>
                <a:spcPts val="0"/>
              </a:spcBef>
              <a:spcAft>
                <a:spcPts val="0"/>
              </a:spcAft>
              <a:buClr>
                <a:srgbClr val="595959"/>
              </a:buClr>
              <a:buSzPts val="2400"/>
              <a:buFont typeface="Arial"/>
              <a:buNone/>
            </a:pPr>
            <a:endParaRPr sz="2000" b="0" i="0" u="none" strike="noStrike" cap="none" dirty="0">
              <a:solidFill>
                <a:srgbClr val="595959"/>
              </a:solidFill>
              <a:latin typeface="Calibri"/>
              <a:ea typeface="Calibri"/>
              <a:cs typeface="Calibri"/>
              <a:sym typeface="Calibri"/>
            </a:endParaRPr>
          </a:p>
          <a:p>
            <a:pPr marL="342900" marR="0" lvl="0" indent="-342900" algn="just" rtl="0">
              <a:lnSpc>
                <a:spcPct val="90000"/>
              </a:lnSpc>
              <a:spcBef>
                <a:spcPts val="0"/>
              </a:spcBef>
              <a:spcAft>
                <a:spcPts val="0"/>
              </a:spcAft>
              <a:buClr>
                <a:srgbClr val="595959"/>
              </a:buClr>
              <a:buSzPts val="2400"/>
              <a:buFont typeface="Arial"/>
              <a:buChar char="•"/>
            </a:pPr>
            <a:r>
              <a:rPr lang="el-GR" sz="2000" b="0" i="0" u="none" strike="noStrike" cap="none" dirty="0">
                <a:solidFill>
                  <a:srgbClr val="595959"/>
                </a:solidFill>
                <a:latin typeface="Calibri"/>
                <a:ea typeface="Calibri"/>
                <a:cs typeface="Calibri"/>
                <a:sym typeface="Calibri"/>
              </a:rPr>
              <a:t>Αφετηρία του είναι η ανθρωπολογία</a:t>
            </a:r>
          </a:p>
          <a:p>
            <a:pPr marR="0" lvl="0" algn="just" rtl="0">
              <a:lnSpc>
                <a:spcPct val="90000"/>
              </a:lnSpc>
              <a:spcBef>
                <a:spcPts val="0"/>
              </a:spcBef>
              <a:spcAft>
                <a:spcPts val="0"/>
              </a:spcAft>
              <a:buClr>
                <a:srgbClr val="595959"/>
              </a:buClr>
              <a:buSzPts val="2400"/>
            </a:pPr>
            <a:endParaRPr sz="2000" b="0" i="0" u="none" strike="noStrike" cap="none" dirty="0">
              <a:solidFill>
                <a:srgbClr val="595959"/>
              </a:solidFill>
              <a:latin typeface="Calibri"/>
              <a:ea typeface="Calibri"/>
              <a:cs typeface="Calibri"/>
              <a:sym typeface="Calibri"/>
            </a:endParaRPr>
          </a:p>
          <a:p>
            <a:pPr marL="342900" marR="0" lvl="0" indent="-342900" algn="just" rtl="0">
              <a:lnSpc>
                <a:spcPct val="90000"/>
              </a:lnSpc>
              <a:spcBef>
                <a:spcPts val="0"/>
              </a:spcBef>
              <a:spcAft>
                <a:spcPts val="0"/>
              </a:spcAft>
              <a:buClr>
                <a:srgbClr val="595959"/>
              </a:buClr>
              <a:buSzPts val="2400"/>
              <a:buFont typeface="Arial"/>
              <a:buChar char="•"/>
            </a:pPr>
            <a:r>
              <a:rPr lang="el-GR" sz="2000" b="0" i="0" u="none" strike="noStrike" cap="none" dirty="0">
                <a:solidFill>
                  <a:srgbClr val="595959"/>
                </a:solidFill>
                <a:latin typeface="Calibri"/>
                <a:ea typeface="Calibri"/>
                <a:cs typeface="Calibri"/>
                <a:sym typeface="Calibri"/>
              </a:rPr>
              <a:t>Αποτελείται από </a:t>
            </a:r>
            <a:r>
              <a:rPr lang="el-GR" sz="2000" b="0" i="0" u="none" strike="noStrike" cap="none" dirty="0">
                <a:solidFill>
                  <a:srgbClr val="0070C0"/>
                </a:solidFill>
                <a:latin typeface="Calibri"/>
                <a:ea typeface="Calibri"/>
                <a:cs typeface="Calibri"/>
                <a:sym typeface="Calibri"/>
              </a:rPr>
              <a:t>πέντε στάδια</a:t>
            </a:r>
            <a:r>
              <a:rPr lang="en-US" sz="2000" b="0" i="0" u="none" strike="noStrike" cap="none" dirty="0">
                <a:solidFill>
                  <a:srgbClr val="0070C0"/>
                </a:solidFill>
                <a:latin typeface="Calibri"/>
                <a:ea typeface="Calibri"/>
                <a:cs typeface="Calibri"/>
                <a:sym typeface="Calibri"/>
              </a:rPr>
              <a:t>:</a:t>
            </a:r>
            <a:endParaRPr sz="2000" b="0" i="0" u="none" strike="noStrike" cap="none" dirty="0">
              <a:solidFill>
                <a:srgbClr val="0070C0"/>
              </a:solidFill>
              <a:latin typeface="Calibri"/>
              <a:ea typeface="Calibri"/>
              <a:cs typeface="Calibri"/>
              <a:sym typeface="Calibri"/>
            </a:endParaRPr>
          </a:p>
          <a:p>
            <a:pPr marL="0" marR="0" lvl="0" indent="0" algn="l" rtl="0">
              <a:lnSpc>
                <a:spcPct val="90000"/>
              </a:lnSpc>
              <a:spcBef>
                <a:spcPts val="0"/>
              </a:spcBef>
              <a:spcAft>
                <a:spcPts val="0"/>
              </a:spcAft>
              <a:buClr>
                <a:srgbClr val="595959"/>
              </a:buClr>
              <a:buSzPts val="2400"/>
              <a:buFont typeface="Arial"/>
              <a:buNone/>
            </a:pP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0"/>
              </a:spcBef>
              <a:spcAft>
                <a:spcPts val="0"/>
              </a:spcAft>
              <a:buClr>
                <a:srgbClr val="595959"/>
              </a:buClr>
              <a:buSzPts val="2400"/>
              <a:buFont typeface="Arial"/>
              <a:buNone/>
            </a:pPr>
            <a:endParaRPr sz="2400" b="0" i="0" u="none" strike="noStrike" cap="none" dirty="0">
              <a:solidFill>
                <a:srgbClr val="5959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79"/>
          <p:cNvSpPr txBox="1">
            <a:spLocks noGrp="1"/>
          </p:cNvSpPr>
          <p:nvPr>
            <p:ph type="body" idx="3"/>
          </p:nvPr>
        </p:nvSpPr>
        <p:spPr>
          <a:xfrm>
            <a:off x="410674" y="327894"/>
            <a:ext cx="7389216" cy="58222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400"/>
              <a:buNone/>
            </a:pPr>
            <a:r>
              <a:rPr lang="en-US" sz="3200" dirty="0">
                <a:solidFill>
                  <a:srgbClr val="333399"/>
                </a:solidFill>
              </a:rPr>
              <a:t>2. </a:t>
            </a:r>
            <a:r>
              <a:rPr lang="el-GR" sz="3200" dirty="0">
                <a:solidFill>
                  <a:srgbClr val="333399"/>
                </a:solidFill>
              </a:rPr>
              <a:t>Σχεδιαστική Λογική </a:t>
            </a:r>
            <a:r>
              <a:rPr lang="en-US" sz="3200" dirty="0">
                <a:solidFill>
                  <a:srgbClr val="333399"/>
                </a:solidFill>
              </a:rPr>
              <a:t>- </a:t>
            </a:r>
            <a:r>
              <a:rPr lang="el-GR" sz="3200" dirty="0">
                <a:solidFill>
                  <a:srgbClr val="9900CC"/>
                </a:solidFill>
              </a:rPr>
              <a:t>Τα Πέντε Στάδια</a:t>
            </a:r>
            <a:endParaRPr sz="3200" dirty="0">
              <a:solidFill>
                <a:srgbClr val="9900CC"/>
              </a:solidFill>
            </a:endParaRPr>
          </a:p>
          <a:p>
            <a:pPr marL="0" lvl="0" indent="0" algn="l" rtl="0">
              <a:lnSpc>
                <a:spcPct val="90000"/>
              </a:lnSpc>
              <a:spcBef>
                <a:spcPts val="0"/>
              </a:spcBef>
              <a:spcAft>
                <a:spcPts val="0"/>
              </a:spcAft>
              <a:buClr>
                <a:srgbClr val="595959"/>
              </a:buClr>
              <a:buSzPts val="3600"/>
              <a:buNone/>
            </a:pPr>
            <a:endParaRPr dirty="0"/>
          </a:p>
        </p:txBody>
      </p:sp>
      <p:pic>
        <p:nvPicPr>
          <p:cNvPr id="309" name="Google Shape;309;p79"/>
          <p:cNvPicPr preferRelativeResize="0"/>
          <p:nvPr/>
        </p:nvPicPr>
        <p:blipFill rotWithShape="1">
          <a:blip r:embed="rId3">
            <a:alphaModFix/>
          </a:blip>
          <a:srcRect/>
          <a:stretch/>
        </p:blipFill>
        <p:spPr>
          <a:xfrm>
            <a:off x="410674" y="1037299"/>
            <a:ext cx="7299942" cy="5141079"/>
          </a:xfrm>
          <a:prstGeom prst="rect">
            <a:avLst/>
          </a:prstGeom>
          <a:noFill/>
          <a:ln>
            <a:noFill/>
          </a:ln>
        </p:spPr>
      </p:pic>
      <p:sp>
        <p:nvSpPr>
          <p:cNvPr id="310" name="Google Shape;310;p79"/>
          <p:cNvSpPr txBox="1"/>
          <p:nvPr/>
        </p:nvSpPr>
        <p:spPr>
          <a:xfrm>
            <a:off x="8633631" y="4791287"/>
            <a:ext cx="3029745" cy="1050736"/>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90000"/>
              </a:lnSpc>
              <a:spcBef>
                <a:spcPts val="0"/>
              </a:spcBef>
              <a:spcAft>
                <a:spcPts val="0"/>
              </a:spcAft>
              <a:buClr>
                <a:srgbClr val="595959"/>
              </a:buClr>
              <a:buSzPts val="2400"/>
              <a:buFont typeface="Arial"/>
              <a:buNone/>
            </a:pPr>
            <a:r>
              <a:rPr lang="el-GR" sz="1900" b="1" i="0" u="sng" strike="noStrike" cap="none" dirty="0">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ΚΑΝΤΕ ΚΛΙΚ ΕΔΩ ΑΝ ΘΕΛΕΤΕ ΝΑ ΜΑΘΕΤΕ ΠΕΡΙΣΣΟΤΕΡΑ ΓΙΑ ΤΑ ΠΕΝΤΕ ΣΤΑΔΙΑ!</a:t>
            </a:r>
            <a:endParaRPr sz="1900" b="1" i="0" u="none" strike="noStrike" cap="none" dirty="0">
              <a:solidFill>
                <a:srgbClr val="0070C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80"/>
          <p:cNvSpPr txBox="1">
            <a:spLocks noGrp="1"/>
          </p:cNvSpPr>
          <p:nvPr>
            <p:ph type="body" idx="3"/>
          </p:nvPr>
        </p:nvSpPr>
        <p:spPr>
          <a:xfrm>
            <a:off x="1333029" y="830305"/>
            <a:ext cx="4508213" cy="58222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400"/>
              <a:buNone/>
            </a:pPr>
            <a:r>
              <a:rPr lang="en-US" sz="3200" dirty="0">
                <a:solidFill>
                  <a:srgbClr val="333399"/>
                </a:solidFill>
              </a:rPr>
              <a:t>3. </a:t>
            </a:r>
            <a:r>
              <a:rPr lang="el-GR" sz="3200" dirty="0">
                <a:solidFill>
                  <a:srgbClr val="333399"/>
                </a:solidFill>
              </a:rPr>
              <a:t>Αξιολόγηση Ιδεών</a:t>
            </a:r>
            <a:endParaRPr sz="3200" dirty="0">
              <a:solidFill>
                <a:srgbClr val="333399"/>
              </a:solidFill>
            </a:endParaRPr>
          </a:p>
        </p:txBody>
      </p:sp>
      <p:sp>
        <p:nvSpPr>
          <p:cNvPr id="316" name="Google Shape;316;p80"/>
          <p:cNvSpPr txBox="1"/>
          <p:nvPr/>
        </p:nvSpPr>
        <p:spPr>
          <a:xfrm>
            <a:off x="1333029" y="1769464"/>
            <a:ext cx="9793991" cy="2721852"/>
          </a:xfrm>
          <a:prstGeom prst="rect">
            <a:avLst/>
          </a:prstGeom>
          <a:noFill/>
          <a:ln>
            <a:noFill/>
          </a:ln>
        </p:spPr>
        <p:txBody>
          <a:bodyPr spcFirstLastPara="1" wrap="square" lIns="91425" tIns="45700" rIns="91425" bIns="45700" anchor="t" anchorCtr="0">
            <a:normAutofit lnSpcReduction="10000"/>
          </a:bodyPr>
          <a:lstStyle/>
          <a:p>
            <a:pPr marL="342900" marR="0" lvl="0" indent="-342900" algn="just" rtl="0">
              <a:lnSpc>
                <a:spcPct val="90000"/>
              </a:lnSpc>
              <a:spcBef>
                <a:spcPts val="0"/>
              </a:spcBef>
              <a:spcAft>
                <a:spcPts val="0"/>
              </a:spcAft>
              <a:buClr>
                <a:srgbClr val="595959"/>
              </a:buClr>
              <a:buSzPts val="2400"/>
              <a:buFont typeface="Arial"/>
              <a:buChar char="•"/>
            </a:pPr>
            <a:r>
              <a:rPr lang="el-GR" sz="2400" b="0" i="0" u="none" strike="noStrike" cap="none" dirty="0">
                <a:solidFill>
                  <a:srgbClr val="595959"/>
                </a:solidFill>
                <a:latin typeface="Calibri"/>
                <a:ea typeface="Calibri"/>
                <a:cs typeface="Calibri"/>
                <a:sym typeface="Calibri"/>
              </a:rPr>
              <a:t>Πώς επιλέγετε τις καλύτερες ιδέες για υλοποίηση;</a:t>
            </a:r>
          </a:p>
          <a:p>
            <a:pPr marR="0" lvl="0" algn="just" rtl="0">
              <a:lnSpc>
                <a:spcPct val="90000"/>
              </a:lnSpc>
              <a:spcBef>
                <a:spcPts val="0"/>
              </a:spcBef>
              <a:spcAft>
                <a:spcPts val="0"/>
              </a:spcAft>
              <a:buClr>
                <a:srgbClr val="595959"/>
              </a:buClr>
              <a:buSzPts val="2400"/>
            </a:pPr>
            <a:endParaRPr lang="el-GR" sz="2400" b="0" i="0" u="none" strike="noStrike" cap="none" dirty="0">
              <a:solidFill>
                <a:srgbClr val="595959"/>
              </a:solidFill>
              <a:latin typeface="Calibri"/>
              <a:ea typeface="Calibri"/>
              <a:cs typeface="Calibri"/>
              <a:sym typeface="Calibri"/>
            </a:endParaRPr>
          </a:p>
          <a:p>
            <a:pPr marL="342900" marR="0" lvl="0" indent="-342900" algn="just" rtl="0">
              <a:lnSpc>
                <a:spcPct val="90000"/>
              </a:lnSpc>
              <a:spcBef>
                <a:spcPts val="0"/>
              </a:spcBef>
              <a:spcAft>
                <a:spcPts val="0"/>
              </a:spcAft>
              <a:buClr>
                <a:srgbClr val="595959"/>
              </a:buClr>
              <a:buSzPts val="2400"/>
              <a:buFont typeface="Arial"/>
              <a:buChar char="•"/>
            </a:pPr>
            <a:r>
              <a:rPr lang="el-GR" sz="2400" b="0" i="0" u="none" strike="noStrike" cap="none" dirty="0">
                <a:solidFill>
                  <a:srgbClr val="595959"/>
                </a:solidFill>
                <a:latin typeface="Calibri"/>
                <a:ea typeface="Calibri"/>
                <a:cs typeface="Calibri"/>
                <a:sym typeface="Calibri"/>
              </a:rPr>
              <a:t>Η φάση αξιολόγησης μιας δημιουργικής διαδικασίας είναι κρίσιμη και χρειάζεται τόσο χρόνο και προσοχή όσο και το στάδιο δημιουργίας ιδεών.</a:t>
            </a:r>
          </a:p>
          <a:p>
            <a:pPr marL="342900" marR="0" lvl="0" indent="-342900" algn="just" rtl="0">
              <a:lnSpc>
                <a:spcPct val="90000"/>
              </a:lnSpc>
              <a:spcBef>
                <a:spcPts val="0"/>
              </a:spcBef>
              <a:spcAft>
                <a:spcPts val="0"/>
              </a:spcAft>
              <a:buClr>
                <a:srgbClr val="595959"/>
              </a:buClr>
              <a:buSzPts val="2400"/>
              <a:buFont typeface="Arial"/>
              <a:buChar char="•"/>
            </a:pPr>
            <a:endParaRPr lang="el-GR" sz="2400" dirty="0">
              <a:solidFill>
                <a:srgbClr val="595959"/>
              </a:solidFill>
              <a:latin typeface="Calibri"/>
              <a:ea typeface="Calibri"/>
              <a:cs typeface="Calibri"/>
              <a:sym typeface="Calibri"/>
            </a:endParaRPr>
          </a:p>
          <a:p>
            <a:pPr marL="342900" marR="0" lvl="0" indent="-342900" algn="just" rtl="0">
              <a:lnSpc>
                <a:spcPct val="90000"/>
              </a:lnSpc>
              <a:spcBef>
                <a:spcPts val="0"/>
              </a:spcBef>
              <a:spcAft>
                <a:spcPts val="0"/>
              </a:spcAft>
              <a:buClr>
                <a:srgbClr val="595959"/>
              </a:buClr>
              <a:buSzPts val="2400"/>
              <a:buFont typeface="Arial"/>
              <a:buChar char="•"/>
            </a:pPr>
            <a:r>
              <a:rPr lang="el-GR" sz="2400" b="0" i="0" u="none" strike="noStrike" cap="none" dirty="0">
                <a:solidFill>
                  <a:srgbClr val="595959"/>
                </a:solidFill>
                <a:latin typeface="Calibri"/>
                <a:ea typeface="Calibri"/>
                <a:cs typeface="Calibri"/>
                <a:sym typeface="Calibri"/>
              </a:rPr>
              <a:t>Στη φάση της αξιολόγησης, μεταβείτε από την αναστολή της κρίσης στην άσκηση κριτικής όσο πιο αναλυτικά γίνεται, προκειμένου να περιορίσετε τις ιδέες σε μια σύντομη λίστα με πρακτικά στοιχεία.</a:t>
            </a:r>
            <a:endParaRPr sz="2200" b="0" i="0" u="none" strike="noStrike" cap="none" dirty="0">
              <a:solidFill>
                <a:srgbClr val="595959"/>
              </a:solidFill>
              <a:latin typeface="Calibri"/>
              <a:ea typeface="Calibri"/>
              <a:cs typeface="Calibri"/>
              <a:sym typeface="Calibri"/>
            </a:endParaRPr>
          </a:p>
          <a:p>
            <a:pPr marL="228600" marR="0" lvl="0" indent="-228600" algn="l" rtl="0">
              <a:lnSpc>
                <a:spcPct val="90000"/>
              </a:lnSpc>
              <a:spcBef>
                <a:spcPts val="0"/>
              </a:spcBef>
              <a:spcAft>
                <a:spcPts val="0"/>
              </a:spcAft>
              <a:buClr>
                <a:srgbClr val="595959"/>
              </a:buClr>
              <a:buSzPts val="2400"/>
              <a:buFont typeface="Arial"/>
              <a:buNone/>
            </a:pPr>
            <a:endParaRPr sz="2200" b="0" i="0" u="none" strike="noStrike" cap="none" dirty="0">
              <a:solidFill>
                <a:srgbClr val="59595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81"/>
          <p:cNvSpPr txBox="1">
            <a:spLocks noGrp="1"/>
          </p:cNvSpPr>
          <p:nvPr>
            <p:ph type="body" idx="3"/>
          </p:nvPr>
        </p:nvSpPr>
        <p:spPr>
          <a:xfrm>
            <a:off x="858905" y="845924"/>
            <a:ext cx="8532677" cy="582221"/>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rgbClr val="595959"/>
              </a:buClr>
              <a:buSzPts val="2400"/>
              <a:buNone/>
            </a:pPr>
            <a:r>
              <a:rPr lang="en-US" sz="3200" dirty="0">
                <a:solidFill>
                  <a:srgbClr val="333399"/>
                </a:solidFill>
              </a:rPr>
              <a:t>3. </a:t>
            </a:r>
            <a:r>
              <a:rPr lang="el-GR" sz="3200" dirty="0">
                <a:solidFill>
                  <a:srgbClr val="333399"/>
                </a:solidFill>
              </a:rPr>
              <a:t>Αξιολόγηση ιδεών </a:t>
            </a:r>
            <a:r>
              <a:rPr lang="en-US" sz="3200" dirty="0">
                <a:solidFill>
                  <a:srgbClr val="333399"/>
                </a:solidFill>
              </a:rPr>
              <a:t>– </a:t>
            </a:r>
            <a:r>
              <a:rPr lang="el-GR" sz="3200" dirty="0">
                <a:solidFill>
                  <a:srgbClr val="9900CC"/>
                </a:solidFill>
              </a:rPr>
              <a:t>Τρία Παραδείγματα Κριτηρίων</a:t>
            </a:r>
            <a:endParaRPr sz="3200" dirty="0">
              <a:solidFill>
                <a:srgbClr val="9900CC"/>
              </a:solidFill>
            </a:endParaRPr>
          </a:p>
        </p:txBody>
      </p:sp>
      <p:sp>
        <p:nvSpPr>
          <p:cNvPr id="322" name="Google Shape;322;p81"/>
          <p:cNvSpPr txBox="1"/>
          <p:nvPr/>
        </p:nvSpPr>
        <p:spPr>
          <a:xfrm>
            <a:off x="858905" y="1587434"/>
            <a:ext cx="6167438" cy="4055721"/>
          </a:xfrm>
          <a:prstGeom prst="rect">
            <a:avLst/>
          </a:prstGeom>
          <a:noFill/>
          <a:ln>
            <a:noFill/>
          </a:ln>
        </p:spPr>
        <p:txBody>
          <a:bodyPr spcFirstLastPara="1" wrap="square" lIns="91425" tIns="45700" rIns="91425" bIns="45700" anchor="t" anchorCtr="0">
            <a:normAutofit fontScale="85000" lnSpcReduction="20000"/>
          </a:bodyPr>
          <a:lstStyle/>
          <a:p>
            <a:pPr marL="228600" marR="0" lvl="0" indent="-228600" algn="just" rtl="0">
              <a:lnSpc>
                <a:spcPct val="90000"/>
              </a:lnSpc>
              <a:spcBef>
                <a:spcPts val="0"/>
              </a:spcBef>
              <a:spcAft>
                <a:spcPts val="0"/>
              </a:spcAft>
              <a:buClr>
                <a:srgbClr val="595959"/>
              </a:buClr>
              <a:buSzPct val="100840"/>
              <a:buFont typeface="Arial"/>
              <a:buNone/>
            </a:pPr>
            <a:endParaRPr sz="2800" b="0" i="0" u="none" strike="noStrike" cap="none" dirty="0">
              <a:solidFill>
                <a:srgbClr val="595959"/>
              </a:solidFill>
              <a:latin typeface="Calibri"/>
              <a:ea typeface="Calibri"/>
              <a:cs typeface="Calibri"/>
              <a:sym typeface="Calibri"/>
            </a:endParaRPr>
          </a:p>
          <a:p>
            <a:pPr marL="514350" marR="0" lvl="0" indent="-514350" algn="just" rtl="0">
              <a:lnSpc>
                <a:spcPct val="90000"/>
              </a:lnSpc>
              <a:spcBef>
                <a:spcPts val="0"/>
              </a:spcBef>
              <a:spcAft>
                <a:spcPts val="0"/>
              </a:spcAft>
              <a:buClr>
                <a:srgbClr val="595959"/>
              </a:buClr>
              <a:buSzPct val="100840"/>
              <a:buFont typeface="Arial"/>
              <a:buAutoNum type="arabicPeriod"/>
            </a:pPr>
            <a:r>
              <a:rPr lang="el-GR" sz="2800" b="0" i="1" u="none" strike="noStrike" cap="none" dirty="0">
                <a:solidFill>
                  <a:srgbClr val="9900CC"/>
                </a:solidFill>
                <a:latin typeface="Calibri"/>
                <a:ea typeface="Calibri"/>
                <a:cs typeface="Calibri"/>
                <a:sym typeface="Calibri"/>
              </a:rPr>
              <a:t>Η ανάλυση ιδεών για νέα προϊόντα ενδέχεται να κρύβει ερωτήσεις όπως</a:t>
            </a:r>
            <a:r>
              <a:rPr lang="en-US" sz="2800" b="0" i="1" u="none" strike="noStrike" cap="none" dirty="0">
                <a:solidFill>
                  <a:srgbClr val="9900CC"/>
                </a:solidFill>
                <a:latin typeface="Calibri"/>
                <a:ea typeface="Calibri"/>
                <a:cs typeface="Calibri"/>
                <a:sym typeface="Calibri"/>
              </a:rPr>
              <a:t>:</a:t>
            </a:r>
            <a:endParaRPr sz="1400" b="0" i="1" u="none" strike="noStrike" cap="none" dirty="0">
              <a:solidFill>
                <a:srgbClr val="9900CC"/>
              </a:solidFill>
              <a:latin typeface="Arial"/>
              <a:ea typeface="Arial"/>
              <a:cs typeface="Arial"/>
              <a:sym typeface="Arial"/>
            </a:endParaRPr>
          </a:p>
          <a:p>
            <a:pPr marL="720725" marR="0" lvl="0" indent="0" algn="just" rtl="0">
              <a:lnSpc>
                <a:spcPct val="90000"/>
              </a:lnSpc>
              <a:spcBef>
                <a:spcPts val="0"/>
              </a:spcBef>
              <a:spcAft>
                <a:spcPts val="0"/>
              </a:spcAft>
              <a:buClr>
                <a:srgbClr val="595959"/>
              </a:buClr>
              <a:buSzPct val="256684"/>
              <a:buFont typeface="Arial"/>
              <a:buNone/>
            </a:pPr>
            <a:endParaRPr sz="1100" b="0" i="0" u="none" strike="noStrike" cap="none" dirty="0">
              <a:solidFill>
                <a:srgbClr val="595959"/>
              </a:solidFill>
              <a:latin typeface="Calibri"/>
              <a:ea typeface="Calibri"/>
              <a:cs typeface="Calibri"/>
              <a:sym typeface="Calibri"/>
            </a:endParaRPr>
          </a:p>
          <a:p>
            <a:pPr marL="720725" marR="0" lvl="0" indent="-179387" algn="just" rtl="0">
              <a:lnSpc>
                <a:spcPct val="90000"/>
              </a:lnSpc>
              <a:spcBef>
                <a:spcPts val="0"/>
              </a:spcBef>
              <a:spcAft>
                <a:spcPts val="0"/>
              </a:spcAft>
              <a:buClr>
                <a:srgbClr val="595959"/>
              </a:buClr>
              <a:buSzPct val="100840"/>
              <a:buFont typeface="Arial"/>
              <a:buChar char="•"/>
            </a:pPr>
            <a:r>
              <a:rPr lang="el-GR" sz="2800" b="0" i="0" u="none" strike="noStrike" cap="none" dirty="0">
                <a:solidFill>
                  <a:srgbClr val="595959"/>
                </a:solidFill>
                <a:latin typeface="Calibri"/>
                <a:ea typeface="Calibri"/>
                <a:cs typeface="Calibri"/>
                <a:sym typeface="Calibri"/>
              </a:rPr>
              <a:t>Θα αρέσει στους πελάτες;</a:t>
            </a:r>
          </a:p>
          <a:p>
            <a:pPr marL="720725" marR="0" lvl="0" indent="-179387" algn="just" rtl="0">
              <a:lnSpc>
                <a:spcPct val="90000"/>
              </a:lnSpc>
              <a:spcBef>
                <a:spcPts val="0"/>
              </a:spcBef>
              <a:spcAft>
                <a:spcPts val="0"/>
              </a:spcAft>
              <a:buClr>
                <a:srgbClr val="595959"/>
              </a:buClr>
              <a:buSzPct val="100840"/>
              <a:buFont typeface="Arial"/>
              <a:buChar char="•"/>
            </a:pPr>
            <a:r>
              <a:rPr lang="el-GR" sz="2800" b="0" i="0" u="none" strike="noStrike" cap="none" dirty="0">
                <a:solidFill>
                  <a:srgbClr val="595959"/>
                </a:solidFill>
                <a:latin typeface="Calibri"/>
                <a:ea typeface="Calibri"/>
                <a:cs typeface="Calibri"/>
                <a:sym typeface="Calibri"/>
              </a:rPr>
              <a:t>Είναι τεχνικά εφικτό;</a:t>
            </a:r>
          </a:p>
          <a:p>
            <a:pPr marL="720725" marR="0" lvl="0" indent="-179387" algn="just" rtl="0">
              <a:lnSpc>
                <a:spcPct val="90000"/>
              </a:lnSpc>
              <a:spcBef>
                <a:spcPts val="0"/>
              </a:spcBef>
              <a:spcAft>
                <a:spcPts val="0"/>
              </a:spcAft>
              <a:buClr>
                <a:srgbClr val="595959"/>
              </a:buClr>
              <a:buSzPct val="100840"/>
              <a:buFont typeface="Arial"/>
              <a:buChar char="•"/>
            </a:pPr>
            <a:r>
              <a:rPr lang="el-GR" sz="2800" b="0" i="0" u="none" strike="noStrike" cap="none" dirty="0">
                <a:solidFill>
                  <a:srgbClr val="595959"/>
                </a:solidFill>
                <a:latin typeface="Calibri"/>
                <a:ea typeface="Calibri"/>
                <a:cs typeface="Calibri"/>
                <a:sym typeface="Calibri"/>
              </a:rPr>
              <a:t>Θα βγάλει λεφτά;</a:t>
            </a:r>
          </a:p>
          <a:p>
            <a:pPr marL="720725" marR="0" lvl="0" indent="-179387" algn="just" rtl="0">
              <a:lnSpc>
                <a:spcPct val="90000"/>
              </a:lnSpc>
              <a:spcBef>
                <a:spcPts val="0"/>
              </a:spcBef>
              <a:spcAft>
                <a:spcPts val="0"/>
              </a:spcAft>
              <a:buClr>
                <a:srgbClr val="595959"/>
              </a:buClr>
              <a:buSzPct val="100840"/>
              <a:buFont typeface="Arial"/>
              <a:buChar char="•"/>
            </a:pPr>
            <a:endParaRPr sz="2800" b="0" i="0" u="none" strike="noStrike" cap="none" dirty="0">
              <a:solidFill>
                <a:srgbClr val="595959"/>
              </a:solidFill>
              <a:latin typeface="Calibri"/>
              <a:ea typeface="Calibri"/>
              <a:cs typeface="Calibri"/>
              <a:sym typeface="Calibri"/>
            </a:endParaRPr>
          </a:p>
          <a:p>
            <a:pPr marL="514350" marR="0" lvl="0" indent="-514350" algn="just" rtl="0">
              <a:lnSpc>
                <a:spcPct val="90000"/>
              </a:lnSpc>
              <a:spcBef>
                <a:spcPts val="0"/>
              </a:spcBef>
              <a:spcAft>
                <a:spcPts val="0"/>
              </a:spcAft>
              <a:buClr>
                <a:srgbClr val="595959"/>
              </a:buClr>
              <a:buSzPct val="100840"/>
              <a:buFont typeface="Arial"/>
              <a:buAutoNum type="arabicPeriod" startAt="2"/>
            </a:pPr>
            <a:r>
              <a:rPr lang="el-GR" sz="2800" b="0" i="1" u="none" strike="noStrike" cap="none" dirty="0">
                <a:solidFill>
                  <a:srgbClr val="9900CC"/>
                </a:solidFill>
                <a:latin typeface="Calibri"/>
                <a:ea typeface="Calibri"/>
                <a:cs typeface="Calibri"/>
                <a:sym typeface="Calibri"/>
              </a:rPr>
              <a:t>Το γενικό σύνολο κριτηρίων για κάθε είδους ιδέες είναι η μέθοδος ΕΕΚ (FAN) από τη Synectic's. Είστε «fan» της ιδέας; </a:t>
            </a:r>
            <a:r>
              <a:rPr lang="el-GR" sz="2800" b="0" i="0" u="none" strike="noStrike" cap="none" dirty="0">
                <a:solidFill>
                  <a:srgbClr val="595959"/>
                </a:solidFill>
                <a:latin typeface="Calibri"/>
                <a:ea typeface="Calibri"/>
                <a:cs typeface="Calibri"/>
                <a:sym typeface="Calibri"/>
              </a:rPr>
              <a:t>Κάντε ερωτήσεις όπως:</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595959"/>
              </a:buClr>
              <a:buSzPct val="282352"/>
              <a:buFont typeface="Arial"/>
              <a:buNone/>
            </a:pPr>
            <a:endParaRPr sz="1000" b="0" i="1" u="none" strike="noStrike" cap="none" dirty="0">
              <a:solidFill>
                <a:srgbClr val="595959"/>
              </a:solidFill>
              <a:latin typeface="Calibri"/>
              <a:ea typeface="Calibri"/>
              <a:cs typeface="Calibri"/>
              <a:sym typeface="Calibri"/>
            </a:endParaRPr>
          </a:p>
          <a:p>
            <a:pPr marL="720725" marR="0" lvl="0" indent="-187325" algn="just" rtl="0">
              <a:lnSpc>
                <a:spcPct val="90000"/>
              </a:lnSpc>
              <a:spcBef>
                <a:spcPts val="0"/>
              </a:spcBef>
              <a:spcAft>
                <a:spcPts val="0"/>
              </a:spcAft>
              <a:buClr>
                <a:srgbClr val="595959"/>
              </a:buClr>
              <a:buSzPct val="100840"/>
              <a:buFont typeface="Arial"/>
              <a:buChar char="•"/>
            </a:pPr>
            <a:r>
              <a:rPr lang="el-GR" sz="2800" b="0" i="0" u="none" strike="noStrike" cap="none" dirty="0">
                <a:solidFill>
                  <a:srgbClr val="595959"/>
                </a:solidFill>
                <a:latin typeface="Calibri"/>
                <a:ea typeface="Calibri"/>
                <a:cs typeface="Calibri"/>
                <a:sym typeface="Calibri"/>
              </a:rPr>
              <a:t>Είναι Εφικτό;</a:t>
            </a:r>
          </a:p>
          <a:p>
            <a:pPr marL="720725" marR="0" lvl="0" indent="-187325" algn="just" rtl="0">
              <a:lnSpc>
                <a:spcPct val="90000"/>
              </a:lnSpc>
              <a:spcBef>
                <a:spcPts val="0"/>
              </a:spcBef>
              <a:spcAft>
                <a:spcPts val="0"/>
              </a:spcAft>
              <a:buClr>
                <a:srgbClr val="595959"/>
              </a:buClr>
              <a:buSzPct val="100840"/>
              <a:buFont typeface="Arial"/>
              <a:buChar char="•"/>
            </a:pPr>
            <a:r>
              <a:rPr lang="el-GR" sz="2800" b="0" i="0" u="none" strike="noStrike" cap="none" dirty="0">
                <a:solidFill>
                  <a:srgbClr val="595959"/>
                </a:solidFill>
                <a:latin typeface="Calibri"/>
                <a:ea typeface="Calibri"/>
                <a:cs typeface="Calibri"/>
                <a:sym typeface="Calibri"/>
              </a:rPr>
              <a:t>Είναι Ελκυστικό;</a:t>
            </a:r>
          </a:p>
          <a:p>
            <a:pPr marL="720725" marR="0" lvl="0" indent="-187325" algn="just" rtl="0">
              <a:lnSpc>
                <a:spcPct val="90000"/>
              </a:lnSpc>
              <a:spcBef>
                <a:spcPts val="0"/>
              </a:spcBef>
              <a:spcAft>
                <a:spcPts val="0"/>
              </a:spcAft>
              <a:buClr>
                <a:srgbClr val="595959"/>
              </a:buClr>
              <a:buSzPct val="100840"/>
              <a:buFont typeface="Arial"/>
              <a:buChar char="•"/>
            </a:pPr>
            <a:r>
              <a:rPr lang="el-GR" sz="2800" b="0" i="0" u="none" strike="noStrike" cap="none" dirty="0">
                <a:solidFill>
                  <a:srgbClr val="595959"/>
                </a:solidFill>
                <a:latin typeface="Calibri"/>
                <a:ea typeface="Calibri"/>
                <a:cs typeface="Calibri"/>
                <a:sym typeface="Calibri"/>
              </a:rPr>
              <a:t>Είναι Καινοτόμο;</a:t>
            </a:r>
            <a:endParaRPr sz="1400" b="0" i="0" u="none" strike="noStrike" cap="none" dirty="0">
              <a:solidFill>
                <a:srgbClr val="000000"/>
              </a:solidFill>
              <a:latin typeface="Arial"/>
              <a:ea typeface="Arial"/>
              <a:cs typeface="Arial"/>
              <a:sym typeface="Arial"/>
            </a:endParaRPr>
          </a:p>
        </p:txBody>
      </p:sp>
      <p:sp>
        <p:nvSpPr>
          <p:cNvPr id="323" name="Google Shape;323;p81"/>
          <p:cNvSpPr txBox="1"/>
          <p:nvPr/>
        </p:nvSpPr>
        <p:spPr>
          <a:xfrm>
            <a:off x="7224891" y="1790792"/>
            <a:ext cx="4651861" cy="3361168"/>
          </a:xfrm>
          <a:prstGeom prst="rect">
            <a:avLst/>
          </a:prstGeom>
          <a:noFill/>
          <a:ln>
            <a:noFill/>
          </a:ln>
        </p:spPr>
        <p:txBody>
          <a:bodyPr spcFirstLastPara="1" wrap="square" lIns="91425" tIns="45700" rIns="91425" bIns="45700" anchor="t" anchorCtr="0">
            <a:normAutofit lnSpcReduction="10000"/>
          </a:bodyPr>
          <a:lstStyle/>
          <a:p>
            <a:pPr marL="514350" marR="0" lvl="0" indent="-514350" algn="just" rtl="0">
              <a:lnSpc>
                <a:spcPct val="90000"/>
              </a:lnSpc>
              <a:spcBef>
                <a:spcPts val="0"/>
              </a:spcBef>
              <a:spcAft>
                <a:spcPts val="0"/>
              </a:spcAft>
              <a:buClr>
                <a:srgbClr val="595959"/>
              </a:buClr>
              <a:buSzPts val="2400"/>
              <a:buFont typeface="Arial"/>
              <a:buAutoNum type="arabicPeriod" startAt="3"/>
            </a:pPr>
            <a:r>
              <a:rPr lang="el-GR" sz="2400" b="0" i="1" u="none" strike="noStrike" cap="none" dirty="0">
                <a:solidFill>
                  <a:srgbClr val="9900CC"/>
                </a:solidFill>
                <a:latin typeface="Calibri"/>
                <a:ea typeface="Calibri"/>
                <a:cs typeface="Calibri"/>
                <a:sym typeface="Calibri"/>
              </a:rPr>
              <a:t>Το τρίτο κριτήριο εδώ είναι σημαντικό για να διασφαλιστεί ότι οι </a:t>
            </a:r>
            <a:r>
              <a:rPr lang="el-GR" sz="2400" b="0" i="1" strike="noStrike" cap="none" dirty="0">
                <a:solidFill>
                  <a:srgbClr val="9900CC"/>
                </a:solidFill>
                <a:latin typeface="Calibri"/>
                <a:ea typeface="Calibri"/>
                <a:cs typeface="Calibri"/>
                <a:sym typeface="Calibri"/>
              </a:rPr>
              <a:t>νέες ι</a:t>
            </a:r>
            <a:r>
              <a:rPr lang="el-GR" sz="2400" b="0" i="1" u="none" strike="noStrike" cap="none" dirty="0">
                <a:solidFill>
                  <a:srgbClr val="9900CC"/>
                </a:solidFill>
                <a:latin typeface="Calibri"/>
                <a:ea typeface="Calibri"/>
                <a:cs typeface="Calibri"/>
                <a:sym typeface="Calibri"/>
              </a:rPr>
              <a:t>δέες έχουν αξία</a:t>
            </a:r>
            <a:r>
              <a:rPr lang="en-US" sz="2400" b="0" i="1" u="none" strike="noStrike" cap="none" dirty="0">
                <a:solidFill>
                  <a:srgbClr val="9900CC"/>
                </a:solidFill>
                <a:latin typeface="Calibri"/>
                <a:ea typeface="Calibri"/>
                <a:cs typeface="Calibri"/>
                <a:sym typeface="Calibri"/>
              </a:rPr>
              <a:t>.</a:t>
            </a:r>
            <a:r>
              <a:rPr lang="en-US" sz="2400" b="0" i="0" u="none" strike="noStrike" cap="none" dirty="0">
                <a:solidFill>
                  <a:srgbClr val="595959"/>
                </a:solidFill>
                <a:latin typeface="Calibri"/>
                <a:ea typeface="Calibri"/>
                <a:cs typeface="Calibri"/>
                <a:sym typeface="Calibri"/>
              </a:rPr>
              <a:t> </a:t>
            </a:r>
            <a:endParaRPr lang="el-GR" sz="2400" b="0" i="0" u="none" strike="noStrike" cap="none" dirty="0">
              <a:solidFill>
                <a:srgbClr val="595959"/>
              </a:solidFill>
              <a:latin typeface="Calibri"/>
              <a:ea typeface="Calibri"/>
              <a:cs typeface="Calibri"/>
              <a:sym typeface="Calibri"/>
            </a:endParaRPr>
          </a:p>
          <a:p>
            <a:pPr marR="0" lvl="0" algn="just" rtl="0">
              <a:lnSpc>
                <a:spcPct val="90000"/>
              </a:lnSpc>
              <a:spcBef>
                <a:spcPts val="0"/>
              </a:spcBef>
              <a:spcAft>
                <a:spcPts val="0"/>
              </a:spcAft>
              <a:buClr>
                <a:srgbClr val="595959"/>
              </a:buClr>
              <a:buSzPts val="2400"/>
            </a:pPr>
            <a:r>
              <a:rPr lang="el-GR" sz="2400" dirty="0">
                <a:solidFill>
                  <a:srgbClr val="595959"/>
                </a:solidFill>
                <a:latin typeface="Calibri"/>
                <a:ea typeface="Calibri"/>
                <a:cs typeface="Calibri"/>
                <a:sym typeface="Calibri"/>
              </a:rPr>
              <a:t>	</a:t>
            </a:r>
            <a:r>
              <a:rPr lang="el-GR" sz="2400" b="0" i="0" u="none" strike="noStrike" cap="none" dirty="0">
                <a:solidFill>
                  <a:srgbClr val="595959"/>
                </a:solidFill>
                <a:latin typeface="Calibri"/>
                <a:ea typeface="Calibri"/>
                <a:cs typeface="Calibri"/>
                <a:sym typeface="Calibri"/>
              </a:rPr>
              <a:t>Κάντε ερωτήσεις όπως:</a:t>
            </a:r>
            <a:endParaRPr sz="2400" b="0" i="0" u="none" strike="noStrike" cap="none" dirty="0">
              <a:solidFill>
                <a:srgbClr val="000000"/>
              </a:solidFill>
              <a:latin typeface="Calibri"/>
              <a:ea typeface="Calibri"/>
              <a:cs typeface="Calibri"/>
              <a:sym typeface="Calibri"/>
            </a:endParaRPr>
          </a:p>
          <a:p>
            <a:pPr marL="0" marR="0" lvl="0" indent="0" algn="just" rtl="0">
              <a:lnSpc>
                <a:spcPct val="90000"/>
              </a:lnSpc>
              <a:spcBef>
                <a:spcPts val="0"/>
              </a:spcBef>
              <a:spcAft>
                <a:spcPts val="0"/>
              </a:spcAft>
              <a:buClr>
                <a:srgbClr val="595959"/>
              </a:buClr>
              <a:buSzPts val="2400"/>
              <a:buFont typeface="Arial"/>
              <a:buNone/>
            </a:pPr>
            <a:endParaRPr sz="2400" b="0" i="0" u="none" strike="noStrike" cap="none" dirty="0">
              <a:solidFill>
                <a:srgbClr val="595959"/>
              </a:solidFill>
              <a:latin typeface="Calibri"/>
              <a:ea typeface="Calibri"/>
              <a:cs typeface="Calibri"/>
              <a:sym typeface="Calibri"/>
            </a:endParaRPr>
          </a:p>
          <a:p>
            <a:pPr marL="720725" marR="0" lvl="0" indent="-179387" algn="just" rtl="0">
              <a:lnSpc>
                <a:spcPct val="90000"/>
              </a:lnSpc>
              <a:spcBef>
                <a:spcPts val="0"/>
              </a:spcBef>
              <a:spcAft>
                <a:spcPts val="0"/>
              </a:spcAft>
              <a:buClr>
                <a:srgbClr val="595959"/>
              </a:buClr>
              <a:buSzPts val="2400"/>
              <a:buFont typeface="Arial"/>
              <a:buChar char="•"/>
            </a:pPr>
            <a:r>
              <a:rPr lang="el-GR" sz="2400" b="0" i="0" u="none" strike="noStrike" cap="none" dirty="0">
                <a:solidFill>
                  <a:srgbClr val="595959"/>
                </a:solidFill>
                <a:latin typeface="Calibri"/>
                <a:ea typeface="Calibri"/>
                <a:cs typeface="Calibri"/>
                <a:sym typeface="Calibri"/>
              </a:rPr>
              <a:t>Είναι καλύτερο? (</a:t>
            </a:r>
            <a:r>
              <a:rPr lang="el-GR" sz="2400" b="0" i="0" u="none" strike="noStrike" cap="none">
                <a:solidFill>
                  <a:srgbClr val="595959"/>
                </a:solidFill>
                <a:latin typeface="Calibri"/>
                <a:ea typeface="Calibri"/>
                <a:cs typeface="Calibri"/>
                <a:sym typeface="Calibri"/>
              </a:rPr>
              <a:t>Για τους πελάτες</a:t>
            </a:r>
            <a:r>
              <a:rPr lang="el-GR" sz="2400" b="0" i="0" u="none" strike="noStrike" cap="none" dirty="0">
                <a:solidFill>
                  <a:srgbClr val="595959"/>
                </a:solidFill>
                <a:latin typeface="Calibri"/>
                <a:ea typeface="Calibri"/>
                <a:cs typeface="Calibri"/>
                <a:sym typeface="Calibri"/>
              </a:rPr>
              <a:t>)</a:t>
            </a:r>
          </a:p>
          <a:p>
            <a:pPr marL="720725" marR="0" lvl="0" indent="-179387" algn="just" rtl="0">
              <a:lnSpc>
                <a:spcPct val="90000"/>
              </a:lnSpc>
              <a:spcBef>
                <a:spcPts val="0"/>
              </a:spcBef>
              <a:spcAft>
                <a:spcPts val="0"/>
              </a:spcAft>
              <a:buClr>
                <a:srgbClr val="595959"/>
              </a:buClr>
              <a:buSzPts val="2400"/>
              <a:buFont typeface="Arial"/>
              <a:buChar char="•"/>
            </a:pPr>
            <a:r>
              <a:rPr lang="el-GR" sz="2400" b="0" i="0" u="none" strike="noStrike" cap="none" dirty="0">
                <a:solidFill>
                  <a:srgbClr val="595959"/>
                </a:solidFill>
                <a:latin typeface="Calibri"/>
                <a:ea typeface="Calibri"/>
                <a:cs typeface="Calibri"/>
                <a:sym typeface="Calibri"/>
              </a:rPr>
              <a:t>Είναι πιο απλό; (Για το προσωπικό)</a:t>
            </a:r>
          </a:p>
          <a:p>
            <a:pPr marL="720725" marR="0" lvl="0" indent="-179387" algn="just" rtl="0">
              <a:lnSpc>
                <a:spcPct val="90000"/>
              </a:lnSpc>
              <a:spcBef>
                <a:spcPts val="0"/>
              </a:spcBef>
              <a:spcAft>
                <a:spcPts val="0"/>
              </a:spcAft>
              <a:buClr>
                <a:srgbClr val="595959"/>
              </a:buClr>
              <a:buSzPts val="2400"/>
              <a:buFont typeface="Arial"/>
              <a:buChar char="•"/>
            </a:pPr>
            <a:r>
              <a:rPr lang="el-GR" sz="2400" b="0" i="0" u="none" strike="noStrike" cap="none" dirty="0">
                <a:solidFill>
                  <a:srgbClr val="595959"/>
                </a:solidFill>
                <a:latin typeface="Calibri"/>
                <a:ea typeface="Calibri"/>
                <a:cs typeface="Calibri"/>
                <a:sym typeface="Calibri"/>
              </a:rPr>
              <a:t>Είναι φθηνότερο; (Για την εταιρεία)</a:t>
            </a:r>
            <a:endParaRPr sz="2400" b="0" i="0" u="none" strike="noStrike" cap="none" dirty="0">
              <a:solidFill>
                <a:srgbClr val="595959"/>
              </a:solidFill>
              <a:latin typeface="Calibri"/>
              <a:ea typeface="Calibri"/>
              <a:cs typeface="Calibri"/>
              <a:sym typeface="Calibri"/>
            </a:endParaRPr>
          </a:p>
        </p:txBody>
      </p:sp>
      <p:cxnSp>
        <p:nvCxnSpPr>
          <p:cNvPr id="324" name="Google Shape;324;p81"/>
          <p:cNvCxnSpPr/>
          <p:nvPr/>
        </p:nvCxnSpPr>
        <p:spPr>
          <a:xfrm>
            <a:off x="7124131" y="1587434"/>
            <a:ext cx="0" cy="3874252"/>
          </a:xfrm>
          <a:prstGeom prst="straightConnector1">
            <a:avLst/>
          </a:prstGeom>
          <a:noFill/>
          <a:ln w="9525" cap="flat" cmpd="sng">
            <a:solidFill>
              <a:srgbClr val="046C6D"/>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82"/>
          <p:cNvSpPr/>
          <p:nvPr/>
        </p:nvSpPr>
        <p:spPr>
          <a:xfrm>
            <a:off x="9244264" y="2268067"/>
            <a:ext cx="530699" cy="530699"/>
          </a:xfrm>
          <a:custGeom>
            <a:avLst/>
            <a:gdLst/>
            <a:ahLst/>
            <a:cxnLst/>
            <a:rect l="l" t="t"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2"/>
              </a:solidFill>
              <a:latin typeface="Calibri"/>
              <a:ea typeface="Calibri"/>
              <a:cs typeface="Calibri"/>
              <a:sym typeface="Calibri"/>
            </a:endParaRPr>
          </a:p>
        </p:txBody>
      </p:sp>
      <p:sp>
        <p:nvSpPr>
          <p:cNvPr id="330" name="Google Shape;330;p82"/>
          <p:cNvSpPr/>
          <p:nvPr/>
        </p:nvSpPr>
        <p:spPr>
          <a:xfrm>
            <a:off x="5814553" y="2258548"/>
            <a:ext cx="584121" cy="477970"/>
          </a:xfrm>
          <a:custGeom>
            <a:avLst/>
            <a:gdLst/>
            <a:ahLst/>
            <a:cxnLst/>
            <a:rect l="l" t="t"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2"/>
              </a:solidFill>
              <a:latin typeface="Calibri"/>
              <a:ea typeface="Calibri"/>
              <a:cs typeface="Calibri"/>
              <a:sym typeface="Calibri"/>
            </a:endParaRPr>
          </a:p>
        </p:txBody>
      </p:sp>
      <p:sp>
        <p:nvSpPr>
          <p:cNvPr id="331" name="Google Shape;331;p82"/>
          <p:cNvSpPr/>
          <p:nvPr/>
        </p:nvSpPr>
        <p:spPr>
          <a:xfrm>
            <a:off x="2733105" y="2265599"/>
            <a:ext cx="532771" cy="532768"/>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a:noFill/>
          </a:ln>
        </p:spPr>
        <p:txBody>
          <a:bodyPr spcFirstLastPara="1" wrap="square" lIns="38075" tIns="38075" rIns="38075" bIns="38075" anchor="ctr" anchorCtr="0">
            <a:noAutofit/>
          </a:bodyPr>
          <a:lstStyle/>
          <a:p>
            <a:pPr marL="0" marR="0" lvl="0" indent="0" algn="ctr"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sp>
        <p:nvSpPr>
          <p:cNvPr id="332" name="Google Shape;332;p82"/>
          <p:cNvSpPr txBox="1">
            <a:spLocks noGrp="1"/>
          </p:cNvSpPr>
          <p:nvPr>
            <p:ph type="body" idx="1"/>
          </p:nvPr>
        </p:nvSpPr>
        <p:spPr>
          <a:xfrm>
            <a:off x="1363762" y="4407437"/>
            <a:ext cx="3149600" cy="678927"/>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279BD3"/>
              </a:buClr>
              <a:buSzPts val="2000"/>
              <a:buNone/>
            </a:pPr>
            <a:r>
              <a:rPr lang="en-US" dirty="0"/>
              <a:t>1. </a:t>
            </a:r>
            <a:r>
              <a:rPr lang="el-GR" dirty="0"/>
              <a:t>Βιωσιμότητα</a:t>
            </a:r>
            <a:endParaRPr dirty="0"/>
          </a:p>
        </p:txBody>
      </p:sp>
      <p:sp>
        <p:nvSpPr>
          <p:cNvPr id="333" name="Google Shape;333;p82"/>
          <p:cNvSpPr txBox="1">
            <a:spLocks noGrp="1"/>
          </p:cNvSpPr>
          <p:nvPr>
            <p:ph type="body" idx="2"/>
          </p:nvPr>
        </p:nvSpPr>
        <p:spPr>
          <a:xfrm>
            <a:off x="4632779" y="4363693"/>
            <a:ext cx="2947667" cy="678925"/>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279BD3"/>
              </a:buClr>
              <a:buSzPts val="2000"/>
              <a:buNone/>
            </a:pPr>
            <a:r>
              <a:rPr lang="en-US" dirty="0"/>
              <a:t>2. </a:t>
            </a:r>
            <a:r>
              <a:rPr lang="el-GR" dirty="0"/>
              <a:t>Καινοτόμο σκέψη </a:t>
            </a:r>
            <a:endParaRPr lang="en-US" dirty="0"/>
          </a:p>
        </p:txBody>
      </p:sp>
      <p:sp>
        <p:nvSpPr>
          <p:cNvPr id="334" name="Google Shape;334;p82"/>
          <p:cNvSpPr txBox="1">
            <a:spLocks noGrp="1"/>
          </p:cNvSpPr>
          <p:nvPr>
            <p:ph type="body" idx="3"/>
          </p:nvPr>
        </p:nvSpPr>
        <p:spPr>
          <a:xfrm>
            <a:off x="8231899" y="4356635"/>
            <a:ext cx="2740901" cy="678926"/>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SzPts val="2000"/>
              <a:buNone/>
            </a:pPr>
            <a:r>
              <a:rPr lang="en-US" dirty="0"/>
              <a:t>3. </a:t>
            </a:r>
            <a:r>
              <a:rPr lang="el-GR" dirty="0"/>
              <a:t>Τουρισμός στις ορεινές περιοχές</a:t>
            </a:r>
            <a:endParaRPr dirty="0"/>
          </a:p>
          <a:p>
            <a:pPr marL="228600" lvl="0" indent="-228600" algn="ctr" rtl="0">
              <a:lnSpc>
                <a:spcPct val="90000"/>
              </a:lnSpc>
              <a:spcBef>
                <a:spcPts val="0"/>
              </a:spcBef>
              <a:spcAft>
                <a:spcPts val="0"/>
              </a:spcAft>
              <a:buClr>
                <a:srgbClr val="7F59A1"/>
              </a:buClr>
              <a:buSzPts val="2000"/>
              <a:buNone/>
            </a:pPr>
            <a:endParaRPr dirty="0"/>
          </a:p>
        </p:txBody>
      </p:sp>
      <p:sp>
        <p:nvSpPr>
          <p:cNvPr id="335" name="Google Shape;335;p82"/>
          <p:cNvSpPr txBox="1">
            <a:spLocks noGrp="1"/>
          </p:cNvSpPr>
          <p:nvPr>
            <p:ph type="body" idx="4"/>
          </p:nvPr>
        </p:nvSpPr>
        <p:spPr>
          <a:xfrm>
            <a:off x="778933" y="213822"/>
            <a:ext cx="10634133" cy="117722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SzPct val="129729"/>
              <a:buNone/>
            </a:pPr>
            <a:r>
              <a:rPr lang="el-GR" sz="3000" dirty="0">
                <a:solidFill>
                  <a:srgbClr val="333399"/>
                </a:solidFill>
              </a:rPr>
              <a:t>Συνδέστε βιώσιμες προσεγγίσεις και καινοτόμο σκέψη με τα επιχειρηματικά σας όνειρα/ιδέες για τον ορεινό τουρισμό και</a:t>
            </a:r>
            <a:r>
              <a:rPr lang="en-US" sz="3000" dirty="0">
                <a:solidFill>
                  <a:srgbClr val="333399"/>
                </a:solidFill>
              </a:rPr>
              <a:t> </a:t>
            </a:r>
            <a:r>
              <a:rPr lang="el-GR" sz="3000" dirty="0">
                <a:solidFill>
                  <a:srgbClr val="333399"/>
                </a:solidFill>
              </a:rPr>
              <a:t>συνεχίστε στην ενότητα 3</a:t>
            </a:r>
            <a:r>
              <a:rPr lang="en-US" sz="3000" dirty="0">
                <a:solidFill>
                  <a:srgbClr val="333399"/>
                </a:solidFill>
              </a:rPr>
              <a:t>b</a:t>
            </a:r>
            <a:endParaRPr sz="3000" dirty="0">
              <a:solidFill>
                <a:srgbClr val="3333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65"/>
          <p:cNvPicPr preferRelativeResize="0">
            <a:picLocks noGrp="1"/>
          </p:cNvPicPr>
          <p:nvPr>
            <p:ph type="pic" idx="2"/>
          </p:nvPr>
        </p:nvPicPr>
        <p:blipFill rotWithShape="1">
          <a:blip r:embed="rId3">
            <a:alphaModFix/>
          </a:blip>
          <a:srcRect l="12482" r="12479"/>
          <a:stretch/>
        </p:blipFill>
        <p:spPr>
          <a:xfrm flipH="1">
            <a:off x="-6" y="476544"/>
            <a:ext cx="4577609" cy="6258626"/>
          </a:xfrm>
          <a:prstGeom prst="rect">
            <a:avLst/>
          </a:prstGeom>
          <a:noFill/>
          <a:ln>
            <a:noFill/>
          </a:ln>
        </p:spPr>
      </p:pic>
      <p:sp>
        <p:nvSpPr>
          <p:cNvPr id="171" name="Google Shape;171;p65"/>
          <p:cNvSpPr txBox="1">
            <a:spLocks noGrp="1"/>
          </p:cNvSpPr>
          <p:nvPr>
            <p:ph type="body" idx="3"/>
          </p:nvPr>
        </p:nvSpPr>
        <p:spPr>
          <a:xfrm>
            <a:off x="4942470" y="693772"/>
            <a:ext cx="4924863" cy="75402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3600"/>
              <a:buNone/>
            </a:pPr>
            <a:r>
              <a:rPr lang="el-GR" sz="4400" dirty="0">
                <a:solidFill>
                  <a:srgbClr val="0070C0"/>
                </a:solidFill>
              </a:rPr>
              <a:t>Εισαγωγή</a:t>
            </a:r>
            <a:r>
              <a:rPr lang="en-US" sz="4400" dirty="0">
                <a:solidFill>
                  <a:srgbClr val="0070C0"/>
                </a:solidFill>
              </a:rPr>
              <a:t> </a:t>
            </a:r>
            <a:endParaRPr sz="4400" dirty="0">
              <a:solidFill>
                <a:srgbClr val="0070C0"/>
              </a:solidFill>
            </a:endParaRPr>
          </a:p>
        </p:txBody>
      </p:sp>
      <p:sp>
        <p:nvSpPr>
          <p:cNvPr id="172" name="Google Shape;172;p65"/>
          <p:cNvSpPr txBox="1"/>
          <p:nvPr/>
        </p:nvSpPr>
        <p:spPr>
          <a:xfrm>
            <a:off x="4942470" y="1624954"/>
            <a:ext cx="6685422" cy="2646792"/>
          </a:xfrm>
          <a:prstGeom prst="rect">
            <a:avLst/>
          </a:prstGeom>
          <a:noFill/>
          <a:ln>
            <a:noFill/>
          </a:ln>
        </p:spPr>
        <p:txBody>
          <a:bodyPr spcFirstLastPara="1" wrap="square" lIns="91425" tIns="45700" rIns="91425" bIns="45700" anchor="t" anchorCtr="0">
            <a:normAutofit fontScale="92500"/>
          </a:bodyPr>
          <a:lstStyle/>
          <a:p>
            <a:pPr marL="11113" marR="0" lvl="0" indent="-11113" algn="just" rtl="0">
              <a:lnSpc>
                <a:spcPct val="90000"/>
              </a:lnSpc>
              <a:spcBef>
                <a:spcPts val="0"/>
              </a:spcBef>
              <a:spcAft>
                <a:spcPts val="0"/>
              </a:spcAft>
              <a:buClr>
                <a:srgbClr val="595959"/>
              </a:buClr>
              <a:buSzPts val="2400"/>
              <a:buFont typeface="Arial"/>
              <a:buNone/>
            </a:pPr>
            <a:r>
              <a:rPr lang="el-GR" sz="2400" b="0" i="0" u="none" strike="noStrike" cap="none" dirty="0">
                <a:solidFill>
                  <a:srgbClr val="595959"/>
                </a:solidFill>
                <a:latin typeface="Calibri"/>
                <a:ea typeface="Calibri"/>
                <a:cs typeface="Calibri"/>
                <a:sym typeface="Calibri"/>
              </a:rPr>
              <a:t>Αυτή η τρίτη ενότητα (3α) του εξαμερούς μαθήματος PEAK προσφέρει εργαλεία και ανάλυση για:</a:t>
            </a:r>
            <a:r>
              <a:rPr lang="en-US" sz="2400" b="0" i="0" u="none" strike="noStrike" cap="none" dirty="0">
                <a:solidFill>
                  <a:srgbClr val="595959"/>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1113" marR="0" lvl="0" indent="-11113" algn="just" rtl="0">
              <a:lnSpc>
                <a:spcPct val="90000"/>
              </a:lnSpc>
              <a:spcBef>
                <a:spcPts val="0"/>
              </a:spcBef>
              <a:spcAft>
                <a:spcPts val="0"/>
              </a:spcAft>
              <a:buClr>
                <a:srgbClr val="595959"/>
              </a:buClr>
              <a:buSzPts val="2400"/>
              <a:buFont typeface="Arial"/>
              <a:buNone/>
            </a:pPr>
            <a:endParaRPr sz="2400" b="0" i="0" u="none" strike="noStrike" cap="none" dirty="0">
              <a:solidFill>
                <a:srgbClr val="595959"/>
              </a:solidFill>
              <a:latin typeface="Calibri"/>
              <a:ea typeface="Calibri"/>
              <a:cs typeface="Calibri"/>
              <a:sym typeface="Calibri"/>
            </a:endParaRPr>
          </a:p>
          <a:p>
            <a:pPr marL="11113" marR="0" lvl="0" indent="-11113" algn="just" rtl="0">
              <a:lnSpc>
                <a:spcPct val="90000"/>
              </a:lnSpc>
              <a:spcBef>
                <a:spcPts val="0"/>
              </a:spcBef>
              <a:spcAft>
                <a:spcPts val="0"/>
              </a:spcAft>
              <a:buClr>
                <a:srgbClr val="595959"/>
              </a:buClr>
              <a:buSzPts val="2400"/>
              <a:buFont typeface="Arial"/>
              <a:buNone/>
            </a:pPr>
            <a:endParaRPr sz="2400" b="0" i="0" u="none" strike="noStrike" cap="none" dirty="0">
              <a:solidFill>
                <a:srgbClr val="424242"/>
              </a:solidFill>
              <a:latin typeface="Calibri"/>
              <a:ea typeface="Calibri"/>
              <a:cs typeface="Calibri"/>
              <a:sym typeface="Calibri"/>
            </a:endParaRPr>
          </a:p>
          <a:p>
            <a:pPr marL="342900" marR="0" lvl="0" indent="-342900" algn="just" rtl="0">
              <a:lnSpc>
                <a:spcPct val="90000"/>
              </a:lnSpc>
              <a:spcBef>
                <a:spcPts val="0"/>
              </a:spcBef>
              <a:spcAft>
                <a:spcPts val="0"/>
              </a:spcAft>
              <a:buClr>
                <a:srgbClr val="595959"/>
              </a:buClr>
              <a:buSzPts val="2400"/>
              <a:buFont typeface="Arial"/>
              <a:buChar char="•"/>
            </a:pPr>
            <a:r>
              <a:rPr lang="el-GR" sz="2400" b="0" i="0" u="none" strike="noStrike" cap="none" dirty="0">
                <a:solidFill>
                  <a:srgbClr val="5E5E5E"/>
                </a:solidFill>
                <a:latin typeface="Calibri"/>
                <a:ea typeface="Calibri"/>
                <a:cs typeface="Calibri"/>
                <a:sym typeface="Calibri"/>
              </a:rPr>
              <a:t>Συζήτηση για προσεγγίσεις βιωσιμότητας και μεθόδους καινοτομίας για τη δημιουργία ή/και την ενίσχυση τουριστικών εταιρειών σε ορεινές και αγροτικές περιοχές.</a:t>
            </a:r>
            <a:endParaRPr sz="2400" b="0" i="0" u="none" strike="noStrike" cap="none" dirty="0">
              <a:solidFill>
                <a:srgbClr val="595959"/>
              </a:solidFill>
              <a:latin typeface="Calibri"/>
              <a:ea typeface="Calibri"/>
              <a:cs typeface="Calibri"/>
              <a:sym typeface="Calibri"/>
            </a:endParaRPr>
          </a:p>
          <a:p>
            <a:pPr marL="342900" marR="0" lvl="0" indent="-190500" algn="l" rtl="0">
              <a:lnSpc>
                <a:spcPct val="90000"/>
              </a:lnSpc>
              <a:spcBef>
                <a:spcPts val="0"/>
              </a:spcBef>
              <a:spcAft>
                <a:spcPts val="0"/>
              </a:spcAft>
              <a:buClr>
                <a:srgbClr val="595959"/>
              </a:buClr>
              <a:buSzPts val="2400"/>
              <a:buFont typeface="Arial"/>
              <a:buNone/>
            </a:pPr>
            <a:endParaRPr sz="2400" b="0" i="0" u="none" strike="noStrike" cap="none" dirty="0">
              <a:solidFill>
                <a:srgbClr val="595959"/>
              </a:solidFill>
              <a:latin typeface="Calibri"/>
              <a:ea typeface="Calibri"/>
              <a:cs typeface="Calibri"/>
              <a:sym typeface="Calibri"/>
            </a:endParaRPr>
          </a:p>
          <a:p>
            <a:pPr marL="0" marR="0" lvl="0" indent="0" algn="l" rtl="0">
              <a:lnSpc>
                <a:spcPct val="90000"/>
              </a:lnSpc>
              <a:spcBef>
                <a:spcPts val="0"/>
              </a:spcBef>
              <a:spcAft>
                <a:spcPts val="0"/>
              </a:spcAft>
              <a:buClr>
                <a:srgbClr val="595959"/>
              </a:buClr>
              <a:buSzPts val="2400"/>
              <a:buFont typeface="Arial"/>
              <a:buNone/>
            </a:pPr>
            <a:endParaRPr sz="2400" b="0" i="0" u="none" strike="noStrike" cap="none" dirty="0">
              <a:solidFill>
                <a:srgbClr val="59595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
          <p:cNvSpPr txBox="1">
            <a:spLocks noGrp="1"/>
          </p:cNvSpPr>
          <p:nvPr>
            <p:ph type="body" idx="1"/>
          </p:nvPr>
        </p:nvSpPr>
        <p:spPr>
          <a:xfrm>
            <a:off x="504268" y="882452"/>
            <a:ext cx="4535691" cy="6526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l-GR" sz="3600" dirty="0">
                <a:solidFill>
                  <a:srgbClr val="33CCFF"/>
                </a:solidFill>
              </a:rPr>
              <a:t>ΜΑΘΗΣΙΑΚΟΙ ΣΤΟΧΟΙ</a:t>
            </a:r>
            <a:endParaRPr dirty="0"/>
          </a:p>
        </p:txBody>
      </p:sp>
      <p:sp>
        <p:nvSpPr>
          <p:cNvPr id="178" name="Google Shape;178;p1"/>
          <p:cNvSpPr txBox="1">
            <a:spLocks noGrp="1"/>
          </p:cNvSpPr>
          <p:nvPr>
            <p:ph type="body" idx="3"/>
          </p:nvPr>
        </p:nvSpPr>
        <p:spPr>
          <a:xfrm>
            <a:off x="6414889" y="1101960"/>
            <a:ext cx="4858164"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2200"/>
              <a:buNone/>
            </a:pPr>
            <a:r>
              <a:rPr lang="el-GR" sz="2800" dirty="0">
                <a:solidFill>
                  <a:srgbClr val="0070C0"/>
                </a:solidFill>
              </a:rPr>
              <a:t>Στο τέλος αυτής της ενότητας, </a:t>
            </a:r>
          </a:p>
          <a:p>
            <a:pPr marL="0" lvl="0" indent="0" algn="l" rtl="0">
              <a:lnSpc>
                <a:spcPct val="90000"/>
              </a:lnSpc>
              <a:spcBef>
                <a:spcPts val="0"/>
              </a:spcBef>
              <a:spcAft>
                <a:spcPts val="0"/>
              </a:spcAft>
              <a:buClr>
                <a:srgbClr val="595959"/>
              </a:buClr>
              <a:buSzPts val="2200"/>
              <a:buNone/>
            </a:pPr>
            <a:r>
              <a:rPr lang="el-GR" sz="2800" dirty="0">
                <a:solidFill>
                  <a:srgbClr val="0070C0"/>
                </a:solidFill>
              </a:rPr>
              <a:t>θα πρέπει να μπορείτε να:</a:t>
            </a:r>
            <a:endParaRPr sz="2800" dirty="0">
              <a:solidFill>
                <a:srgbClr val="0070C0"/>
              </a:solidFill>
            </a:endParaRPr>
          </a:p>
        </p:txBody>
      </p:sp>
      <p:sp>
        <p:nvSpPr>
          <p:cNvPr id="179" name="Google Shape;179;p1"/>
          <p:cNvSpPr/>
          <p:nvPr/>
        </p:nvSpPr>
        <p:spPr>
          <a:xfrm>
            <a:off x="6442185" y="2161102"/>
            <a:ext cx="5185708" cy="341627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90000"/>
              </a:lnSpc>
              <a:spcBef>
                <a:spcPts val="0"/>
              </a:spcBef>
              <a:spcAft>
                <a:spcPts val="0"/>
              </a:spcAft>
              <a:buClr>
                <a:srgbClr val="595959"/>
              </a:buClr>
              <a:buSzPts val="2400"/>
              <a:buFont typeface="Arial"/>
              <a:buChar char="•"/>
            </a:pPr>
            <a:r>
              <a:rPr lang="el-GR" sz="2400" b="0" i="0" u="none" strike="noStrike" cap="none" dirty="0">
                <a:solidFill>
                  <a:srgbClr val="333333"/>
                </a:solidFill>
                <a:latin typeface="Calibri"/>
                <a:ea typeface="Calibri"/>
                <a:cs typeface="Calibri"/>
                <a:sym typeface="Calibri"/>
              </a:rPr>
              <a:t>Έχετε μια βαθύτερη κατανόηση της βιωσιμότητας και των διαφορετικών τρόπων καινοτόμου σκέψης που μπορούν να εφαρμοστούν σε ορεινές περιοχές.</a:t>
            </a:r>
          </a:p>
          <a:p>
            <a:pPr marL="342900" marR="0" lvl="0" indent="-342900" algn="just" rtl="0">
              <a:lnSpc>
                <a:spcPct val="90000"/>
              </a:lnSpc>
              <a:spcBef>
                <a:spcPts val="0"/>
              </a:spcBef>
              <a:spcAft>
                <a:spcPts val="0"/>
              </a:spcAft>
              <a:buClr>
                <a:srgbClr val="595959"/>
              </a:buClr>
              <a:buSzPts val="2400"/>
              <a:buFont typeface="Arial"/>
              <a:buChar char="•"/>
            </a:pPr>
            <a:endParaRPr lang="el-GR" sz="2400" dirty="0">
              <a:solidFill>
                <a:srgbClr val="333333"/>
              </a:solidFill>
              <a:latin typeface="Calibri"/>
              <a:cs typeface="Calibri"/>
              <a:sym typeface="Calibri"/>
            </a:endParaRPr>
          </a:p>
          <a:p>
            <a:pPr marL="342900" marR="0" lvl="0" indent="-342900" algn="just" rtl="0">
              <a:lnSpc>
                <a:spcPct val="90000"/>
              </a:lnSpc>
              <a:spcBef>
                <a:spcPts val="0"/>
              </a:spcBef>
              <a:spcAft>
                <a:spcPts val="0"/>
              </a:spcAft>
              <a:buClr>
                <a:srgbClr val="595959"/>
              </a:buClr>
              <a:buSzPts val="2400"/>
              <a:buFont typeface="Arial"/>
              <a:buChar char="•"/>
            </a:pPr>
            <a:r>
              <a:rPr lang="el-GR" sz="2400" dirty="0">
                <a:solidFill>
                  <a:srgbClr val="333333"/>
                </a:solidFill>
                <a:latin typeface="Calibri"/>
                <a:cs typeface="Calibri"/>
              </a:rPr>
              <a:t>Εφαρμόσετε τα επιχειρηματικά σας όνειρα/ιδέες σε μεθόδους εργασίας δημιουργικής σκέψης και βιωσιμότητας.</a:t>
            </a:r>
            <a:endParaRPr sz="2400" dirty="0">
              <a:solidFill>
                <a:srgbClr val="333333"/>
              </a:solidFill>
              <a:latin typeface="Calibri"/>
              <a:cs typeface="Calibri"/>
            </a:endParaRPr>
          </a:p>
        </p:txBody>
      </p:sp>
      <p:sp>
        <p:nvSpPr>
          <p:cNvPr id="180" name="Google Shape;180;p1"/>
          <p:cNvSpPr/>
          <p:nvPr/>
        </p:nvSpPr>
        <p:spPr>
          <a:xfrm>
            <a:off x="7256025" y="6141000"/>
            <a:ext cx="4535700" cy="426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
          <p:cNvSpPr txBox="1"/>
          <p:nvPr/>
        </p:nvSpPr>
        <p:spPr>
          <a:xfrm>
            <a:off x="495300" y="5550000"/>
            <a:ext cx="33222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700">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700">
              <a:solidFill>
                <a:srgbClr val="FFFFFF"/>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7"/>
          <p:cNvSpPr txBox="1">
            <a:spLocks noGrp="1"/>
          </p:cNvSpPr>
          <p:nvPr>
            <p:ph type="body" idx="1"/>
          </p:nvPr>
        </p:nvSpPr>
        <p:spPr>
          <a:xfrm>
            <a:off x="4942471" y="1616739"/>
            <a:ext cx="6685423" cy="3867704"/>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595959"/>
              </a:buClr>
              <a:buSzPts val="2400"/>
              <a:buNone/>
            </a:pPr>
            <a:r>
              <a:rPr lang="el-GR" dirty="0"/>
              <a:t>Το</a:t>
            </a:r>
            <a:r>
              <a:rPr lang="en-US" dirty="0"/>
              <a:t> 1987, </a:t>
            </a:r>
            <a:r>
              <a:rPr lang="el-GR" dirty="0"/>
              <a:t>η</a:t>
            </a:r>
            <a:r>
              <a:rPr lang="en-US" dirty="0"/>
              <a:t> </a:t>
            </a:r>
            <a:r>
              <a:rPr lang="en-US" u="sng" dirty="0">
                <a:solidFill>
                  <a:srgbClr val="0070C0"/>
                </a:solidFill>
                <a:hlinkClick r:id="rId3">
                  <a:extLst>
                    <a:ext uri="{A12FA001-AC4F-418D-AE19-62706E023703}">
                      <ahyp:hlinkClr xmlns:ahyp="http://schemas.microsoft.com/office/drawing/2018/hyperlinkcolor" val="tx"/>
                    </a:ext>
                  </a:extLst>
                </a:hlinkClick>
              </a:rPr>
              <a:t>United Nations Brundtland Commission </a:t>
            </a:r>
            <a:r>
              <a:rPr lang="el-GR" dirty="0"/>
              <a:t>όρισε τη βιωσιμότητα ως την</a:t>
            </a:r>
            <a:r>
              <a:rPr lang="en-US" dirty="0"/>
              <a:t> </a:t>
            </a:r>
            <a:r>
              <a:rPr lang="en-US" dirty="0">
                <a:solidFill>
                  <a:srgbClr val="0070C0"/>
                </a:solidFill>
              </a:rPr>
              <a:t>“</a:t>
            </a:r>
            <a:r>
              <a:rPr lang="el-GR" b="1" dirty="0">
                <a:solidFill>
                  <a:srgbClr val="0070C0"/>
                </a:solidFill>
              </a:rPr>
              <a:t>κάλυψη των αναγκών του παρόντος χωρίς να διακυβεύεται η ικανότητα των μελλοντικών γενεών να καλύψουν τις δικές τους ανάγκες</a:t>
            </a:r>
            <a:r>
              <a:rPr lang="en-US" dirty="0">
                <a:solidFill>
                  <a:srgbClr val="0070C0"/>
                </a:solidFill>
              </a:rPr>
              <a:t>”.</a:t>
            </a:r>
            <a:endParaRPr dirty="0">
              <a:solidFill>
                <a:srgbClr val="0070C0"/>
              </a:solidFill>
            </a:endParaRPr>
          </a:p>
          <a:p>
            <a:pPr marL="228600" lvl="0" indent="-228600" algn="just" rtl="0">
              <a:lnSpc>
                <a:spcPct val="90000"/>
              </a:lnSpc>
              <a:spcBef>
                <a:spcPts val="0"/>
              </a:spcBef>
              <a:spcAft>
                <a:spcPts val="0"/>
              </a:spcAft>
              <a:buClr>
                <a:srgbClr val="595959"/>
              </a:buClr>
              <a:buSzPts val="2400"/>
              <a:buNone/>
            </a:pPr>
            <a:endParaRPr dirty="0"/>
          </a:p>
          <a:p>
            <a:pPr marL="228600" lvl="0" indent="-228600" algn="just" rtl="0">
              <a:lnSpc>
                <a:spcPct val="90000"/>
              </a:lnSpc>
              <a:spcBef>
                <a:spcPts val="0"/>
              </a:spcBef>
              <a:spcAft>
                <a:spcPts val="0"/>
              </a:spcAft>
              <a:buClr>
                <a:srgbClr val="595959"/>
              </a:buClr>
              <a:buSzPts val="2400"/>
              <a:buNone/>
            </a:pPr>
            <a:endParaRPr dirty="0"/>
          </a:p>
          <a:p>
            <a:pPr marL="228600" lvl="0" indent="-228600" algn="just" rtl="0">
              <a:lnSpc>
                <a:spcPct val="90000"/>
              </a:lnSpc>
              <a:spcBef>
                <a:spcPts val="0"/>
              </a:spcBef>
              <a:spcAft>
                <a:spcPts val="0"/>
              </a:spcAft>
              <a:buClr>
                <a:srgbClr val="595959"/>
              </a:buClr>
              <a:buSzPts val="2400"/>
              <a:buNone/>
            </a:pPr>
            <a:r>
              <a:rPr lang="el-GR" dirty="0"/>
              <a:t>Η βιωσιμότητα βασίζεται σε τρεις πυλώνες που παρέχουν ένα πλαίσιο για την εφαρμογή μιας προσέγγισης προσανατολισμένης σε λύσεις σε περίπλοκα ζητήματα βιωσιμότητας</a:t>
            </a:r>
            <a:r>
              <a:rPr lang="en-US" dirty="0"/>
              <a:t>.</a:t>
            </a:r>
            <a:endParaRPr dirty="0"/>
          </a:p>
        </p:txBody>
      </p:sp>
      <p:sp>
        <p:nvSpPr>
          <p:cNvPr id="187" name="Google Shape;187;p67"/>
          <p:cNvSpPr txBox="1">
            <a:spLocks noGrp="1"/>
          </p:cNvSpPr>
          <p:nvPr>
            <p:ph type="body" idx="3"/>
          </p:nvPr>
        </p:nvSpPr>
        <p:spPr>
          <a:xfrm>
            <a:off x="4874230" y="830252"/>
            <a:ext cx="6971707"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3600"/>
              <a:buNone/>
            </a:pPr>
            <a:r>
              <a:rPr lang="el-GR" dirty="0">
                <a:solidFill>
                  <a:srgbClr val="0070C0"/>
                </a:solidFill>
              </a:rPr>
              <a:t>Τι είναι η βιωσιμότητα</a:t>
            </a:r>
            <a:r>
              <a:rPr lang="en-US" dirty="0">
                <a:solidFill>
                  <a:srgbClr val="0070C0"/>
                </a:solidFill>
              </a:rPr>
              <a:t>?</a:t>
            </a:r>
            <a:endParaRPr dirty="0">
              <a:solidFill>
                <a:srgbClr val="0070C0"/>
              </a:solidFill>
            </a:endParaRPr>
          </a:p>
          <a:p>
            <a:pPr marL="0" lvl="0" indent="0" algn="l" rtl="0">
              <a:lnSpc>
                <a:spcPct val="90000"/>
              </a:lnSpc>
              <a:spcBef>
                <a:spcPts val="0"/>
              </a:spcBef>
              <a:spcAft>
                <a:spcPts val="0"/>
              </a:spcAft>
              <a:buClr>
                <a:srgbClr val="595959"/>
              </a:buClr>
              <a:buSzPts val="3600"/>
              <a:buNone/>
            </a:pPr>
            <a:endParaRPr dirty="0"/>
          </a:p>
        </p:txBody>
      </p:sp>
      <p:pic>
        <p:nvPicPr>
          <p:cNvPr id="188" name="Google Shape;188;p67" descr="Mynd sem inniheldur vatn, utandyra, himinn, n�tt�ra&#10;&#10;Lýsing sjálfkrafa búin til"/>
          <p:cNvPicPr preferRelativeResize="0">
            <a:picLocks noGrp="1"/>
          </p:cNvPicPr>
          <p:nvPr>
            <p:ph type="pic" idx="2"/>
          </p:nvPr>
        </p:nvPicPr>
        <p:blipFill rotWithShape="1">
          <a:blip r:embed="rId4">
            <a:alphaModFix/>
          </a:blip>
          <a:srcRect l="2705" r="2705"/>
          <a:stretch/>
        </p:blipFill>
        <p:spPr>
          <a:xfrm flipH="1">
            <a:off x="-1" y="68238"/>
            <a:ext cx="4786966" cy="67488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8"/>
          <p:cNvSpPr/>
          <p:nvPr/>
        </p:nvSpPr>
        <p:spPr>
          <a:xfrm>
            <a:off x="9217553" y="2259621"/>
            <a:ext cx="584121" cy="477970"/>
          </a:xfrm>
          <a:custGeom>
            <a:avLst/>
            <a:gdLst/>
            <a:ahLst/>
            <a:cxnLst/>
            <a:rect l="l" t="t"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2"/>
              </a:solidFill>
              <a:latin typeface="Calibri"/>
              <a:ea typeface="Calibri"/>
              <a:cs typeface="Calibri"/>
              <a:sym typeface="Calibri"/>
            </a:endParaRPr>
          </a:p>
        </p:txBody>
      </p:sp>
      <p:sp>
        <p:nvSpPr>
          <p:cNvPr id="194" name="Google Shape;194;p68"/>
          <p:cNvSpPr/>
          <p:nvPr/>
        </p:nvSpPr>
        <p:spPr>
          <a:xfrm>
            <a:off x="2733105" y="2265599"/>
            <a:ext cx="532771" cy="532768"/>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a:noFill/>
          </a:ln>
        </p:spPr>
        <p:txBody>
          <a:bodyPr spcFirstLastPara="1" wrap="square" lIns="38075" tIns="38075" rIns="38075" bIns="38075" anchor="ctr" anchorCtr="0">
            <a:noAutofit/>
          </a:bodyPr>
          <a:lstStyle/>
          <a:p>
            <a:pPr marL="0" marR="0" lvl="0" indent="0" algn="ctr"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sp>
        <p:nvSpPr>
          <p:cNvPr id="195" name="Google Shape;195;p68"/>
          <p:cNvSpPr txBox="1">
            <a:spLocks noGrp="1"/>
          </p:cNvSpPr>
          <p:nvPr>
            <p:ph type="body" idx="1"/>
          </p:nvPr>
        </p:nvSpPr>
        <p:spPr>
          <a:xfrm>
            <a:off x="1968967" y="1315650"/>
            <a:ext cx="2061046" cy="33505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1B728D"/>
              </a:buClr>
              <a:buSzPct val="100000"/>
              <a:buNone/>
            </a:pPr>
            <a:r>
              <a:rPr lang="el-GR" b="1" dirty="0"/>
              <a:t>Οικονομία</a:t>
            </a:r>
            <a:endParaRPr b="1" dirty="0"/>
          </a:p>
        </p:txBody>
      </p:sp>
      <p:sp>
        <p:nvSpPr>
          <p:cNvPr id="196" name="Google Shape;196;p68"/>
          <p:cNvSpPr txBox="1">
            <a:spLocks noGrp="1"/>
          </p:cNvSpPr>
          <p:nvPr>
            <p:ph type="body" idx="2"/>
          </p:nvPr>
        </p:nvSpPr>
        <p:spPr>
          <a:xfrm>
            <a:off x="5065477" y="1351206"/>
            <a:ext cx="2061046" cy="33505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279BD3"/>
              </a:buClr>
              <a:buSzPct val="100000"/>
              <a:buNone/>
            </a:pPr>
            <a:r>
              <a:rPr lang="el-GR" b="1" dirty="0"/>
              <a:t>Περιβάλλον</a:t>
            </a:r>
            <a:endParaRPr b="1" dirty="0"/>
          </a:p>
        </p:txBody>
      </p:sp>
      <p:sp>
        <p:nvSpPr>
          <p:cNvPr id="197" name="Google Shape;197;p68"/>
          <p:cNvSpPr txBox="1">
            <a:spLocks noGrp="1"/>
          </p:cNvSpPr>
          <p:nvPr>
            <p:ph type="body" idx="3"/>
          </p:nvPr>
        </p:nvSpPr>
        <p:spPr>
          <a:xfrm>
            <a:off x="8479090" y="1315650"/>
            <a:ext cx="2061046" cy="33505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7F59A1"/>
              </a:buClr>
              <a:buSzPct val="100000"/>
              <a:buNone/>
            </a:pPr>
            <a:r>
              <a:rPr lang="el-GR" b="1" dirty="0"/>
              <a:t>Κοινωνία</a:t>
            </a:r>
            <a:endParaRPr dirty="0"/>
          </a:p>
          <a:p>
            <a:pPr marL="228600" lvl="0" indent="-228600" algn="ctr" rtl="0">
              <a:lnSpc>
                <a:spcPct val="90000"/>
              </a:lnSpc>
              <a:spcBef>
                <a:spcPts val="0"/>
              </a:spcBef>
              <a:spcAft>
                <a:spcPts val="0"/>
              </a:spcAft>
              <a:buClr>
                <a:srgbClr val="7F59A1"/>
              </a:buClr>
              <a:buSzPct val="100000"/>
              <a:buNone/>
            </a:pPr>
            <a:endParaRPr b="1" dirty="0"/>
          </a:p>
        </p:txBody>
      </p:sp>
      <p:sp>
        <p:nvSpPr>
          <p:cNvPr id="198" name="Google Shape;198;p68"/>
          <p:cNvSpPr txBox="1">
            <a:spLocks noGrp="1"/>
          </p:cNvSpPr>
          <p:nvPr>
            <p:ph type="body" idx="4"/>
          </p:nvPr>
        </p:nvSpPr>
        <p:spPr>
          <a:xfrm>
            <a:off x="10764" y="446202"/>
            <a:ext cx="12181236" cy="58222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595959"/>
              </a:buClr>
              <a:buSzPts val="3600"/>
              <a:buNone/>
            </a:pPr>
            <a:r>
              <a:rPr lang="el-GR" dirty="0"/>
              <a:t>Οι Τρεις Πυλώνες της Βιωσιμότητας</a:t>
            </a:r>
            <a:endParaRPr dirty="0"/>
          </a:p>
        </p:txBody>
      </p:sp>
      <p:sp>
        <p:nvSpPr>
          <p:cNvPr id="199" name="Google Shape;199;p68"/>
          <p:cNvSpPr txBox="1"/>
          <p:nvPr/>
        </p:nvSpPr>
        <p:spPr>
          <a:xfrm>
            <a:off x="1441391" y="5495986"/>
            <a:ext cx="926812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l-GR" sz="1400" b="0" i="0" u="none" strike="noStrike" cap="none" dirty="0">
                <a:solidFill>
                  <a:srgbClr val="000000"/>
                </a:solidFill>
                <a:latin typeface="Arial"/>
                <a:ea typeface="Arial"/>
                <a:cs typeface="Arial"/>
                <a:sym typeface="Arial"/>
              </a:rPr>
              <a:t>Οι τρεις πυλώνες προορίζονται να επικοινωνούν μεταξύ τους και, όταν είναι σε ισορροπία, θα επέλθει βιωσιμότητα</a:t>
            </a:r>
            <a:r>
              <a:rPr lang="en-US"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grpSp>
        <p:nvGrpSpPr>
          <p:cNvPr id="200" name="Google Shape;200;p68"/>
          <p:cNvGrpSpPr/>
          <p:nvPr/>
        </p:nvGrpSpPr>
        <p:grpSpPr>
          <a:xfrm>
            <a:off x="5850309" y="2232350"/>
            <a:ext cx="584121" cy="599266"/>
            <a:chOff x="5941025" y="3634400"/>
            <a:chExt cx="467650" cy="467650"/>
          </a:xfrm>
        </p:grpSpPr>
        <p:sp>
          <p:nvSpPr>
            <p:cNvPr id="201" name="Google Shape;201;p6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2" name="Google Shape;202;p6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3" name="Google Shape;203;p6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4" name="Google Shape;204;p6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5" name="Google Shape;205;p6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6" name="Google Shape;206;p68"/>
            <p:cNvSpPr/>
            <p:nvPr/>
          </p:nvSpPr>
          <p:spPr>
            <a:xfrm>
              <a:off x="6202849" y="3720874"/>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07" name="Google Shape;207;p68"/>
          <p:cNvSpPr txBox="1"/>
          <p:nvPr/>
        </p:nvSpPr>
        <p:spPr>
          <a:xfrm>
            <a:off x="8344535" y="4235469"/>
            <a:ext cx="3646448" cy="1260518"/>
          </a:xfrm>
          <a:prstGeom prst="rect">
            <a:avLst/>
          </a:prstGeom>
          <a:noFill/>
          <a:ln>
            <a:noFill/>
          </a:ln>
        </p:spPr>
        <p:txBody>
          <a:bodyPr spcFirstLastPara="1" wrap="square" lIns="91425" tIns="45700" rIns="91425" bIns="45700" anchor="t" anchorCtr="0">
            <a:normAutofit fontScale="25000" lnSpcReduction="20000"/>
          </a:bodyPr>
          <a:lstStyle/>
          <a:p>
            <a:pPr marL="228600" marR="0" lvl="0" indent="-228600" algn="l" rtl="0">
              <a:lnSpc>
                <a:spcPct val="90000"/>
              </a:lnSpc>
              <a:spcBef>
                <a:spcPts val="0"/>
              </a:spcBef>
              <a:spcAft>
                <a:spcPts val="0"/>
              </a:spcAft>
              <a:buClr>
                <a:srgbClr val="7F59A1"/>
              </a:buClr>
              <a:buSzPct val="100000"/>
              <a:buFont typeface="Arial"/>
              <a:buNone/>
            </a:pPr>
            <a:r>
              <a:rPr lang="el-GR" sz="5200" b="1" i="0" u="none" strike="noStrike" cap="none" dirty="0">
                <a:solidFill>
                  <a:srgbClr val="7F59A1"/>
                </a:solidFill>
                <a:latin typeface="Montserrat"/>
                <a:ea typeface="Montserrat"/>
                <a:cs typeface="Montserrat"/>
                <a:sym typeface="Montserrat"/>
              </a:rPr>
              <a:t>Η κοινωνική βιωσιμότητα </a:t>
            </a:r>
            <a:r>
              <a:rPr lang="el-GR" sz="5200" i="0" u="none" strike="noStrike" cap="none" dirty="0">
                <a:solidFill>
                  <a:srgbClr val="7F59A1"/>
                </a:solidFill>
                <a:latin typeface="Montserrat"/>
                <a:ea typeface="Montserrat"/>
                <a:cs typeface="Montserrat"/>
                <a:sym typeface="Montserrat"/>
              </a:rPr>
              <a:t>ορίζεται ως ένα μέτρο της ανθρώπινης ευημερίας που περιλαμβάνει τη δικαιοσύνη, την ανθρώπινη υγεία, την ασφάλεια των πόρων και την εκπαίδευση, μεταξύ άλλων σημαντικών κοινωνικών στοιχείων της κοινωνίας που χρειάζεται κάποιος για να μπορέσει να αναπτυχθεί.</a:t>
            </a:r>
            <a:endParaRPr sz="2000" i="0" u="none" strike="noStrike" cap="none" dirty="0">
              <a:solidFill>
                <a:srgbClr val="7F59A1"/>
              </a:solidFill>
              <a:latin typeface="Montserrat"/>
              <a:ea typeface="Montserrat"/>
              <a:cs typeface="Montserrat"/>
              <a:sym typeface="Montserrat"/>
            </a:endParaRPr>
          </a:p>
        </p:txBody>
      </p:sp>
      <p:sp>
        <p:nvSpPr>
          <p:cNvPr id="208" name="Google Shape;208;p68"/>
          <p:cNvSpPr txBox="1"/>
          <p:nvPr/>
        </p:nvSpPr>
        <p:spPr>
          <a:xfrm>
            <a:off x="4591890" y="4235468"/>
            <a:ext cx="3557239" cy="116767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279BD3"/>
              </a:buClr>
              <a:buSzPts val="1300"/>
              <a:buFont typeface="Arial"/>
              <a:buNone/>
            </a:pPr>
            <a:r>
              <a:rPr lang="el-GR" sz="1300" b="1" i="0" u="none" strike="noStrike" cap="none" dirty="0">
                <a:solidFill>
                  <a:srgbClr val="279BD3"/>
                </a:solidFill>
                <a:latin typeface="Montserrat"/>
                <a:ea typeface="Montserrat"/>
                <a:cs typeface="Montserrat"/>
                <a:sym typeface="Montserrat"/>
              </a:rPr>
              <a:t>Η περιβαλλοντική βιωσιμότητα ε</a:t>
            </a:r>
            <a:r>
              <a:rPr lang="el-GR" sz="1300" i="0" u="none" strike="noStrike" cap="none" dirty="0">
                <a:solidFill>
                  <a:srgbClr val="279BD3"/>
                </a:solidFill>
                <a:latin typeface="Montserrat"/>
                <a:ea typeface="Montserrat"/>
                <a:cs typeface="Montserrat"/>
                <a:sym typeface="Montserrat"/>
              </a:rPr>
              <a:t>ίναι η ευθύνη για τη διατήρηση των φυσικών πόρων και την προστασία των παγκόσμιων οικοσυστημάτων για την υποστήριξη της υγείας και της ευημερίας, τώρα και στο μέλλον.</a:t>
            </a:r>
            <a:endParaRPr sz="1400" i="0" u="none" strike="noStrike" cap="none" dirty="0">
              <a:solidFill>
                <a:srgbClr val="000000"/>
              </a:solidFill>
              <a:latin typeface="Arial"/>
              <a:ea typeface="Arial"/>
              <a:cs typeface="Arial"/>
              <a:sym typeface="Arial"/>
            </a:endParaRPr>
          </a:p>
        </p:txBody>
      </p:sp>
      <p:sp>
        <p:nvSpPr>
          <p:cNvPr id="209" name="Google Shape;209;p68"/>
          <p:cNvSpPr txBox="1"/>
          <p:nvPr/>
        </p:nvSpPr>
        <p:spPr>
          <a:xfrm>
            <a:off x="440706" y="4235468"/>
            <a:ext cx="3839859" cy="14457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1B728D"/>
              </a:buClr>
              <a:buSzPts val="1300"/>
              <a:buFont typeface="Arial"/>
              <a:buNone/>
            </a:pPr>
            <a:r>
              <a:rPr lang="el-GR" sz="1300" b="1" i="0" u="none" strike="noStrike" cap="none" dirty="0">
                <a:solidFill>
                  <a:srgbClr val="1B728D"/>
                </a:solidFill>
                <a:latin typeface="Montserrat"/>
                <a:ea typeface="Montserrat"/>
                <a:cs typeface="Montserrat"/>
                <a:sym typeface="Montserrat"/>
              </a:rPr>
              <a:t>Η οικονομική βιωσιμότητα </a:t>
            </a:r>
            <a:r>
              <a:rPr lang="el-GR" sz="1300" i="0" u="none" strike="noStrike" cap="none" dirty="0">
                <a:solidFill>
                  <a:srgbClr val="1B728D"/>
                </a:solidFill>
                <a:latin typeface="Montserrat"/>
                <a:ea typeface="Montserrat"/>
                <a:cs typeface="Montserrat"/>
                <a:sym typeface="Montserrat"/>
              </a:rPr>
              <a:t>αναφέρεται σε πρακτικές που υποστηρίζουν τη μακροπρόθεσμη οικονομική ανάπτυξη χωρίς να επηρεάζουν αρνητικά τις κοινωνικές, περιβαλλοντικές και πολιτιστικές πτυχές της κοινότητας.</a:t>
            </a:r>
            <a:endParaRPr sz="1300" i="0" u="none" strike="noStrike" cap="none" dirty="0">
              <a:solidFill>
                <a:srgbClr val="1B728D"/>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9"/>
          <p:cNvSpPr txBox="1">
            <a:spLocks noGrp="1"/>
          </p:cNvSpPr>
          <p:nvPr>
            <p:ph type="body" idx="1"/>
          </p:nvPr>
        </p:nvSpPr>
        <p:spPr>
          <a:xfrm>
            <a:off x="666475" y="3512213"/>
            <a:ext cx="6894384" cy="2030614"/>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SzPts val="2400"/>
              <a:buNone/>
            </a:pPr>
            <a:r>
              <a:rPr lang="en-US"/>
              <a:t>Both the definition of sustainability and the three pillars have been questioned, but here you can familiarize yourself with the most common approach.</a:t>
            </a:r>
            <a:endParaRPr/>
          </a:p>
        </p:txBody>
      </p:sp>
      <p:sp>
        <p:nvSpPr>
          <p:cNvPr id="215" name="Google Shape;215;p69"/>
          <p:cNvSpPr txBox="1">
            <a:spLocks noGrp="1"/>
          </p:cNvSpPr>
          <p:nvPr>
            <p:ph type="body" idx="3"/>
          </p:nvPr>
        </p:nvSpPr>
        <p:spPr>
          <a:xfrm>
            <a:off x="734714" y="738508"/>
            <a:ext cx="6280235"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129"/>
              <a:buNone/>
            </a:pPr>
            <a:r>
              <a:rPr lang="en-US" sz="3200">
                <a:solidFill>
                  <a:srgbClr val="20EEF1"/>
                </a:solidFill>
              </a:rPr>
              <a:t>Sustainability and its three pillars</a:t>
            </a:r>
            <a:endParaRPr sz="3200">
              <a:solidFill>
                <a:srgbClr val="20EEF1"/>
              </a:solidFill>
            </a:endParaRPr>
          </a:p>
        </p:txBody>
      </p:sp>
      <p:pic>
        <p:nvPicPr>
          <p:cNvPr id="216" name="Google Shape;216;p69">
            <a:hlinkClick r:id="rId3"/>
          </p:cNvPr>
          <p:cNvPicPr preferRelativeResize="0">
            <a:picLocks noGrp="1"/>
          </p:cNvPicPr>
          <p:nvPr>
            <p:ph type="pic" idx="2"/>
          </p:nvPr>
        </p:nvPicPr>
        <p:blipFill rotWithShape="1">
          <a:blip r:embed="rId4">
            <a:alphaModFix/>
          </a:blip>
          <a:srcRect l="8618" t="-3862" r="8450" b="-21486"/>
          <a:stretch/>
        </p:blipFill>
        <p:spPr>
          <a:xfrm>
            <a:off x="8514042" y="1225193"/>
            <a:ext cx="2342643" cy="4091745"/>
          </a:xfrm>
          <a:prstGeom prst="rect">
            <a:avLst/>
          </a:prstGeom>
          <a:solidFill>
            <a:schemeClr val="lt1"/>
          </a:solidFill>
          <a:ln>
            <a:noFill/>
          </a:ln>
        </p:spPr>
      </p:pic>
      <p:sp>
        <p:nvSpPr>
          <p:cNvPr id="217" name="Google Shape;217;p69"/>
          <p:cNvSpPr/>
          <p:nvPr/>
        </p:nvSpPr>
        <p:spPr>
          <a:xfrm rot="1699289">
            <a:off x="5933306" y="1545706"/>
            <a:ext cx="2597933" cy="1133678"/>
          </a:xfrm>
          <a:prstGeom prst="rightArrow">
            <a:avLst>
              <a:gd name="adj1" fmla="val 50000"/>
              <a:gd name="adj2" fmla="val 50000"/>
            </a:avLst>
          </a:prstGeom>
          <a:solidFill>
            <a:schemeClr val="lt1"/>
          </a:solidFill>
          <a:ln w="25400" cap="flat" cmpd="sng">
            <a:solidFill>
              <a:srgbClr val="3F88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70C0"/>
                </a:solidFill>
                <a:latin typeface="Arial"/>
                <a:ea typeface="Arial"/>
                <a:cs typeface="Arial"/>
                <a:sym typeface="Arial"/>
              </a:rPr>
              <a:t>Want to learn more? Click on the screen</a:t>
            </a:r>
            <a:endParaRPr sz="1600" b="0" i="0" u="none" strike="noStrike" cap="none" dirty="0">
              <a:solidFill>
                <a:srgbClr val="0070C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70">
            <a:hlinkClick r:id="rId3"/>
          </p:cNvPr>
          <p:cNvPicPr preferRelativeResize="0">
            <a:picLocks noGrp="1"/>
          </p:cNvPicPr>
          <p:nvPr>
            <p:ph type="pic" idx="2"/>
          </p:nvPr>
        </p:nvPicPr>
        <p:blipFill rotWithShape="1">
          <a:blip r:embed="rId4">
            <a:alphaModFix/>
          </a:blip>
          <a:srcRect l="3652" r="3651"/>
          <a:stretch/>
        </p:blipFill>
        <p:spPr>
          <a:xfrm>
            <a:off x="7061200" y="1203325"/>
            <a:ext cx="5130800" cy="3913188"/>
          </a:xfrm>
          <a:prstGeom prst="rect">
            <a:avLst/>
          </a:prstGeom>
          <a:solidFill>
            <a:schemeClr val="lt1"/>
          </a:solidFill>
          <a:ln>
            <a:noFill/>
          </a:ln>
        </p:spPr>
      </p:pic>
      <p:sp>
        <p:nvSpPr>
          <p:cNvPr id="223" name="Google Shape;223;p70"/>
          <p:cNvSpPr txBox="1">
            <a:spLocks noGrp="1"/>
          </p:cNvSpPr>
          <p:nvPr>
            <p:ph type="body" idx="1"/>
          </p:nvPr>
        </p:nvSpPr>
        <p:spPr>
          <a:xfrm>
            <a:off x="627798" y="3374897"/>
            <a:ext cx="5638042" cy="3106057"/>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595959"/>
              </a:buClr>
              <a:buSzPts val="2400"/>
              <a:buNone/>
            </a:pPr>
            <a:r>
              <a:rPr lang="el-GR" sz="2000" dirty="0"/>
              <a:t>Οι Στόχοι Βιώσιμης Ανάπτυξης των Ηνωμένων Εθνών</a:t>
            </a:r>
            <a:r>
              <a:rPr lang="en-US" sz="2000" dirty="0"/>
              <a:t> </a:t>
            </a:r>
            <a:r>
              <a:rPr lang="el-GR" sz="2000" dirty="0"/>
              <a:t>(</a:t>
            </a:r>
            <a:r>
              <a:rPr lang="en-US" sz="2000" dirty="0">
                <a:solidFill>
                  <a:srgbClr val="0070C0"/>
                </a:solidFill>
              </a:rPr>
              <a:t>Sustainable Development Goals of the United Nations</a:t>
            </a:r>
            <a:r>
              <a:rPr lang="el-GR" sz="2000" dirty="0">
                <a:solidFill>
                  <a:srgbClr val="0070C0"/>
                </a:solidFill>
              </a:rPr>
              <a:t>,</a:t>
            </a:r>
            <a:r>
              <a:rPr lang="en-US" sz="2000" dirty="0">
                <a:solidFill>
                  <a:srgbClr val="0070C0"/>
                </a:solidFill>
              </a:rPr>
              <a:t> </a:t>
            </a:r>
            <a:r>
              <a:rPr lang="en-US" sz="2000" dirty="0"/>
              <a:t>SDGs), </a:t>
            </a:r>
            <a:r>
              <a:rPr lang="el-GR" sz="2000" dirty="0"/>
              <a:t>αποτελούν ένα προσχέδιο ή μια λίστα υποχρεώσεων για τους ανθρώπους και τον πλανήτη, προκειμένου να επιτευχθεί ένα καλύτερο και πιο βιώσιμο μέλλον για όλους.</a:t>
            </a:r>
            <a:endParaRPr sz="2000" dirty="0"/>
          </a:p>
          <a:p>
            <a:pPr marL="228600" lvl="0" indent="-228600" algn="just" rtl="0">
              <a:lnSpc>
                <a:spcPct val="90000"/>
              </a:lnSpc>
              <a:spcBef>
                <a:spcPts val="0"/>
              </a:spcBef>
              <a:spcAft>
                <a:spcPts val="0"/>
              </a:spcAft>
              <a:buClr>
                <a:srgbClr val="595959"/>
              </a:buClr>
              <a:buSzPts val="2400"/>
              <a:buNone/>
            </a:pPr>
            <a:endParaRPr sz="2000" dirty="0"/>
          </a:p>
          <a:p>
            <a:pPr marL="228600" lvl="0" indent="-228600" algn="just" rtl="0">
              <a:lnSpc>
                <a:spcPct val="90000"/>
              </a:lnSpc>
              <a:spcBef>
                <a:spcPts val="0"/>
              </a:spcBef>
              <a:spcAft>
                <a:spcPts val="0"/>
              </a:spcAft>
              <a:buClr>
                <a:srgbClr val="595959"/>
              </a:buClr>
              <a:buSzPts val="2400"/>
              <a:buNone/>
            </a:pPr>
            <a:r>
              <a:rPr lang="el-GR" sz="2000" dirty="0"/>
              <a:t>Το 2015 – 2030 είναι το χρονικό πλαίσιο που ο ΟΗΕ καλεί τις χώρες του κόσμου να ξεκινήσουν τις προσπάθειές τους για την επίτευξη των 17 ΣΒΑ.</a:t>
            </a:r>
            <a:endParaRPr sz="2000" dirty="0"/>
          </a:p>
        </p:txBody>
      </p:sp>
      <p:sp>
        <p:nvSpPr>
          <p:cNvPr id="224" name="Google Shape;224;p70"/>
          <p:cNvSpPr txBox="1">
            <a:spLocks noGrp="1"/>
          </p:cNvSpPr>
          <p:nvPr>
            <p:ph type="body" idx="3"/>
          </p:nvPr>
        </p:nvSpPr>
        <p:spPr>
          <a:xfrm>
            <a:off x="762009" y="820396"/>
            <a:ext cx="5782201" cy="560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600"/>
              <a:buNone/>
            </a:pPr>
            <a:r>
              <a:rPr lang="el-GR" sz="3200" dirty="0">
                <a:solidFill>
                  <a:srgbClr val="20EEF1"/>
                </a:solidFill>
              </a:rPr>
              <a:t>Δράσεις προς την Βιωσιμότητα</a:t>
            </a:r>
            <a:endParaRPr sz="3200" dirty="0">
              <a:solidFill>
                <a:srgbClr val="20EEF1"/>
              </a:solidFill>
            </a:endParaRPr>
          </a:p>
        </p:txBody>
      </p:sp>
      <p:sp>
        <p:nvSpPr>
          <p:cNvPr id="225" name="Google Shape;225;p70"/>
          <p:cNvSpPr/>
          <p:nvPr/>
        </p:nvSpPr>
        <p:spPr>
          <a:xfrm rot="1555822">
            <a:off x="4450700" y="1591382"/>
            <a:ext cx="2457807" cy="1790438"/>
          </a:xfrm>
          <a:prstGeom prst="rightArrow">
            <a:avLst>
              <a:gd name="adj1" fmla="val 50000"/>
              <a:gd name="adj2" fmla="val 50000"/>
            </a:avLst>
          </a:prstGeom>
          <a:solidFill>
            <a:schemeClr val="lt1"/>
          </a:solidFill>
          <a:ln w="25400" cap="flat" cmpd="sng">
            <a:solidFill>
              <a:srgbClr val="3F88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l-GR" sz="1600" b="0" i="0" u="none" strike="noStrike" cap="none" dirty="0">
                <a:solidFill>
                  <a:srgbClr val="0070C0"/>
                </a:solidFill>
                <a:latin typeface="Arial"/>
                <a:ea typeface="Arial"/>
                <a:cs typeface="Arial"/>
                <a:sym typeface="Arial"/>
              </a:rPr>
              <a:t>Θέλετε να μάθετε περισσότεα</a:t>
            </a:r>
            <a:r>
              <a:rPr lang="en-US" sz="1600" b="0" i="0" u="none" strike="noStrike" cap="none" dirty="0">
                <a:solidFill>
                  <a:srgbClr val="0070C0"/>
                </a:solidFill>
                <a:latin typeface="Arial"/>
                <a:ea typeface="Arial"/>
                <a:cs typeface="Arial"/>
                <a:sym typeface="Arial"/>
              </a:rPr>
              <a:t>? </a:t>
            </a:r>
            <a:r>
              <a:rPr lang="el-GR" sz="1600" dirty="0">
                <a:solidFill>
                  <a:srgbClr val="0070C0"/>
                </a:solidFill>
              </a:rPr>
              <a:t>Κ</a:t>
            </a:r>
            <a:r>
              <a:rPr lang="el-GR" sz="1600" b="0" i="0" u="none" strike="noStrike" cap="none" dirty="0">
                <a:solidFill>
                  <a:srgbClr val="0070C0"/>
                </a:solidFill>
                <a:latin typeface="Arial"/>
                <a:ea typeface="Arial"/>
                <a:cs typeface="Arial"/>
                <a:sym typeface="Arial"/>
              </a:rPr>
              <a:t>άντε κλικ στην εικόνα</a:t>
            </a:r>
            <a:endParaRPr sz="1600" b="0" i="0" u="none" strike="noStrike" cap="none" dirty="0">
              <a:solidFill>
                <a:srgbClr val="0070C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72"/>
          <p:cNvSpPr txBox="1">
            <a:spLocks noGrp="1"/>
          </p:cNvSpPr>
          <p:nvPr>
            <p:ph type="body" idx="1"/>
          </p:nvPr>
        </p:nvSpPr>
        <p:spPr>
          <a:xfrm>
            <a:off x="5001231" y="1533488"/>
            <a:ext cx="6804081" cy="4717039"/>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595959"/>
              </a:buClr>
              <a:buSzPts val="2400"/>
              <a:buNone/>
            </a:pPr>
            <a:r>
              <a:rPr lang="el-GR" dirty="0"/>
              <a:t>Πολλοί ορισμοί χρησιμοποιούνται για την καινοτομία, ανάλογα με το πλαίσιο στο οποίο χρησιμοποιείται.</a:t>
            </a:r>
          </a:p>
          <a:p>
            <a:pPr marL="228600" lvl="0" indent="-228600" algn="just" rtl="0">
              <a:lnSpc>
                <a:spcPct val="90000"/>
              </a:lnSpc>
              <a:spcBef>
                <a:spcPts val="0"/>
              </a:spcBef>
              <a:spcAft>
                <a:spcPts val="0"/>
              </a:spcAft>
              <a:buClr>
                <a:srgbClr val="595959"/>
              </a:buClr>
              <a:buSzPts val="2400"/>
              <a:buNone/>
            </a:pPr>
            <a:r>
              <a:rPr lang="el-GR" dirty="0"/>
              <a:t>Στο Εγχειρίδιο του ΟΟΣΑ/Eurostat Oslo από το 2018, τον πιο πρόσφατο διεθνή οδηγό αναφοράς για τη συλλογή και χρήση δεδομένων για την καινοτομία, ορίζεται ως:</a:t>
            </a:r>
          </a:p>
          <a:p>
            <a:pPr marL="228600" lvl="0" indent="-228600" algn="just" rtl="0">
              <a:lnSpc>
                <a:spcPct val="90000"/>
              </a:lnSpc>
              <a:spcBef>
                <a:spcPts val="0"/>
              </a:spcBef>
              <a:spcAft>
                <a:spcPts val="0"/>
              </a:spcAft>
              <a:buClr>
                <a:srgbClr val="595959"/>
              </a:buClr>
              <a:buSzPts val="2400"/>
              <a:buNone/>
            </a:pPr>
            <a:endParaRPr dirty="0"/>
          </a:p>
          <a:p>
            <a:pPr marL="228600" lvl="0" indent="-228600" algn="just" rtl="0">
              <a:lnSpc>
                <a:spcPct val="90000"/>
              </a:lnSpc>
              <a:spcBef>
                <a:spcPts val="0"/>
              </a:spcBef>
              <a:spcAft>
                <a:spcPts val="0"/>
              </a:spcAft>
              <a:buClr>
                <a:srgbClr val="595959"/>
              </a:buClr>
              <a:buSzPts val="2400"/>
              <a:buNone/>
            </a:pPr>
            <a:r>
              <a:rPr lang="en-US" dirty="0">
                <a:solidFill>
                  <a:srgbClr val="0070C0"/>
                </a:solidFill>
              </a:rPr>
              <a:t>	“</a:t>
            </a:r>
            <a:r>
              <a:rPr lang="el-GR" dirty="0">
                <a:solidFill>
                  <a:srgbClr val="0070C0"/>
                </a:solidFill>
              </a:rPr>
              <a:t>Ένα νέο ή βελτιωμένο προϊόν ή διαδικασία (ή συνδυασμός τους) που διαφέρει σημαντικά από τα προηγούμενα προϊόντα ή διαδικασίες της μονάδας και που έχει τεθεί στη διάθεση των πιθανών χρηστών (προϊόν) ή τέθηκε σε χρήση από τη μονάδα (διαδικασία</a:t>
            </a:r>
            <a:r>
              <a:rPr lang="en-US" dirty="0">
                <a:solidFill>
                  <a:srgbClr val="0070C0"/>
                </a:solidFill>
              </a:rPr>
              <a:t>)”</a:t>
            </a:r>
            <a:endParaRPr dirty="0">
              <a:solidFill>
                <a:srgbClr val="0070C0"/>
              </a:solidFill>
            </a:endParaRPr>
          </a:p>
        </p:txBody>
      </p:sp>
      <p:sp>
        <p:nvSpPr>
          <p:cNvPr id="231" name="Google Shape;231;p72"/>
          <p:cNvSpPr txBox="1">
            <a:spLocks noGrp="1"/>
          </p:cNvSpPr>
          <p:nvPr>
            <p:ph type="body" idx="3"/>
          </p:nvPr>
        </p:nvSpPr>
        <p:spPr>
          <a:xfrm>
            <a:off x="4963235" y="730300"/>
            <a:ext cx="4494663"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l-GR" dirty="0">
                <a:solidFill>
                  <a:srgbClr val="0070C0"/>
                </a:solidFill>
              </a:rPr>
              <a:t>Τι είναι η Καινοτομία</a:t>
            </a:r>
            <a:r>
              <a:rPr lang="en-US" dirty="0">
                <a:solidFill>
                  <a:srgbClr val="0070C0"/>
                </a:solidFill>
              </a:rPr>
              <a:t>?</a:t>
            </a:r>
            <a:endParaRPr dirty="0">
              <a:solidFill>
                <a:srgbClr val="0070C0"/>
              </a:solidFill>
            </a:endParaRPr>
          </a:p>
          <a:p>
            <a:pPr marL="0" lvl="0" indent="0" algn="l" rtl="0">
              <a:lnSpc>
                <a:spcPct val="90000"/>
              </a:lnSpc>
              <a:spcBef>
                <a:spcPts val="0"/>
              </a:spcBef>
              <a:spcAft>
                <a:spcPts val="0"/>
              </a:spcAft>
              <a:buClr>
                <a:srgbClr val="595959"/>
              </a:buClr>
              <a:buSzPts val="3600"/>
              <a:buNone/>
            </a:pPr>
            <a:endParaRPr dirty="0"/>
          </a:p>
        </p:txBody>
      </p:sp>
      <p:pic>
        <p:nvPicPr>
          <p:cNvPr id="232" name="Google Shape;232;p72"/>
          <p:cNvPicPr preferRelativeResize="0"/>
          <p:nvPr/>
        </p:nvPicPr>
        <p:blipFill rotWithShape="1">
          <a:blip r:embed="rId3">
            <a:alphaModFix/>
          </a:blip>
          <a:srcRect l="31439" r="31439"/>
          <a:stretch/>
        </p:blipFill>
        <p:spPr>
          <a:xfrm flipH="1">
            <a:off x="59962" y="163772"/>
            <a:ext cx="4747651" cy="6652236"/>
          </a:xfrm>
          <a:prstGeom prst="rect">
            <a:avLst/>
          </a:prstGeom>
          <a:noFill/>
          <a:ln>
            <a:noFill/>
          </a:ln>
        </p:spPr>
      </p:pic>
      <p:sp>
        <p:nvSpPr>
          <p:cNvPr id="233" name="Google Shape;233;p72"/>
          <p:cNvSpPr txBox="1"/>
          <p:nvPr/>
        </p:nvSpPr>
        <p:spPr>
          <a:xfrm>
            <a:off x="-21925" y="6884248"/>
            <a:ext cx="486243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Þessi ljósmynd</a:t>
            </a:r>
            <a:r>
              <a:rPr lang="en-US" sz="900" b="0" i="0" u="none" strike="noStrike" cap="none">
                <a:solidFill>
                  <a:srgbClr val="000000"/>
                </a:solidFill>
                <a:latin typeface="Arial"/>
                <a:ea typeface="Arial"/>
                <a:cs typeface="Arial"/>
                <a:sym typeface="Arial"/>
              </a:rPr>
              <a:t> sem Óþekktur höfundur tók er með leyfi samkvæmt </a:t>
            </a:r>
            <a:r>
              <a:rPr lang="en-US"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BY-ND</a:t>
            </a:r>
            <a:endParaRPr sz="900" b="0" i="0" u="none" strike="noStrike" cap="none">
              <a:solidFill>
                <a:srgbClr val="000000"/>
              </a:solidFill>
              <a:latin typeface="Arial"/>
              <a:ea typeface="Arial"/>
              <a:cs typeface="Arial"/>
              <a:sym typeface="Arial"/>
            </a:endParaRPr>
          </a:p>
        </p:txBody>
      </p:sp>
      <p:sp>
        <p:nvSpPr>
          <p:cNvPr id="234" name="Google Shape;234;p72"/>
          <p:cNvSpPr txBox="1"/>
          <p:nvPr/>
        </p:nvSpPr>
        <p:spPr>
          <a:xfrm>
            <a:off x="0" y="5562334"/>
            <a:ext cx="4840512" cy="1292886"/>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90000"/>
              </a:lnSpc>
              <a:spcBef>
                <a:spcPts val="0"/>
              </a:spcBef>
              <a:spcAft>
                <a:spcPts val="0"/>
              </a:spcAft>
              <a:buClr>
                <a:srgbClr val="595959"/>
              </a:buClr>
              <a:buSzPts val="2400"/>
              <a:buFont typeface="Arial"/>
              <a:buNone/>
            </a:pPr>
            <a:r>
              <a:rPr lang="en-US" sz="2000" b="0" i="0" u="none" strike="noStrike" cap="none">
                <a:solidFill>
                  <a:schemeClr val="lt1"/>
                </a:solidFill>
                <a:latin typeface="Calibri"/>
                <a:ea typeface="Calibri"/>
                <a:cs typeface="Calibri"/>
                <a:sym typeface="Calibri"/>
              </a:rPr>
              <a:t>"Creativity does not wait for the perfect moment. It takes a normal moment and creates its own perfect moment.“</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0"/>
              </a:spcBef>
              <a:spcAft>
                <a:spcPts val="0"/>
              </a:spcAft>
              <a:buClr>
                <a:srgbClr val="595959"/>
              </a:buClr>
              <a:buSzPts val="2400"/>
              <a:buFont typeface="Arial"/>
              <a:buNone/>
            </a:pPr>
            <a:endParaRPr sz="2000" b="0" i="0" u="none" strike="noStrike" cap="none">
              <a:solidFill>
                <a:schemeClr val="lt1"/>
              </a:solidFill>
              <a:latin typeface="Calibri"/>
              <a:ea typeface="Calibri"/>
              <a:cs typeface="Calibri"/>
              <a:sym typeface="Calibri"/>
            </a:endParaRPr>
          </a:p>
          <a:p>
            <a:pPr marL="228600" marR="0" lvl="0" indent="-228600" algn="r" rtl="0">
              <a:lnSpc>
                <a:spcPct val="90000"/>
              </a:lnSpc>
              <a:spcBef>
                <a:spcPts val="0"/>
              </a:spcBef>
              <a:spcAft>
                <a:spcPts val="0"/>
              </a:spcAft>
              <a:buClr>
                <a:srgbClr val="595959"/>
              </a:buClr>
              <a:buSzPts val="2400"/>
              <a:buFont typeface="Arial"/>
              <a:buNone/>
            </a:pPr>
            <a:r>
              <a:rPr lang="en-US" sz="1200" b="0" i="0" u="none" strike="noStrike" cap="none">
                <a:solidFill>
                  <a:schemeClr val="lt1"/>
                </a:solidFill>
                <a:latin typeface="Calibri"/>
                <a:ea typeface="Calibri"/>
                <a:cs typeface="Calibri"/>
                <a:sym typeface="Calibri"/>
              </a:rPr>
              <a:t>Bruce Garrabrandt</a:t>
            </a:r>
            <a:endParaRPr sz="12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73"/>
          <p:cNvSpPr/>
          <p:nvPr/>
        </p:nvSpPr>
        <p:spPr>
          <a:xfrm>
            <a:off x="3781790" y="1272591"/>
            <a:ext cx="482220" cy="394587"/>
          </a:xfrm>
          <a:custGeom>
            <a:avLst/>
            <a:gdLst/>
            <a:ahLst/>
            <a:cxnLst/>
            <a:rect l="l" t="t"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999"/>
              <a:buFont typeface="Arial"/>
              <a:buNone/>
            </a:pPr>
            <a:endParaRPr sz="2999" b="0" i="0" u="none" strike="noStrike" cap="none">
              <a:solidFill>
                <a:schemeClr val="dk1"/>
              </a:solidFill>
              <a:latin typeface="Calibri"/>
              <a:ea typeface="Calibri"/>
              <a:cs typeface="Calibri"/>
              <a:sym typeface="Calibri"/>
            </a:endParaRPr>
          </a:p>
        </p:txBody>
      </p:sp>
      <p:sp>
        <p:nvSpPr>
          <p:cNvPr id="240" name="Google Shape;240;p73"/>
          <p:cNvSpPr txBox="1">
            <a:spLocks noGrp="1"/>
          </p:cNvSpPr>
          <p:nvPr>
            <p:ph type="body" idx="1"/>
          </p:nvPr>
        </p:nvSpPr>
        <p:spPr>
          <a:xfrm>
            <a:off x="2415272" y="3019227"/>
            <a:ext cx="3074796" cy="1132643"/>
          </a:xfrm>
          <a:prstGeom prst="rect">
            <a:avLst/>
          </a:prstGeom>
          <a:noFill/>
          <a:ln>
            <a:noFill/>
          </a:ln>
        </p:spPr>
        <p:txBody>
          <a:bodyPr spcFirstLastPara="1" wrap="square" lIns="91425" tIns="45700" rIns="91425" bIns="45700" anchor="t" anchorCtr="0">
            <a:normAutofit fontScale="92500"/>
          </a:bodyPr>
          <a:lstStyle/>
          <a:p>
            <a:pPr marL="228600" lvl="0" indent="-228600" algn="ctr" rtl="0">
              <a:lnSpc>
                <a:spcPct val="90000"/>
              </a:lnSpc>
              <a:spcBef>
                <a:spcPts val="0"/>
              </a:spcBef>
              <a:spcAft>
                <a:spcPts val="0"/>
              </a:spcAft>
              <a:buClr>
                <a:srgbClr val="595959"/>
              </a:buClr>
              <a:buSzPts val="2400"/>
              <a:buNone/>
            </a:pPr>
            <a:r>
              <a:rPr lang="en-US" sz="2200" dirty="0"/>
              <a:t>1. </a:t>
            </a:r>
            <a:r>
              <a:rPr lang="el-GR" sz="2200" dirty="0"/>
              <a:t>Δημιουργία συνδέσεων μεταξύ προβλημάτων ή ιδεών σε όλη τη σκηνή</a:t>
            </a:r>
            <a:endParaRPr sz="2200" dirty="0"/>
          </a:p>
        </p:txBody>
      </p:sp>
      <p:sp>
        <p:nvSpPr>
          <p:cNvPr id="241" name="Google Shape;241;p73"/>
          <p:cNvSpPr txBox="1">
            <a:spLocks noGrp="1"/>
          </p:cNvSpPr>
          <p:nvPr>
            <p:ph type="body" idx="2"/>
          </p:nvPr>
        </p:nvSpPr>
        <p:spPr>
          <a:xfrm>
            <a:off x="6895972" y="3019227"/>
            <a:ext cx="3117813" cy="1695971"/>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ctr" rtl="0">
              <a:lnSpc>
                <a:spcPct val="90000"/>
              </a:lnSpc>
              <a:spcBef>
                <a:spcPts val="0"/>
              </a:spcBef>
              <a:spcAft>
                <a:spcPts val="0"/>
              </a:spcAft>
              <a:buSzPts val="2400"/>
              <a:buNone/>
            </a:pPr>
            <a:r>
              <a:rPr lang="en-US" sz="2200" dirty="0"/>
              <a:t>3. </a:t>
            </a:r>
            <a:r>
              <a:rPr lang="el-GR" sz="2200" dirty="0"/>
              <a:t>Αναλύοντας τη συμπεριφορά των πελατών, των προμηθευτών και των ανταγωνιστών για τον εντοπισμό νέων τρόπων δράσης</a:t>
            </a:r>
            <a:endParaRPr sz="2200" dirty="0"/>
          </a:p>
        </p:txBody>
      </p:sp>
      <p:sp>
        <p:nvSpPr>
          <p:cNvPr id="242" name="Google Shape;242;p73"/>
          <p:cNvSpPr txBox="1">
            <a:spLocks noGrp="1"/>
          </p:cNvSpPr>
          <p:nvPr>
            <p:ph type="body" idx="3"/>
          </p:nvPr>
        </p:nvSpPr>
        <p:spPr>
          <a:xfrm>
            <a:off x="4787025" y="810546"/>
            <a:ext cx="2803652" cy="1585563"/>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959"/>
              </a:buClr>
              <a:buSzPts val="2595"/>
              <a:buNone/>
            </a:pPr>
            <a:r>
              <a:rPr lang="en-US" dirty="0"/>
              <a:t>2. </a:t>
            </a:r>
            <a:r>
              <a:rPr lang="el-GR" dirty="0"/>
              <a:t>Θέτοντας ερωτήσεις που προκαλούν γενικές γνώσεις</a:t>
            </a:r>
            <a:endParaRPr dirty="0"/>
          </a:p>
        </p:txBody>
      </p:sp>
      <p:sp>
        <p:nvSpPr>
          <p:cNvPr id="243" name="Google Shape;243;p73"/>
          <p:cNvSpPr txBox="1">
            <a:spLocks noGrp="1"/>
          </p:cNvSpPr>
          <p:nvPr>
            <p:ph type="body" idx="4"/>
          </p:nvPr>
        </p:nvSpPr>
        <p:spPr>
          <a:xfrm>
            <a:off x="8753018" y="653230"/>
            <a:ext cx="3304578" cy="1936250"/>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959"/>
              </a:buClr>
              <a:buSzPts val="2400"/>
              <a:buNone/>
            </a:pPr>
            <a:r>
              <a:rPr lang="en-US" sz="2200" dirty="0"/>
              <a:t>4. </a:t>
            </a:r>
            <a:r>
              <a:rPr lang="el-GR" sz="2200" dirty="0"/>
              <a:t>Δημιουργία νέων εμπειριών και πρόκληση αντισυμβατικών απαντήσεων για διορατικότητα</a:t>
            </a:r>
            <a:endParaRPr sz="2200" dirty="0"/>
          </a:p>
        </p:txBody>
      </p:sp>
      <p:grpSp>
        <p:nvGrpSpPr>
          <p:cNvPr id="244" name="Google Shape;244;p73"/>
          <p:cNvGrpSpPr/>
          <p:nvPr/>
        </p:nvGrpSpPr>
        <p:grpSpPr>
          <a:xfrm>
            <a:off x="5829903" y="3575632"/>
            <a:ext cx="517853" cy="482220"/>
            <a:chOff x="2623275" y="2333250"/>
            <a:chExt cx="381175" cy="381175"/>
          </a:xfrm>
        </p:grpSpPr>
        <p:sp>
          <p:nvSpPr>
            <p:cNvPr id="245" name="Google Shape;245;p73"/>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46" name="Google Shape;246;p73"/>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47" name="Google Shape;247;p73"/>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48" name="Google Shape;248;p73"/>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249" name="Google Shape;249;p73"/>
          <p:cNvGrpSpPr/>
          <p:nvPr/>
        </p:nvGrpSpPr>
        <p:grpSpPr>
          <a:xfrm>
            <a:off x="8113690" y="1330031"/>
            <a:ext cx="575346" cy="394587"/>
            <a:chOff x="3269900" y="3064500"/>
            <a:chExt cx="432325" cy="263075"/>
          </a:xfrm>
        </p:grpSpPr>
        <p:sp>
          <p:nvSpPr>
            <p:cNvPr id="250" name="Google Shape;250;p73"/>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1" name="Google Shape;251;p73"/>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2" name="Google Shape;252;p73"/>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53" name="Google Shape;253;p73"/>
          <p:cNvSpPr/>
          <p:nvPr/>
        </p:nvSpPr>
        <p:spPr>
          <a:xfrm>
            <a:off x="6347756" y="3266517"/>
            <a:ext cx="339835" cy="30911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4" name="Google Shape;254;p73"/>
          <p:cNvSpPr/>
          <p:nvPr/>
        </p:nvSpPr>
        <p:spPr>
          <a:xfrm>
            <a:off x="10323257" y="3513895"/>
            <a:ext cx="517853" cy="482220"/>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5" name="Google Shape;255;p73"/>
          <p:cNvSpPr txBox="1"/>
          <p:nvPr/>
        </p:nvSpPr>
        <p:spPr>
          <a:xfrm>
            <a:off x="6461668" y="2404592"/>
            <a:ext cx="1801108" cy="394588"/>
          </a:xfrm>
          <a:prstGeom prst="rect">
            <a:avLst/>
          </a:prstGeom>
          <a:noFill/>
          <a:ln>
            <a:noFill/>
          </a:ln>
        </p:spPr>
        <p:txBody>
          <a:bodyPr spcFirstLastPara="1" wrap="square" lIns="91425" tIns="45700" rIns="91425" bIns="45700" anchor="t" anchorCtr="0">
            <a:normAutofit fontScale="85000" lnSpcReduction="10000"/>
          </a:bodyPr>
          <a:lstStyle/>
          <a:p>
            <a:pPr marL="228600" marR="0" lvl="0" indent="-228600" algn="ctr" rtl="0">
              <a:lnSpc>
                <a:spcPct val="90000"/>
              </a:lnSpc>
              <a:spcBef>
                <a:spcPts val="0"/>
              </a:spcBef>
              <a:spcAft>
                <a:spcPts val="0"/>
              </a:spcAft>
              <a:buClr>
                <a:srgbClr val="595959"/>
              </a:buClr>
              <a:buSzPct val="117936"/>
              <a:buFont typeface="Arial"/>
              <a:buNone/>
            </a:pPr>
            <a:r>
              <a:rPr lang="en-US" sz="2200" b="1" i="0" u="none" strike="noStrike" cap="none" dirty="0">
                <a:solidFill>
                  <a:schemeClr val="lt1"/>
                </a:solidFill>
                <a:latin typeface="Calibri"/>
                <a:ea typeface="Calibri"/>
                <a:cs typeface="Calibri"/>
                <a:sym typeface="Calibri"/>
              </a:rPr>
              <a:t>3. </a:t>
            </a:r>
            <a:r>
              <a:rPr lang="el-GR" sz="2200" b="1" i="0" u="none" strike="noStrike" cap="none" dirty="0">
                <a:solidFill>
                  <a:schemeClr val="lt1"/>
                </a:solidFill>
                <a:latin typeface="Calibri"/>
                <a:ea typeface="Calibri"/>
                <a:cs typeface="Calibri"/>
                <a:sym typeface="Calibri"/>
              </a:rPr>
              <a:t>Παρατήρηση</a:t>
            </a:r>
            <a:endParaRPr sz="1400" b="0" i="0" u="none" strike="noStrike" cap="none" dirty="0">
              <a:solidFill>
                <a:srgbClr val="000000"/>
              </a:solidFill>
              <a:latin typeface="Arial"/>
              <a:ea typeface="Arial"/>
              <a:cs typeface="Arial"/>
              <a:sym typeface="Arial"/>
            </a:endParaRPr>
          </a:p>
        </p:txBody>
      </p:sp>
      <p:sp>
        <p:nvSpPr>
          <p:cNvPr id="256" name="Google Shape;256;p73"/>
          <p:cNvSpPr txBox="1"/>
          <p:nvPr/>
        </p:nvSpPr>
        <p:spPr>
          <a:xfrm>
            <a:off x="8689036" y="2404592"/>
            <a:ext cx="1783306" cy="394588"/>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rgbClr val="595959"/>
              </a:buClr>
              <a:buSzPct val="117936"/>
              <a:buFont typeface="Arial"/>
              <a:buNone/>
            </a:pPr>
            <a:r>
              <a:rPr lang="en-US" sz="2200" b="1" i="0" u="none" strike="noStrike" cap="none" dirty="0">
                <a:solidFill>
                  <a:schemeClr val="lt1"/>
                </a:solidFill>
                <a:latin typeface="Calibri"/>
                <a:ea typeface="Calibri"/>
                <a:cs typeface="Calibri"/>
                <a:sym typeface="Calibri"/>
              </a:rPr>
              <a:t>4. </a:t>
            </a:r>
            <a:r>
              <a:rPr lang="el-GR" sz="2200" b="1" i="0" u="none" strike="noStrike" cap="none" dirty="0">
                <a:solidFill>
                  <a:schemeClr val="lt1"/>
                </a:solidFill>
                <a:latin typeface="Calibri"/>
                <a:ea typeface="Calibri"/>
                <a:cs typeface="Calibri"/>
                <a:sym typeface="Calibri"/>
              </a:rPr>
              <a:t>Πείραμα</a:t>
            </a:r>
            <a:endParaRPr sz="1400" b="0" i="0" u="none" strike="noStrike" cap="none" dirty="0">
              <a:solidFill>
                <a:srgbClr val="000000"/>
              </a:solidFill>
              <a:latin typeface="Arial"/>
              <a:ea typeface="Arial"/>
              <a:cs typeface="Arial"/>
              <a:sym typeface="Arial"/>
            </a:endParaRPr>
          </a:p>
        </p:txBody>
      </p:sp>
      <p:sp>
        <p:nvSpPr>
          <p:cNvPr id="257" name="Google Shape;257;p73"/>
          <p:cNvSpPr txBox="1"/>
          <p:nvPr/>
        </p:nvSpPr>
        <p:spPr>
          <a:xfrm>
            <a:off x="2195495" y="2407080"/>
            <a:ext cx="1586295" cy="394588"/>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rgbClr val="595959"/>
              </a:buClr>
              <a:buSzPts val="2400"/>
              <a:buFont typeface="Arial"/>
              <a:buNone/>
            </a:pPr>
            <a:r>
              <a:rPr lang="en-US" sz="2200" b="1" i="0" u="none" strike="noStrike" cap="none" dirty="0">
                <a:solidFill>
                  <a:schemeClr val="lt1"/>
                </a:solidFill>
                <a:latin typeface="Calibri"/>
                <a:ea typeface="Calibri"/>
                <a:cs typeface="Calibri"/>
                <a:sym typeface="Calibri"/>
              </a:rPr>
              <a:t>1. </a:t>
            </a:r>
            <a:r>
              <a:rPr lang="el-GR" sz="2200" b="1" i="0" u="none" strike="noStrike" cap="none" dirty="0">
                <a:solidFill>
                  <a:schemeClr val="lt1"/>
                </a:solidFill>
                <a:latin typeface="Calibri"/>
                <a:ea typeface="Calibri"/>
                <a:cs typeface="Calibri"/>
                <a:sym typeface="Calibri"/>
              </a:rPr>
              <a:t>Σύνδεση</a:t>
            </a:r>
            <a:endParaRPr sz="1400" b="0" i="0" u="none" strike="noStrike" cap="none" dirty="0">
              <a:solidFill>
                <a:srgbClr val="000000"/>
              </a:solidFill>
              <a:latin typeface="Arial"/>
              <a:ea typeface="Arial"/>
              <a:cs typeface="Arial"/>
              <a:sym typeface="Arial"/>
            </a:endParaRPr>
          </a:p>
        </p:txBody>
      </p:sp>
      <p:sp>
        <p:nvSpPr>
          <p:cNvPr id="258" name="Google Shape;258;p73"/>
          <p:cNvSpPr txBox="1"/>
          <p:nvPr/>
        </p:nvSpPr>
        <p:spPr>
          <a:xfrm>
            <a:off x="4562947" y="2392186"/>
            <a:ext cx="1446211" cy="394588"/>
          </a:xfrm>
          <a:prstGeom prst="rect">
            <a:avLst/>
          </a:prstGeom>
          <a:noFill/>
          <a:ln>
            <a:noFill/>
          </a:ln>
        </p:spPr>
        <p:txBody>
          <a:bodyPr spcFirstLastPara="1" wrap="square" lIns="91425" tIns="45700" rIns="91425" bIns="45700" anchor="t" anchorCtr="0">
            <a:normAutofit fontScale="92500"/>
          </a:bodyPr>
          <a:lstStyle/>
          <a:p>
            <a:pPr marL="228600" marR="0" lvl="0" indent="-228600" algn="ctr" rtl="0">
              <a:lnSpc>
                <a:spcPct val="90000"/>
              </a:lnSpc>
              <a:spcBef>
                <a:spcPts val="0"/>
              </a:spcBef>
              <a:spcAft>
                <a:spcPts val="0"/>
              </a:spcAft>
              <a:buClr>
                <a:srgbClr val="595959"/>
              </a:buClr>
              <a:buSzPts val="2400"/>
              <a:buFont typeface="Arial"/>
              <a:buNone/>
            </a:pPr>
            <a:r>
              <a:rPr lang="en-US" sz="2200" b="1" i="0" u="none" strike="noStrike" cap="none" dirty="0">
                <a:solidFill>
                  <a:schemeClr val="lt1"/>
                </a:solidFill>
                <a:latin typeface="Calibri"/>
                <a:ea typeface="Calibri"/>
                <a:cs typeface="Calibri"/>
                <a:sym typeface="Calibri"/>
              </a:rPr>
              <a:t>2. </a:t>
            </a:r>
            <a:r>
              <a:rPr lang="el-GR" sz="2200" b="1" i="0" u="none" strike="noStrike" cap="none" dirty="0">
                <a:solidFill>
                  <a:schemeClr val="lt1"/>
                </a:solidFill>
                <a:latin typeface="Calibri"/>
                <a:ea typeface="Calibri"/>
                <a:cs typeface="Calibri"/>
                <a:sym typeface="Calibri"/>
              </a:rPr>
              <a:t>Ερώτηση</a:t>
            </a:r>
            <a:endParaRPr sz="1400" b="0" i="0" u="none" strike="noStrike" cap="none" dirty="0">
              <a:solidFill>
                <a:srgbClr val="000000"/>
              </a:solidFill>
              <a:latin typeface="Arial"/>
              <a:ea typeface="Arial"/>
              <a:cs typeface="Arial"/>
              <a:sym typeface="Arial"/>
            </a:endParaRPr>
          </a:p>
        </p:txBody>
      </p:sp>
      <p:sp>
        <p:nvSpPr>
          <p:cNvPr id="259" name="Google Shape;259;p73"/>
          <p:cNvSpPr txBox="1"/>
          <p:nvPr/>
        </p:nvSpPr>
        <p:spPr>
          <a:xfrm>
            <a:off x="84426" y="157699"/>
            <a:ext cx="3457995" cy="161207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595959"/>
              </a:buClr>
              <a:buSzPts val="2400"/>
              <a:buFont typeface="Arial"/>
              <a:buNone/>
            </a:pPr>
            <a:r>
              <a:rPr lang="el-GR" sz="4000" b="0" i="0" u="none" strike="noStrike" cap="none" dirty="0">
                <a:solidFill>
                  <a:srgbClr val="0070C0"/>
                </a:solidFill>
                <a:latin typeface="Calibri"/>
                <a:ea typeface="Calibri"/>
                <a:cs typeface="Calibri"/>
                <a:sym typeface="Calibri"/>
              </a:rPr>
              <a:t>Καινοτόμα σκέψη</a:t>
            </a:r>
            <a:r>
              <a:rPr lang="en-US" sz="4000" b="0" i="0" u="none" strike="noStrike" cap="none" dirty="0">
                <a:solidFill>
                  <a:srgbClr val="0070C0"/>
                </a:solidFill>
                <a:latin typeface="Calibri"/>
                <a:ea typeface="Calibri"/>
                <a:cs typeface="Calibri"/>
                <a:sym typeface="Calibri"/>
              </a:rPr>
              <a:t>:</a:t>
            </a:r>
            <a:endParaRPr sz="4000" b="0" i="0" u="none" strike="noStrike" cap="none" dirty="0">
              <a:solidFill>
                <a:srgbClr val="0070C0"/>
              </a:solidFill>
              <a:latin typeface="Calibri"/>
              <a:ea typeface="Calibri"/>
              <a:cs typeface="Calibri"/>
              <a:sym typeface="Calibri"/>
            </a:endParaRPr>
          </a:p>
        </p:txBody>
      </p:sp>
      <p:pic>
        <p:nvPicPr>
          <p:cNvPr id="260" name="Google Shape;260;p73" descr="Paper head with arrow"/>
          <p:cNvPicPr preferRelativeResize="0"/>
          <p:nvPr/>
        </p:nvPicPr>
        <p:blipFill rotWithShape="1">
          <a:blip r:embed="rId3">
            <a:alphaModFix/>
          </a:blip>
          <a:srcRect/>
          <a:stretch/>
        </p:blipFill>
        <p:spPr>
          <a:xfrm>
            <a:off x="211697" y="2801668"/>
            <a:ext cx="2051415" cy="307712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4081</TotalTime>
  <Words>1541</Words>
  <Application>Microsoft Office PowerPoint</Application>
  <PresentationFormat>Widescreen</PresentationFormat>
  <Paragraphs>185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Montserrat</vt:lpstr>
      <vt:lpstr>Calibri</vt:lpstr>
      <vt:lpstr>Lato</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Hephaestus</cp:lastModifiedBy>
  <cp:revision>15</cp:revision>
  <dcterms:created xsi:type="dcterms:W3CDTF">2020-10-14T13:32:04Z</dcterms:created>
  <dcterms:modified xsi:type="dcterms:W3CDTF">2023-06-14T16:03:47Z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0x0101000C1B7B18D511E2499AA0C0E9245F7BDE</vt:lpwstr>
  </property>
</Properties>
</file>