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Montserrat" panose="000005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Ze+LxJogRlr3wL2hWeJbRxNi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1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ourism4sdgs.or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f.hubspotusercontent40.net/hubfs/449646/Skift-Megatrends-2022.pdf?utm_campaign=Megatrends%202022&amp;utm_medium=email&amp;_hsenc=p2ANqtz-_MAdTEkssISE7nM89S1TNg-dzgsxUQv82l3UzyiP_5qAyxMwwIiwM5CZ38KtJrkhAryvFEO1BYmqbbpUbZXiB2k6KGCw&amp;_hsmi=201278654&amp;utm_content=201278654&amp;utm_source=hs_automation&amp;hsCtaTracking=0536aa5b-32d7-4059-846b-d6b124592722%7C0c9a37f2-5499-4b1a-ada1-8e0f7b5077d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stcouncil.org/gstc-criteri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aRxymTETvX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sXmBA-u3ky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wto.org/glossary-tourism-term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rp.org/reference/referencespapers.aspx?referenceid=241110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arrons.com/articles/travel-trends-for-2022-01646339508"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orbes.com/sites/angelinavillaclarke/2021/11/17/the-travel-trend-report-2022-the-experts-have-their-say-part-two/?sh=5799a4343b4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dpLFuToprq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SDG</a:t>
            </a:r>
            <a:endParaRPr/>
          </a:p>
          <a:p>
            <a:pPr marL="0" lvl="0" indent="0" algn="l" rtl="0">
              <a:lnSpc>
                <a:spcPct val="100000"/>
              </a:lnSpc>
              <a:spcBef>
                <a:spcPts val="0"/>
              </a:spcBef>
              <a:spcAft>
                <a:spcPts val="0"/>
              </a:spcAft>
              <a:buSzPts val="1100"/>
              <a:buNone/>
            </a:pPr>
            <a:r>
              <a:rPr lang="en-US" u="sng">
                <a:solidFill>
                  <a:schemeClr val="hlink"/>
                </a:solidFill>
                <a:hlinkClick r:id="rId3"/>
              </a:rPr>
              <a:t>Tourism for SDGs – Welcome To The Tourism For SDGs Platform! (tourism4sdgs.org)</a:t>
            </a:r>
            <a:endParaRPr u="sng">
              <a:solidFill>
                <a:schemeClr val="hlink"/>
              </a:solidFill>
            </a:endParaRPr>
          </a:p>
          <a:p>
            <a:pPr marL="0" lvl="0" indent="0" algn="l" rtl="0">
              <a:lnSpc>
                <a:spcPct val="100000"/>
              </a:lnSpc>
              <a:spcBef>
                <a:spcPts val="0"/>
              </a:spcBef>
              <a:spcAft>
                <a:spcPts val="0"/>
              </a:spcAft>
              <a:buSzPts val="1100"/>
              <a:buNone/>
            </a:pPr>
            <a:r>
              <a:rPr lang="en-US"/>
              <a:t>https://tourism4sdgs.org</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a:t>Skift</a:t>
            </a:r>
            <a:endParaRPr/>
          </a:p>
          <a:p>
            <a:pPr marL="0" lvl="0" indent="0" algn="l" rtl="0">
              <a:lnSpc>
                <a:spcPct val="100000"/>
              </a:lnSpc>
              <a:spcBef>
                <a:spcPts val="0"/>
              </a:spcBef>
              <a:spcAft>
                <a:spcPts val="0"/>
              </a:spcAft>
              <a:buSzPts val="1100"/>
              <a:buNone/>
            </a:pPr>
            <a:r>
              <a:rPr lang="en-US" u="sng">
                <a:solidFill>
                  <a:schemeClr val="hlink"/>
                </a:solidFill>
                <a:hlinkClick r:id="rId4"/>
              </a:rPr>
              <a:t>Skift-Megatrends-2022.pdf (hubspotusercontent40.net)</a:t>
            </a:r>
            <a:endParaRPr u="sng">
              <a:solidFill>
                <a:schemeClr val="hlink"/>
              </a:solidFill>
            </a:endParaRPr>
          </a:p>
          <a:p>
            <a:pPr marL="0" lvl="0" indent="0" algn="l" rtl="0">
              <a:lnSpc>
                <a:spcPct val="100000"/>
              </a:lnSpc>
              <a:spcBef>
                <a:spcPts val="0"/>
              </a:spcBef>
              <a:spcAft>
                <a:spcPts val="0"/>
              </a:spcAft>
              <a:buSzPts val="1100"/>
              <a:buNone/>
            </a:pPr>
            <a:r>
              <a:rPr lang="en-US"/>
              <a:t>https://skift.com/megatrends-2022/ </a:t>
            </a:r>
            <a:endParaRPr/>
          </a:p>
        </p:txBody>
      </p:sp>
      <p:sp>
        <p:nvSpPr>
          <p:cNvPr id="244" name="Google Shape;2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GSTC</a:t>
            </a:r>
            <a:endParaRPr u="sng">
              <a:solidFill>
                <a:schemeClr val="hlink"/>
              </a:solidFill>
              <a:hlinkClick r:id="rId3"/>
            </a:endParaRPr>
          </a:p>
          <a:p>
            <a:pPr marL="0" lvl="0" indent="0" algn="l" rtl="0">
              <a:lnSpc>
                <a:spcPct val="100000"/>
              </a:lnSpc>
              <a:spcBef>
                <a:spcPts val="0"/>
              </a:spcBef>
              <a:spcAft>
                <a:spcPts val="0"/>
              </a:spcAft>
              <a:buSzPts val="1100"/>
              <a:buNone/>
            </a:pPr>
            <a:r>
              <a:rPr lang="en-US" u="sng">
                <a:solidFill>
                  <a:schemeClr val="hlink"/>
                </a:solidFill>
                <a:hlinkClick r:id="rId3"/>
              </a:rPr>
              <a:t>GSTC Criteria | GSTC (gstcouncil.org)</a:t>
            </a:r>
            <a:endParaRPr u="sng">
              <a:solidFill>
                <a:schemeClr val="hlink"/>
              </a:solidFill>
            </a:endParaRPr>
          </a:p>
          <a:p>
            <a:pPr marL="0" lvl="0" indent="0" algn="l" rtl="0">
              <a:lnSpc>
                <a:spcPct val="100000"/>
              </a:lnSpc>
              <a:spcBef>
                <a:spcPts val="0"/>
              </a:spcBef>
              <a:spcAft>
                <a:spcPts val="0"/>
              </a:spcAft>
              <a:buSzPts val="1100"/>
              <a:buNone/>
            </a:pPr>
            <a:r>
              <a:rPr lang="en-US"/>
              <a:t>https://www.gstcouncil.org/gstc-criteria/</a:t>
            </a:r>
            <a:endParaRPr/>
          </a:p>
        </p:txBody>
      </p:sp>
      <p:sp>
        <p:nvSpPr>
          <p:cNvPr id="252" name="Google Shape;252;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a:latin typeface="Calibri"/>
                <a:ea typeface="Calibri"/>
                <a:cs typeface="Calibri"/>
                <a:sym typeface="Calibri"/>
              </a:rPr>
              <a:t>https://masschallenge.org/articles/agriculture-innovation/</a:t>
            </a:r>
            <a:endParaRPr/>
          </a:p>
          <a:p>
            <a:pPr marL="0" marR="0" lvl="0" indent="0" algn="l" rtl="0">
              <a:lnSpc>
                <a:spcPct val="100000"/>
              </a:lnSpc>
              <a:spcBef>
                <a:spcPts val="0"/>
              </a:spcBef>
              <a:spcAft>
                <a:spcPts val="0"/>
              </a:spcAft>
              <a:buClr>
                <a:srgbClr val="000000"/>
              </a:buClr>
              <a:buSzPts val="1100"/>
              <a:buFont typeface="Arial"/>
              <a:buNone/>
            </a:pPr>
            <a:endParaRPr sz="18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261" name="Google Shape;26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u="sng">
                <a:solidFill>
                  <a:schemeClr val="hlink"/>
                </a:solidFill>
                <a:hlinkClick r:id="rId3"/>
              </a:rPr>
              <a:t>BREATHTAKING Farm Pioneering Organics in Croatia! - YouTube</a:t>
            </a:r>
            <a:endParaRPr/>
          </a:p>
          <a:p>
            <a:pPr marL="0" lvl="0" indent="0" algn="l" rtl="0">
              <a:lnSpc>
                <a:spcPct val="100000"/>
              </a:lnSpc>
              <a:spcBef>
                <a:spcPts val="0"/>
              </a:spcBef>
              <a:spcAft>
                <a:spcPts val="0"/>
              </a:spcAft>
              <a:buSzPts val="1100"/>
              <a:buNone/>
            </a:pPr>
            <a:r>
              <a:rPr lang="en-US"/>
              <a:t>https://www.youtube.com/watch?v=aRxymTETvXk</a:t>
            </a:r>
            <a:endParaRPr/>
          </a:p>
        </p:txBody>
      </p:sp>
      <p:sp>
        <p:nvSpPr>
          <p:cNvPr id="274" name="Google Shape;27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Vallanes</a:t>
            </a:r>
            <a:endParaRPr/>
          </a:p>
          <a:p>
            <a:pPr marL="0" lvl="0" indent="0" algn="l" rtl="0">
              <a:lnSpc>
                <a:spcPct val="100000"/>
              </a:lnSpc>
              <a:spcBef>
                <a:spcPts val="0"/>
              </a:spcBef>
              <a:spcAft>
                <a:spcPts val="0"/>
              </a:spcAft>
              <a:buSzPts val="1100"/>
              <a:buNone/>
            </a:pPr>
            <a:r>
              <a:rPr lang="en-US"/>
              <a:t>https://modirjord.is/en/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Kmetia-Urska:</a:t>
            </a:r>
            <a:endParaRPr/>
          </a:p>
          <a:p>
            <a:pPr marL="0" lvl="0" indent="0" algn="l" rtl="0">
              <a:lnSpc>
                <a:spcPct val="100000"/>
              </a:lnSpc>
              <a:spcBef>
                <a:spcPts val="0"/>
              </a:spcBef>
              <a:spcAft>
                <a:spcPts val="0"/>
              </a:spcAft>
              <a:buSzPts val="1100"/>
              <a:buNone/>
            </a:pPr>
            <a:r>
              <a:rPr lang="en-US"/>
              <a:t>https://firbas.com/en/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Friðheimar</a:t>
            </a:r>
            <a:endParaRPr/>
          </a:p>
          <a:p>
            <a:pPr marL="0" lvl="0" indent="0" algn="l" rtl="0">
              <a:lnSpc>
                <a:spcPct val="100000"/>
              </a:lnSpc>
              <a:spcBef>
                <a:spcPts val="0"/>
              </a:spcBef>
              <a:spcAft>
                <a:spcPts val="0"/>
              </a:spcAft>
              <a:buSzPts val="1100"/>
              <a:buNone/>
            </a:pPr>
            <a:r>
              <a:rPr lang="en-US"/>
              <a:t>https://www.fridheimar.is/en</a:t>
            </a:r>
            <a:endParaRPr/>
          </a:p>
        </p:txBody>
      </p:sp>
      <p:sp>
        <p:nvSpPr>
          <p:cNvPr id="282" name="Google Shape;282;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Why The Future Of Cooking Is Going To Be Zero Waste</a:t>
            </a:r>
            <a:endParaRPr sz="1100" u="sng">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https://www.youtube.com/watch?v=sXmBA-u3kyg</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320" name="Google Shape;32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https://www.youtube.com/channel/UCTViMLo7TqGSW7-uhEPdDjA</a:t>
            </a:r>
            <a:endParaRPr/>
          </a:p>
        </p:txBody>
      </p:sp>
      <p:sp>
        <p:nvSpPr>
          <p:cNvPr id="329" name="Google Shape;3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8" name="Google Shape;338;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9" name="Google Shape;3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7" name="Google Shape;35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9" name="Google Shape;37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solidFill>
                  <a:schemeClr val="hlink"/>
                </a:solidFill>
                <a:hlinkClick r:id="rId3"/>
              </a:rPr>
              <a:t>Glossary of tourism terms | UNWTO</a:t>
            </a:r>
            <a:endParaRPr/>
          </a:p>
        </p:txBody>
      </p:sp>
      <p:sp>
        <p:nvSpPr>
          <p:cNvPr id="186" name="Google Shape;18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solidFill>
                  <a:schemeClr val="hlink"/>
                </a:solidFill>
                <a:hlinkClick r:id="rId3"/>
              </a:rPr>
              <a:t>Hjalager, A.M. (2010) A Review of Innovation Research in Tourism. Tourism Management, 31, 1-12. - References - Scientific Research Publishing (scirp.org)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https://www.scirp.org/(S(lz5mqp453ed%20snp55rrgjct55))/reference/referencespapers.aspx?referenceid=2411105</a:t>
            </a:r>
            <a:endParaRPr/>
          </a:p>
        </p:txBody>
      </p:sp>
      <p:sp>
        <p:nvSpPr>
          <p:cNvPr id="196" name="Google Shape;196;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solidFill>
                  <a:schemeClr val="hlink"/>
                </a:solidFill>
                <a:hlinkClick r:id="rId3"/>
              </a:rPr>
              <a:t>Travel Trends for 2022 | Barron's (barrons.com)</a:t>
            </a:r>
            <a:endParaRPr u="sng">
              <a:solidFill>
                <a:schemeClr val="hlink"/>
              </a:solidFill>
            </a:endParaRPr>
          </a:p>
          <a:p>
            <a:pPr marL="0" lvl="0" indent="0" algn="l" rtl="0">
              <a:lnSpc>
                <a:spcPct val="100000"/>
              </a:lnSpc>
              <a:spcBef>
                <a:spcPts val="0"/>
              </a:spcBef>
              <a:spcAft>
                <a:spcPts val="0"/>
              </a:spcAft>
              <a:buSzPts val="1100"/>
              <a:buNone/>
            </a:pPr>
            <a:r>
              <a:rPr lang="en-US"/>
              <a:t>https://www.barrons.com/articles/travel-trends-for-2022-01646339508</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solidFill>
                  <a:schemeClr val="hlink"/>
                </a:solidFill>
                <a:hlinkClick r:id="rId4"/>
              </a:rPr>
              <a:t>The Travel Trend Report 2022: The Experts Have Their Say, Part Two (forbes.com)</a:t>
            </a:r>
            <a:endParaRPr u="sng">
              <a:solidFill>
                <a:schemeClr val="hlink"/>
              </a:solidFill>
            </a:endParaRPr>
          </a:p>
          <a:p>
            <a:pPr marL="0" lvl="0" indent="0" algn="l" rtl="0">
              <a:lnSpc>
                <a:spcPct val="100000"/>
              </a:lnSpc>
              <a:spcBef>
                <a:spcPts val="0"/>
              </a:spcBef>
              <a:spcAft>
                <a:spcPts val="0"/>
              </a:spcAft>
              <a:buSzPts val="1100"/>
              <a:buNone/>
            </a:pPr>
            <a:r>
              <a:rPr lang="en-US"/>
              <a:t>https://www.forbes.com/sites/angelinavillaclarke/2021/11/17/the-travel-trend-report-2022-the-experts-have-their-say-part-two/?sh=22582a953b48</a:t>
            </a:r>
            <a:endParaRPr/>
          </a:p>
          <a:p>
            <a:pPr marL="0" lvl="0" indent="0" algn="l" rtl="0">
              <a:lnSpc>
                <a:spcPct val="100000"/>
              </a:lnSpc>
              <a:spcBef>
                <a:spcPts val="0"/>
              </a:spcBef>
              <a:spcAft>
                <a:spcPts val="0"/>
              </a:spcAft>
              <a:buSzPts val="1100"/>
              <a:buNone/>
            </a:pPr>
            <a:endParaRPr/>
          </a:p>
        </p:txBody>
      </p:sp>
      <p:sp>
        <p:nvSpPr>
          <p:cNvPr id="203" name="Google Shape;20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213" name="Google Shape;213;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https://www.unwto.org/global-code-of-ethics-for-tourism </a:t>
            </a:r>
            <a:endParaRPr/>
          </a:p>
          <a:p>
            <a:pPr marL="0" lvl="0" indent="0" algn="l" rtl="0">
              <a:lnSpc>
                <a:spcPct val="100000"/>
              </a:lnSpc>
              <a:spcBef>
                <a:spcPts val="0"/>
              </a:spcBef>
              <a:spcAft>
                <a:spcPts val="0"/>
              </a:spcAft>
              <a:buSzPts val="1100"/>
              <a:buNone/>
            </a:pPr>
            <a:endParaRPr/>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Tourism’s </a:t>
            </a:r>
            <a:r>
              <a:rPr lang="en-US" sz="1100"/>
              <a:t>contribution</a:t>
            </a:r>
            <a:r>
              <a:rPr lang="en-US" sz="1100">
                <a:latin typeface="Calibri"/>
                <a:ea typeface="Calibri"/>
                <a:cs typeface="Calibri"/>
                <a:sym typeface="Calibri"/>
              </a:rPr>
              <a:t> to mutual understanding and respect between peoples and societies.</a:t>
            </a:r>
            <a:endParaRPr sz="1400"/>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as a vehicle for individual and collective fulfilment.</a:t>
            </a:r>
            <a:endParaRPr sz="1400"/>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 factor of sustainable development</a:t>
            </a:r>
            <a:endParaRPr sz="1400"/>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 user of the cultural heritage of mankind and contributor to its enhancement.</a:t>
            </a:r>
            <a:endParaRPr sz="1400"/>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 beneficial activity for host countries and communities.</a:t>
            </a:r>
            <a:endParaRPr sz="1400"/>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Obligations of stakeholders in tourism development.</a:t>
            </a:r>
            <a:endParaRPr sz="1400"/>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Right to tourism.</a:t>
            </a:r>
            <a:endParaRPr sz="1400"/>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Liberty of tourist movements.</a:t>
            </a:r>
            <a:endParaRPr sz="1400"/>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Rights of the workers and entrepreneurs in the tourism industry.</a:t>
            </a:r>
            <a:endParaRPr sz="1400"/>
          </a:p>
          <a:p>
            <a:pPr marL="432000" lvl="0" indent="-432000" algn="just" rtl="0">
              <a:lnSpc>
                <a:spcPct val="227272"/>
              </a:lnSpc>
              <a:spcBef>
                <a:spcPts val="0"/>
              </a:spcBef>
              <a:spcAft>
                <a:spcPts val="0"/>
              </a:spcAft>
              <a:buSzPts val="1100"/>
              <a:buFont typeface="Arial"/>
              <a:buAutoNum type="arabicPeriod"/>
            </a:pPr>
            <a:r>
              <a:rPr lang="en-US" sz="1100">
                <a:latin typeface="Calibri"/>
                <a:ea typeface="Calibri"/>
                <a:cs typeface="Calibri"/>
                <a:sym typeface="Calibri"/>
              </a:rPr>
              <a:t> Implementation of the principles of the Global Code of Ethics for Tourism.</a:t>
            </a:r>
            <a:endParaRPr/>
          </a:p>
          <a:p>
            <a:pPr marL="0" lvl="0" indent="0" algn="l" rtl="0">
              <a:lnSpc>
                <a:spcPct val="100000"/>
              </a:lnSpc>
              <a:spcBef>
                <a:spcPts val="0"/>
              </a:spcBef>
              <a:spcAft>
                <a:spcPts val="0"/>
              </a:spcAft>
              <a:buSzPts val="1100"/>
              <a:buNone/>
            </a:pPr>
            <a:endParaRPr/>
          </a:p>
        </p:txBody>
      </p:sp>
      <p:sp>
        <p:nvSpPr>
          <p:cNvPr id="224" name="Google Shape;22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300"/>
              <a:t>GSTC:</a:t>
            </a:r>
            <a:endParaRPr sz="1300" u="sng">
              <a:solidFill>
                <a:schemeClr val="hlink"/>
              </a:solidFill>
              <a:hlinkClick r:id="rId3"/>
            </a:endParaRPr>
          </a:p>
          <a:p>
            <a:pPr marL="0" marR="0" lvl="0" indent="0" algn="l" rtl="0">
              <a:lnSpc>
                <a:spcPct val="100000"/>
              </a:lnSpc>
              <a:spcBef>
                <a:spcPts val="0"/>
              </a:spcBef>
              <a:spcAft>
                <a:spcPts val="0"/>
              </a:spcAft>
              <a:buClr>
                <a:srgbClr val="000000"/>
              </a:buClr>
              <a:buSzPts val="1100"/>
              <a:buFont typeface="Arial"/>
              <a:buNone/>
            </a:pPr>
            <a:r>
              <a:rPr lang="en-US" sz="1300" u="sng">
                <a:solidFill>
                  <a:schemeClr val="hlink"/>
                </a:solidFill>
                <a:hlinkClick r:id="rId3"/>
              </a:rPr>
              <a:t>https://www.gstcouncil.org/about/</a:t>
            </a:r>
            <a:endParaRPr/>
          </a:p>
          <a:p>
            <a:pPr marL="0" marR="0" lvl="0" indent="0" algn="l" rtl="0">
              <a:lnSpc>
                <a:spcPct val="100000"/>
              </a:lnSpc>
              <a:spcBef>
                <a:spcPts val="0"/>
              </a:spcBef>
              <a:spcAft>
                <a:spcPts val="0"/>
              </a:spcAft>
              <a:buClr>
                <a:srgbClr val="000000"/>
              </a:buClr>
              <a:buSzPts val="1100"/>
              <a:buFont typeface="Arial"/>
              <a:buNone/>
            </a:pPr>
            <a:endParaRPr sz="1300" u="sng">
              <a:solidFill>
                <a:schemeClr val="hlink"/>
              </a:solidFill>
              <a:hlinkClick r:id="rId3"/>
            </a:endParaRPr>
          </a:p>
          <a:p>
            <a:pPr marL="0" marR="0" lvl="0" indent="0" algn="l" rtl="0">
              <a:lnSpc>
                <a:spcPct val="100000"/>
              </a:lnSpc>
              <a:spcBef>
                <a:spcPts val="0"/>
              </a:spcBef>
              <a:spcAft>
                <a:spcPts val="0"/>
              </a:spcAft>
              <a:buClr>
                <a:srgbClr val="000000"/>
              </a:buClr>
              <a:buSzPts val="1100"/>
              <a:buFont typeface="Arial"/>
              <a:buNone/>
            </a:pPr>
            <a:endParaRPr sz="1300" u="sng">
              <a:solidFill>
                <a:schemeClr val="hlink"/>
              </a:solidFill>
              <a:hlinkClick r:id="rId3"/>
            </a:endParaRPr>
          </a:p>
          <a:p>
            <a:pPr marL="0" marR="0" lvl="0" indent="0" algn="l" rtl="0">
              <a:lnSpc>
                <a:spcPct val="100000"/>
              </a:lnSpc>
              <a:spcBef>
                <a:spcPts val="0"/>
              </a:spcBef>
              <a:spcAft>
                <a:spcPts val="0"/>
              </a:spcAft>
              <a:buClr>
                <a:srgbClr val="000000"/>
              </a:buClr>
              <a:buSzPts val="1100"/>
              <a:buFont typeface="Arial"/>
              <a:buNone/>
            </a:pPr>
            <a:r>
              <a:rPr lang="en-US" sz="1300"/>
              <a:t>TEDx:</a:t>
            </a:r>
            <a:endParaRPr sz="1300" u="sng">
              <a:solidFill>
                <a:schemeClr val="hlink"/>
              </a:solidFill>
              <a:hlinkClick r:id="rId3"/>
            </a:endParaRPr>
          </a:p>
          <a:p>
            <a:pPr marL="0" marR="0" lvl="0" indent="0" algn="l" rtl="0">
              <a:lnSpc>
                <a:spcPct val="100000"/>
              </a:lnSpc>
              <a:spcBef>
                <a:spcPts val="0"/>
              </a:spcBef>
              <a:spcAft>
                <a:spcPts val="0"/>
              </a:spcAft>
              <a:buClr>
                <a:srgbClr val="000000"/>
              </a:buClr>
              <a:buSzPts val="1100"/>
              <a:buFont typeface="Arial"/>
              <a:buNone/>
            </a:pPr>
            <a:r>
              <a:rPr lang="en-US" sz="1300" u="sng">
                <a:solidFill>
                  <a:schemeClr val="hlink"/>
                </a:solidFill>
                <a:hlinkClick r:id="rId3"/>
              </a:rPr>
              <a:t>Turn tourism into a force for the global good | Mikkel Aarø-Hansen | TEDxCopenhagen – YouTube</a:t>
            </a:r>
            <a:endParaRPr sz="1300" u="sng">
              <a:solidFill>
                <a:schemeClr val="hlink"/>
              </a:solidFill>
            </a:endParaRPr>
          </a:p>
          <a:p>
            <a:pPr marL="0" marR="0" lvl="0" indent="0" algn="l" rtl="0">
              <a:lnSpc>
                <a:spcPct val="100000"/>
              </a:lnSpc>
              <a:spcBef>
                <a:spcPts val="0"/>
              </a:spcBef>
              <a:spcAft>
                <a:spcPts val="0"/>
              </a:spcAft>
              <a:buClr>
                <a:srgbClr val="000000"/>
              </a:buClr>
              <a:buSzPts val="1100"/>
              <a:buFont typeface="Arial"/>
              <a:buNone/>
            </a:pPr>
            <a:r>
              <a:rPr lang="en-US" sz="1300"/>
              <a:t>https://tedxcopenhagen.dk/talks/turn-tourism-force-global-good</a:t>
            </a:r>
            <a:endParaRPr/>
          </a:p>
          <a:p>
            <a:pPr marL="0" marR="0" lvl="0" indent="0" algn="l" rtl="0">
              <a:lnSpc>
                <a:spcPct val="100000"/>
              </a:lnSpc>
              <a:spcBef>
                <a:spcPts val="0"/>
              </a:spcBef>
              <a:spcAft>
                <a:spcPts val="0"/>
              </a:spcAft>
              <a:buClr>
                <a:srgbClr val="000000"/>
              </a:buClr>
              <a:buSzPts val="1100"/>
              <a:buFont typeface="Arial"/>
              <a:buNone/>
            </a:pPr>
            <a:endParaRPr sz="1300"/>
          </a:p>
        </p:txBody>
      </p:sp>
      <p:sp>
        <p:nvSpPr>
          <p:cNvPr id="233" name="Google Shape;23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11"/>
        <p:cNvGrpSpPr/>
        <p:nvPr/>
      </p:nvGrpSpPr>
      <p:grpSpPr>
        <a:xfrm>
          <a:off x="0" y="0"/>
          <a:ext cx="0" cy="0"/>
          <a:chOff x="0" y="0"/>
          <a:chExt cx="0" cy="0"/>
        </a:xfrm>
      </p:grpSpPr>
      <p:sp>
        <p:nvSpPr>
          <p:cNvPr id="12" name="Google Shape;12;p36"/>
          <p:cNvSpPr/>
          <p:nvPr/>
        </p:nvSpPr>
        <p:spPr>
          <a:xfrm>
            <a:off x="1948762" y="1722815"/>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 name="Google Shape;13;p36" descr="A picture containing text, clock, sign, gauge&#10;&#10;Description automatically generated"/>
          <p:cNvPicPr preferRelativeResize="0"/>
          <p:nvPr/>
        </p:nvPicPr>
        <p:blipFill rotWithShape="1">
          <a:blip r:embed="rId2">
            <a:alphaModFix/>
          </a:blip>
          <a:srcRect/>
          <a:stretch/>
        </p:blipFill>
        <p:spPr>
          <a:xfrm>
            <a:off x="5317933" y="707727"/>
            <a:ext cx="4104904" cy="941876"/>
          </a:xfrm>
          <a:prstGeom prst="rect">
            <a:avLst/>
          </a:prstGeom>
          <a:noFill/>
          <a:ln>
            <a:noFill/>
          </a:ln>
        </p:spPr>
      </p:pic>
      <p:sp>
        <p:nvSpPr>
          <p:cNvPr id="14" name="Google Shape;14;p36"/>
          <p:cNvSpPr>
            <a:spLocks noGrp="1"/>
          </p:cNvSpPr>
          <p:nvPr>
            <p:ph type="pic" idx="2"/>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a:alphaModFix/>
            </a:blip>
            <a:stretch>
              <a:fillRect l="-32102" t="-79304" r="32100" b="-6541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6"/>
          <p:cNvSpPr txBox="1">
            <a:spLocks noGrp="1"/>
          </p:cNvSpPr>
          <p:nvPr>
            <p:ph type="body" idx="1"/>
          </p:nvPr>
        </p:nvSpPr>
        <p:spPr>
          <a:xfrm>
            <a:off x="5317932" y="4349593"/>
            <a:ext cx="5435885" cy="115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6"/>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point icon graph">
  <p:cSld name="3 point icon graph">
    <p:spTree>
      <p:nvGrpSpPr>
        <p:cNvPr id="1" name="Shape 121"/>
        <p:cNvGrpSpPr/>
        <p:nvPr/>
      </p:nvGrpSpPr>
      <p:grpSpPr>
        <a:xfrm>
          <a:off x="0" y="0"/>
          <a:ext cx="0" cy="0"/>
          <a:chOff x="0" y="0"/>
          <a:chExt cx="0" cy="0"/>
        </a:xfrm>
      </p:grpSpPr>
      <p:sp>
        <p:nvSpPr>
          <p:cNvPr id="122" name="Google Shape;122;p44"/>
          <p:cNvSpPr/>
          <p:nvPr/>
        </p:nvSpPr>
        <p:spPr>
          <a:xfrm>
            <a:off x="2225374" y="17274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123" name="Google Shape;123;p44"/>
          <p:cNvSpPr/>
          <p:nvPr/>
        </p:nvSpPr>
        <p:spPr>
          <a:xfrm>
            <a:off x="2268473" y="1768904"/>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124" name="Google Shape;124;p44"/>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125" name="Google Shape;125;p44"/>
          <p:cNvSpPr/>
          <p:nvPr/>
        </p:nvSpPr>
        <p:spPr>
          <a:xfrm>
            <a:off x="5389834" y="1815204"/>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126" name="Google Shape;126;p44"/>
          <p:cNvSpPr/>
          <p:nvPr/>
        </p:nvSpPr>
        <p:spPr>
          <a:xfrm>
            <a:off x="8745392" y="178001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127" name="Google Shape;127;p44"/>
          <p:cNvSpPr/>
          <p:nvPr/>
        </p:nvSpPr>
        <p:spPr>
          <a:xfrm>
            <a:off x="8792510" y="1821454"/>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128" name="Google Shape;128;p44"/>
          <p:cNvSpPr txBox="1">
            <a:spLocks noGrp="1"/>
          </p:cNvSpPr>
          <p:nvPr>
            <p:ph type="body" idx="1"/>
          </p:nvPr>
        </p:nvSpPr>
        <p:spPr>
          <a:xfrm>
            <a:off x="1956271" y="4333339"/>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B728D"/>
              </a:buClr>
              <a:buSzPts val="2000"/>
              <a:buNone/>
              <a:defRPr sz="2000" b="0" i="0">
                <a:solidFill>
                  <a:srgbClr val="1B728D"/>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44"/>
          <p:cNvSpPr txBox="1">
            <a:spLocks noGrp="1"/>
          </p:cNvSpPr>
          <p:nvPr>
            <p:ph type="body" idx="2"/>
          </p:nvPr>
        </p:nvSpPr>
        <p:spPr>
          <a:xfrm>
            <a:off x="5078733" y="437118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4"/>
          <p:cNvSpPr txBox="1">
            <a:spLocks noGrp="1"/>
          </p:cNvSpPr>
          <p:nvPr>
            <p:ph type="body" idx="3"/>
          </p:nvPr>
        </p:nvSpPr>
        <p:spPr>
          <a:xfrm>
            <a:off x="8479091" y="437118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2000"/>
              <a:buNone/>
              <a:defRPr sz="2000" b="0" i="0">
                <a:solidFill>
                  <a:srgbClr val="7F59A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4"/>
          <p:cNvSpPr txBox="1">
            <a:spLocks noGrp="1"/>
          </p:cNvSpPr>
          <p:nvPr>
            <p:ph type="body" idx="4"/>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2" name="Google Shape;132;p44"/>
          <p:cNvGrpSpPr/>
          <p:nvPr/>
        </p:nvGrpSpPr>
        <p:grpSpPr>
          <a:xfrm>
            <a:off x="4571670" y="6135034"/>
            <a:ext cx="3059425" cy="407404"/>
            <a:chOff x="4345239" y="6324600"/>
            <a:chExt cx="3059425" cy="407404"/>
          </a:xfrm>
        </p:grpSpPr>
        <p:sp>
          <p:nvSpPr>
            <p:cNvPr id="133" name="Google Shape;133;p44"/>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34" name="Google Shape;134;p44" descr="A picture containing text, clock, sign, gauge&#10;&#10;Description automatically generated"/>
            <p:cNvPicPr preferRelativeResize="0"/>
            <p:nvPr/>
          </p:nvPicPr>
          <p:blipFill rotWithShape="1">
            <a:blip r:embed="rId2">
              <a:alphaModFix/>
            </a:blip>
            <a:srcRect l="28689" t="328" r="49707" b="-7348"/>
            <a:stretch/>
          </p:blipFill>
          <p:spPr>
            <a:xfrm>
              <a:off x="4345239" y="6324600"/>
              <a:ext cx="358362" cy="40740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35"/>
        <p:cNvGrpSpPr/>
        <p:nvPr/>
      </p:nvGrpSpPr>
      <p:grpSpPr>
        <a:xfrm>
          <a:off x="0" y="0"/>
          <a:ext cx="0" cy="0"/>
          <a:chOff x="0" y="0"/>
          <a:chExt cx="0" cy="0"/>
        </a:xfrm>
      </p:grpSpPr>
      <p:sp>
        <p:nvSpPr>
          <p:cNvPr id="136" name="Google Shape;136;p63"/>
          <p:cNvSpPr/>
          <p:nvPr/>
        </p:nvSpPr>
        <p:spPr>
          <a:xfrm rot="-5400000" flipH="1">
            <a:off x="5604725"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63"/>
          <p:cNvSpPr/>
          <p:nvPr/>
        </p:nvSpPr>
        <p:spPr>
          <a:xfrm rot="-5400000" flipH="1">
            <a:off x="5557861"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a:alphaModFix/>
            </a:blip>
            <a:stretch>
              <a:fillRect l="-24307" t="8631" r="24307" b="-30961"/>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63"/>
          <p:cNvSpPr txBox="1">
            <a:spLocks noGrp="1"/>
          </p:cNvSpPr>
          <p:nvPr>
            <p:ph type="body" idx="1"/>
          </p:nvPr>
        </p:nvSpPr>
        <p:spPr>
          <a:xfrm>
            <a:off x="1009870" y="3322266"/>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63"/>
          <p:cNvSpPr txBox="1">
            <a:spLocks noGrp="1"/>
          </p:cNvSpPr>
          <p:nvPr>
            <p:ph type="body" idx="2"/>
          </p:nvPr>
        </p:nvSpPr>
        <p:spPr>
          <a:xfrm>
            <a:off x="1009870" y="3945225"/>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63"/>
          <p:cNvSpPr txBox="1">
            <a:spLocks noGrp="1"/>
          </p:cNvSpPr>
          <p:nvPr>
            <p:ph type="body" idx="3"/>
          </p:nvPr>
        </p:nvSpPr>
        <p:spPr>
          <a:xfrm>
            <a:off x="1018034" y="4588788"/>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63"/>
          <p:cNvSpPr/>
          <p:nvPr/>
        </p:nvSpPr>
        <p:spPr>
          <a:xfrm rot="10800000" flipH="1">
            <a:off x="46864" y="5695906"/>
            <a:ext cx="5128570" cy="77733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2" name="Google Shape;142;p63"/>
          <p:cNvSpPr txBox="1">
            <a:spLocks noGrp="1"/>
          </p:cNvSpPr>
          <p:nvPr>
            <p:ph type="body" idx="4"/>
          </p:nvPr>
        </p:nvSpPr>
        <p:spPr>
          <a:xfrm>
            <a:off x="918627" y="5726524"/>
            <a:ext cx="3898089"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63"/>
          <p:cNvSpPr txBox="1">
            <a:spLocks noGrp="1"/>
          </p:cNvSpPr>
          <p:nvPr>
            <p:ph type="body" idx="5"/>
          </p:nvPr>
        </p:nvSpPr>
        <p:spPr>
          <a:xfrm>
            <a:off x="7986644" y="310924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63"/>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5" name="Google Shape;145;p63"/>
          <p:cNvGrpSpPr/>
          <p:nvPr/>
        </p:nvGrpSpPr>
        <p:grpSpPr>
          <a:xfrm>
            <a:off x="9432575" y="5721840"/>
            <a:ext cx="2735993" cy="679345"/>
            <a:chOff x="0" y="0"/>
            <a:chExt cx="2301694" cy="571500"/>
          </a:xfrm>
        </p:grpSpPr>
        <p:sp>
          <p:nvSpPr>
            <p:cNvPr id="146" name="Google Shape;146;p6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7" name="Google Shape;147;p63"/>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pic>
        <p:nvPicPr>
          <p:cNvPr id="148" name="Google Shape;148;p63" descr="A picture containing text, clock, sign, gauge&#10;&#10;Description automatically generated"/>
          <p:cNvPicPr preferRelativeResize="0"/>
          <p:nvPr/>
        </p:nvPicPr>
        <p:blipFill rotWithShape="1">
          <a:blip r:embed="rId4">
            <a:alphaModFix/>
          </a:blip>
          <a:srcRect/>
          <a:stretch/>
        </p:blipFill>
        <p:spPr>
          <a:xfrm>
            <a:off x="711812" y="990700"/>
            <a:ext cx="4104904" cy="941876"/>
          </a:xfrm>
          <a:prstGeom prst="rect">
            <a:avLst/>
          </a:prstGeom>
          <a:noFill/>
          <a:ln>
            <a:noFill/>
          </a:ln>
        </p:spPr>
      </p:pic>
      <p:sp>
        <p:nvSpPr>
          <p:cNvPr id="149" name="Google Shape;149;p63"/>
          <p:cNvSpPr/>
          <p:nvPr/>
        </p:nvSpPr>
        <p:spPr>
          <a:xfrm rot="10800000">
            <a:off x="7639382" y="3074841"/>
            <a:ext cx="3890008" cy="45719"/>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150"/>
        <p:cNvGrpSpPr/>
        <p:nvPr/>
      </p:nvGrpSpPr>
      <p:grpSpPr>
        <a:xfrm>
          <a:off x="0" y="0"/>
          <a:ext cx="0" cy="0"/>
          <a:chOff x="0" y="0"/>
          <a:chExt cx="0" cy="0"/>
        </a:xfrm>
      </p:grpSpPr>
      <p:sp>
        <p:nvSpPr>
          <p:cNvPr id="151" name="Google Shape;151;p64"/>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2" name="Google Shape;152;p64"/>
          <p:cNvSpPr txBox="1">
            <a:spLocks noGrp="1"/>
          </p:cNvSpPr>
          <p:nvPr>
            <p:ph type="body" idx="1"/>
          </p:nvPr>
        </p:nvSpPr>
        <p:spPr>
          <a:xfrm>
            <a:off x="529759" y="1757011"/>
            <a:ext cx="1107366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64"/>
          <p:cNvSpPr txBox="1">
            <a:spLocks noGrp="1"/>
          </p:cNvSpPr>
          <p:nvPr>
            <p:ph type="body" idx="2"/>
          </p:nvPr>
        </p:nvSpPr>
        <p:spPr>
          <a:xfrm>
            <a:off x="529758" y="642972"/>
            <a:ext cx="1107366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4" name="Google Shape;154;p64"/>
          <p:cNvGrpSpPr/>
          <p:nvPr/>
        </p:nvGrpSpPr>
        <p:grpSpPr>
          <a:xfrm>
            <a:off x="408953" y="6110271"/>
            <a:ext cx="11323912" cy="541807"/>
            <a:chOff x="430699" y="6069857"/>
            <a:chExt cx="11323912" cy="541807"/>
          </a:xfrm>
        </p:grpSpPr>
        <p:sp>
          <p:nvSpPr>
            <p:cNvPr id="155" name="Google Shape;155;p64"/>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64"/>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57" name="Google Shape;157;p64" descr="A picture containing text, clock, sign, gauge&#10;&#10;Description automatically generated"/>
            <p:cNvPicPr preferRelativeResize="0"/>
            <p:nvPr/>
          </p:nvPicPr>
          <p:blipFill rotWithShape="1">
            <a:blip r:embed="rId2">
              <a:alphaModFix/>
            </a:blip>
            <a:srcRect l="28689" t="328" r="49707" b="-7348"/>
            <a:stretch/>
          </p:blipFill>
          <p:spPr>
            <a:xfrm>
              <a:off x="430699" y="6069857"/>
              <a:ext cx="394801" cy="44883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22"/>
        <p:cNvGrpSpPr/>
        <p:nvPr/>
      </p:nvGrpSpPr>
      <p:grpSpPr>
        <a:xfrm>
          <a:off x="0" y="0"/>
          <a:ext cx="0" cy="0"/>
          <a:chOff x="0" y="0"/>
          <a:chExt cx="0" cy="0"/>
        </a:xfrm>
      </p:grpSpPr>
      <p:sp>
        <p:nvSpPr>
          <p:cNvPr id="23" name="Google Shape;23;p38"/>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8"/>
          <p:cNvSpPr>
            <a:spLocks noGrp="1"/>
          </p:cNvSpPr>
          <p:nvPr>
            <p:ph type="pic" idx="2"/>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4" t="-14070" r="18852" b="-5125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7" name="Google Shape;27;p38"/>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32"/>
        <p:cNvGrpSpPr/>
        <p:nvPr/>
      </p:nvGrpSpPr>
      <p:grpSpPr>
        <a:xfrm>
          <a:off x="0" y="0"/>
          <a:ext cx="0" cy="0"/>
          <a:chOff x="0" y="0"/>
          <a:chExt cx="0" cy="0"/>
        </a:xfrm>
      </p:grpSpPr>
      <p:sp>
        <p:nvSpPr>
          <p:cNvPr id="33" name="Google Shape;33;p37"/>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5" t="22" r="10745" b="-5275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6" name="Google Shape;36;p37"/>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7"/>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7"/>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7"/>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7"/>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Slide with quote">
  <p:cSld name="Photo Slide with quote">
    <p:spTree>
      <p:nvGrpSpPr>
        <p:cNvPr id="1" name="Shape 51"/>
        <p:cNvGrpSpPr/>
        <p:nvPr/>
      </p:nvGrpSpPr>
      <p:grpSpPr>
        <a:xfrm>
          <a:off x="0" y="0"/>
          <a:ext cx="0" cy="0"/>
          <a:chOff x="0" y="0"/>
          <a:chExt cx="0" cy="0"/>
        </a:xfrm>
      </p:grpSpPr>
      <p:sp>
        <p:nvSpPr>
          <p:cNvPr id="52" name="Google Shape;52;p41"/>
          <p:cNvSpPr/>
          <p:nvPr/>
        </p:nvSpPr>
        <p:spPr>
          <a:xfrm>
            <a:off x="4559917"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41"/>
          <p:cNvSpPr/>
          <p:nvPr/>
        </p:nvSpPr>
        <p:spPr>
          <a:xfrm>
            <a:off x="4559918"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blipFill rotWithShape="1">
            <a:blip r:embed="rId2">
              <a:alphaModFix/>
            </a:blip>
            <a:stretch>
              <a:fillRect l="-32102" t="-79304" r="32100" b="-6541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41"/>
          <p:cNvSpPr>
            <a:spLocks noGrp="1"/>
          </p:cNvSpPr>
          <p:nvPr>
            <p:ph type="pic" idx="2"/>
          </p:nvPr>
        </p:nvSpPr>
        <p:spPr>
          <a:xfrm>
            <a:off x="1" y="-22478"/>
            <a:ext cx="12187574" cy="6880476"/>
          </a:xfrm>
          <a:prstGeom prst="rect">
            <a:avLst/>
          </a:prstGeom>
          <a:noFill/>
          <a:ln>
            <a:noFill/>
          </a:ln>
        </p:spPr>
      </p:sp>
      <p:sp>
        <p:nvSpPr>
          <p:cNvPr id="55" name="Google Shape;55;p41"/>
          <p:cNvSpPr txBox="1">
            <a:spLocks noGrp="1"/>
          </p:cNvSpPr>
          <p:nvPr>
            <p:ph type="body" idx="1"/>
          </p:nvPr>
        </p:nvSpPr>
        <p:spPr>
          <a:xfrm>
            <a:off x="10605172" y="4778869"/>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1"/>
          <p:cNvSpPr txBox="1">
            <a:spLocks noGrp="1"/>
          </p:cNvSpPr>
          <p:nvPr>
            <p:ph type="body" idx="3"/>
          </p:nvPr>
        </p:nvSpPr>
        <p:spPr>
          <a:xfrm>
            <a:off x="7021108" y="1671991"/>
            <a:ext cx="4369392" cy="392344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1"/>
          <p:cNvSpPr txBox="1">
            <a:spLocks noGrp="1"/>
          </p:cNvSpPr>
          <p:nvPr>
            <p:ph type="body" idx="4"/>
          </p:nvPr>
        </p:nvSpPr>
        <p:spPr>
          <a:xfrm>
            <a:off x="6900182" y="1639353"/>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1"/>
          <p:cNvSpPr/>
          <p:nvPr/>
        </p:nvSpPr>
        <p:spPr>
          <a:xfrm>
            <a:off x="5084618" y="6203859"/>
            <a:ext cx="6625332" cy="45719"/>
          </a:xfrm>
          <a:custGeom>
            <a:avLst/>
            <a:gdLst/>
            <a:ahLst/>
            <a:cxnLst/>
            <a:rect l="l" t="t" r="r" b="b"/>
            <a:pathLst>
              <a:path w="2568842" h="8144" extrusionOk="0">
                <a:moveTo>
                  <a:pt x="0" y="0"/>
                </a:moveTo>
                <a:lnTo>
                  <a:pt x="2568843" y="0"/>
                </a:ln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41"/>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with Photo 3">
  <p:cSld name="Text Slide with Photo 3">
    <p:spTree>
      <p:nvGrpSpPr>
        <p:cNvPr id="1" name="Shape 60"/>
        <p:cNvGrpSpPr/>
        <p:nvPr/>
      </p:nvGrpSpPr>
      <p:grpSpPr>
        <a:xfrm>
          <a:off x="0" y="0"/>
          <a:ext cx="0" cy="0"/>
          <a:chOff x="0" y="0"/>
          <a:chExt cx="0" cy="0"/>
        </a:xfrm>
      </p:grpSpPr>
      <p:sp>
        <p:nvSpPr>
          <p:cNvPr id="61" name="Google Shape;61;p47"/>
          <p:cNvSpPr>
            <a:spLocks noGrp="1"/>
          </p:cNvSpPr>
          <p:nvPr>
            <p:ph type="pic" idx="2"/>
          </p:nvPr>
        </p:nvSpPr>
        <p:spPr>
          <a:xfrm>
            <a:off x="16300" y="-732"/>
            <a:ext cx="12175708" cy="3635823"/>
          </a:xfrm>
          <a:prstGeom prst="rect">
            <a:avLst/>
          </a:prstGeom>
          <a:noFill/>
          <a:ln>
            <a:noFill/>
          </a:ln>
        </p:spPr>
      </p:sp>
      <p:sp>
        <p:nvSpPr>
          <p:cNvPr id="62" name="Google Shape;62;p47"/>
          <p:cNvSpPr/>
          <p:nvPr/>
        </p:nvSpPr>
        <p:spPr>
          <a:xfrm>
            <a:off x="16300" y="-732"/>
            <a:ext cx="2746956" cy="3664678"/>
          </a:xfrm>
          <a:custGeom>
            <a:avLst/>
            <a:gdLst/>
            <a:ahLst/>
            <a:cxnLst/>
            <a:rect l="l" t="t" r="r" b="b"/>
            <a:pathLst>
              <a:path w="308734" h="408635" extrusionOk="0">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7"/>
          <p:cNvSpPr/>
          <p:nvPr/>
        </p:nvSpPr>
        <p:spPr>
          <a:xfrm>
            <a:off x="0" y="-29587"/>
            <a:ext cx="2746956" cy="3664678"/>
          </a:xfrm>
          <a:custGeom>
            <a:avLst/>
            <a:gdLst/>
            <a:ahLst/>
            <a:cxnLst/>
            <a:rect l="l" t="t" r="r" b="b"/>
            <a:pathLst>
              <a:path w="308734" h="408635" extrusionOk="0">
                <a:moveTo>
                  <a:pt x="0" y="408635"/>
                </a:moveTo>
                <a:lnTo>
                  <a:pt x="308735" y="368072"/>
                </a:lnTo>
                <a:lnTo>
                  <a:pt x="3428" y="0"/>
                </a:lnTo>
                <a:close/>
              </a:path>
            </a:pathLst>
          </a:custGeom>
          <a:blipFill rotWithShape="1">
            <a:blip r:embed="rId2">
              <a:alphaModFix/>
            </a:blip>
            <a:stretch>
              <a:fillRect l="-13482" t="17750" r="5542" b="-1774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7"/>
          <p:cNvSpPr/>
          <p:nvPr/>
        </p:nvSpPr>
        <p:spPr>
          <a:xfrm rot="-5400000">
            <a:off x="4603789" y="4842414"/>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5" name="Google Shape;65;p47"/>
          <p:cNvSpPr txBox="1">
            <a:spLocks noGrp="1"/>
          </p:cNvSpPr>
          <p:nvPr>
            <p:ph type="body" idx="1"/>
          </p:nvPr>
        </p:nvSpPr>
        <p:spPr>
          <a:xfrm>
            <a:off x="5942234" y="3947558"/>
            <a:ext cx="581237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7"/>
          <p:cNvSpPr txBox="1">
            <a:spLocks noGrp="1"/>
          </p:cNvSpPr>
          <p:nvPr>
            <p:ph type="body" idx="3"/>
          </p:nvPr>
        </p:nvSpPr>
        <p:spPr>
          <a:xfrm>
            <a:off x="787112" y="3956644"/>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7" name="Google Shape;67;p47"/>
          <p:cNvGrpSpPr/>
          <p:nvPr/>
        </p:nvGrpSpPr>
        <p:grpSpPr>
          <a:xfrm>
            <a:off x="408953" y="6110271"/>
            <a:ext cx="11323912" cy="541807"/>
            <a:chOff x="430699" y="6069857"/>
            <a:chExt cx="11323912" cy="541807"/>
          </a:xfrm>
        </p:grpSpPr>
        <p:sp>
          <p:nvSpPr>
            <p:cNvPr id="68" name="Google Shape;68;p47"/>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47"/>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0" name="Google Shape;70;p47" descr="A picture containing text, clock, sign, gauge&#10;&#10;Description automatically generated"/>
            <p:cNvPicPr preferRelativeResize="0"/>
            <p:nvPr/>
          </p:nvPicPr>
          <p:blipFill rotWithShape="1">
            <a:blip r:embed="rId3">
              <a:alphaModFix/>
            </a:blip>
            <a:srcRect l="28689" t="328" r="49707" b="-7348"/>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1"/>
        <p:cNvGrpSpPr/>
        <p:nvPr/>
      </p:nvGrpSpPr>
      <p:grpSpPr>
        <a:xfrm>
          <a:off x="0" y="0"/>
          <a:ext cx="0" cy="0"/>
          <a:chOff x="0" y="0"/>
          <a:chExt cx="0" cy="0"/>
        </a:xfrm>
      </p:grpSpPr>
      <p:sp>
        <p:nvSpPr>
          <p:cNvPr id="72" name="Google Shape;72;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4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74" name="Google Shape;74;p42"/>
          <p:cNvSpPr>
            <a:spLocks noGrp="1"/>
          </p:cNvSpPr>
          <p:nvPr>
            <p:ph type="pic" idx="2"/>
          </p:nvPr>
        </p:nvSpPr>
        <p:spPr>
          <a:xfrm>
            <a:off x="7061200" y="1203325"/>
            <a:ext cx="5130800" cy="3913188"/>
          </a:xfrm>
          <a:prstGeom prst="rect">
            <a:avLst/>
          </a:prstGeom>
          <a:solidFill>
            <a:schemeClr val="lt1"/>
          </a:solidFill>
          <a:ln>
            <a:noFill/>
          </a:ln>
        </p:spPr>
      </p:sp>
      <p:sp>
        <p:nvSpPr>
          <p:cNvPr id="75" name="Google Shape;75;p42"/>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2"/>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 name="Google Shape;77;p42"/>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8" name="Google Shape;78;p42"/>
          <p:cNvGrpSpPr/>
          <p:nvPr/>
        </p:nvGrpSpPr>
        <p:grpSpPr>
          <a:xfrm>
            <a:off x="408953" y="6110271"/>
            <a:ext cx="11323912" cy="541807"/>
            <a:chOff x="430699" y="6069857"/>
            <a:chExt cx="11323912" cy="541807"/>
          </a:xfrm>
        </p:grpSpPr>
        <p:sp>
          <p:nvSpPr>
            <p:cNvPr id="79" name="Google Shape;79;p42"/>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42"/>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81" name="Google Shape;81;p42" descr="A picture containing text, clock, sign, gauge&#10;&#10;Description automatically generated"/>
            <p:cNvPicPr preferRelativeResize="0"/>
            <p:nvPr/>
          </p:nvPicPr>
          <p:blipFill rotWithShape="1">
            <a:blip r:embed="rId3">
              <a:alphaModFix/>
            </a:blip>
            <a:srcRect l="28689" t="328" r="49707" b="-7348"/>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82"/>
        <p:cNvGrpSpPr/>
        <p:nvPr/>
      </p:nvGrpSpPr>
      <p:grpSpPr>
        <a:xfrm>
          <a:off x="0" y="0"/>
          <a:ext cx="0" cy="0"/>
          <a:chOff x="0" y="0"/>
          <a:chExt cx="0" cy="0"/>
        </a:xfrm>
      </p:grpSpPr>
      <p:sp>
        <p:nvSpPr>
          <p:cNvPr id="83" name="Google Shape;83;p40"/>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40"/>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85" name="Google Shape;85;p40"/>
          <p:cNvGrpSpPr/>
          <p:nvPr/>
        </p:nvGrpSpPr>
        <p:grpSpPr>
          <a:xfrm>
            <a:off x="2530564" y="336687"/>
            <a:ext cx="9078210" cy="5854425"/>
            <a:chOff x="3152299" y="635855"/>
            <a:chExt cx="19296834" cy="12444290"/>
          </a:xfrm>
        </p:grpSpPr>
        <p:pic>
          <p:nvPicPr>
            <p:cNvPr id="86" name="Google Shape;86;p40"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87" name="Google Shape;87;p40"/>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Title One</a:t>
              </a:r>
              <a:endParaRPr sz="1400" b="0" i="0" u="none" strike="noStrike" cap="none">
                <a:solidFill>
                  <a:srgbClr val="000000"/>
                </a:solidFill>
                <a:latin typeface="Arial"/>
                <a:ea typeface="Arial"/>
                <a:cs typeface="Arial"/>
                <a:sym typeface="Arial"/>
              </a:endParaRPr>
            </a:p>
          </p:txBody>
        </p:sp>
        <p:sp>
          <p:nvSpPr>
            <p:cNvPr id="88" name="Google Shape;88;p40"/>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Title Two</a:t>
              </a:r>
              <a:endParaRPr sz="1400" b="0" i="0" u="none" strike="noStrike" cap="none">
                <a:solidFill>
                  <a:srgbClr val="000000"/>
                </a:solidFill>
                <a:latin typeface="Arial"/>
                <a:ea typeface="Arial"/>
                <a:cs typeface="Arial"/>
                <a:sym typeface="Arial"/>
              </a:endParaRPr>
            </a:p>
          </p:txBody>
        </p:sp>
      </p:grpSp>
      <p:sp>
        <p:nvSpPr>
          <p:cNvPr id="89" name="Google Shape;89;p40"/>
          <p:cNvSpPr>
            <a:spLocks noGrp="1"/>
          </p:cNvSpPr>
          <p:nvPr>
            <p:ph type="pic" idx="2"/>
          </p:nvPr>
        </p:nvSpPr>
        <p:spPr>
          <a:xfrm>
            <a:off x="8602116" y="1265033"/>
            <a:ext cx="2266512" cy="3978298"/>
          </a:xfrm>
          <a:prstGeom prst="rect">
            <a:avLst/>
          </a:prstGeom>
          <a:solidFill>
            <a:schemeClr val="lt1"/>
          </a:solidFill>
          <a:ln>
            <a:noFill/>
          </a:ln>
        </p:spPr>
      </p:sp>
      <p:sp>
        <p:nvSpPr>
          <p:cNvPr id="90" name="Google Shape;90;p40"/>
          <p:cNvSpPr txBox="1">
            <a:spLocks noGrp="1"/>
          </p:cNvSpPr>
          <p:nvPr>
            <p:ph type="body" idx="1"/>
          </p:nvPr>
        </p:nvSpPr>
        <p:spPr>
          <a:xfrm>
            <a:off x="734715" y="3594101"/>
            <a:ext cx="4983180" cy="2030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0"/>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2" name="Google Shape;92;p40"/>
          <p:cNvGrpSpPr/>
          <p:nvPr/>
        </p:nvGrpSpPr>
        <p:grpSpPr>
          <a:xfrm>
            <a:off x="408953" y="6110271"/>
            <a:ext cx="11323912" cy="541807"/>
            <a:chOff x="430699" y="6069857"/>
            <a:chExt cx="11323912" cy="541807"/>
          </a:xfrm>
        </p:grpSpPr>
        <p:sp>
          <p:nvSpPr>
            <p:cNvPr id="93" name="Google Shape;93;p40"/>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0"/>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95" name="Google Shape;95;p40" descr="A picture containing text, clock, sign, gauge&#10;&#10;Description automatically generated"/>
            <p:cNvPicPr preferRelativeResize="0"/>
            <p:nvPr/>
          </p:nvPicPr>
          <p:blipFill rotWithShape="1">
            <a:blip r:embed="rId3">
              <a:alphaModFix/>
            </a:blip>
            <a:srcRect l="28689" t="328" r="49707" b="-7348"/>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with Photo 2">
  <p:cSld name="Text Slide with Photo 2">
    <p:spTree>
      <p:nvGrpSpPr>
        <p:cNvPr id="1" name="Shape 96"/>
        <p:cNvGrpSpPr/>
        <p:nvPr/>
      </p:nvGrpSpPr>
      <p:grpSpPr>
        <a:xfrm>
          <a:off x="0" y="0"/>
          <a:ext cx="0" cy="0"/>
          <a:chOff x="0" y="0"/>
          <a:chExt cx="0" cy="0"/>
        </a:xfrm>
      </p:grpSpPr>
      <p:sp>
        <p:nvSpPr>
          <p:cNvPr id="97" name="Google Shape;97;p45"/>
          <p:cNvSpPr/>
          <p:nvPr/>
        </p:nvSpPr>
        <p:spPr>
          <a:xfrm>
            <a:off x="7329608" y="4573043"/>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45"/>
          <p:cNvSpPr>
            <a:spLocks noGrp="1"/>
          </p:cNvSpPr>
          <p:nvPr>
            <p:ph type="pic" idx="2"/>
          </p:nvPr>
        </p:nvSpPr>
        <p:spPr>
          <a:xfrm>
            <a:off x="7329563" y="-1"/>
            <a:ext cx="4862437" cy="6855220"/>
          </a:xfrm>
          <a:prstGeom prst="rect">
            <a:avLst/>
          </a:prstGeom>
          <a:noFill/>
          <a:ln>
            <a:noFill/>
          </a:ln>
        </p:spPr>
      </p:sp>
      <p:sp>
        <p:nvSpPr>
          <p:cNvPr id="99" name="Google Shape;99;p45"/>
          <p:cNvSpPr/>
          <p:nvPr/>
        </p:nvSpPr>
        <p:spPr>
          <a:xfrm>
            <a:off x="831689" y="6203959"/>
            <a:ext cx="6297244" cy="176873"/>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0" name="Google Shape;100;p45" descr="A picture containing text, clock, sign, gauge&#10;&#10;Description automatically generated"/>
          <p:cNvPicPr preferRelativeResize="0"/>
          <p:nvPr/>
        </p:nvPicPr>
        <p:blipFill rotWithShape="1">
          <a:blip r:embed="rId2">
            <a:alphaModFix/>
          </a:blip>
          <a:srcRect l="28689" t="328" r="49707" b="-7348"/>
          <a:stretch/>
        </p:blipFill>
        <p:spPr>
          <a:xfrm>
            <a:off x="430699" y="6062820"/>
            <a:ext cx="400991" cy="455867"/>
          </a:xfrm>
          <a:prstGeom prst="rect">
            <a:avLst/>
          </a:prstGeom>
          <a:noFill/>
          <a:ln>
            <a:noFill/>
          </a:ln>
        </p:spPr>
      </p:pic>
      <p:sp>
        <p:nvSpPr>
          <p:cNvPr id="101" name="Google Shape;101;p45"/>
          <p:cNvSpPr/>
          <p:nvPr/>
        </p:nvSpPr>
        <p:spPr>
          <a:xfrm>
            <a:off x="7329563" y="4572901"/>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3">
              <a:alphaModFix/>
            </a:blip>
            <a:stretch>
              <a:fillRect l="-18854" t="-14070" r="18852" b="-5125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45"/>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3" name="Google Shape;103;p45"/>
          <p:cNvSpPr txBox="1">
            <a:spLocks noGrp="1"/>
          </p:cNvSpPr>
          <p:nvPr>
            <p:ph type="body" idx="1"/>
          </p:nvPr>
        </p:nvSpPr>
        <p:spPr>
          <a:xfrm>
            <a:off x="529759" y="17570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5"/>
          <p:cNvSpPr txBox="1">
            <a:spLocks noGrp="1"/>
          </p:cNvSpPr>
          <p:nvPr>
            <p:ph type="body" idx="3"/>
          </p:nvPr>
        </p:nvSpPr>
        <p:spPr>
          <a:xfrm>
            <a:off x="529758" y="6429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 point icon Graph B">
  <p:cSld name="5 point icon Graph B">
    <p:spTree>
      <p:nvGrpSpPr>
        <p:cNvPr id="1" name="Shape 105"/>
        <p:cNvGrpSpPr/>
        <p:nvPr/>
      </p:nvGrpSpPr>
      <p:grpSpPr>
        <a:xfrm>
          <a:off x="0" y="0"/>
          <a:ext cx="0" cy="0"/>
          <a:chOff x="0" y="0"/>
          <a:chExt cx="0" cy="0"/>
        </a:xfrm>
      </p:grpSpPr>
      <p:sp>
        <p:nvSpPr>
          <p:cNvPr id="106" name="Google Shape;106;p49"/>
          <p:cNvSpPr/>
          <p:nvPr/>
        </p:nvSpPr>
        <p:spPr>
          <a:xfrm>
            <a:off x="832077" y="3024269"/>
            <a:ext cx="1921262" cy="2081780"/>
          </a:xfrm>
          <a:custGeom>
            <a:avLst/>
            <a:gdLst/>
            <a:ahLst/>
            <a:cxnLst/>
            <a:rect l="l" t="t" r="r" b="b"/>
            <a:pathLst>
              <a:path w="3430" h="3719" extrusionOk="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B72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49"/>
          <p:cNvSpPr/>
          <p:nvPr/>
        </p:nvSpPr>
        <p:spPr>
          <a:xfrm>
            <a:off x="2970654" y="3024269"/>
            <a:ext cx="1916323" cy="2081780"/>
          </a:xfrm>
          <a:custGeom>
            <a:avLst/>
            <a:gdLst/>
            <a:ahLst/>
            <a:cxnLst/>
            <a:rect l="l" t="t" r="r" b="b"/>
            <a:pathLst>
              <a:path w="3421" h="3719" extrusionOk="0">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 name="Google Shape;108;p49"/>
          <p:cNvSpPr/>
          <p:nvPr/>
        </p:nvSpPr>
        <p:spPr>
          <a:xfrm>
            <a:off x="5104293" y="3024269"/>
            <a:ext cx="1918793" cy="2081780"/>
          </a:xfrm>
          <a:custGeom>
            <a:avLst/>
            <a:gdLst/>
            <a:ahLst/>
            <a:cxnLst/>
            <a:rect l="l" t="t" r="r" b="b"/>
            <a:pathLst>
              <a:path w="3428" h="3719" extrusionOk="0">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F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49"/>
          <p:cNvSpPr/>
          <p:nvPr/>
        </p:nvSpPr>
        <p:spPr>
          <a:xfrm>
            <a:off x="7242870" y="3024269"/>
            <a:ext cx="1916323" cy="2081780"/>
          </a:xfrm>
          <a:custGeom>
            <a:avLst/>
            <a:gdLst/>
            <a:ahLst/>
            <a:cxnLst/>
            <a:rect l="l" t="t" r="r" b="b"/>
            <a:pathLst>
              <a:path w="3422" h="3719" extrusionOk="0">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D3D7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9"/>
          <p:cNvSpPr/>
          <p:nvPr/>
        </p:nvSpPr>
        <p:spPr>
          <a:xfrm>
            <a:off x="9376508" y="3024269"/>
            <a:ext cx="1921262" cy="2081780"/>
          </a:xfrm>
          <a:custGeom>
            <a:avLst/>
            <a:gdLst/>
            <a:ahLst/>
            <a:cxnLst/>
            <a:rect l="l" t="t" r="r" b="b"/>
            <a:pathLst>
              <a:path w="3429" h="3719" extrusionOk="0">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49"/>
          <p:cNvSpPr/>
          <p:nvPr/>
        </p:nvSpPr>
        <p:spPr>
          <a:xfrm>
            <a:off x="5650339" y="1213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2" name="Google Shape;112;p49"/>
          <p:cNvSpPr txBox="1">
            <a:spLocks noGrp="1"/>
          </p:cNvSpPr>
          <p:nvPr>
            <p:ph type="body" idx="1"/>
          </p:nvPr>
        </p:nvSpPr>
        <p:spPr>
          <a:xfrm>
            <a:off x="10764" y="430704"/>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49"/>
          <p:cNvSpPr txBox="1">
            <a:spLocks noGrp="1"/>
          </p:cNvSpPr>
          <p:nvPr>
            <p:ph type="body" idx="2"/>
          </p:nvPr>
        </p:nvSpPr>
        <p:spPr>
          <a:xfrm>
            <a:off x="846019" y="3772431"/>
            <a:ext cx="1903851"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9"/>
          <p:cNvSpPr txBox="1">
            <a:spLocks noGrp="1"/>
          </p:cNvSpPr>
          <p:nvPr>
            <p:ph type="body" idx="3"/>
          </p:nvPr>
        </p:nvSpPr>
        <p:spPr>
          <a:xfrm>
            <a:off x="2973021" y="3766181"/>
            <a:ext cx="1921263"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9"/>
          <p:cNvSpPr txBox="1">
            <a:spLocks noGrp="1"/>
          </p:cNvSpPr>
          <p:nvPr>
            <p:ph type="body" idx="4"/>
          </p:nvPr>
        </p:nvSpPr>
        <p:spPr>
          <a:xfrm>
            <a:off x="5116948" y="3757727"/>
            <a:ext cx="1908506"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9"/>
          <p:cNvSpPr txBox="1">
            <a:spLocks noGrp="1"/>
          </p:cNvSpPr>
          <p:nvPr>
            <p:ph type="body" idx="5"/>
          </p:nvPr>
        </p:nvSpPr>
        <p:spPr>
          <a:xfrm>
            <a:off x="7271386" y="3751477"/>
            <a:ext cx="1890175"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9"/>
          <p:cNvSpPr txBox="1">
            <a:spLocks noGrp="1"/>
          </p:cNvSpPr>
          <p:nvPr>
            <p:ph type="body" idx="6"/>
          </p:nvPr>
        </p:nvSpPr>
        <p:spPr>
          <a:xfrm>
            <a:off x="9391239" y="3739902"/>
            <a:ext cx="1921262"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8" name="Google Shape;118;p49"/>
          <p:cNvGrpSpPr/>
          <p:nvPr/>
        </p:nvGrpSpPr>
        <p:grpSpPr>
          <a:xfrm>
            <a:off x="4571670" y="6135034"/>
            <a:ext cx="3059425" cy="407404"/>
            <a:chOff x="4345239" y="6324600"/>
            <a:chExt cx="3059425" cy="407404"/>
          </a:xfrm>
        </p:grpSpPr>
        <p:sp>
          <p:nvSpPr>
            <p:cNvPr id="119" name="Google Shape;119;p49"/>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20" name="Google Shape;120;p49" descr="A picture containing text, clock, sign, gauge&#10;&#10;Description automatically generated"/>
            <p:cNvPicPr preferRelativeResize="0"/>
            <p:nvPr/>
          </p:nvPicPr>
          <p:blipFill rotWithShape="1">
            <a:blip r:embed="rId2">
              <a:alphaModFix/>
            </a:blip>
            <a:srcRect l="28689" t="328" r="49707" b="-7348"/>
            <a:stretch/>
          </p:blipFill>
          <p:spPr>
            <a:xfrm>
              <a:off x="4345239" y="6324600"/>
              <a:ext cx="358362" cy="40740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ourism4sdgs.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www.gstcouncil.org/gstc-criteria/"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masschallenge.org/article/agriculture-innovation"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aRxymTETvXk"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hyperlink" Target="https://modirjord.is/en/"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www.fridheimar.is/en" TargetMode="External"/><Relationship Id="rId4" Type="http://schemas.openxmlformats.org/officeDocument/2006/relationships/hyperlink" Target="https://firbas.com/e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sXmBA-u3kyg"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channel/UCTViMLo7TqGSW7-uhEPdDjA"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www.youtube.com/channel/UCTViMLo7TqGSW7-uhEPdDjA%C2%B0" TargetMode="Externa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youtube.com/@peakentrepreneurs2892/videos" TargetMode="External"/><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hyperlink" Target="https://www.facebook.com/PeakEntrepreneurs" TargetMode="External"/><Relationship Id="rId5" Type="http://schemas.openxmlformats.org/officeDocument/2006/relationships/hyperlink" Target="https://www.instagram.com/peak.entrepreneurs/" TargetMode="External"/><Relationship Id="rId4" Type="http://schemas.openxmlformats.org/officeDocument/2006/relationships/hyperlink" Target="https://www.tiktok.com/@peakentrepreneurs" TargetMode="External"/><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unwto.org/global-code-of-ethics-for-touris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dpLFuToprq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s://www.gstcouncil.org/about/" TargetMode="Externa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
          <p:cNvSpPr txBox="1">
            <a:spLocks noGrp="1"/>
          </p:cNvSpPr>
          <p:nvPr>
            <p:ph type="body" idx="1"/>
          </p:nvPr>
        </p:nvSpPr>
        <p:spPr>
          <a:xfrm>
            <a:off x="5030999" y="4306100"/>
            <a:ext cx="4944233" cy="160702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0"/>
              </a:spcBef>
              <a:spcAft>
                <a:spcPts val="0"/>
              </a:spcAft>
              <a:buSzPts val="5000"/>
              <a:buNone/>
            </a:pPr>
            <a:r>
              <a:rPr lang="el-GR" sz="3200" dirty="0"/>
              <a:t>Βιώσιμες Ορεινές Περιοχές</a:t>
            </a:r>
          </a:p>
          <a:p>
            <a:pPr marL="457200" lvl="0" indent="-228600" algn="l" rtl="0">
              <a:lnSpc>
                <a:spcPct val="90000"/>
              </a:lnSpc>
              <a:spcBef>
                <a:spcPts val="0"/>
              </a:spcBef>
              <a:spcAft>
                <a:spcPts val="0"/>
              </a:spcAft>
              <a:buSzPts val="5000"/>
              <a:buNone/>
            </a:pPr>
            <a:r>
              <a:rPr lang="el-GR" sz="3200" dirty="0"/>
              <a:t>Τουρισμός, Τρόφιμα και Γεωργία /Γεωργική Καινοτομία</a:t>
            </a:r>
          </a:p>
          <a:p>
            <a:pPr marL="0" lvl="0" indent="0" algn="l" rtl="0">
              <a:lnSpc>
                <a:spcPct val="90000"/>
              </a:lnSpc>
              <a:spcBef>
                <a:spcPts val="0"/>
              </a:spcBef>
              <a:spcAft>
                <a:spcPts val="0"/>
              </a:spcAft>
              <a:buSzPts val="5000"/>
              <a:buNone/>
            </a:pPr>
            <a:endParaRPr sz="4800" dirty="0"/>
          </a:p>
        </p:txBody>
      </p:sp>
      <p:sp>
        <p:nvSpPr>
          <p:cNvPr id="163" name="Google Shape;163;p3"/>
          <p:cNvSpPr txBox="1">
            <a:spLocks noGrp="1"/>
          </p:cNvSpPr>
          <p:nvPr>
            <p:ph type="body" idx="3"/>
          </p:nvPr>
        </p:nvSpPr>
        <p:spPr>
          <a:xfrm>
            <a:off x="5259598" y="3464550"/>
            <a:ext cx="3427202"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l-GR" sz="4800" dirty="0">
                <a:solidFill>
                  <a:srgbClr val="20EEF1"/>
                </a:solidFill>
              </a:rPr>
              <a:t>Ενότητα</a:t>
            </a:r>
            <a:r>
              <a:rPr lang="en-US" sz="4800" dirty="0">
                <a:solidFill>
                  <a:srgbClr val="20EEF1"/>
                </a:solidFill>
              </a:rPr>
              <a:t> 3b</a:t>
            </a:r>
            <a:endParaRPr sz="4800" dirty="0">
              <a:solidFill>
                <a:srgbClr val="20EEF1"/>
              </a:solidFill>
            </a:endParaRPr>
          </a:p>
        </p:txBody>
      </p:sp>
      <p:grpSp>
        <p:nvGrpSpPr>
          <p:cNvPr id="164" name="Google Shape;164;p3"/>
          <p:cNvGrpSpPr/>
          <p:nvPr/>
        </p:nvGrpSpPr>
        <p:grpSpPr>
          <a:xfrm>
            <a:off x="2088627" y="3786905"/>
            <a:ext cx="2082443" cy="2861107"/>
            <a:chOff x="5875548" y="3125276"/>
            <a:chExt cx="438214" cy="602070"/>
          </a:xfrm>
        </p:grpSpPr>
        <p:sp>
          <p:nvSpPr>
            <p:cNvPr id="165" name="Google Shape;165;p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333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67" name="Google Shape;167;p3"/>
          <p:cNvPicPr preferRelativeResize="0">
            <a:picLocks noGrp="1"/>
          </p:cNvPicPr>
          <p:nvPr>
            <p:ph type="pic" idx="2"/>
          </p:nvPr>
        </p:nvPicPr>
        <p:blipFill rotWithShape="1">
          <a:blip r:embed="rId3">
            <a:alphaModFix/>
          </a:blip>
          <a:srcRect/>
          <a:stretch/>
        </p:blipFill>
        <p:spPr>
          <a:xfrm rot="5400000">
            <a:off x="-1249018" y="1249017"/>
            <a:ext cx="6858000" cy="43599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7">
            <a:hlinkClick r:id="rId3"/>
          </p:cNvPr>
          <p:cNvPicPr preferRelativeResize="0">
            <a:picLocks noGrp="1"/>
          </p:cNvPicPr>
          <p:nvPr>
            <p:ph type="pic" idx="2"/>
          </p:nvPr>
        </p:nvPicPr>
        <p:blipFill rotWithShape="1">
          <a:blip r:embed="rId4">
            <a:alphaModFix/>
          </a:blip>
          <a:srcRect l="-2372" t="-37515" r="-1097" b="-58207"/>
          <a:stretch/>
        </p:blipFill>
        <p:spPr>
          <a:xfrm>
            <a:off x="8602663" y="1265238"/>
            <a:ext cx="2265362" cy="3978275"/>
          </a:xfrm>
          <a:prstGeom prst="rect">
            <a:avLst/>
          </a:prstGeom>
          <a:solidFill>
            <a:schemeClr val="lt1"/>
          </a:solidFill>
          <a:ln>
            <a:noFill/>
          </a:ln>
        </p:spPr>
      </p:pic>
      <p:sp>
        <p:nvSpPr>
          <p:cNvPr id="247" name="Google Shape;247;p7"/>
          <p:cNvSpPr txBox="1">
            <a:spLocks noGrp="1"/>
          </p:cNvSpPr>
          <p:nvPr>
            <p:ph type="body" idx="1"/>
          </p:nvPr>
        </p:nvSpPr>
        <p:spPr>
          <a:xfrm>
            <a:off x="734713" y="3080207"/>
            <a:ext cx="7103001" cy="2960653"/>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595959"/>
              </a:buClr>
              <a:buSzPts val="2595"/>
              <a:buNone/>
            </a:pPr>
            <a:endParaRPr dirty="0"/>
          </a:p>
          <a:p>
            <a:pPr marL="228600" lvl="0" indent="-228600" algn="l" rtl="0">
              <a:lnSpc>
                <a:spcPct val="90000"/>
              </a:lnSpc>
              <a:spcBef>
                <a:spcPts val="0"/>
              </a:spcBef>
              <a:spcAft>
                <a:spcPts val="0"/>
              </a:spcAft>
              <a:buClr>
                <a:srgbClr val="595959"/>
              </a:buClr>
              <a:buSzPts val="2595"/>
              <a:buNone/>
            </a:pPr>
            <a:r>
              <a:rPr lang="el-GR" sz="2400" b="1" dirty="0"/>
              <a:t>Κλιματική ανθεκτικότητα</a:t>
            </a:r>
            <a:r>
              <a:rPr lang="en-US" sz="2400" dirty="0"/>
              <a:t>:</a:t>
            </a:r>
            <a:endParaRPr dirty="0"/>
          </a:p>
          <a:p>
            <a:pPr marL="228600" lvl="0" indent="-228600" algn="l" rtl="0">
              <a:lnSpc>
                <a:spcPct val="90000"/>
              </a:lnSpc>
              <a:spcBef>
                <a:spcPts val="0"/>
              </a:spcBef>
              <a:spcAft>
                <a:spcPts val="0"/>
              </a:spcAft>
              <a:buClr>
                <a:srgbClr val="595959"/>
              </a:buClr>
              <a:buSzPts val="2595"/>
              <a:buNone/>
            </a:pPr>
            <a:endParaRPr sz="2400" dirty="0"/>
          </a:p>
          <a:p>
            <a:pPr marL="228600" lvl="0" indent="-228600" algn="just" rtl="0">
              <a:lnSpc>
                <a:spcPct val="90000"/>
              </a:lnSpc>
              <a:spcBef>
                <a:spcPts val="0"/>
              </a:spcBef>
              <a:spcAft>
                <a:spcPts val="0"/>
              </a:spcAft>
              <a:buClr>
                <a:srgbClr val="595959"/>
              </a:buClr>
              <a:buSzPts val="2595"/>
              <a:buNone/>
            </a:pPr>
            <a:r>
              <a:rPr lang="en-US" dirty="0"/>
              <a:t>“</a:t>
            </a:r>
            <a:r>
              <a:rPr lang="el-GR" dirty="0"/>
              <a:t>Μεταξύ όλης αυτής της δράσης, η πρόκληση για τον ταξιδιωτικό κλάδο θα είναι να αποδείξει ότι δεν είναι όλο το πράσινο. Οι τουρίστες, μαζί με τους επενδυτές, θα ζητούν από τις εταιρείες να λογοδοτούν για την πρόοδό τους, επομένως γίνεται δουλειά για τα πρότυπα, τους κανονισμούς και τις αναφορές</a:t>
            </a:r>
            <a:r>
              <a:rPr lang="en-US" dirty="0"/>
              <a:t>.”</a:t>
            </a:r>
            <a:endParaRPr dirty="0"/>
          </a:p>
          <a:p>
            <a:pPr marL="228600" lvl="0" indent="-228600" algn="r" rtl="0">
              <a:lnSpc>
                <a:spcPct val="90000"/>
              </a:lnSpc>
              <a:spcBef>
                <a:spcPts val="0"/>
              </a:spcBef>
              <a:spcAft>
                <a:spcPts val="0"/>
              </a:spcAft>
              <a:buClr>
                <a:srgbClr val="595959"/>
              </a:buClr>
              <a:buSzPts val="2595"/>
              <a:buNone/>
            </a:pPr>
            <a:r>
              <a:rPr lang="en-US" sz="1700" dirty="0"/>
              <a:t>Skift 2022</a:t>
            </a:r>
            <a:endParaRPr sz="1700" dirty="0"/>
          </a:p>
        </p:txBody>
      </p:sp>
      <p:sp>
        <p:nvSpPr>
          <p:cNvPr id="248" name="Google Shape;248;p7"/>
          <p:cNvSpPr txBox="1">
            <a:spLocks noGrp="1"/>
          </p:cNvSpPr>
          <p:nvPr>
            <p:ph type="body" idx="3"/>
          </p:nvPr>
        </p:nvSpPr>
        <p:spPr>
          <a:xfrm>
            <a:off x="624908" y="592184"/>
            <a:ext cx="7322609" cy="9433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l-GR" sz="3200" dirty="0">
                <a:solidFill>
                  <a:srgbClr val="20EEF1"/>
                </a:solidFill>
              </a:rPr>
              <a:t>Συνδέοντας τον Καινοτόμο Ορεινό Τουρισμό και τους ΣΒΑ</a:t>
            </a:r>
            <a:endParaRPr sz="3200" b="1" dirty="0">
              <a:solidFill>
                <a:srgbClr val="20EEF1"/>
              </a:solidFill>
            </a:endParaRPr>
          </a:p>
        </p:txBody>
      </p:sp>
      <p:sp>
        <p:nvSpPr>
          <p:cNvPr id="249" name="Google Shape;249;p7"/>
          <p:cNvSpPr/>
          <p:nvPr/>
        </p:nvSpPr>
        <p:spPr>
          <a:xfrm rot="1699289">
            <a:off x="5839843" y="1516684"/>
            <a:ext cx="2817149" cy="1431113"/>
          </a:xfrm>
          <a:prstGeom prst="rightArrow">
            <a:avLst>
              <a:gd name="adj1" fmla="val 50000"/>
              <a:gd name="adj2" fmla="val 50000"/>
            </a:avLst>
          </a:prstGeom>
          <a:solidFill>
            <a:schemeClr val="lt1"/>
          </a:solidFill>
          <a:ln w="25400" cap="flat" cmpd="sng">
            <a:solidFill>
              <a:srgbClr val="3F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l-GR" sz="1600" b="0" i="0" u="none" strike="noStrike" cap="none" dirty="0">
                <a:solidFill>
                  <a:srgbClr val="0070C0"/>
                </a:solidFill>
                <a:latin typeface="Arial"/>
                <a:ea typeface="Arial"/>
                <a:cs typeface="Arial"/>
                <a:sym typeface="Arial"/>
              </a:rPr>
              <a:t>Μάθετε τι μπορείτε να κάνετε? Κάντε κλικ στην οθόνη</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73">
            <a:hlinkClick r:id="rId3"/>
          </p:cNvPr>
          <p:cNvPicPr preferRelativeResize="0">
            <a:picLocks noGrp="1"/>
          </p:cNvPicPr>
          <p:nvPr>
            <p:ph type="pic" idx="2"/>
          </p:nvPr>
        </p:nvPicPr>
        <p:blipFill rotWithShape="1">
          <a:blip r:embed="rId4">
            <a:alphaModFix/>
          </a:blip>
          <a:srcRect l="-6398" t="-38220" r="-6348" b="-59771"/>
          <a:stretch/>
        </p:blipFill>
        <p:spPr>
          <a:xfrm>
            <a:off x="8602663" y="1265238"/>
            <a:ext cx="2265362" cy="3978275"/>
          </a:xfrm>
          <a:prstGeom prst="rect">
            <a:avLst/>
          </a:prstGeom>
          <a:solidFill>
            <a:schemeClr val="lt1"/>
          </a:solidFill>
          <a:ln>
            <a:noFill/>
          </a:ln>
        </p:spPr>
      </p:pic>
      <p:sp>
        <p:nvSpPr>
          <p:cNvPr id="255" name="Google Shape;255;p73"/>
          <p:cNvSpPr txBox="1">
            <a:spLocks noGrp="1"/>
          </p:cNvSpPr>
          <p:nvPr>
            <p:ph type="body" idx="1"/>
          </p:nvPr>
        </p:nvSpPr>
        <p:spPr>
          <a:xfrm>
            <a:off x="676583" y="3617461"/>
            <a:ext cx="7146617" cy="2123529"/>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595959"/>
              </a:buClr>
              <a:buSzPts val="2400"/>
              <a:buNone/>
            </a:pPr>
            <a:r>
              <a:rPr lang="el-GR" dirty="0"/>
              <a:t>Ελέγξτε τα κριτήρια του κλάδου GSTC με δείκτες απόδοσης που θα σας βοηθήσουν να δημιουργήσετε μια βιώσιμη επιχείρηση στα βουνά.</a:t>
            </a:r>
          </a:p>
          <a:p>
            <a:pPr marL="228600" lvl="0" indent="-228600" algn="just" rtl="0">
              <a:lnSpc>
                <a:spcPct val="90000"/>
              </a:lnSpc>
              <a:spcBef>
                <a:spcPts val="0"/>
              </a:spcBef>
              <a:spcAft>
                <a:spcPts val="0"/>
              </a:spcAft>
              <a:buClr>
                <a:srgbClr val="595959"/>
              </a:buClr>
              <a:buSzPts val="2400"/>
              <a:buNone/>
            </a:pPr>
            <a:endParaRPr lang="el-GR" dirty="0"/>
          </a:p>
          <a:p>
            <a:pPr marL="228600" lvl="0" indent="-228600" algn="just" rtl="0">
              <a:lnSpc>
                <a:spcPct val="90000"/>
              </a:lnSpc>
              <a:spcBef>
                <a:spcPts val="0"/>
              </a:spcBef>
              <a:spcAft>
                <a:spcPts val="0"/>
              </a:spcAft>
              <a:buClr>
                <a:srgbClr val="595959"/>
              </a:buClr>
              <a:buSzPts val="2400"/>
              <a:buNone/>
            </a:pPr>
            <a:r>
              <a:rPr lang="el-GR" dirty="0"/>
              <a:t>Επίσης, εξοικειωθείτε με τα κριτήρια στη χώρα σας.</a:t>
            </a:r>
            <a:endParaRPr sz="1700" dirty="0"/>
          </a:p>
        </p:txBody>
      </p:sp>
      <p:sp>
        <p:nvSpPr>
          <p:cNvPr id="256" name="Google Shape;256;p73"/>
          <p:cNvSpPr txBox="1">
            <a:spLocks noGrp="1"/>
          </p:cNvSpPr>
          <p:nvPr>
            <p:ph type="body" idx="3"/>
          </p:nvPr>
        </p:nvSpPr>
        <p:spPr>
          <a:xfrm>
            <a:off x="705802" y="541948"/>
            <a:ext cx="6392116" cy="10790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l-GR" sz="3200" dirty="0">
                <a:solidFill>
                  <a:srgbClr val="20EEF1"/>
                </a:solidFill>
              </a:rPr>
              <a:t>Θέλετε να γίνετε ένας </a:t>
            </a:r>
            <a:r>
              <a:rPr lang="el-GR" sz="3200" b="1" dirty="0">
                <a:solidFill>
                  <a:srgbClr val="20EEF1"/>
                </a:solidFill>
              </a:rPr>
              <a:t>υπεύθυνος επιχειρηματίας</a:t>
            </a:r>
            <a:r>
              <a:rPr lang="el-GR" sz="3200" dirty="0">
                <a:solidFill>
                  <a:srgbClr val="20EEF1"/>
                </a:solidFill>
              </a:rPr>
              <a:t> των ορεινών περιοχών</a:t>
            </a:r>
            <a:r>
              <a:rPr lang="en-US" sz="3200" dirty="0">
                <a:solidFill>
                  <a:srgbClr val="20EEF1"/>
                </a:solidFill>
              </a:rPr>
              <a:t>? </a:t>
            </a:r>
            <a:endParaRPr sz="3200" dirty="0">
              <a:solidFill>
                <a:srgbClr val="20EEF1"/>
              </a:solidFill>
            </a:endParaRPr>
          </a:p>
        </p:txBody>
      </p:sp>
      <p:sp>
        <p:nvSpPr>
          <p:cNvPr id="257" name="Google Shape;257;p73"/>
          <p:cNvSpPr/>
          <p:nvPr/>
        </p:nvSpPr>
        <p:spPr>
          <a:xfrm rot="1984198">
            <a:off x="5911894" y="1519601"/>
            <a:ext cx="2718751" cy="1337113"/>
          </a:xfrm>
          <a:prstGeom prst="rightArrow">
            <a:avLst>
              <a:gd name="adj1" fmla="val 50000"/>
              <a:gd name="adj2" fmla="val 50000"/>
            </a:avLst>
          </a:prstGeom>
          <a:solidFill>
            <a:schemeClr val="lt1"/>
          </a:solidFill>
          <a:ln w="25400" cap="flat" cmpd="sng">
            <a:solidFill>
              <a:srgbClr val="3F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l-GR" sz="1600" b="0" i="0" u="none" strike="noStrike" cap="none" dirty="0">
                <a:solidFill>
                  <a:srgbClr val="0070C0"/>
                </a:solidFill>
                <a:latin typeface="Arial"/>
                <a:ea typeface="Arial"/>
                <a:cs typeface="Arial"/>
                <a:sym typeface="Arial"/>
              </a:rPr>
              <a:t>Βιομηχανικά κριτήρια </a:t>
            </a:r>
            <a:r>
              <a:rPr lang="en-US" sz="1600" b="0" i="0" u="none" strike="noStrike" cap="none" dirty="0">
                <a:solidFill>
                  <a:srgbClr val="0070C0"/>
                </a:solidFill>
                <a:latin typeface="Arial"/>
                <a:ea typeface="Arial"/>
                <a:cs typeface="Arial"/>
                <a:sym typeface="Arial"/>
              </a:rPr>
              <a:t>- </a:t>
            </a:r>
            <a:r>
              <a:rPr lang="el-GR" sz="1600" b="0" i="0" u="none" strike="noStrike" cap="none" dirty="0">
                <a:solidFill>
                  <a:srgbClr val="0070C0"/>
                </a:solidFill>
                <a:latin typeface="Arial"/>
                <a:ea typeface="Arial"/>
                <a:cs typeface="Arial"/>
                <a:sym typeface="Arial"/>
              </a:rPr>
              <a:t>Κάντε κλικ στην οθόνη</a:t>
            </a:r>
            <a:endParaRPr sz="1400" b="0" i="0" u="none" strike="noStrike" cap="none" dirty="0">
              <a:solidFill>
                <a:srgbClr val="000000"/>
              </a:solidFill>
              <a:latin typeface="Arial"/>
              <a:ea typeface="Arial"/>
              <a:cs typeface="Arial"/>
              <a:sym typeface="Arial"/>
            </a:endParaRPr>
          </a:p>
        </p:txBody>
      </p:sp>
      <p:pic>
        <p:nvPicPr>
          <p:cNvPr id="258" name="Google Shape;258;p73">
            <a:hlinkClick r:id="rId3"/>
          </p:cNvPr>
          <p:cNvPicPr preferRelativeResize="0"/>
          <p:nvPr/>
        </p:nvPicPr>
        <p:blipFill rotWithShape="1">
          <a:blip r:embed="rId5">
            <a:alphaModFix/>
          </a:blip>
          <a:srcRect/>
          <a:stretch/>
        </p:blipFill>
        <p:spPr>
          <a:xfrm>
            <a:off x="8612650" y="4414100"/>
            <a:ext cx="2255375" cy="6777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3">
            <a:hlinkClick r:id="rId3"/>
          </p:cNvPr>
          <p:cNvPicPr preferRelativeResize="0">
            <a:picLocks noGrp="1"/>
          </p:cNvPicPr>
          <p:nvPr>
            <p:ph type="pic" idx="2"/>
          </p:nvPr>
        </p:nvPicPr>
        <p:blipFill rotWithShape="1">
          <a:blip r:embed="rId4">
            <a:alphaModFix/>
          </a:blip>
          <a:srcRect t="3009" b="3008"/>
          <a:stretch/>
        </p:blipFill>
        <p:spPr>
          <a:xfrm>
            <a:off x="7329563" y="-1"/>
            <a:ext cx="4862437" cy="6855220"/>
          </a:xfrm>
          <a:prstGeom prst="rect">
            <a:avLst/>
          </a:prstGeom>
          <a:noFill/>
          <a:ln>
            <a:noFill/>
          </a:ln>
        </p:spPr>
      </p:pic>
      <p:sp>
        <p:nvSpPr>
          <p:cNvPr id="264" name="Google Shape;264;p13"/>
          <p:cNvSpPr txBox="1">
            <a:spLocks noGrp="1"/>
          </p:cNvSpPr>
          <p:nvPr>
            <p:ph type="body" idx="1"/>
          </p:nvPr>
        </p:nvSpPr>
        <p:spPr>
          <a:xfrm>
            <a:off x="349012" y="993851"/>
            <a:ext cx="6088002" cy="156929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595959"/>
              </a:buClr>
              <a:buSzPts val="2400"/>
              <a:buNone/>
            </a:pPr>
            <a:endParaRPr dirty="0"/>
          </a:p>
          <a:p>
            <a:pPr marL="228600" lvl="0" indent="-228600" algn="l" rtl="0">
              <a:lnSpc>
                <a:spcPct val="90000"/>
              </a:lnSpc>
              <a:spcBef>
                <a:spcPts val="0"/>
              </a:spcBef>
              <a:spcAft>
                <a:spcPts val="0"/>
              </a:spcAft>
              <a:buClr>
                <a:srgbClr val="595959"/>
              </a:buClr>
              <a:buSzPts val="2400"/>
              <a:buNone/>
            </a:pPr>
            <a:endParaRPr dirty="0"/>
          </a:p>
          <a:p>
            <a:pPr marL="228600" lvl="0" indent="-228600" algn="l" rtl="0">
              <a:lnSpc>
                <a:spcPct val="90000"/>
              </a:lnSpc>
              <a:spcBef>
                <a:spcPts val="0"/>
              </a:spcBef>
              <a:spcAft>
                <a:spcPts val="0"/>
              </a:spcAft>
              <a:buClr>
                <a:srgbClr val="595959"/>
              </a:buClr>
              <a:buSzPts val="2400"/>
              <a:buNone/>
            </a:pPr>
            <a:r>
              <a:rPr lang="el-GR" dirty="0"/>
              <a:t>Μάθετε για τις 10 νέες τάσεις της τεχνολογίας στην καινοτόμο γεωργία κάνοντας κλικ στη φωτογραφία</a:t>
            </a:r>
            <a:endParaRPr dirty="0"/>
          </a:p>
        </p:txBody>
      </p:sp>
      <p:sp>
        <p:nvSpPr>
          <p:cNvPr id="265" name="Google Shape;265;p13"/>
          <p:cNvSpPr txBox="1">
            <a:spLocks noGrp="1"/>
          </p:cNvSpPr>
          <p:nvPr>
            <p:ph type="body" idx="3"/>
          </p:nvPr>
        </p:nvSpPr>
        <p:spPr>
          <a:xfrm>
            <a:off x="364983" y="698589"/>
            <a:ext cx="6393328"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ct val="121621"/>
              <a:buNone/>
            </a:pPr>
            <a:r>
              <a:rPr lang="el-GR" sz="3200" dirty="0">
                <a:solidFill>
                  <a:srgbClr val="0070C0"/>
                </a:solidFill>
              </a:rPr>
              <a:t>Είναι το πάθος σας η γεωργία</a:t>
            </a:r>
            <a:r>
              <a:rPr lang="en-US" sz="3200" dirty="0">
                <a:solidFill>
                  <a:srgbClr val="0070C0"/>
                </a:solidFill>
              </a:rPr>
              <a:t>?</a:t>
            </a:r>
            <a:endParaRPr sz="3200" dirty="0">
              <a:solidFill>
                <a:srgbClr val="0070C0"/>
              </a:solidFill>
            </a:endParaRPr>
          </a:p>
          <a:p>
            <a:pPr marL="0" lvl="0" indent="0" algn="l" rtl="0">
              <a:lnSpc>
                <a:spcPct val="90000"/>
              </a:lnSpc>
              <a:spcBef>
                <a:spcPts val="0"/>
              </a:spcBef>
              <a:spcAft>
                <a:spcPts val="0"/>
              </a:spcAft>
              <a:buClr>
                <a:srgbClr val="595959"/>
              </a:buClr>
              <a:buSzPct val="108107"/>
              <a:buNone/>
            </a:pPr>
            <a:endParaRPr dirty="0"/>
          </a:p>
        </p:txBody>
      </p:sp>
      <p:grpSp>
        <p:nvGrpSpPr>
          <p:cNvPr id="266" name="Google Shape;266;p13"/>
          <p:cNvGrpSpPr/>
          <p:nvPr/>
        </p:nvGrpSpPr>
        <p:grpSpPr>
          <a:xfrm rot="-766166">
            <a:off x="7791905" y="721267"/>
            <a:ext cx="2082443" cy="2861107"/>
            <a:chOff x="5875548" y="3125276"/>
            <a:chExt cx="438214" cy="602070"/>
          </a:xfrm>
        </p:grpSpPr>
        <p:sp>
          <p:nvSpPr>
            <p:cNvPr id="267" name="Google Shape;267;p1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333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1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69" name="Google Shape;269;p13"/>
          <p:cNvSpPr/>
          <p:nvPr/>
        </p:nvSpPr>
        <p:spPr>
          <a:xfrm rot="1115414">
            <a:off x="9815454" y="881973"/>
            <a:ext cx="1588264" cy="543064"/>
          </a:xfrm>
          <a:prstGeom prst="ellipse">
            <a:avLst/>
          </a:prstGeom>
          <a:solidFill>
            <a:srgbClr val="00B0F0"/>
          </a:solidFill>
          <a:ln w="25400" cap="flat" cmpd="sng">
            <a:solidFill>
              <a:srgbClr val="3F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Click!</a:t>
            </a:r>
            <a:endParaRPr sz="1400" b="0" i="0" u="none" strike="noStrike" cap="none">
              <a:solidFill>
                <a:srgbClr val="000000"/>
              </a:solidFill>
              <a:latin typeface="Arial"/>
              <a:ea typeface="Arial"/>
              <a:cs typeface="Arial"/>
              <a:sym typeface="Arial"/>
            </a:endParaRPr>
          </a:p>
        </p:txBody>
      </p:sp>
      <p:sp>
        <p:nvSpPr>
          <p:cNvPr id="270" name="Google Shape;270;p13"/>
          <p:cNvSpPr/>
          <p:nvPr/>
        </p:nvSpPr>
        <p:spPr>
          <a:xfrm>
            <a:off x="6064919" y="2058823"/>
            <a:ext cx="856800" cy="257700"/>
          </a:xfrm>
          <a:prstGeom prst="rightArrow">
            <a:avLst>
              <a:gd name="adj1" fmla="val 50000"/>
              <a:gd name="adj2" fmla="val 50000"/>
            </a:avLst>
          </a:prstGeom>
          <a:solidFill>
            <a:srgbClr val="00B0F0"/>
          </a:solidFill>
          <a:ln w="25400" cap="flat" cmpd="sng">
            <a:solidFill>
              <a:srgbClr val="054F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1" name="Google Shape;271;p13" descr="Mynd sem inniheldur gras, gir�ing, kind, utandyra&#10;&#10;Lýsing sjálfkrafa búin til"/>
          <p:cNvPicPr preferRelativeResize="0"/>
          <p:nvPr/>
        </p:nvPicPr>
        <p:blipFill rotWithShape="1">
          <a:blip r:embed="rId5">
            <a:alphaModFix/>
          </a:blip>
          <a:srcRect/>
          <a:stretch/>
        </p:blipFill>
        <p:spPr>
          <a:xfrm>
            <a:off x="1777313" y="2858406"/>
            <a:ext cx="4115097" cy="30863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74">
            <a:hlinkClick r:id="rId3"/>
          </p:cNvPr>
          <p:cNvPicPr preferRelativeResize="0">
            <a:picLocks noGrp="1"/>
          </p:cNvPicPr>
          <p:nvPr>
            <p:ph type="pic" idx="2"/>
          </p:nvPr>
        </p:nvPicPr>
        <p:blipFill rotWithShape="1">
          <a:blip r:embed="rId4">
            <a:alphaModFix/>
          </a:blip>
          <a:srcRect l="24567" r="24566"/>
          <a:stretch/>
        </p:blipFill>
        <p:spPr>
          <a:xfrm>
            <a:off x="7003915" y="1147863"/>
            <a:ext cx="5188085" cy="4202350"/>
          </a:xfrm>
          <a:prstGeom prst="rect">
            <a:avLst/>
          </a:prstGeom>
          <a:solidFill>
            <a:schemeClr val="lt1"/>
          </a:solidFill>
          <a:ln>
            <a:noFill/>
          </a:ln>
        </p:spPr>
      </p:pic>
      <p:sp>
        <p:nvSpPr>
          <p:cNvPr id="277" name="Google Shape;277;p74"/>
          <p:cNvSpPr txBox="1">
            <a:spLocks noGrp="1"/>
          </p:cNvSpPr>
          <p:nvPr>
            <p:ph type="body" idx="1"/>
          </p:nvPr>
        </p:nvSpPr>
        <p:spPr>
          <a:xfrm>
            <a:off x="331721" y="1935481"/>
            <a:ext cx="6281114" cy="117759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959"/>
              </a:buClr>
              <a:buSzPts val="2400"/>
              <a:buNone/>
            </a:pPr>
            <a:r>
              <a:rPr lang="el-GR" dirty="0">
                <a:solidFill>
                  <a:schemeClr val="lt1"/>
                </a:solidFill>
              </a:rPr>
              <a:t>Θέλετε να συνδυάσετε την ορεινή γεωργία και τον τουρισμό; Ρίξτε μια ματιά στο τι κάνουν οι άλλοι</a:t>
            </a:r>
            <a:r>
              <a:rPr lang="en-US" dirty="0">
                <a:solidFill>
                  <a:schemeClr val="lt1"/>
                </a:solidFill>
              </a:rPr>
              <a:t>.</a:t>
            </a:r>
            <a:endParaRPr dirty="0">
              <a:solidFill>
                <a:schemeClr val="lt1"/>
              </a:solidFill>
            </a:endParaRPr>
          </a:p>
          <a:p>
            <a:pPr marL="228600" lvl="0" indent="-228600" algn="l" rtl="0">
              <a:lnSpc>
                <a:spcPct val="90000"/>
              </a:lnSpc>
              <a:spcBef>
                <a:spcPts val="0"/>
              </a:spcBef>
              <a:spcAft>
                <a:spcPts val="0"/>
              </a:spcAft>
              <a:buClr>
                <a:srgbClr val="595959"/>
              </a:buClr>
              <a:buSzPts val="2400"/>
              <a:buNone/>
            </a:pPr>
            <a:endParaRPr dirty="0"/>
          </a:p>
          <a:p>
            <a:pPr marL="228600" lvl="0" indent="-228600" algn="l" rtl="0">
              <a:lnSpc>
                <a:spcPct val="90000"/>
              </a:lnSpc>
              <a:spcBef>
                <a:spcPts val="0"/>
              </a:spcBef>
              <a:spcAft>
                <a:spcPts val="0"/>
              </a:spcAft>
              <a:buClr>
                <a:srgbClr val="595959"/>
              </a:buClr>
              <a:buSzPts val="2400"/>
              <a:buNone/>
            </a:pPr>
            <a:endParaRPr dirty="0"/>
          </a:p>
          <a:p>
            <a:pPr marL="228600" lvl="0" indent="-228600" algn="l" rtl="0">
              <a:lnSpc>
                <a:spcPct val="90000"/>
              </a:lnSpc>
              <a:spcBef>
                <a:spcPts val="0"/>
              </a:spcBef>
              <a:spcAft>
                <a:spcPts val="0"/>
              </a:spcAft>
              <a:buClr>
                <a:srgbClr val="595959"/>
              </a:buClr>
              <a:buSzPts val="2400"/>
              <a:buNone/>
            </a:pPr>
            <a:endParaRPr dirty="0"/>
          </a:p>
          <a:p>
            <a:pPr marL="228600" lvl="0" indent="-228600" algn="l" rtl="0">
              <a:lnSpc>
                <a:spcPct val="90000"/>
              </a:lnSpc>
              <a:spcBef>
                <a:spcPts val="0"/>
              </a:spcBef>
              <a:spcAft>
                <a:spcPts val="0"/>
              </a:spcAft>
              <a:buClr>
                <a:srgbClr val="595959"/>
              </a:buClr>
              <a:buSzPts val="2400"/>
              <a:buNone/>
            </a:pPr>
            <a:endParaRPr dirty="0"/>
          </a:p>
        </p:txBody>
      </p:sp>
      <p:sp>
        <p:nvSpPr>
          <p:cNvPr id="278" name="Google Shape;278;p74"/>
          <p:cNvSpPr txBox="1">
            <a:spLocks noGrp="1"/>
          </p:cNvSpPr>
          <p:nvPr>
            <p:ph type="body" idx="3"/>
          </p:nvPr>
        </p:nvSpPr>
        <p:spPr>
          <a:xfrm>
            <a:off x="765643" y="933256"/>
            <a:ext cx="3603823" cy="8161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l-GR" sz="3200" b="1" dirty="0">
                <a:solidFill>
                  <a:srgbClr val="20EEF1"/>
                </a:solidFill>
              </a:rPr>
              <a:t>Αγροτουρισμός</a:t>
            </a:r>
            <a:endParaRPr dirty="0"/>
          </a:p>
        </p:txBody>
      </p:sp>
      <p:sp>
        <p:nvSpPr>
          <p:cNvPr id="279" name="Google Shape;279;p74"/>
          <p:cNvSpPr/>
          <p:nvPr/>
        </p:nvSpPr>
        <p:spPr>
          <a:xfrm rot="677893">
            <a:off x="1334023" y="3704215"/>
            <a:ext cx="4276510" cy="1426955"/>
          </a:xfrm>
          <a:prstGeom prst="rightArrow">
            <a:avLst>
              <a:gd name="adj1" fmla="val 50000"/>
              <a:gd name="adj2" fmla="val 50000"/>
            </a:avLst>
          </a:prstGeom>
          <a:solidFill>
            <a:schemeClr val="lt1"/>
          </a:solidFill>
          <a:ln w="25400" cap="flat" cmpd="sng">
            <a:solidFill>
              <a:srgbClr val="3F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l-GR" sz="1600" b="0" i="0" u="none" strike="noStrike" cap="none" dirty="0">
                <a:solidFill>
                  <a:srgbClr val="0070C0"/>
                </a:solidFill>
                <a:latin typeface="Arial"/>
                <a:ea typeface="Arial"/>
                <a:cs typeface="Arial"/>
                <a:sym typeface="Arial"/>
              </a:rPr>
              <a:t>Ένα παράδειγμα βιωσιμότητας και αγροτουρισμού, κάντε κλικ στην οθόνη</a:t>
            </a:r>
            <a:r>
              <a:rPr lang="en-US" sz="1600" b="0" i="0" u="none" strike="noStrike" cap="none" dirty="0">
                <a:solidFill>
                  <a:srgbClr val="0070C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75"/>
          <p:cNvSpPr txBox="1">
            <a:spLocks noGrp="1"/>
          </p:cNvSpPr>
          <p:nvPr>
            <p:ph type="body" idx="1"/>
          </p:nvPr>
        </p:nvSpPr>
        <p:spPr>
          <a:xfrm>
            <a:off x="10764" y="430704"/>
            <a:ext cx="12181236" cy="765247"/>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SzPct val="117647"/>
              <a:buNone/>
            </a:pPr>
            <a:r>
              <a:rPr lang="el-GR" dirty="0">
                <a:solidFill>
                  <a:srgbClr val="7030A0"/>
                </a:solidFill>
              </a:rPr>
              <a:t>Θέλετε να μάθετε περισσότερα από άλλους για τον αγροτουρισμό;</a:t>
            </a:r>
          </a:p>
          <a:p>
            <a:pPr marL="0" lvl="0" indent="0" algn="ctr" rtl="0">
              <a:lnSpc>
                <a:spcPct val="90000"/>
              </a:lnSpc>
              <a:spcBef>
                <a:spcPts val="0"/>
              </a:spcBef>
              <a:spcAft>
                <a:spcPts val="0"/>
              </a:spcAft>
              <a:buSzPct val="117647"/>
              <a:buNone/>
            </a:pPr>
            <a:r>
              <a:rPr lang="el-GR" dirty="0">
                <a:solidFill>
                  <a:srgbClr val="7030A0"/>
                </a:solidFill>
              </a:rPr>
              <a:t>Περισσότερα παραδείγματα</a:t>
            </a:r>
            <a:r>
              <a:rPr lang="en-US" dirty="0">
                <a:solidFill>
                  <a:srgbClr val="7030A0"/>
                </a:solidFill>
              </a:rPr>
              <a:t>:</a:t>
            </a:r>
            <a:endParaRPr dirty="0">
              <a:solidFill>
                <a:srgbClr val="7030A0"/>
              </a:solidFill>
            </a:endParaRPr>
          </a:p>
          <a:p>
            <a:pPr marL="0" lvl="0" indent="0" algn="ctr" rtl="0">
              <a:lnSpc>
                <a:spcPct val="90000"/>
              </a:lnSpc>
              <a:spcBef>
                <a:spcPts val="0"/>
              </a:spcBef>
              <a:spcAft>
                <a:spcPts val="0"/>
              </a:spcAft>
              <a:buClr>
                <a:srgbClr val="595959"/>
              </a:buClr>
              <a:buSzPct val="117647"/>
              <a:buNone/>
            </a:pPr>
            <a:endParaRPr dirty="0"/>
          </a:p>
        </p:txBody>
      </p:sp>
      <p:sp>
        <p:nvSpPr>
          <p:cNvPr id="285" name="Google Shape;285;p75"/>
          <p:cNvSpPr txBox="1"/>
          <p:nvPr/>
        </p:nvSpPr>
        <p:spPr>
          <a:xfrm>
            <a:off x="927246" y="3848654"/>
            <a:ext cx="1734837" cy="8678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lt1"/>
              </a:buClr>
              <a:buSzPts val="2400"/>
              <a:buFont typeface="Arial"/>
              <a:buNone/>
            </a:pPr>
            <a:r>
              <a:rPr lang="en-US" sz="2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Vallanes</a:t>
            </a:r>
            <a:r>
              <a:rPr lang="en-US" sz="2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Iceland</a:t>
            </a:r>
            <a:endParaRPr sz="2800" b="0" i="0" u="none" strike="noStrike" cap="none" dirty="0">
              <a:solidFill>
                <a:schemeClr val="lt1"/>
              </a:solidFill>
              <a:latin typeface="Arial"/>
              <a:ea typeface="Arial"/>
              <a:cs typeface="Arial"/>
              <a:sym typeface="Arial"/>
            </a:endParaRPr>
          </a:p>
        </p:txBody>
      </p:sp>
      <p:sp>
        <p:nvSpPr>
          <p:cNvPr id="286" name="Google Shape;286;p75"/>
          <p:cNvSpPr txBox="1"/>
          <p:nvPr/>
        </p:nvSpPr>
        <p:spPr>
          <a:xfrm>
            <a:off x="5225175" y="3616408"/>
            <a:ext cx="1734837" cy="1255728"/>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lt1"/>
              </a:buClr>
              <a:buSzPts val="2400"/>
              <a:buFont typeface="Arial"/>
              <a:buNone/>
            </a:pPr>
            <a:r>
              <a:rPr lang="en-US" sz="2800" b="0" i="0" u="sng" strike="noStrike" cap="none" dirty="0" err="1">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Kmetia-Urska</a:t>
            </a:r>
            <a:endParaRPr sz="28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ctr" rtl="0">
              <a:lnSpc>
                <a:spcPct val="90000"/>
              </a:lnSpc>
              <a:spcBef>
                <a:spcPts val="0"/>
              </a:spcBef>
              <a:spcAft>
                <a:spcPts val="0"/>
              </a:spcAft>
              <a:buClr>
                <a:schemeClr val="lt1"/>
              </a:buClr>
              <a:buSzPts val="2400"/>
              <a:buFont typeface="Arial"/>
              <a:buNone/>
            </a:pPr>
            <a:r>
              <a:rPr lang="en-US" sz="28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 Slovenia</a:t>
            </a:r>
            <a:endParaRPr sz="2800" b="0" i="0" u="none" strike="noStrike" cap="none" dirty="0">
              <a:solidFill>
                <a:schemeClr val="lt1"/>
              </a:solidFill>
              <a:latin typeface="Arial"/>
              <a:ea typeface="Arial"/>
              <a:cs typeface="Arial"/>
              <a:sym typeface="Arial"/>
            </a:endParaRPr>
          </a:p>
        </p:txBody>
      </p:sp>
      <p:sp>
        <p:nvSpPr>
          <p:cNvPr id="287" name="Google Shape;287;p75"/>
          <p:cNvSpPr txBox="1"/>
          <p:nvPr/>
        </p:nvSpPr>
        <p:spPr>
          <a:xfrm>
            <a:off x="9321759" y="3848614"/>
            <a:ext cx="1921262" cy="86793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lt1"/>
              </a:buClr>
              <a:buSzPts val="2400"/>
              <a:buFont typeface="Arial"/>
              <a:buNone/>
            </a:pPr>
            <a:r>
              <a:rPr lang="en-US" sz="2800" b="0" i="0" u="sng" strike="noStrike" cap="none" dirty="0" err="1">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Friðheimar</a:t>
            </a:r>
            <a:r>
              <a:rPr lang="en-US" sz="2800" b="0" i="0" u="sng" strike="noStrike" cap="none" dirty="0">
                <a:solidFill>
                  <a:srgbClr val="87A66E"/>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n-US" sz="2800" b="0" i="0" u="sng" strike="noStrike" cap="none" dirty="0">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Iceland</a:t>
            </a:r>
            <a:endParaRPr sz="2800" b="0" i="0" u="none" strike="noStrike" cap="none" dirty="0">
              <a:solidFill>
                <a:schemeClr val="lt1"/>
              </a:solidFill>
              <a:latin typeface="Arial"/>
              <a:ea typeface="Arial"/>
              <a:cs typeface="Arial"/>
              <a:sym typeface="Arial"/>
            </a:endParaRPr>
          </a:p>
        </p:txBody>
      </p:sp>
      <p:grpSp>
        <p:nvGrpSpPr>
          <p:cNvPr id="288" name="Google Shape;288;p75"/>
          <p:cNvGrpSpPr/>
          <p:nvPr/>
        </p:nvGrpSpPr>
        <p:grpSpPr>
          <a:xfrm>
            <a:off x="5552540" y="2125182"/>
            <a:ext cx="786437" cy="606871"/>
            <a:chOff x="5937975" y="5081700"/>
            <a:chExt cx="481050" cy="261850"/>
          </a:xfrm>
        </p:grpSpPr>
        <p:sp>
          <p:nvSpPr>
            <p:cNvPr id="289" name="Google Shape;289;p75"/>
            <p:cNvSpPr/>
            <p:nvPr/>
          </p:nvSpPr>
          <p:spPr>
            <a:xfrm>
              <a:off x="6104200" y="5081700"/>
              <a:ext cx="314825" cy="215575"/>
            </a:xfrm>
            <a:custGeom>
              <a:avLst/>
              <a:gdLst/>
              <a:ahLst/>
              <a:cxnLst/>
              <a:rect l="l" t="t" r="r" b="b"/>
              <a:pathLst>
                <a:path w="12593" h="8623" fill="none" extrusionOk="0">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w="285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0" name="Google Shape;290;p75"/>
            <p:cNvSpPr/>
            <p:nvPr/>
          </p:nvSpPr>
          <p:spPr>
            <a:xfrm>
              <a:off x="5937975" y="5210175"/>
              <a:ext cx="333700" cy="133375"/>
            </a:xfrm>
            <a:custGeom>
              <a:avLst/>
              <a:gdLst/>
              <a:ahLst/>
              <a:cxnLst/>
              <a:rect l="l" t="t" r="r" b="b"/>
              <a:pathLst>
                <a:path w="13348" h="5335" fill="none" extrusionOk="0">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w="285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1" name="Google Shape;291;p75"/>
            <p:cNvSpPr/>
            <p:nvPr/>
          </p:nvSpPr>
          <p:spPr>
            <a:xfrm>
              <a:off x="6352025" y="5109100"/>
              <a:ext cx="19500" cy="18900"/>
            </a:xfrm>
            <a:custGeom>
              <a:avLst/>
              <a:gdLst/>
              <a:ahLst/>
              <a:cxnLst/>
              <a:rect l="l" t="t" r="r" b="b"/>
              <a:pathLst>
                <a:path w="780" h="756" extrusionOk="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w="2857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292" name="Google Shape;292;p75"/>
          <p:cNvGrpSpPr/>
          <p:nvPr/>
        </p:nvGrpSpPr>
        <p:grpSpPr>
          <a:xfrm>
            <a:off x="10114816" y="2125183"/>
            <a:ext cx="544572" cy="582221"/>
            <a:chOff x="3968275" y="4980625"/>
            <a:chExt cx="379975" cy="452425"/>
          </a:xfrm>
        </p:grpSpPr>
        <p:sp>
          <p:nvSpPr>
            <p:cNvPr id="293" name="Google Shape;293;p75"/>
            <p:cNvSpPr/>
            <p:nvPr/>
          </p:nvSpPr>
          <p:spPr>
            <a:xfrm>
              <a:off x="4168000" y="4980625"/>
              <a:ext cx="85875" cy="102325"/>
            </a:xfrm>
            <a:custGeom>
              <a:avLst/>
              <a:gdLst/>
              <a:ahLst/>
              <a:cxnLst/>
              <a:rect l="l" t="t" r="r" b="b"/>
              <a:pathLst>
                <a:path w="3435" h="4093" fill="none" extrusionOk="0">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w="28575"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4" name="Google Shape;294;p75"/>
            <p:cNvSpPr/>
            <p:nvPr/>
          </p:nvSpPr>
          <p:spPr>
            <a:xfrm>
              <a:off x="3968275" y="5043350"/>
              <a:ext cx="379975" cy="389700"/>
            </a:xfrm>
            <a:custGeom>
              <a:avLst/>
              <a:gdLst/>
              <a:ahLst/>
              <a:cxnLst/>
              <a:rect l="l" t="t" r="r" b="b"/>
              <a:pathLst>
                <a:path w="15199" h="15588" fill="none" extrusionOk="0">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w="28575"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5" name="Google Shape;295;p75"/>
            <p:cNvSpPr/>
            <p:nvPr/>
          </p:nvSpPr>
          <p:spPr>
            <a:xfrm>
              <a:off x="4031000" y="5150500"/>
              <a:ext cx="54200" cy="61525"/>
            </a:xfrm>
            <a:custGeom>
              <a:avLst/>
              <a:gdLst/>
              <a:ahLst/>
              <a:cxnLst/>
              <a:rect l="l" t="t" r="r" b="b"/>
              <a:pathLst>
                <a:path w="2168" h="2461" fill="none" extrusionOk="0">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w="28575" cap="rnd"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296" name="Google Shape;296;p75"/>
          <p:cNvGrpSpPr/>
          <p:nvPr/>
        </p:nvGrpSpPr>
        <p:grpSpPr>
          <a:xfrm>
            <a:off x="7868599" y="3818755"/>
            <a:ext cx="544572" cy="627229"/>
            <a:chOff x="1988225" y="4286525"/>
            <a:chExt cx="305075" cy="493200"/>
          </a:xfrm>
        </p:grpSpPr>
        <p:sp>
          <p:nvSpPr>
            <p:cNvPr id="297" name="Google Shape;297;p75"/>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8" name="Google Shape;298;p75"/>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9" name="Google Shape;299;p75"/>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0" name="Google Shape;300;p75"/>
            <p:cNvSpPr/>
            <p:nvPr/>
          </p:nvSpPr>
          <p:spPr>
            <a:xfrm>
              <a:off x="2161750" y="4522750"/>
              <a:ext cx="25" cy="256975"/>
            </a:xfrm>
            <a:custGeom>
              <a:avLst/>
              <a:gdLst/>
              <a:ahLst/>
              <a:cxnLst/>
              <a:rect l="l" t="t" r="r" b="b"/>
              <a:pathLst>
                <a:path w="1" h="10279" fill="none" extrusionOk="0">
                  <a:moveTo>
                    <a:pt x="1" y="10279"/>
                  </a:moveTo>
                  <a:lnTo>
                    <a:pt x="1" y="1"/>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1" name="Google Shape;301;p75"/>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2" name="Google Shape;302;p75"/>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3" name="Google Shape;303;p75"/>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304" name="Google Shape;304;p75"/>
          <p:cNvGrpSpPr/>
          <p:nvPr/>
        </p:nvGrpSpPr>
        <p:grpSpPr>
          <a:xfrm>
            <a:off x="1388509" y="2109471"/>
            <a:ext cx="804166" cy="622582"/>
            <a:chOff x="2635450" y="4321225"/>
            <a:chExt cx="368400" cy="466425"/>
          </a:xfrm>
        </p:grpSpPr>
        <p:sp>
          <p:nvSpPr>
            <p:cNvPr id="305" name="Google Shape;305;p75"/>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28575" cap="rnd" cmpd="sng">
              <a:solidFill>
                <a:srgbClr val="5F5F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6" name="Google Shape;306;p75"/>
            <p:cNvSpPr/>
            <p:nvPr/>
          </p:nvSpPr>
          <p:spPr>
            <a:xfrm>
              <a:off x="2819350" y="4321225"/>
              <a:ext cx="25" cy="347075"/>
            </a:xfrm>
            <a:custGeom>
              <a:avLst/>
              <a:gdLst/>
              <a:ahLst/>
              <a:cxnLst/>
              <a:rect l="l" t="t" r="r" b="b"/>
              <a:pathLst>
                <a:path w="1" h="13883" fill="none" extrusionOk="0">
                  <a:moveTo>
                    <a:pt x="0" y="13883"/>
                  </a:moveTo>
                  <a:lnTo>
                    <a:pt x="0" y="0"/>
                  </a:lnTo>
                </a:path>
              </a:pathLst>
            </a:custGeom>
            <a:noFill/>
            <a:ln w="28575" cap="rnd" cmpd="sng">
              <a:solidFill>
                <a:srgbClr val="5F5F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7" name="Google Shape;307;p75"/>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28575" cap="rnd" cmpd="sng">
              <a:solidFill>
                <a:srgbClr val="5F5F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8" name="Google Shape;308;p75"/>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28575" cap="rnd" cmpd="sng">
              <a:solidFill>
                <a:srgbClr val="5F5F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9" name="Google Shape;309;p75"/>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28575" cap="rnd" cmpd="sng">
              <a:solidFill>
                <a:srgbClr val="5F5F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0" name="Google Shape;310;p75"/>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28575" cap="rnd" cmpd="sng">
              <a:solidFill>
                <a:srgbClr val="5F5F5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311" name="Google Shape;311;p75"/>
          <p:cNvGrpSpPr/>
          <p:nvPr/>
        </p:nvGrpSpPr>
        <p:grpSpPr>
          <a:xfrm>
            <a:off x="3534683" y="3854886"/>
            <a:ext cx="804166" cy="679679"/>
            <a:chOff x="3236425" y="5001950"/>
            <a:chExt cx="499300" cy="415875"/>
          </a:xfrm>
        </p:grpSpPr>
        <p:sp>
          <p:nvSpPr>
            <p:cNvPr id="312" name="Google Shape;312;p75"/>
            <p:cNvSpPr/>
            <p:nvPr/>
          </p:nvSpPr>
          <p:spPr>
            <a:xfrm>
              <a:off x="3236425" y="5309425"/>
              <a:ext cx="499300" cy="108400"/>
            </a:xfrm>
            <a:custGeom>
              <a:avLst/>
              <a:gdLst/>
              <a:ahLst/>
              <a:cxnLst/>
              <a:rect l="l" t="t" r="r" b="b"/>
              <a:pathLst>
                <a:path w="19972" h="4336" fill="none" extrusionOk="0">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3" name="Google Shape;313;p75"/>
            <p:cNvSpPr/>
            <p:nvPr/>
          </p:nvSpPr>
          <p:spPr>
            <a:xfrm>
              <a:off x="3294875" y="5330725"/>
              <a:ext cx="382400" cy="25"/>
            </a:xfrm>
            <a:custGeom>
              <a:avLst/>
              <a:gdLst/>
              <a:ahLst/>
              <a:cxnLst/>
              <a:rect l="l" t="t" r="r" b="b"/>
              <a:pathLst>
                <a:path w="15296" h="1" fill="none" extrusionOk="0">
                  <a:moveTo>
                    <a:pt x="0" y="1"/>
                  </a:moveTo>
                  <a:lnTo>
                    <a:pt x="15295" y="1"/>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4" name="Google Shape;314;p75"/>
            <p:cNvSpPr/>
            <p:nvPr/>
          </p:nvSpPr>
          <p:spPr>
            <a:xfrm>
              <a:off x="3280250" y="5162675"/>
              <a:ext cx="411625" cy="140075"/>
            </a:xfrm>
            <a:custGeom>
              <a:avLst/>
              <a:gdLst/>
              <a:ahLst/>
              <a:cxnLst/>
              <a:rect l="l" t="t" r="r" b="b"/>
              <a:pathLst>
                <a:path w="16465" h="5603" fill="none" extrusionOk="0">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5" name="Google Shape;315;p75"/>
            <p:cNvSpPr/>
            <p:nvPr/>
          </p:nvSpPr>
          <p:spPr>
            <a:xfrm>
              <a:off x="3471450" y="5001950"/>
              <a:ext cx="17075" cy="114475"/>
            </a:xfrm>
            <a:custGeom>
              <a:avLst/>
              <a:gdLst/>
              <a:ahLst/>
              <a:cxnLst/>
              <a:rect l="l" t="t" r="r" b="b"/>
              <a:pathLst>
                <a:path w="683" h="4579" fill="none" extrusionOk="0">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75"/>
            <p:cNvSpPr/>
            <p:nvPr/>
          </p:nvSpPr>
          <p:spPr>
            <a:xfrm>
              <a:off x="3427600" y="5001950"/>
              <a:ext cx="17075" cy="114475"/>
            </a:xfrm>
            <a:custGeom>
              <a:avLst/>
              <a:gdLst/>
              <a:ahLst/>
              <a:cxnLst/>
              <a:rect l="l" t="t" r="r" b="b"/>
              <a:pathLst>
                <a:path w="683" h="4579" fill="none" extrusionOk="0">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7" name="Google Shape;317;p75"/>
            <p:cNvSpPr/>
            <p:nvPr/>
          </p:nvSpPr>
          <p:spPr>
            <a:xfrm>
              <a:off x="3515275" y="5001950"/>
              <a:ext cx="16475" cy="114475"/>
            </a:xfrm>
            <a:custGeom>
              <a:avLst/>
              <a:gdLst/>
              <a:ahLst/>
              <a:cxnLst/>
              <a:rect l="l" t="t" r="r" b="b"/>
              <a:pathLst>
                <a:path w="659" h="4579" fill="none" extrusionOk="0">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76">
            <a:hlinkClick r:id="rId3"/>
          </p:cNvPr>
          <p:cNvPicPr preferRelativeResize="0">
            <a:picLocks noGrp="1"/>
          </p:cNvPicPr>
          <p:nvPr>
            <p:ph type="pic" idx="2"/>
          </p:nvPr>
        </p:nvPicPr>
        <p:blipFill rotWithShape="1">
          <a:blip r:embed="rId4">
            <a:alphaModFix/>
          </a:blip>
          <a:srcRect l="8828" r="8827"/>
          <a:stretch/>
        </p:blipFill>
        <p:spPr>
          <a:xfrm>
            <a:off x="7003915" y="1147863"/>
            <a:ext cx="5188085" cy="4202350"/>
          </a:xfrm>
          <a:prstGeom prst="rect">
            <a:avLst/>
          </a:prstGeom>
          <a:solidFill>
            <a:schemeClr val="lt1"/>
          </a:solidFill>
          <a:ln>
            <a:noFill/>
          </a:ln>
        </p:spPr>
      </p:pic>
      <p:sp>
        <p:nvSpPr>
          <p:cNvPr id="323" name="Google Shape;323;p76"/>
          <p:cNvSpPr txBox="1">
            <a:spLocks noGrp="1"/>
          </p:cNvSpPr>
          <p:nvPr>
            <p:ph type="body" idx="1"/>
          </p:nvPr>
        </p:nvSpPr>
        <p:spPr>
          <a:xfrm>
            <a:off x="435427" y="3477988"/>
            <a:ext cx="5805715" cy="2620927"/>
          </a:xfrm>
          <a:prstGeom prst="rect">
            <a:avLst/>
          </a:prstGeom>
          <a:noFill/>
          <a:ln>
            <a:noFill/>
          </a:ln>
        </p:spPr>
        <p:txBody>
          <a:bodyPr spcFirstLastPara="1" wrap="square" lIns="91425" tIns="45700" rIns="91425" bIns="45700" anchor="t" anchorCtr="0">
            <a:normAutofit fontScale="85000" lnSpcReduction="10000"/>
          </a:bodyPr>
          <a:lstStyle/>
          <a:p>
            <a:pPr marL="457200" lvl="0" indent="-228600" algn="just" rtl="0">
              <a:lnSpc>
                <a:spcPct val="90000"/>
              </a:lnSpc>
              <a:spcBef>
                <a:spcPts val="1000"/>
              </a:spcBef>
              <a:spcAft>
                <a:spcPts val="0"/>
              </a:spcAft>
              <a:buSzPct val="108108"/>
              <a:buNone/>
            </a:pPr>
            <a:r>
              <a:rPr lang="el-GR" b="0" i="0" u="sng" dirty="0">
                <a:solidFill>
                  <a:srgbClr val="0073AA"/>
                </a:solidFill>
                <a:latin typeface="Arial"/>
                <a:ea typeface="Arial"/>
                <a:cs typeface="Arial"/>
                <a:sym typeface="Arial"/>
              </a:rPr>
              <a:t>Σύμφωνα με τον </a:t>
            </a:r>
            <a:r>
              <a:rPr lang="en-US" b="0" i="0" u="sng" dirty="0">
                <a:solidFill>
                  <a:srgbClr val="0073AA"/>
                </a:solidFill>
                <a:latin typeface="Arial"/>
                <a:ea typeface="Arial"/>
                <a:cs typeface="Arial"/>
                <a:sym typeface="Arial"/>
              </a:rPr>
              <a:t>FAO</a:t>
            </a:r>
            <a:r>
              <a:rPr lang="en-US" b="0" i="0" dirty="0">
                <a:latin typeface="Arial"/>
                <a:ea typeface="Arial"/>
                <a:cs typeface="Arial"/>
                <a:sym typeface="Arial"/>
              </a:rPr>
              <a:t>, </a:t>
            </a:r>
            <a:r>
              <a:rPr lang="el-GR" b="0" i="0" dirty="0">
                <a:latin typeface="Arial"/>
                <a:ea typeface="Arial"/>
                <a:cs typeface="Arial"/>
                <a:sym typeface="Arial"/>
              </a:rPr>
              <a:t>περίπου το ένα τρίτο όλων των τροφίμων που παράγονται στον κόσμο χάνεται ή σπαταλάται κάθε χρόνο</a:t>
            </a:r>
            <a:r>
              <a:rPr lang="en-US" b="0" i="0" dirty="0">
                <a:latin typeface="Arial"/>
                <a:ea typeface="Arial"/>
                <a:cs typeface="Arial"/>
                <a:sym typeface="Arial"/>
              </a:rPr>
              <a:t>.</a:t>
            </a:r>
            <a:endParaRPr dirty="0"/>
          </a:p>
          <a:p>
            <a:pPr marL="457200" lvl="0" indent="-228600" algn="just" rtl="0">
              <a:lnSpc>
                <a:spcPct val="90000"/>
              </a:lnSpc>
              <a:spcBef>
                <a:spcPts val="1000"/>
              </a:spcBef>
              <a:spcAft>
                <a:spcPts val="0"/>
              </a:spcAft>
              <a:buSzPct val="108108"/>
              <a:buNone/>
            </a:pPr>
            <a:r>
              <a:rPr lang="el-GR" b="0" i="0" dirty="0">
                <a:latin typeface="Arial"/>
                <a:ea typeface="Arial"/>
                <a:cs typeface="Arial"/>
                <a:sym typeface="Arial"/>
              </a:rPr>
              <a:t>Τα εστιατόρια Zero Waste επικεντρώνονται στη μείωση, την επαναχρησιμοποίηση και την ανακύκλωση των συλλογικών πόρων τους. Ιδέες και πρακτικές μηδενικής σπατάλης ενθαρρύνουν επίσης μια κυκλική οικονομία, η οποία είναι βιώσιμη και βελτιώνει τα κέρδη</a:t>
            </a:r>
            <a:r>
              <a:rPr lang="en-US" b="0" i="0" dirty="0">
                <a:latin typeface="Arial"/>
                <a:ea typeface="Arial"/>
                <a:cs typeface="Arial"/>
                <a:sym typeface="Arial"/>
              </a:rPr>
              <a:t>. </a:t>
            </a:r>
            <a:endParaRPr dirty="0"/>
          </a:p>
          <a:p>
            <a:pPr marL="228600" lvl="0" indent="-228600" algn="l" rtl="0">
              <a:lnSpc>
                <a:spcPct val="90000"/>
              </a:lnSpc>
              <a:spcBef>
                <a:spcPts val="0"/>
              </a:spcBef>
              <a:spcAft>
                <a:spcPts val="0"/>
              </a:spcAft>
              <a:buClr>
                <a:srgbClr val="595959"/>
              </a:buClr>
              <a:buSzPct val="108108"/>
              <a:buNone/>
            </a:pPr>
            <a:endParaRPr dirty="0"/>
          </a:p>
          <a:p>
            <a:pPr marL="228600" lvl="0" indent="-228600" algn="l" rtl="0">
              <a:lnSpc>
                <a:spcPct val="90000"/>
              </a:lnSpc>
              <a:spcBef>
                <a:spcPts val="0"/>
              </a:spcBef>
              <a:spcAft>
                <a:spcPts val="0"/>
              </a:spcAft>
              <a:buClr>
                <a:srgbClr val="595959"/>
              </a:buClr>
              <a:buSzPct val="108108"/>
              <a:buNone/>
            </a:pPr>
            <a:endParaRPr dirty="0"/>
          </a:p>
        </p:txBody>
      </p:sp>
      <p:sp>
        <p:nvSpPr>
          <p:cNvPr id="324" name="Google Shape;324;p76"/>
          <p:cNvSpPr txBox="1">
            <a:spLocks noGrp="1"/>
          </p:cNvSpPr>
          <p:nvPr>
            <p:ph type="body" idx="3"/>
          </p:nvPr>
        </p:nvSpPr>
        <p:spPr>
          <a:xfrm>
            <a:off x="773041" y="482534"/>
            <a:ext cx="6397304" cy="8161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l-GR" sz="3200" dirty="0">
                <a:solidFill>
                  <a:srgbClr val="20EEF1"/>
                </a:solidFill>
              </a:rPr>
              <a:t>Θέλετε να ανεβάσετε το εστιατόριό σας σε ένα νέο επίπεδο</a:t>
            </a:r>
            <a:r>
              <a:rPr lang="en-US" sz="3200" dirty="0">
                <a:solidFill>
                  <a:srgbClr val="20EEF1"/>
                </a:solidFill>
              </a:rPr>
              <a:t>? </a:t>
            </a:r>
            <a:endParaRPr sz="3200" dirty="0">
              <a:solidFill>
                <a:srgbClr val="20EEF1"/>
              </a:solidFill>
            </a:endParaRPr>
          </a:p>
        </p:txBody>
      </p:sp>
      <p:sp>
        <p:nvSpPr>
          <p:cNvPr id="325" name="Google Shape;325;p76"/>
          <p:cNvSpPr/>
          <p:nvPr/>
        </p:nvSpPr>
        <p:spPr>
          <a:xfrm rot="1394362">
            <a:off x="4215093" y="1782371"/>
            <a:ext cx="2679149" cy="1106815"/>
          </a:xfrm>
          <a:prstGeom prst="rightArrow">
            <a:avLst>
              <a:gd name="adj1" fmla="val 50000"/>
              <a:gd name="adj2" fmla="val 50000"/>
            </a:avLst>
          </a:prstGeom>
          <a:solidFill>
            <a:schemeClr val="lt1"/>
          </a:solidFill>
          <a:ln w="25400" cap="flat" cmpd="sng">
            <a:solidFill>
              <a:srgbClr val="3F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l-GR" sz="1600" b="0" i="0" u="none" strike="noStrike" cap="none" dirty="0">
                <a:solidFill>
                  <a:srgbClr val="0070C0"/>
                </a:solidFill>
                <a:latin typeface="Arial"/>
                <a:ea typeface="Arial"/>
                <a:cs typeface="Arial"/>
                <a:sym typeface="Arial"/>
              </a:rPr>
              <a:t>Δείτε αυτό</a:t>
            </a:r>
            <a:r>
              <a:rPr lang="en-US" sz="1600" b="0" i="0" u="none" strike="noStrike" cap="none" dirty="0">
                <a:solidFill>
                  <a:srgbClr val="0070C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326" name="Google Shape;326;p76"/>
          <p:cNvSpPr/>
          <p:nvPr/>
        </p:nvSpPr>
        <p:spPr>
          <a:xfrm>
            <a:off x="7278488" y="1298711"/>
            <a:ext cx="305780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l-GR" sz="2000" b="0" i="0" u="none" strike="noStrike" cap="none" dirty="0">
                <a:solidFill>
                  <a:srgbClr val="FFC000"/>
                </a:solidFill>
                <a:latin typeface="Arial"/>
                <a:ea typeface="Arial"/>
                <a:cs typeface="Arial"/>
                <a:sym typeface="Arial"/>
              </a:rPr>
              <a:t>Εστιατόρια </a:t>
            </a:r>
            <a:r>
              <a:rPr lang="en-US" sz="2000" b="0" i="0" u="none" strike="noStrike" cap="none" dirty="0">
                <a:solidFill>
                  <a:srgbClr val="FFC000"/>
                </a:solidFill>
                <a:latin typeface="Arial"/>
                <a:ea typeface="Arial"/>
                <a:cs typeface="Arial"/>
                <a:sym typeface="Arial"/>
              </a:rPr>
              <a:t>Zero Waste</a:t>
            </a:r>
            <a:endParaRPr sz="2000" b="0" i="0" u="none" strike="noStrike" cap="none" dirty="0">
              <a:solidFill>
                <a:srgbClr val="FFC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
          <p:cNvSpPr txBox="1">
            <a:spLocks noGrp="1"/>
          </p:cNvSpPr>
          <p:nvPr>
            <p:ph type="body" idx="1"/>
          </p:nvPr>
        </p:nvSpPr>
        <p:spPr>
          <a:xfrm>
            <a:off x="490874" y="3820886"/>
            <a:ext cx="6070600" cy="1447800"/>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1000"/>
              </a:spcBef>
              <a:spcAft>
                <a:spcPts val="0"/>
              </a:spcAft>
              <a:buSzPts val="2400"/>
              <a:buNone/>
            </a:pPr>
            <a:r>
              <a:rPr lang="el-GR" i="0" dirty="0">
                <a:solidFill>
                  <a:srgbClr val="0070C0"/>
                </a:solidFill>
                <a:latin typeface="Calibri"/>
                <a:ea typeface="Calibri"/>
                <a:cs typeface="Calibri"/>
                <a:sym typeface="Calibri"/>
              </a:rPr>
              <a:t>Δείτε βίντεο με νέους επιχειρηματίες που έχουν ξεκινήσει μια επιχείρηση σε ορεινές περιοχές της ΕΕ και εμπνευστείτε</a:t>
            </a:r>
            <a:r>
              <a:rPr lang="en-US" i="0" dirty="0">
                <a:solidFill>
                  <a:srgbClr val="0070C0"/>
                </a:solidFill>
                <a:latin typeface="Calibri"/>
                <a:ea typeface="Calibri"/>
                <a:cs typeface="Calibri"/>
                <a:sym typeface="Calibri"/>
              </a:rPr>
              <a:t>!</a:t>
            </a:r>
            <a:endParaRPr dirty="0"/>
          </a:p>
          <a:p>
            <a:pPr marL="228600" lvl="0" indent="0" algn="l" rtl="0">
              <a:lnSpc>
                <a:spcPct val="90000"/>
              </a:lnSpc>
              <a:spcBef>
                <a:spcPts val="1000"/>
              </a:spcBef>
              <a:spcAft>
                <a:spcPts val="0"/>
              </a:spcAft>
              <a:buSzPts val="2400"/>
              <a:buNone/>
            </a:pPr>
            <a:endParaRPr dirty="0">
              <a:solidFill>
                <a:srgbClr val="0070C0"/>
              </a:solidFill>
              <a:latin typeface="Calibri"/>
              <a:ea typeface="Calibri"/>
              <a:cs typeface="Calibri"/>
              <a:sym typeface="Calibri"/>
            </a:endParaRPr>
          </a:p>
          <a:p>
            <a:pPr marL="228600" lvl="0" indent="0" algn="l" rtl="0">
              <a:lnSpc>
                <a:spcPct val="90000"/>
              </a:lnSpc>
              <a:spcBef>
                <a:spcPts val="1000"/>
              </a:spcBef>
              <a:spcAft>
                <a:spcPts val="0"/>
              </a:spcAft>
              <a:buSzPts val="2400"/>
              <a:buNone/>
            </a:pPr>
            <a:endParaRPr dirty="0">
              <a:solidFill>
                <a:srgbClr val="0070C0"/>
              </a:solidFill>
              <a:latin typeface="Calibri"/>
              <a:ea typeface="Calibri"/>
              <a:cs typeface="Calibri"/>
              <a:sym typeface="Calibri"/>
            </a:endParaRPr>
          </a:p>
        </p:txBody>
      </p:sp>
      <p:sp>
        <p:nvSpPr>
          <p:cNvPr id="332" name="Google Shape;332;p5"/>
          <p:cNvSpPr txBox="1">
            <a:spLocks noGrp="1"/>
          </p:cNvSpPr>
          <p:nvPr>
            <p:ph type="body" idx="3"/>
          </p:nvPr>
        </p:nvSpPr>
        <p:spPr>
          <a:xfrm>
            <a:off x="490874" y="746950"/>
            <a:ext cx="5085159" cy="58222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l-GR" sz="3200" dirty="0">
                <a:solidFill>
                  <a:srgbClr val="20EEF1"/>
                </a:solidFill>
              </a:rPr>
              <a:t>Εμπνευστείτε</a:t>
            </a:r>
            <a:endParaRPr lang="el-GR" dirty="0"/>
          </a:p>
        </p:txBody>
      </p:sp>
      <p:sp>
        <p:nvSpPr>
          <p:cNvPr id="333" name="Google Shape;333;p5"/>
          <p:cNvSpPr txBox="1"/>
          <p:nvPr/>
        </p:nvSpPr>
        <p:spPr>
          <a:xfrm>
            <a:off x="749228" y="1622697"/>
            <a:ext cx="5615286"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l-GR" sz="2400" b="0" i="0" u="none" strike="noStrike" cap="none" dirty="0">
                <a:solidFill>
                  <a:schemeClr val="lt1"/>
                </a:solidFill>
                <a:latin typeface="Calibri"/>
                <a:ea typeface="Calibri"/>
                <a:cs typeface="Calibri"/>
                <a:sym typeface="Calibri"/>
              </a:rPr>
              <a:t>Η </a:t>
            </a:r>
            <a:r>
              <a:rPr lang="en-US" sz="2400" b="0" i="0" u="none" strike="noStrike" cap="none" dirty="0">
                <a:solidFill>
                  <a:schemeClr val="lt1"/>
                </a:solidFill>
                <a:latin typeface="Calibri"/>
                <a:ea typeface="Calibri"/>
                <a:cs typeface="Calibri"/>
                <a:sym typeface="Calibri"/>
              </a:rPr>
              <a:t>Peer </a:t>
            </a:r>
            <a:r>
              <a:rPr lang="el-GR" sz="2400" b="0" i="0" u="none" strike="noStrike" cap="none" dirty="0">
                <a:solidFill>
                  <a:schemeClr val="lt1"/>
                </a:solidFill>
                <a:latin typeface="Calibri"/>
                <a:ea typeface="Calibri"/>
                <a:cs typeface="Calibri"/>
                <a:sym typeface="Calibri"/>
              </a:rPr>
              <a:t>μάθηση είναι ένα ισχυρό και άμεσο εργαλείο που σας επιτρέπει να </a:t>
            </a:r>
            <a:r>
              <a:rPr lang="el-GR" sz="2400" dirty="0">
                <a:solidFill>
                  <a:schemeClr val="lt1"/>
                </a:solidFill>
                <a:latin typeface="Calibri"/>
                <a:ea typeface="Calibri"/>
                <a:cs typeface="Calibri"/>
                <a:sym typeface="Calibri"/>
              </a:rPr>
              <a:t>εξασκήσετε</a:t>
            </a:r>
            <a:r>
              <a:rPr lang="el-GR" sz="2400" b="0" i="0" u="none" strike="noStrike" cap="none" dirty="0">
                <a:solidFill>
                  <a:schemeClr val="lt1"/>
                </a:solidFill>
                <a:latin typeface="Calibri"/>
                <a:ea typeface="Calibri"/>
                <a:cs typeface="Calibri"/>
                <a:sym typeface="Calibri"/>
              </a:rPr>
              <a:t> </a:t>
            </a:r>
            <a:r>
              <a:rPr lang="el-GR" sz="2400" dirty="0">
                <a:solidFill>
                  <a:schemeClr val="lt1"/>
                </a:solidFill>
                <a:latin typeface="Calibri"/>
                <a:ea typeface="Calibri"/>
                <a:cs typeface="Calibri"/>
                <a:sym typeface="Calibri"/>
              </a:rPr>
              <a:t>όσα </a:t>
            </a:r>
            <a:r>
              <a:rPr lang="el-GR" sz="2400" b="0" i="0" u="none" strike="noStrike" cap="none" dirty="0">
                <a:solidFill>
                  <a:schemeClr val="lt1"/>
                </a:solidFill>
                <a:latin typeface="Calibri"/>
                <a:ea typeface="Calibri"/>
                <a:cs typeface="Calibri"/>
                <a:sym typeface="Calibri"/>
              </a:rPr>
              <a:t>έχετε μάθει μέχρι τώρα</a:t>
            </a:r>
            <a:r>
              <a:rPr lang="en-US" sz="2400" b="0" i="0" u="none" strike="noStrike" cap="none" dirty="0">
                <a:solidFill>
                  <a:schemeClr val="lt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334" name="Google Shape;334;p5">
            <a:hlinkClick r:id="rId3"/>
          </p:cNvPr>
          <p:cNvPicPr preferRelativeResize="0">
            <a:picLocks noGrp="1"/>
          </p:cNvPicPr>
          <p:nvPr>
            <p:ph type="pic" idx="2"/>
          </p:nvPr>
        </p:nvPicPr>
        <p:blipFill rotWithShape="1">
          <a:blip r:embed="rId4">
            <a:alphaModFix/>
          </a:blip>
          <a:srcRect l="21388" r="21388"/>
          <a:stretch/>
        </p:blipFill>
        <p:spPr>
          <a:xfrm rot="5400000">
            <a:off x="7669213" y="595313"/>
            <a:ext cx="3914775" cy="5130800"/>
          </a:xfrm>
          <a:prstGeom prst="rect">
            <a:avLst/>
          </a:prstGeom>
          <a:solidFill>
            <a:schemeClr val="lt1"/>
          </a:solidFill>
          <a:ln>
            <a:noFill/>
          </a:ln>
        </p:spPr>
      </p:pic>
      <p:sp>
        <p:nvSpPr>
          <p:cNvPr id="335" name="Google Shape;335;p5"/>
          <p:cNvSpPr/>
          <p:nvPr/>
        </p:nvSpPr>
        <p:spPr>
          <a:xfrm rot="-1500931">
            <a:off x="7295035" y="1538211"/>
            <a:ext cx="1588264" cy="485936"/>
          </a:xfrm>
          <a:prstGeom prst="ellipse">
            <a:avLst/>
          </a:prstGeom>
          <a:solidFill>
            <a:srgbClr val="00B0F0"/>
          </a:solidFill>
          <a:ln w="25400" cap="flat" cmpd="sng">
            <a:solidFill>
              <a:srgbClr val="3F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Click!</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78"/>
          <p:cNvSpPr/>
          <p:nvPr/>
        </p:nvSpPr>
        <p:spPr>
          <a:xfrm>
            <a:off x="9244264" y="2268067"/>
            <a:ext cx="530699" cy="530699"/>
          </a:xfrm>
          <a:custGeom>
            <a:avLst/>
            <a:gdLst/>
            <a:ahLst/>
            <a:cxnLst/>
            <a:rect l="l" t="t"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lt1"/>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999"/>
              <a:buFont typeface="Arial"/>
              <a:buNone/>
            </a:pPr>
            <a:endParaRPr sz="2999" b="0" i="0" u="none" strike="noStrike" cap="none">
              <a:solidFill>
                <a:schemeClr val="dk2"/>
              </a:solidFill>
              <a:latin typeface="Calibri"/>
              <a:ea typeface="Calibri"/>
              <a:cs typeface="Calibri"/>
              <a:sym typeface="Calibri"/>
            </a:endParaRPr>
          </a:p>
        </p:txBody>
      </p:sp>
      <p:sp>
        <p:nvSpPr>
          <p:cNvPr id="341" name="Google Shape;341;p78"/>
          <p:cNvSpPr/>
          <p:nvPr/>
        </p:nvSpPr>
        <p:spPr>
          <a:xfrm>
            <a:off x="5814553" y="2258548"/>
            <a:ext cx="584121" cy="477970"/>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999"/>
              <a:buFont typeface="Arial"/>
              <a:buNone/>
            </a:pPr>
            <a:endParaRPr sz="2999" b="0" i="0" u="none" strike="noStrike" cap="none">
              <a:solidFill>
                <a:schemeClr val="dk2"/>
              </a:solidFill>
              <a:latin typeface="Calibri"/>
              <a:ea typeface="Calibri"/>
              <a:cs typeface="Calibri"/>
              <a:sym typeface="Calibri"/>
            </a:endParaRPr>
          </a:p>
        </p:txBody>
      </p:sp>
      <p:sp>
        <p:nvSpPr>
          <p:cNvPr id="342" name="Google Shape;342;p78"/>
          <p:cNvSpPr/>
          <p:nvPr/>
        </p:nvSpPr>
        <p:spPr>
          <a:xfrm>
            <a:off x="2733105" y="2265599"/>
            <a:ext cx="532771" cy="532768"/>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999"/>
              <a:buFont typeface="Arial"/>
              <a:buNone/>
            </a:pPr>
            <a:endParaRPr sz="2999" b="0" i="0" u="none" strike="noStrike" cap="none">
              <a:solidFill>
                <a:schemeClr val="dk1"/>
              </a:solidFill>
              <a:latin typeface="Calibri"/>
              <a:ea typeface="Calibri"/>
              <a:cs typeface="Calibri"/>
              <a:sym typeface="Calibri"/>
            </a:endParaRPr>
          </a:p>
        </p:txBody>
      </p:sp>
      <p:sp>
        <p:nvSpPr>
          <p:cNvPr id="343" name="Google Shape;343;p78"/>
          <p:cNvSpPr txBox="1">
            <a:spLocks noGrp="1"/>
          </p:cNvSpPr>
          <p:nvPr>
            <p:ph type="body" idx="1"/>
          </p:nvPr>
        </p:nvSpPr>
        <p:spPr>
          <a:xfrm>
            <a:off x="1363762" y="4407437"/>
            <a:ext cx="3149600" cy="1024099"/>
          </a:xfrm>
          <a:prstGeom prst="rect">
            <a:avLst/>
          </a:prstGeom>
          <a:noFill/>
          <a:ln>
            <a:noFill/>
          </a:ln>
        </p:spPr>
        <p:txBody>
          <a:bodyPr spcFirstLastPara="1" wrap="square" lIns="91425" tIns="45700" rIns="91425" bIns="45700" anchor="t" anchorCtr="0">
            <a:normAutofit fontScale="92500"/>
          </a:bodyPr>
          <a:lstStyle/>
          <a:p>
            <a:pPr marL="228600" lvl="0" indent="-228600" algn="ctr" rtl="0">
              <a:lnSpc>
                <a:spcPct val="90000"/>
              </a:lnSpc>
              <a:spcBef>
                <a:spcPts val="0"/>
              </a:spcBef>
              <a:spcAft>
                <a:spcPts val="0"/>
              </a:spcAft>
              <a:buClr>
                <a:srgbClr val="279BD3"/>
              </a:buClr>
              <a:buSzPts val="2000"/>
              <a:buNone/>
            </a:pPr>
            <a:r>
              <a:rPr lang="en-US" dirty="0"/>
              <a:t>1. </a:t>
            </a:r>
            <a:r>
              <a:rPr lang="el-GR" dirty="0"/>
              <a:t>Συστηματική Εφευρετική Σκέψη: διαφάνειες 15 και 16 στην ενότητα 3</a:t>
            </a:r>
            <a:r>
              <a:rPr lang="en-US" dirty="0"/>
              <a:t>a</a:t>
            </a:r>
            <a:endParaRPr dirty="0"/>
          </a:p>
        </p:txBody>
      </p:sp>
      <p:sp>
        <p:nvSpPr>
          <p:cNvPr id="344" name="Google Shape;344;p78"/>
          <p:cNvSpPr txBox="1">
            <a:spLocks noGrp="1"/>
          </p:cNvSpPr>
          <p:nvPr>
            <p:ph type="body" idx="2"/>
          </p:nvPr>
        </p:nvSpPr>
        <p:spPr>
          <a:xfrm>
            <a:off x="4651192" y="4356634"/>
            <a:ext cx="2947667" cy="1024099"/>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279BD3"/>
              </a:buClr>
              <a:buSzPts val="2000"/>
              <a:buNone/>
            </a:pPr>
            <a:r>
              <a:rPr lang="en-US" dirty="0"/>
              <a:t>2. </a:t>
            </a:r>
            <a:r>
              <a:rPr lang="el-GR" dirty="0"/>
              <a:t>Σχεδιαστική Λογική</a:t>
            </a:r>
            <a:r>
              <a:rPr lang="en-US" dirty="0"/>
              <a:t>: </a:t>
            </a:r>
            <a:r>
              <a:rPr lang="el-GR" dirty="0"/>
              <a:t>διαφάνεια 17 και 18 στην ενότητα </a:t>
            </a:r>
            <a:r>
              <a:rPr lang="en-US" dirty="0"/>
              <a:t>3a</a:t>
            </a:r>
            <a:endParaRPr dirty="0"/>
          </a:p>
          <a:p>
            <a:pPr marL="228600" lvl="0" indent="-228600" algn="ctr" rtl="0">
              <a:lnSpc>
                <a:spcPct val="90000"/>
              </a:lnSpc>
              <a:spcBef>
                <a:spcPts val="0"/>
              </a:spcBef>
              <a:spcAft>
                <a:spcPts val="0"/>
              </a:spcAft>
              <a:buClr>
                <a:srgbClr val="279BD3"/>
              </a:buClr>
              <a:buSzPts val="2000"/>
              <a:buNone/>
            </a:pPr>
            <a:endParaRPr dirty="0"/>
          </a:p>
        </p:txBody>
      </p:sp>
      <p:sp>
        <p:nvSpPr>
          <p:cNvPr id="345" name="Google Shape;345;p78"/>
          <p:cNvSpPr txBox="1">
            <a:spLocks noGrp="1"/>
          </p:cNvSpPr>
          <p:nvPr>
            <p:ph type="body" idx="3"/>
          </p:nvPr>
        </p:nvSpPr>
        <p:spPr>
          <a:xfrm>
            <a:off x="8139162" y="4382035"/>
            <a:ext cx="2740901" cy="1074901"/>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SzPts val="2000"/>
              <a:buNone/>
            </a:pPr>
            <a:r>
              <a:rPr lang="en-US" dirty="0"/>
              <a:t>3. </a:t>
            </a:r>
            <a:r>
              <a:rPr lang="el-GR" dirty="0"/>
              <a:t>Αξιολόγηση ιδεών: διαφάνεια 19 και 20 στην ενότητα 3</a:t>
            </a:r>
            <a:r>
              <a:rPr lang="en-US" dirty="0"/>
              <a:t>a</a:t>
            </a:r>
            <a:endParaRPr dirty="0"/>
          </a:p>
          <a:p>
            <a:pPr marL="228600" lvl="0" indent="-228600" algn="ctr" rtl="0">
              <a:lnSpc>
                <a:spcPct val="90000"/>
              </a:lnSpc>
              <a:spcBef>
                <a:spcPts val="0"/>
              </a:spcBef>
              <a:spcAft>
                <a:spcPts val="0"/>
              </a:spcAft>
              <a:buClr>
                <a:srgbClr val="7F59A1"/>
              </a:buClr>
              <a:buSzPts val="2000"/>
              <a:buNone/>
            </a:pPr>
            <a:endParaRPr dirty="0"/>
          </a:p>
        </p:txBody>
      </p:sp>
      <p:sp>
        <p:nvSpPr>
          <p:cNvPr id="346" name="Google Shape;346;p78"/>
          <p:cNvSpPr txBox="1">
            <a:spLocks noGrp="1"/>
          </p:cNvSpPr>
          <p:nvPr>
            <p:ph type="body" idx="4"/>
          </p:nvPr>
        </p:nvSpPr>
        <p:spPr>
          <a:xfrm>
            <a:off x="914398" y="254764"/>
            <a:ext cx="10421257" cy="158701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95959"/>
              </a:buClr>
              <a:buSzPts val="3459"/>
              <a:buNone/>
            </a:pPr>
            <a:r>
              <a:rPr lang="el-GR" sz="3200" dirty="0">
                <a:solidFill>
                  <a:srgbClr val="0070C0"/>
                </a:solidFill>
              </a:rPr>
              <a:t>Ψάχνετε για μια ιδέα</a:t>
            </a:r>
            <a:r>
              <a:rPr lang="en-US" sz="3200" dirty="0">
                <a:solidFill>
                  <a:srgbClr val="0070C0"/>
                </a:solidFill>
              </a:rPr>
              <a:t>?</a:t>
            </a:r>
            <a:endParaRPr sz="3200" dirty="0"/>
          </a:p>
          <a:p>
            <a:pPr marL="0" lvl="0" indent="0" algn="ctr" rtl="0">
              <a:lnSpc>
                <a:spcPct val="90000"/>
              </a:lnSpc>
              <a:spcBef>
                <a:spcPts val="600"/>
              </a:spcBef>
              <a:spcAft>
                <a:spcPts val="0"/>
              </a:spcAft>
              <a:buClr>
                <a:srgbClr val="595959"/>
              </a:buClr>
              <a:buSzPts val="2830"/>
              <a:buNone/>
            </a:pPr>
            <a:r>
              <a:rPr lang="el-GR" sz="2400" dirty="0"/>
              <a:t>Εξασκηθείτε χρησιμοποιώντας τα εργαλεία που εισάγονται στην ενότητα 3</a:t>
            </a:r>
            <a:r>
              <a:rPr lang="en-US" sz="2400" dirty="0"/>
              <a:t>a</a:t>
            </a:r>
            <a:r>
              <a:rPr lang="el-GR" sz="2400" dirty="0"/>
              <a:t> για να βρείτε, να βελτιώσετε</a:t>
            </a:r>
            <a:r>
              <a:rPr lang="en-US" sz="2400" dirty="0"/>
              <a:t> </a:t>
            </a:r>
            <a:r>
              <a:rPr lang="el-GR" sz="2400" dirty="0"/>
              <a:t>και να αξιολογήστε την ιδέα σας</a:t>
            </a:r>
            <a:endParaRPr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0"/>
          <p:cNvPicPr preferRelativeResize="0">
            <a:picLocks noGrp="1"/>
          </p:cNvPicPr>
          <p:nvPr>
            <p:ph type="pic" idx="2"/>
          </p:nvPr>
        </p:nvPicPr>
        <p:blipFill rotWithShape="1">
          <a:blip r:embed="rId3">
            <a:alphaModFix/>
          </a:blip>
          <a:srcRect l="32778" t="-41" r="19933" b="37"/>
          <a:stretch/>
        </p:blipFill>
        <p:spPr>
          <a:xfrm flipH="1">
            <a:off x="55335" y="72572"/>
            <a:ext cx="4759486" cy="6710077"/>
          </a:xfrm>
          <a:prstGeom prst="rect">
            <a:avLst/>
          </a:prstGeom>
          <a:noFill/>
          <a:ln>
            <a:noFill/>
          </a:ln>
        </p:spPr>
      </p:pic>
      <p:sp>
        <p:nvSpPr>
          <p:cNvPr id="352" name="Google Shape;352;p10"/>
          <p:cNvSpPr txBox="1">
            <a:spLocks noGrp="1"/>
          </p:cNvSpPr>
          <p:nvPr>
            <p:ph type="body" idx="1"/>
          </p:nvPr>
        </p:nvSpPr>
        <p:spPr>
          <a:xfrm>
            <a:off x="5019815" y="1611479"/>
            <a:ext cx="6678699" cy="3170589"/>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rgbClr val="595959"/>
              </a:buClr>
              <a:buSzPts val="2400"/>
              <a:buFont typeface="Arial"/>
              <a:buChar char="•"/>
            </a:pPr>
            <a:r>
              <a:rPr lang="el-GR" dirty="0"/>
              <a:t>Πείτε σε έναν φίλο τι λέει αυτή η ενότητα</a:t>
            </a:r>
            <a:endParaRPr lang="en-US" dirty="0"/>
          </a:p>
          <a:p>
            <a:pPr marL="342900" lvl="0" indent="-342900" algn="just" rtl="0">
              <a:lnSpc>
                <a:spcPct val="90000"/>
              </a:lnSpc>
              <a:spcBef>
                <a:spcPts val="0"/>
              </a:spcBef>
              <a:spcAft>
                <a:spcPts val="0"/>
              </a:spcAft>
              <a:buClr>
                <a:srgbClr val="595959"/>
              </a:buClr>
              <a:buSzPts val="2400"/>
              <a:buFont typeface="Arial"/>
              <a:buChar char="•"/>
            </a:pPr>
            <a:endParaRPr lang="en-US" dirty="0"/>
          </a:p>
          <a:p>
            <a:pPr marL="342900" lvl="0" indent="-342900" algn="just" rtl="0">
              <a:lnSpc>
                <a:spcPct val="90000"/>
              </a:lnSpc>
              <a:spcBef>
                <a:spcPts val="0"/>
              </a:spcBef>
              <a:spcAft>
                <a:spcPts val="0"/>
              </a:spcAft>
              <a:buClr>
                <a:srgbClr val="595959"/>
              </a:buClr>
              <a:buSzPts val="2400"/>
              <a:buFont typeface="Arial"/>
              <a:buChar char="•"/>
            </a:pPr>
            <a:r>
              <a:rPr lang="el-GR" dirty="0"/>
              <a:t>Συζητήστε, ασκήστε κριτική και διαφωνήστε</a:t>
            </a:r>
            <a:endParaRPr lang="en-US" dirty="0"/>
          </a:p>
          <a:p>
            <a:pPr marL="342900" lvl="0" indent="-342900" algn="just" rtl="0">
              <a:lnSpc>
                <a:spcPct val="90000"/>
              </a:lnSpc>
              <a:spcBef>
                <a:spcPts val="0"/>
              </a:spcBef>
              <a:spcAft>
                <a:spcPts val="0"/>
              </a:spcAft>
              <a:buClr>
                <a:srgbClr val="595959"/>
              </a:buClr>
              <a:buSzPts val="2400"/>
              <a:buFont typeface="Arial"/>
              <a:buChar char="•"/>
            </a:pPr>
            <a:endParaRPr lang="en-US" dirty="0"/>
          </a:p>
          <a:p>
            <a:pPr marL="342900" lvl="0" indent="-342900" algn="just" rtl="0">
              <a:lnSpc>
                <a:spcPct val="90000"/>
              </a:lnSpc>
              <a:spcBef>
                <a:spcPts val="0"/>
              </a:spcBef>
              <a:spcAft>
                <a:spcPts val="0"/>
              </a:spcAft>
              <a:buClr>
                <a:srgbClr val="595959"/>
              </a:buClr>
              <a:buSzPts val="2400"/>
              <a:buFont typeface="Arial"/>
              <a:buChar char="•"/>
            </a:pPr>
            <a:r>
              <a:rPr lang="el-GR" dirty="0"/>
              <a:t>Κάντε τη σύντομη εργασία για την αξιολόγηση ιδεών (διαφάνεια 16 στην ενότητα 3</a:t>
            </a:r>
            <a:r>
              <a:rPr lang="en-US" dirty="0"/>
              <a:t>a</a:t>
            </a:r>
            <a:r>
              <a:rPr lang="el-GR" dirty="0"/>
              <a:t>) μαζί</a:t>
            </a:r>
            <a:endParaRPr lang="en-US" dirty="0"/>
          </a:p>
          <a:p>
            <a:pPr marL="342900" lvl="0" indent="-342900" algn="just" rtl="0">
              <a:lnSpc>
                <a:spcPct val="90000"/>
              </a:lnSpc>
              <a:spcBef>
                <a:spcPts val="0"/>
              </a:spcBef>
              <a:spcAft>
                <a:spcPts val="0"/>
              </a:spcAft>
              <a:buClr>
                <a:srgbClr val="595959"/>
              </a:buClr>
              <a:buSzPts val="2400"/>
              <a:buFont typeface="Arial"/>
              <a:buChar char="•"/>
            </a:pPr>
            <a:endParaRPr lang="en-US" dirty="0"/>
          </a:p>
          <a:p>
            <a:pPr marL="342900" lvl="0" indent="-342900" algn="just" rtl="0">
              <a:lnSpc>
                <a:spcPct val="90000"/>
              </a:lnSpc>
              <a:spcBef>
                <a:spcPts val="0"/>
              </a:spcBef>
              <a:spcAft>
                <a:spcPts val="0"/>
              </a:spcAft>
              <a:buClr>
                <a:srgbClr val="595959"/>
              </a:buClr>
              <a:buSzPts val="2400"/>
              <a:buFont typeface="Arial"/>
              <a:buChar char="•"/>
            </a:pPr>
            <a:r>
              <a:rPr lang="el-GR" dirty="0"/>
              <a:t>Διασκεδάστε και καλή τύχη με την επιχειρηματική σας ιδέα</a:t>
            </a:r>
            <a:r>
              <a:rPr lang="en-US" dirty="0"/>
              <a:t> </a:t>
            </a:r>
            <a:r>
              <a:rPr lang="en-US" dirty="0">
                <a:solidFill>
                  <a:srgbClr val="FF00FF"/>
                </a:solidFill>
              </a:rPr>
              <a:t>☺</a:t>
            </a:r>
            <a:r>
              <a:rPr lang="en-US" dirty="0"/>
              <a:t> </a:t>
            </a:r>
            <a:endParaRPr dirty="0"/>
          </a:p>
        </p:txBody>
      </p:sp>
      <p:sp>
        <p:nvSpPr>
          <p:cNvPr id="353" name="Google Shape;353;p10"/>
          <p:cNvSpPr txBox="1">
            <a:spLocks noGrp="1"/>
          </p:cNvSpPr>
          <p:nvPr>
            <p:ph type="body" idx="3"/>
          </p:nvPr>
        </p:nvSpPr>
        <p:spPr>
          <a:xfrm>
            <a:off x="4990787" y="861522"/>
            <a:ext cx="6591614"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595959"/>
              </a:buClr>
              <a:buSzPts val="3600"/>
              <a:buNone/>
            </a:pPr>
            <a:r>
              <a:rPr lang="el-GR" sz="3200" dirty="0">
                <a:solidFill>
                  <a:srgbClr val="0070C0"/>
                </a:solidFill>
              </a:rPr>
              <a:t>Δίδαξε σε έναν φίλο αυτό που έμαθες</a:t>
            </a:r>
            <a:r>
              <a:rPr lang="en-US" sz="3200" dirty="0">
                <a:solidFill>
                  <a:srgbClr val="0070C0"/>
                </a:solidFill>
              </a:rPr>
              <a:t>! </a:t>
            </a:r>
            <a:endParaRPr sz="3200" dirty="0">
              <a:solidFill>
                <a:srgbClr val="0070C0"/>
              </a:solidFill>
            </a:endParaRPr>
          </a:p>
        </p:txBody>
      </p:sp>
      <p:sp>
        <p:nvSpPr>
          <p:cNvPr id="354" name="Google Shape;354;p10"/>
          <p:cNvSpPr txBox="1"/>
          <p:nvPr/>
        </p:nvSpPr>
        <p:spPr>
          <a:xfrm>
            <a:off x="8126204" y="298994"/>
            <a:ext cx="3572310" cy="582221"/>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595959"/>
              </a:buClr>
              <a:buSzPts val="3600"/>
              <a:buFont typeface="Arial"/>
              <a:buNone/>
            </a:pPr>
            <a:r>
              <a:rPr lang="el-GR" sz="2800" b="0" i="1" u="none" strike="noStrike" cap="none" dirty="0">
                <a:solidFill>
                  <a:srgbClr val="7030A0"/>
                </a:solidFill>
                <a:latin typeface="Calibri"/>
                <a:ea typeface="Calibri"/>
                <a:cs typeface="Calibri"/>
                <a:sym typeface="Calibri"/>
              </a:rPr>
              <a:t>Τι μάθατε</a:t>
            </a:r>
            <a:r>
              <a:rPr lang="en-US" sz="2800" b="0" i="1" u="none" strike="noStrike" cap="none" dirty="0">
                <a:solidFill>
                  <a:srgbClr val="7030A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8"/>
          <p:cNvSpPr txBox="1">
            <a:spLocks noGrp="1"/>
          </p:cNvSpPr>
          <p:nvPr>
            <p:ph type="body" idx="1"/>
          </p:nvPr>
        </p:nvSpPr>
        <p:spPr>
          <a:xfrm>
            <a:off x="1089498" y="4333338"/>
            <a:ext cx="3316369" cy="1310717"/>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1B728D"/>
              </a:buClr>
              <a:buSzPts val="2400"/>
              <a:buNone/>
            </a:pPr>
            <a:r>
              <a:rPr lang="el-GR" sz="2400" dirty="0"/>
              <a:t>Ποιοι είναι οι τρεις πυλώνες της Βιωσιμότητας</a:t>
            </a:r>
            <a:r>
              <a:rPr lang="en-US" sz="2400" dirty="0"/>
              <a:t>?</a:t>
            </a:r>
            <a:endParaRPr dirty="0"/>
          </a:p>
        </p:txBody>
      </p:sp>
      <p:sp>
        <p:nvSpPr>
          <p:cNvPr id="360" name="Google Shape;360;p8"/>
          <p:cNvSpPr txBox="1">
            <a:spLocks noGrp="1"/>
          </p:cNvSpPr>
          <p:nvPr>
            <p:ph type="body" idx="2"/>
          </p:nvPr>
        </p:nvSpPr>
        <p:spPr>
          <a:xfrm>
            <a:off x="4526178" y="4328138"/>
            <a:ext cx="3166153" cy="1310716"/>
          </a:xfrm>
          <a:prstGeom prst="rect">
            <a:avLst/>
          </a:prstGeom>
          <a:noFill/>
          <a:ln>
            <a:noFill/>
          </a:ln>
        </p:spPr>
        <p:txBody>
          <a:bodyPr spcFirstLastPara="1" wrap="square" lIns="91425" tIns="45700" rIns="91425" bIns="45700" anchor="t" anchorCtr="0">
            <a:normAutofit lnSpcReduction="10000"/>
          </a:bodyPr>
          <a:lstStyle/>
          <a:p>
            <a:pPr marL="228600" lvl="0" indent="-228600" algn="ctr" rtl="0">
              <a:lnSpc>
                <a:spcPct val="90000"/>
              </a:lnSpc>
              <a:spcBef>
                <a:spcPts val="0"/>
              </a:spcBef>
              <a:spcAft>
                <a:spcPts val="0"/>
              </a:spcAft>
              <a:buClr>
                <a:srgbClr val="279BD3"/>
              </a:buClr>
              <a:buSzPts val="2400"/>
              <a:buNone/>
            </a:pPr>
            <a:r>
              <a:rPr lang="el-GR" sz="2400" dirty="0"/>
              <a:t>Ποια είναι τα πέντε στάδια της Σχεδιαστικής Λογικής</a:t>
            </a:r>
            <a:r>
              <a:rPr lang="en-US" sz="2400" dirty="0"/>
              <a:t>? </a:t>
            </a:r>
            <a:endParaRPr dirty="0"/>
          </a:p>
        </p:txBody>
      </p:sp>
      <p:sp>
        <p:nvSpPr>
          <p:cNvPr id="361" name="Google Shape;361;p8"/>
          <p:cNvSpPr txBox="1">
            <a:spLocks noGrp="1"/>
          </p:cNvSpPr>
          <p:nvPr>
            <p:ph type="body" idx="3"/>
          </p:nvPr>
        </p:nvSpPr>
        <p:spPr>
          <a:xfrm>
            <a:off x="7692331" y="4328138"/>
            <a:ext cx="3657109" cy="1310716"/>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rgbClr val="7F59A1"/>
              </a:buClr>
              <a:buSzPts val="2400"/>
              <a:buNone/>
            </a:pPr>
            <a:r>
              <a:rPr lang="el-GR" sz="2400" dirty="0"/>
              <a:t>Από ποια τρία στοιχεία αποτελείται ο Μεταμορφωτικός Τουρισμός</a:t>
            </a:r>
            <a:r>
              <a:rPr lang="en-US" sz="2400" dirty="0"/>
              <a:t>?</a:t>
            </a:r>
            <a:endParaRPr dirty="0"/>
          </a:p>
        </p:txBody>
      </p:sp>
      <p:sp>
        <p:nvSpPr>
          <p:cNvPr id="362" name="Google Shape;362;p8"/>
          <p:cNvSpPr txBox="1">
            <a:spLocks noGrp="1"/>
          </p:cNvSpPr>
          <p:nvPr>
            <p:ph type="body" idx="4"/>
          </p:nvPr>
        </p:nvSpPr>
        <p:spPr>
          <a:xfrm>
            <a:off x="10764" y="446202"/>
            <a:ext cx="12181236" cy="582221"/>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595959"/>
              </a:buClr>
              <a:buSzPts val="3600"/>
              <a:buNone/>
            </a:pPr>
            <a:r>
              <a:rPr lang="en-US">
                <a:solidFill>
                  <a:srgbClr val="0070C0"/>
                </a:solidFill>
              </a:rPr>
              <a:t>Quiz</a:t>
            </a:r>
            <a:endParaRPr/>
          </a:p>
        </p:txBody>
      </p:sp>
      <p:sp>
        <p:nvSpPr>
          <p:cNvPr id="363" name="Google Shape;363;p8"/>
          <p:cNvSpPr txBox="1"/>
          <p:nvPr/>
        </p:nvSpPr>
        <p:spPr>
          <a:xfrm>
            <a:off x="2537476" y="2143590"/>
            <a:ext cx="8986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364" name="Google Shape;364;p8"/>
          <p:cNvSpPr txBox="1"/>
          <p:nvPr/>
        </p:nvSpPr>
        <p:spPr>
          <a:xfrm>
            <a:off x="5659938" y="2179473"/>
            <a:ext cx="8986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365" name="Google Shape;365;p8"/>
          <p:cNvSpPr txBox="1"/>
          <p:nvPr/>
        </p:nvSpPr>
        <p:spPr>
          <a:xfrm>
            <a:off x="9060296" y="2143590"/>
            <a:ext cx="8986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
          <p:cNvSpPr txBox="1">
            <a:spLocks noGrp="1"/>
          </p:cNvSpPr>
          <p:nvPr>
            <p:ph type="body" idx="1"/>
          </p:nvPr>
        </p:nvSpPr>
        <p:spPr>
          <a:xfrm>
            <a:off x="5403273" y="1665807"/>
            <a:ext cx="6251916" cy="4134489"/>
          </a:xfrm>
          <a:prstGeom prst="rect">
            <a:avLst/>
          </a:prstGeom>
          <a:noFill/>
          <a:ln>
            <a:noFill/>
          </a:ln>
        </p:spPr>
        <p:txBody>
          <a:bodyPr spcFirstLastPara="1" wrap="square" lIns="91425" tIns="45700" rIns="91425" bIns="45700" anchor="t" anchorCtr="0">
            <a:normAutofit/>
          </a:bodyPr>
          <a:lstStyle/>
          <a:p>
            <a:pPr marL="11113" lvl="0" indent="-11113" algn="just" rtl="0">
              <a:lnSpc>
                <a:spcPct val="90000"/>
              </a:lnSpc>
              <a:spcBef>
                <a:spcPts val="0"/>
              </a:spcBef>
              <a:spcAft>
                <a:spcPts val="0"/>
              </a:spcAft>
              <a:buClr>
                <a:srgbClr val="595959"/>
              </a:buClr>
              <a:buSzPts val="2400"/>
              <a:buNone/>
            </a:pPr>
            <a:r>
              <a:rPr lang="el-GR" dirty="0"/>
              <a:t>Αυτή η τρίτη ενότητα (3</a:t>
            </a:r>
            <a:r>
              <a:rPr lang="en-US" dirty="0"/>
              <a:t>b</a:t>
            </a:r>
            <a:r>
              <a:rPr lang="el-GR" dirty="0"/>
              <a:t>) του εξαμερούς μαθήματος PEAK προσφέρει εργαλεία και ανάλυση για</a:t>
            </a:r>
            <a:r>
              <a:rPr lang="en-US" dirty="0"/>
              <a:t>: </a:t>
            </a:r>
            <a:endParaRPr dirty="0"/>
          </a:p>
          <a:p>
            <a:pPr marL="11113" lvl="0" indent="-11113" algn="just" rtl="0">
              <a:lnSpc>
                <a:spcPct val="90000"/>
              </a:lnSpc>
              <a:spcBef>
                <a:spcPts val="0"/>
              </a:spcBef>
              <a:spcAft>
                <a:spcPts val="0"/>
              </a:spcAft>
              <a:buClr>
                <a:srgbClr val="595959"/>
              </a:buClr>
              <a:buSzPts val="2400"/>
              <a:buNone/>
            </a:pPr>
            <a:endParaRPr dirty="0"/>
          </a:p>
          <a:p>
            <a:pPr marL="228600" lvl="0" indent="-228600" algn="just" rtl="0">
              <a:lnSpc>
                <a:spcPct val="90000"/>
              </a:lnSpc>
              <a:spcBef>
                <a:spcPts val="0"/>
              </a:spcBef>
              <a:spcAft>
                <a:spcPts val="0"/>
              </a:spcAft>
              <a:buClr>
                <a:srgbClr val="595959"/>
              </a:buClr>
              <a:buSzPts val="2400"/>
              <a:buNone/>
            </a:pPr>
            <a:endParaRPr dirty="0"/>
          </a:p>
          <a:p>
            <a:pPr marL="342900" lvl="0" indent="-342900" algn="just" rtl="0">
              <a:lnSpc>
                <a:spcPct val="90000"/>
              </a:lnSpc>
              <a:spcBef>
                <a:spcPts val="0"/>
              </a:spcBef>
              <a:spcAft>
                <a:spcPts val="0"/>
              </a:spcAft>
              <a:buSzPts val="2400"/>
              <a:buFont typeface="Arial"/>
              <a:buChar char="•"/>
            </a:pPr>
            <a:r>
              <a:rPr lang="el-GR" dirty="0"/>
              <a:t>Συζήτηση για προσεγγίσεις βιωσιμότητας και μεθόδους καινοτομίας για τη δημιουργία ή/και την ενίσχυση τουριστικών εταιρειών σε ορεινές και αγροτικές περιοχές.</a:t>
            </a:r>
          </a:p>
          <a:p>
            <a:pPr marL="0" lvl="0" indent="0" algn="l" rtl="0">
              <a:lnSpc>
                <a:spcPct val="90000"/>
              </a:lnSpc>
              <a:spcBef>
                <a:spcPts val="0"/>
              </a:spcBef>
              <a:spcAft>
                <a:spcPts val="0"/>
              </a:spcAft>
              <a:buClr>
                <a:srgbClr val="595959"/>
              </a:buClr>
              <a:buSzPts val="2400"/>
              <a:buNone/>
            </a:pPr>
            <a:endParaRPr dirty="0"/>
          </a:p>
          <a:p>
            <a:pPr marL="342900" lvl="0" indent="-190500" algn="l" rtl="0">
              <a:lnSpc>
                <a:spcPct val="90000"/>
              </a:lnSpc>
              <a:spcBef>
                <a:spcPts val="0"/>
              </a:spcBef>
              <a:spcAft>
                <a:spcPts val="0"/>
              </a:spcAft>
              <a:buClr>
                <a:srgbClr val="595959"/>
              </a:buClr>
              <a:buSzPts val="2400"/>
              <a:buFont typeface="Arial"/>
              <a:buNone/>
            </a:pPr>
            <a:endParaRPr dirty="0"/>
          </a:p>
          <a:p>
            <a:pPr marL="0" lvl="0" indent="0" algn="l" rtl="0">
              <a:lnSpc>
                <a:spcPct val="90000"/>
              </a:lnSpc>
              <a:spcBef>
                <a:spcPts val="0"/>
              </a:spcBef>
              <a:spcAft>
                <a:spcPts val="0"/>
              </a:spcAft>
              <a:buClr>
                <a:srgbClr val="595959"/>
              </a:buClr>
              <a:buSzPts val="2400"/>
              <a:buNone/>
            </a:pPr>
            <a:endParaRPr dirty="0"/>
          </a:p>
        </p:txBody>
      </p:sp>
      <p:sp>
        <p:nvSpPr>
          <p:cNvPr id="173" name="Google Shape;173;p1"/>
          <p:cNvSpPr txBox="1">
            <a:spLocks noGrp="1"/>
          </p:cNvSpPr>
          <p:nvPr>
            <p:ph type="body" idx="3"/>
          </p:nvPr>
        </p:nvSpPr>
        <p:spPr>
          <a:xfrm>
            <a:off x="5403273" y="693772"/>
            <a:ext cx="4924863" cy="7540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el-GR" sz="4400" dirty="0">
                <a:solidFill>
                  <a:srgbClr val="0070C0"/>
                </a:solidFill>
              </a:rPr>
              <a:t>Εισαγωγή</a:t>
            </a:r>
            <a:r>
              <a:rPr lang="en-US" sz="4400" dirty="0">
                <a:solidFill>
                  <a:srgbClr val="0070C0"/>
                </a:solidFill>
              </a:rPr>
              <a:t> </a:t>
            </a:r>
            <a:endParaRPr sz="4400" dirty="0">
              <a:solidFill>
                <a:srgbClr val="0070C0"/>
              </a:solidFill>
            </a:endParaRPr>
          </a:p>
        </p:txBody>
      </p:sp>
      <p:pic>
        <p:nvPicPr>
          <p:cNvPr id="174" name="Google Shape;174;p1" descr="Mynd sem inniheldur utandyra, vor, vatn, n�tt�ra&#10;&#10;Lýsing sjálfkrafa búin til"/>
          <p:cNvPicPr preferRelativeResize="0">
            <a:picLocks noGrp="1"/>
          </p:cNvPicPr>
          <p:nvPr>
            <p:ph type="pic" idx="2"/>
          </p:nvPr>
        </p:nvPicPr>
        <p:blipFill rotWithShape="1">
          <a:blip r:embed="rId3">
            <a:alphaModFix/>
          </a:blip>
          <a:srcRect l="9928" r="18562"/>
          <a:stretch/>
        </p:blipFill>
        <p:spPr>
          <a:xfrm>
            <a:off x="-1" y="-1"/>
            <a:ext cx="4925292" cy="68626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9"/>
          <p:cNvSpPr txBox="1">
            <a:spLocks noGrp="1"/>
          </p:cNvSpPr>
          <p:nvPr>
            <p:ph type="body" idx="1"/>
          </p:nvPr>
        </p:nvSpPr>
        <p:spPr>
          <a:xfrm>
            <a:off x="1675060" y="4284859"/>
            <a:ext cx="2623466" cy="1310717"/>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1B728D"/>
              </a:buClr>
              <a:buSzPts val="2400"/>
              <a:buFont typeface="Arial"/>
              <a:buChar char="•"/>
            </a:pPr>
            <a:r>
              <a:rPr lang="el-GR" sz="2400" dirty="0"/>
              <a:t>Οικονομία</a:t>
            </a:r>
          </a:p>
          <a:p>
            <a:pPr marL="342900" lvl="0" indent="-342900" algn="l" rtl="0">
              <a:lnSpc>
                <a:spcPct val="90000"/>
              </a:lnSpc>
              <a:spcBef>
                <a:spcPts val="0"/>
              </a:spcBef>
              <a:spcAft>
                <a:spcPts val="0"/>
              </a:spcAft>
              <a:buClr>
                <a:srgbClr val="1B728D"/>
              </a:buClr>
              <a:buSzPts val="2400"/>
              <a:buFont typeface="Arial"/>
              <a:buChar char="•"/>
            </a:pPr>
            <a:r>
              <a:rPr lang="el-GR" sz="2400" dirty="0"/>
              <a:t>Περιβάλλον</a:t>
            </a:r>
          </a:p>
          <a:p>
            <a:pPr marL="342900" lvl="0" indent="-342900" algn="l" rtl="0">
              <a:lnSpc>
                <a:spcPct val="90000"/>
              </a:lnSpc>
              <a:spcBef>
                <a:spcPts val="0"/>
              </a:spcBef>
              <a:spcAft>
                <a:spcPts val="0"/>
              </a:spcAft>
              <a:buClr>
                <a:srgbClr val="1B728D"/>
              </a:buClr>
              <a:buSzPts val="2400"/>
              <a:buFont typeface="Arial"/>
              <a:buChar char="•"/>
            </a:pPr>
            <a:r>
              <a:rPr lang="el-GR" sz="2400" dirty="0"/>
              <a:t>Κοινωνία</a:t>
            </a:r>
            <a:endParaRPr dirty="0"/>
          </a:p>
        </p:txBody>
      </p:sp>
      <p:sp>
        <p:nvSpPr>
          <p:cNvPr id="371" name="Google Shape;371;p9"/>
          <p:cNvSpPr txBox="1">
            <a:spLocks noGrp="1"/>
          </p:cNvSpPr>
          <p:nvPr>
            <p:ph type="body" idx="2"/>
          </p:nvPr>
        </p:nvSpPr>
        <p:spPr>
          <a:xfrm>
            <a:off x="4744017" y="4270673"/>
            <a:ext cx="3149460" cy="1797271"/>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279BD3"/>
              </a:buClr>
              <a:buSzPts val="2400"/>
              <a:buFont typeface="Arial"/>
              <a:buChar char="•"/>
            </a:pPr>
            <a:r>
              <a:rPr lang="el-GR" sz="2400" dirty="0"/>
              <a:t>Ενσυναισθανθείτε</a:t>
            </a:r>
          </a:p>
          <a:p>
            <a:pPr marL="342900" lvl="0" indent="-342900" algn="l" rtl="0">
              <a:lnSpc>
                <a:spcPct val="90000"/>
              </a:lnSpc>
              <a:spcBef>
                <a:spcPts val="0"/>
              </a:spcBef>
              <a:spcAft>
                <a:spcPts val="0"/>
              </a:spcAft>
              <a:buClr>
                <a:srgbClr val="279BD3"/>
              </a:buClr>
              <a:buSzPts val="2400"/>
              <a:buFont typeface="Arial"/>
              <a:buChar char="•"/>
            </a:pPr>
            <a:r>
              <a:rPr lang="el-GR" sz="2400" dirty="0"/>
              <a:t>Καθορίστε</a:t>
            </a:r>
          </a:p>
          <a:p>
            <a:pPr marL="342900" lvl="0" indent="-342900" algn="l" rtl="0">
              <a:lnSpc>
                <a:spcPct val="90000"/>
              </a:lnSpc>
              <a:spcBef>
                <a:spcPts val="0"/>
              </a:spcBef>
              <a:spcAft>
                <a:spcPts val="0"/>
              </a:spcAft>
              <a:buClr>
                <a:srgbClr val="279BD3"/>
              </a:buClr>
              <a:buSzPts val="2400"/>
              <a:buFont typeface="Arial"/>
              <a:buChar char="•"/>
            </a:pPr>
            <a:r>
              <a:rPr lang="el-GR" sz="2400" dirty="0"/>
              <a:t>Σκεφτείτε</a:t>
            </a:r>
          </a:p>
          <a:p>
            <a:pPr marL="342900" lvl="0" indent="-342900" algn="l" rtl="0">
              <a:lnSpc>
                <a:spcPct val="90000"/>
              </a:lnSpc>
              <a:spcBef>
                <a:spcPts val="0"/>
              </a:spcBef>
              <a:spcAft>
                <a:spcPts val="0"/>
              </a:spcAft>
              <a:buClr>
                <a:srgbClr val="279BD3"/>
              </a:buClr>
              <a:buSzPts val="2400"/>
              <a:buFont typeface="Arial"/>
              <a:buChar char="•"/>
            </a:pPr>
            <a:r>
              <a:rPr lang="el-GR" sz="2400" dirty="0"/>
              <a:t>Πρωτοτυπήστε</a:t>
            </a:r>
          </a:p>
          <a:p>
            <a:pPr marL="342900" lvl="0" indent="-342900" algn="l" rtl="0">
              <a:lnSpc>
                <a:spcPct val="90000"/>
              </a:lnSpc>
              <a:spcBef>
                <a:spcPts val="0"/>
              </a:spcBef>
              <a:spcAft>
                <a:spcPts val="0"/>
              </a:spcAft>
              <a:buClr>
                <a:srgbClr val="279BD3"/>
              </a:buClr>
              <a:buSzPts val="2400"/>
              <a:buFont typeface="Arial"/>
              <a:buChar char="•"/>
            </a:pPr>
            <a:r>
              <a:rPr lang="el-GR" sz="2400" dirty="0"/>
              <a:t>Δοκιμάστε</a:t>
            </a:r>
            <a:endParaRPr dirty="0"/>
          </a:p>
        </p:txBody>
      </p:sp>
      <p:sp>
        <p:nvSpPr>
          <p:cNvPr id="372" name="Google Shape;372;p9"/>
          <p:cNvSpPr txBox="1">
            <a:spLocks noGrp="1"/>
          </p:cNvSpPr>
          <p:nvPr>
            <p:ph type="body" idx="3"/>
          </p:nvPr>
        </p:nvSpPr>
        <p:spPr>
          <a:xfrm>
            <a:off x="8184458" y="4284859"/>
            <a:ext cx="2950562" cy="1310716"/>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7F59A1"/>
              </a:buClr>
              <a:buSzPts val="2400"/>
              <a:buFont typeface="Arial"/>
              <a:buChar char="•"/>
            </a:pPr>
            <a:r>
              <a:rPr lang="el-GR" sz="2400" dirty="0"/>
              <a:t>Σύνδεση</a:t>
            </a:r>
          </a:p>
          <a:p>
            <a:pPr marL="342900" lvl="0" indent="-342900" algn="l" rtl="0">
              <a:lnSpc>
                <a:spcPct val="90000"/>
              </a:lnSpc>
              <a:spcBef>
                <a:spcPts val="0"/>
              </a:spcBef>
              <a:spcAft>
                <a:spcPts val="0"/>
              </a:spcAft>
              <a:buClr>
                <a:srgbClr val="7F59A1"/>
              </a:buClr>
              <a:buSzPts val="2400"/>
              <a:buFont typeface="Arial"/>
              <a:buChar char="•"/>
            </a:pPr>
            <a:r>
              <a:rPr lang="el-GR" sz="2400" dirty="0"/>
              <a:t>Αυθεντικότητα</a:t>
            </a:r>
          </a:p>
          <a:p>
            <a:pPr marL="342900" lvl="0" indent="-342900" algn="l" rtl="0">
              <a:lnSpc>
                <a:spcPct val="90000"/>
              </a:lnSpc>
              <a:spcBef>
                <a:spcPts val="0"/>
              </a:spcBef>
              <a:spcAft>
                <a:spcPts val="0"/>
              </a:spcAft>
              <a:buClr>
                <a:srgbClr val="7F59A1"/>
              </a:buClr>
              <a:buSzPts val="2400"/>
              <a:buFont typeface="Arial"/>
              <a:buChar char="•"/>
            </a:pPr>
            <a:r>
              <a:rPr lang="el-GR" sz="2400" dirty="0"/>
              <a:t>Εξατομίκευση</a:t>
            </a:r>
            <a:endParaRPr dirty="0"/>
          </a:p>
          <a:p>
            <a:pPr marL="228600" lvl="0" indent="-228600" algn="ctr" rtl="0">
              <a:lnSpc>
                <a:spcPct val="90000"/>
              </a:lnSpc>
              <a:spcBef>
                <a:spcPts val="0"/>
              </a:spcBef>
              <a:spcAft>
                <a:spcPts val="0"/>
              </a:spcAft>
              <a:buClr>
                <a:srgbClr val="7F59A1"/>
              </a:buClr>
              <a:buSzPts val="2000"/>
              <a:buNone/>
            </a:pPr>
            <a:endParaRPr dirty="0"/>
          </a:p>
          <a:p>
            <a:pPr marL="228600" lvl="0" indent="-228600" algn="ctr" rtl="0">
              <a:lnSpc>
                <a:spcPct val="90000"/>
              </a:lnSpc>
              <a:spcBef>
                <a:spcPts val="0"/>
              </a:spcBef>
              <a:spcAft>
                <a:spcPts val="0"/>
              </a:spcAft>
              <a:buClr>
                <a:srgbClr val="7F59A1"/>
              </a:buClr>
              <a:buSzPts val="2000"/>
              <a:buNone/>
            </a:pPr>
            <a:endParaRPr dirty="0"/>
          </a:p>
        </p:txBody>
      </p:sp>
      <p:sp>
        <p:nvSpPr>
          <p:cNvPr id="373" name="Google Shape;373;p9"/>
          <p:cNvSpPr txBox="1">
            <a:spLocks noGrp="1"/>
          </p:cNvSpPr>
          <p:nvPr>
            <p:ph type="body" idx="4"/>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95959"/>
              </a:buClr>
              <a:buSzPts val="3600"/>
              <a:buNone/>
            </a:pPr>
            <a:r>
              <a:rPr lang="en-US" sz="3200" dirty="0">
                <a:solidFill>
                  <a:srgbClr val="0070C0"/>
                </a:solidFill>
              </a:rPr>
              <a:t>QUIZ: </a:t>
            </a:r>
            <a:r>
              <a:rPr lang="el-GR" sz="3200" i="1" dirty="0">
                <a:solidFill>
                  <a:srgbClr val="0070C0"/>
                </a:solidFill>
              </a:rPr>
              <a:t>Απαντήσεις στις ερωτήσεις </a:t>
            </a:r>
            <a:r>
              <a:rPr lang="en-US" sz="3200" i="1" dirty="0">
                <a:solidFill>
                  <a:srgbClr val="0070C0"/>
                </a:solidFill>
              </a:rPr>
              <a:t>A – C </a:t>
            </a:r>
            <a:endParaRPr dirty="0"/>
          </a:p>
        </p:txBody>
      </p:sp>
      <p:sp>
        <p:nvSpPr>
          <p:cNvPr id="374" name="Google Shape;374;p9"/>
          <p:cNvSpPr txBox="1"/>
          <p:nvPr/>
        </p:nvSpPr>
        <p:spPr>
          <a:xfrm>
            <a:off x="2537476" y="2143590"/>
            <a:ext cx="8986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375" name="Google Shape;375;p9"/>
          <p:cNvSpPr txBox="1"/>
          <p:nvPr/>
        </p:nvSpPr>
        <p:spPr>
          <a:xfrm>
            <a:off x="5659938" y="2179473"/>
            <a:ext cx="8986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376" name="Google Shape;376;p9"/>
          <p:cNvSpPr txBox="1"/>
          <p:nvPr/>
        </p:nvSpPr>
        <p:spPr>
          <a:xfrm>
            <a:off x="9060296" y="2143590"/>
            <a:ext cx="8986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2"/>
          <p:cNvSpPr txBox="1">
            <a:spLocks noGrp="1"/>
          </p:cNvSpPr>
          <p:nvPr>
            <p:ph type="body" idx="5"/>
          </p:nvPr>
        </p:nvSpPr>
        <p:spPr>
          <a:xfrm>
            <a:off x="7321109" y="3369551"/>
            <a:ext cx="4526553" cy="2221704"/>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chemeClr val="lt1"/>
              </a:buClr>
              <a:buSzPts val="2800"/>
              <a:buNone/>
            </a:pPr>
            <a:r>
              <a:rPr lang="el-GR" dirty="0"/>
              <a:t>Τώρα ετοιμαστείτε να προχωρήσετε </a:t>
            </a:r>
          </a:p>
          <a:p>
            <a:pPr marL="0" lvl="0" indent="0" algn="l" rtl="0">
              <a:lnSpc>
                <a:spcPct val="90000"/>
              </a:lnSpc>
              <a:spcBef>
                <a:spcPts val="0"/>
              </a:spcBef>
              <a:spcAft>
                <a:spcPts val="0"/>
              </a:spcAft>
              <a:buClr>
                <a:schemeClr val="lt1"/>
              </a:buClr>
              <a:buSzPts val="2800"/>
              <a:buNone/>
            </a:pPr>
            <a:r>
              <a:rPr lang="el-GR" b="1"/>
              <a:t>στην </a:t>
            </a:r>
            <a:r>
              <a:rPr lang="el-GR" b="1" dirty="0"/>
              <a:t>Ενότητα 4 Προσεγγίσεις Περιβαλλοντικής Βιωσιμότητας για Ορεινές Επιχειρήσεις και Κοινότητες</a:t>
            </a:r>
            <a:endParaRPr dirty="0"/>
          </a:p>
        </p:txBody>
      </p:sp>
      <p:sp>
        <p:nvSpPr>
          <p:cNvPr id="382" name="Google Shape;382;p32"/>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el-GR" dirty="0"/>
              <a:t>Μπράβο</a:t>
            </a:r>
            <a:r>
              <a:rPr lang="en-US" dirty="0"/>
              <a:t>!</a:t>
            </a:r>
            <a:endParaRPr dirty="0"/>
          </a:p>
        </p:txBody>
      </p:sp>
      <p:sp>
        <p:nvSpPr>
          <p:cNvPr id="383" name="Google Shape;383;p32"/>
          <p:cNvSpPr txBox="1"/>
          <p:nvPr/>
        </p:nvSpPr>
        <p:spPr>
          <a:xfrm>
            <a:off x="237068" y="1958538"/>
            <a:ext cx="3968289" cy="837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000"/>
              <a:buFont typeface="Arial"/>
              <a:buNone/>
            </a:pPr>
            <a:r>
              <a:rPr lang="el-GR" sz="3000" b="1" i="0" u="none" strike="noStrike" cap="none" dirty="0">
                <a:solidFill>
                  <a:srgbClr val="1B728D"/>
                </a:solidFill>
                <a:latin typeface="Calibri"/>
                <a:ea typeface="Calibri"/>
                <a:cs typeface="Calibri"/>
                <a:sym typeface="Calibri"/>
              </a:rPr>
              <a:t>Σύνδεσμοι του </a:t>
            </a:r>
            <a:r>
              <a:rPr lang="en-US" sz="3000" b="1" i="0" u="none" strike="noStrike" cap="none" dirty="0">
                <a:solidFill>
                  <a:srgbClr val="1B728D"/>
                </a:solidFill>
                <a:latin typeface="Calibri"/>
                <a:ea typeface="Calibri"/>
                <a:cs typeface="Calibri"/>
                <a:sym typeface="Calibri"/>
              </a:rPr>
              <a:t>PEAK:</a:t>
            </a:r>
            <a:endParaRPr sz="3000" b="1" i="0" u="none" strike="noStrike" cap="none" dirty="0">
              <a:solidFill>
                <a:srgbClr val="1B728D"/>
              </a:solidFill>
              <a:latin typeface="Calibri"/>
              <a:ea typeface="Calibri"/>
              <a:cs typeface="Calibri"/>
              <a:sym typeface="Calibri"/>
            </a:endParaRPr>
          </a:p>
        </p:txBody>
      </p:sp>
      <p:sp>
        <p:nvSpPr>
          <p:cNvPr id="384" name="Google Shape;384;p32"/>
          <p:cNvSpPr/>
          <p:nvPr/>
        </p:nvSpPr>
        <p:spPr>
          <a:xfrm>
            <a:off x="264738" y="4943475"/>
            <a:ext cx="547575" cy="641950"/>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385" name="Google Shape;385;p32"/>
          <p:cNvSpPr txBox="1"/>
          <p:nvPr/>
        </p:nvSpPr>
        <p:spPr>
          <a:xfrm>
            <a:off x="790425" y="2672650"/>
            <a:ext cx="5739300" cy="281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YouTube: </a:t>
            </a:r>
            <a:r>
              <a:rPr lang="en-US" sz="1400" b="0" i="0" u="sng" strike="noStrike" cap="none">
                <a:solidFill>
                  <a:srgbClr val="87A66E"/>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https://www.youtube.com/@peakentrepreneurs2892/videos</a:t>
            </a:r>
            <a:endParaRPr sz="1400" b="0" i="0" u="sng" strike="noStrike" cap="none">
              <a:solidFill>
                <a:srgbClr val="87A66E"/>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TikTok:</a:t>
            </a:r>
            <a:r>
              <a:rPr lang="en-US" sz="1400" b="0" i="0" u="none" strike="noStrike" cap="none">
                <a:solidFill>
                  <a:srgbClr val="323338"/>
                </a:solidFill>
                <a:highlight>
                  <a:srgbClr val="FFFFFF"/>
                </a:highlight>
                <a:latin typeface="Arial"/>
                <a:ea typeface="Arial"/>
                <a:cs typeface="Arial"/>
                <a:sym typeface="Arial"/>
              </a:rPr>
              <a:t> </a:t>
            </a:r>
            <a:r>
              <a:rPr lang="en-US" sz="1400" b="0" i="0" u="sng" strike="noStrike" cap="none">
                <a:solidFill>
                  <a:srgbClr val="87A66E"/>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https://www.tiktok.com/@peakentrepreneurs</a:t>
            </a:r>
            <a:endParaRPr sz="1400" b="0" i="0" u="sng" strike="noStrike" cap="none">
              <a:solidFill>
                <a:srgbClr val="87A66E"/>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Instagram:</a:t>
            </a:r>
            <a:r>
              <a:rPr lang="en-US" sz="1400" b="0" i="0" u="none" strike="noStrike" cap="none">
                <a:solidFill>
                  <a:srgbClr val="323338"/>
                </a:solidFill>
                <a:highlight>
                  <a:srgbClr val="FFFFFF"/>
                </a:highlight>
                <a:latin typeface="Arial"/>
                <a:ea typeface="Arial"/>
                <a:cs typeface="Arial"/>
                <a:sym typeface="Arial"/>
              </a:rPr>
              <a:t> </a:t>
            </a:r>
            <a:r>
              <a:rPr lang="en-US" sz="1400" b="0" i="0" u="sng" strike="noStrike" cap="none">
                <a:solidFill>
                  <a:srgbClr val="87A66E"/>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https://www.instagram.com/peak.entrepreneurs/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400"/>
              <a:buFont typeface="Arial"/>
              <a:buNone/>
            </a:pPr>
            <a:r>
              <a:rPr lang="en-US" sz="1400" b="0" i="0" u="none" strike="noStrike" cap="none">
                <a:solidFill>
                  <a:srgbClr val="000000"/>
                </a:solidFill>
                <a:latin typeface="Arial"/>
                <a:ea typeface="Arial"/>
                <a:cs typeface="Arial"/>
                <a:sym typeface="Arial"/>
              </a:rPr>
              <a:t>Facebook: </a:t>
            </a:r>
            <a:r>
              <a:rPr lang="en-US" sz="1400" b="0" i="0" u="sng" strike="noStrike" cap="none">
                <a:solidFill>
                  <a:srgbClr val="87A66E"/>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https://www.facebook.com/PeakEntrepreneurs</a:t>
            </a:r>
            <a:endParaRPr sz="1400" b="0" i="0" u="none" strike="noStrike" cap="none">
              <a:solidFill>
                <a:srgbClr val="000000"/>
              </a:solidFill>
              <a:latin typeface="Arial"/>
              <a:ea typeface="Arial"/>
              <a:cs typeface="Arial"/>
              <a:sym typeface="Arial"/>
            </a:endParaRPr>
          </a:p>
        </p:txBody>
      </p:sp>
      <p:pic>
        <p:nvPicPr>
          <p:cNvPr id="386" name="Google Shape;386;p32"/>
          <p:cNvPicPr preferRelativeResize="0"/>
          <p:nvPr/>
        </p:nvPicPr>
        <p:blipFill rotWithShape="1">
          <a:blip r:embed="rId7">
            <a:alphaModFix/>
          </a:blip>
          <a:srcRect/>
          <a:stretch/>
        </p:blipFill>
        <p:spPr>
          <a:xfrm rot="10800000">
            <a:off x="384501" y="4228975"/>
            <a:ext cx="409674" cy="409700"/>
          </a:xfrm>
          <a:prstGeom prst="rect">
            <a:avLst/>
          </a:prstGeom>
          <a:noFill/>
          <a:ln>
            <a:noFill/>
          </a:ln>
        </p:spPr>
      </p:pic>
      <p:pic>
        <p:nvPicPr>
          <p:cNvPr id="387" name="Google Shape;387;p32"/>
          <p:cNvPicPr preferRelativeResize="0"/>
          <p:nvPr/>
        </p:nvPicPr>
        <p:blipFill rotWithShape="1">
          <a:blip r:embed="rId8">
            <a:alphaModFix/>
          </a:blip>
          <a:srcRect/>
          <a:stretch/>
        </p:blipFill>
        <p:spPr>
          <a:xfrm>
            <a:off x="344750" y="3430299"/>
            <a:ext cx="439908" cy="493875"/>
          </a:xfrm>
          <a:prstGeom prst="rect">
            <a:avLst/>
          </a:prstGeom>
          <a:noFill/>
          <a:ln>
            <a:noFill/>
          </a:ln>
        </p:spPr>
      </p:pic>
      <p:pic>
        <p:nvPicPr>
          <p:cNvPr id="388" name="Google Shape;388;p32"/>
          <p:cNvPicPr preferRelativeResize="0"/>
          <p:nvPr/>
        </p:nvPicPr>
        <p:blipFill rotWithShape="1">
          <a:blip r:embed="rId9">
            <a:alphaModFix/>
          </a:blip>
          <a:srcRect/>
          <a:stretch/>
        </p:blipFill>
        <p:spPr>
          <a:xfrm>
            <a:off x="292399" y="2719650"/>
            <a:ext cx="492251" cy="340725"/>
          </a:xfrm>
          <a:prstGeom prst="rect">
            <a:avLst/>
          </a:prstGeom>
          <a:noFill/>
          <a:ln>
            <a:noFill/>
          </a:ln>
        </p:spPr>
      </p:pic>
      <p:pic>
        <p:nvPicPr>
          <p:cNvPr id="389" name="Google Shape;389;p32"/>
          <p:cNvPicPr preferRelativeResize="0"/>
          <p:nvPr/>
        </p:nvPicPr>
        <p:blipFill rotWithShape="1">
          <a:blip r:embed="rId9">
            <a:alphaModFix/>
          </a:blip>
          <a:srcRect/>
          <a:stretch/>
        </p:blipFill>
        <p:spPr>
          <a:xfrm>
            <a:off x="292401" y="2691475"/>
            <a:ext cx="492250" cy="340735"/>
          </a:xfrm>
          <a:prstGeom prst="rect">
            <a:avLst/>
          </a:prstGeom>
          <a:noFill/>
          <a:ln>
            <a:noFill/>
          </a:ln>
        </p:spPr>
      </p:pic>
      <p:pic>
        <p:nvPicPr>
          <p:cNvPr id="390" name="Google Shape;390;p32"/>
          <p:cNvPicPr preferRelativeResize="0"/>
          <p:nvPr/>
        </p:nvPicPr>
        <p:blipFill rotWithShape="1">
          <a:blip r:embed="rId8">
            <a:alphaModFix/>
          </a:blip>
          <a:srcRect/>
          <a:stretch/>
        </p:blipFill>
        <p:spPr>
          <a:xfrm>
            <a:off x="344745" y="3397750"/>
            <a:ext cx="439900" cy="493850"/>
          </a:xfrm>
          <a:prstGeom prst="rect">
            <a:avLst/>
          </a:prstGeom>
          <a:noFill/>
          <a:ln>
            <a:noFill/>
          </a:ln>
        </p:spPr>
      </p:pic>
      <p:pic>
        <p:nvPicPr>
          <p:cNvPr id="391" name="Google Shape;391;p32"/>
          <p:cNvPicPr preferRelativeResize="0"/>
          <p:nvPr/>
        </p:nvPicPr>
        <p:blipFill rotWithShape="1">
          <a:blip r:embed="rId7">
            <a:alphaModFix/>
          </a:blip>
          <a:srcRect/>
          <a:stretch/>
        </p:blipFill>
        <p:spPr>
          <a:xfrm>
            <a:off x="292395" y="4224325"/>
            <a:ext cx="492250" cy="492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
          <p:cNvSpPr txBox="1">
            <a:spLocks noGrp="1"/>
          </p:cNvSpPr>
          <p:nvPr>
            <p:ph type="body" idx="1"/>
          </p:nvPr>
        </p:nvSpPr>
        <p:spPr>
          <a:xfrm>
            <a:off x="504268" y="882452"/>
            <a:ext cx="4535691" cy="6526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l-GR" sz="3600" dirty="0">
                <a:solidFill>
                  <a:srgbClr val="33CCFF"/>
                </a:solidFill>
              </a:rPr>
              <a:t>ΜΑΘΗΣΙΑΚΟΙ ΣΤΟΧΟΙ</a:t>
            </a:r>
          </a:p>
        </p:txBody>
      </p:sp>
      <p:sp>
        <p:nvSpPr>
          <p:cNvPr id="180" name="Google Shape;180;p2"/>
          <p:cNvSpPr txBox="1">
            <a:spLocks noGrp="1"/>
          </p:cNvSpPr>
          <p:nvPr>
            <p:ph type="body" idx="3"/>
          </p:nvPr>
        </p:nvSpPr>
        <p:spPr>
          <a:xfrm>
            <a:off x="6414889" y="1101960"/>
            <a:ext cx="4858164"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l-GR" sz="2800" dirty="0">
                <a:solidFill>
                  <a:srgbClr val="0070C0"/>
                </a:solidFill>
              </a:rPr>
              <a:t>Στο τέλος αυτής της ενότητας, </a:t>
            </a:r>
          </a:p>
          <a:p>
            <a:pPr marL="0" lvl="0" indent="0" algn="l" rtl="0">
              <a:lnSpc>
                <a:spcPct val="90000"/>
              </a:lnSpc>
              <a:spcBef>
                <a:spcPts val="0"/>
              </a:spcBef>
              <a:spcAft>
                <a:spcPts val="0"/>
              </a:spcAft>
              <a:buClr>
                <a:srgbClr val="595959"/>
              </a:buClr>
              <a:buSzPts val="2200"/>
              <a:buNone/>
            </a:pPr>
            <a:r>
              <a:rPr lang="el-GR" sz="2800" dirty="0">
                <a:solidFill>
                  <a:srgbClr val="0070C0"/>
                </a:solidFill>
              </a:rPr>
              <a:t>θα πρέπει να μπορείτε να</a:t>
            </a:r>
            <a:r>
              <a:rPr lang="en-US" sz="2800" dirty="0">
                <a:solidFill>
                  <a:srgbClr val="0070C0"/>
                </a:solidFill>
              </a:rPr>
              <a:t>:</a:t>
            </a:r>
            <a:endParaRPr sz="2800" dirty="0">
              <a:solidFill>
                <a:srgbClr val="0070C0"/>
              </a:solidFill>
            </a:endParaRPr>
          </a:p>
        </p:txBody>
      </p:sp>
      <p:sp>
        <p:nvSpPr>
          <p:cNvPr id="181" name="Google Shape;181;p2"/>
          <p:cNvSpPr txBox="1">
            <a:spLocks noGrp="1"/>
          </p:cNvSpPr>
          <p:nvPr>
            <p:ph type="body" idx="4"/>
          </p:nvPr>
        </p:nvSpPr>
        <p:spPr>
          <a:xfrm>
            <a:off x="6414889" y="1992573"/>
            <a:ext cx="5376778" cy="3883126"/>
          </a:xfrm>
          <a:prstGeom prst="rect">
            <a:avLst/>
          </a:prstGeom>
          <a:noFill/>
          <a:ln>
            <a:noFill/>
          </a:ln>
        </p:spPr>
        <p:txBody>
          <a:bodyPr spcFirstLastPara="1" wrap="square" lIns="91425" tIns="45700" rIns="91425" bIns="45700" anchor="ctr" anchorCtr="0">
            <a:noAutofit/>
          </a:bodyPr>
          <a:lstStyle/>
          <a:p>
            <a:pPr marL="342900" lvl="0" indent="-342900" algn="just" rtl="0">
              <a:lnSpc>
                <a:spcPct val="90000"/>
              </a:lnSpc>
              <a:spcBef>
                <a:spcPts val="0"/>
              </a:spcBef>
              <a:spcAft>
                <a:spcPts val="0"/>
              </a:spcAft>
              <a:buSzPts val="2400"/>
              <a:buFont typeface="Arial"/>
              <a:buChar char="•"/>
            </a:pPr>
            <a:r>
              <a:rPr lang="el-GR" sz="2400" dirty="0"/>
              <a:t>Προσδιορίζετε τις υποκείμενες τάσεις στον τουρισμό που σχετίζονται με τη βιωσιμότητα και τα κίνητρα των πελατών για ταξίδια</a:t>
            </a:r>
            <a:r>
              <a:rPr lang="en-US" sz="2400" dirty="0"/>
              <a:t>.</a:t>
            </a:r>
            <a:endParaRPr dirty="0"/>
          </a:p>
          <a:p>
            <a:pPr marL="342900" lvl="0" indent="-342900" algn="just" rtl="0">
              <a:lnSpc>
                <a:spcPct val="90000"/>
              </a:lnSpc>
              <a:spcBef>
                <a:spcPts val="0"/>
              </a:spcBef>
              <a:spcAft>
                <a:spcPts val="0"/>
              </a:spcAft>
              <a:buSzPts val="2400"/>
              <a:buFont typeface="Arial"/>
              <a:buChar char="•"/>
            </a:pPr>
            <a:r>
              <a:rPr lang="el-GR" sz="2400" dirty="0"/>
              <a:t>Προσδιορίζετε ευκαιρίες στην οικολογική παραγωγή τροφίμων και τη σύνδεσή της με τον υπεύθυνο τουρισμό.</a:t>
            </a:r>
            <a:endParaRPr lang="en-US" sz="2400" dirty="0"/>
          </a:p>
          <a:p>
            <a:pPr marL="342900" lvl="0" indent="-342900" algn="just" rtl="0">
              <a:lnSpc>
                <a:spcPct val="90000"/>
              </a:lnSpc>
              <a:spcBef>
                <a:spcPts val="0"/>
              </a:spcBef>
              <a:spcAft>
                <a:spcPts val="0"/>
              </a:spcAft>
              <a:buSzPts val="2400"/>
              <a:buFont typeface="Arial"/>
              <a:buChar char="•"/>
            </a:pPr>
            <a:r>
              <a:rPr lang="el-GR" sz="2400" dirty="0"/>
              <a:t>Εφαρμόζετε τις επιχειρηματικές σας ιδέες στο βουνό σε μεθόδους εργασίας δημιουργικής σκέψης και βιωσιμότητας.</a:t>
            </a:r>
            <a:endParaRPr dirty="0"/>
          </a:p>
        </p:txBody>
      </p:sp>
      <p:sp>
        <p:nvSpPr>
          <p:cNvPr id="182" name="Google Shape;182;p2"/>
          <p:cNvSpPr/>
          <p:nvPr/>
        </p:nvSpPr>
        <p:spPr>
          <a:xfrm>
            <a:off x="7256025" y="6141000"/>
            <a:ext cx="4535700" cy="42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txBox="1"/>
          <p:nvPr/>
        </p:nvSpPr>
        <p:spPr>
          <a:xfrm>
            <a:off x="495300" y="5550000"/>
            <a:ext cx="33222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700">
                <a:solidFill>
                  <a:srgbClr val="FFFFF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700">
              <a:solidFill>
                <a:srgbClr val="FFFFFF"/>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7"/>
          <p:cNvPicPr preferRelativeResize="0">
            <a:picLocks noGrp="1"/>
          </p:cNvPicPr>
          <p:nvPr>
            <p:ph type="pic" idx="2"/>
          </p:nvPr>
        </p:nvPicPr>
        <p:blipFill rotWithShape="1">
          <a:blip r:embed="rId3">
            <a:alphaModFix amt="87000"/>
          </a:blip>
          <a:srcRect t="12363" b="12362"/>
          <a:stretch/>
        </p:blipFill>
        <p:spPr>
          <a:xfrm flipH="1">
            <a:off x="0" y="193347"/>
            <a:ext cx="12192000" cy="6858000"/>
          </a:xfrm>
          <a:prstGeom prst="rect">
            <a:avLst/>
          </a:prstGeom>
          <a:noFill/>
          <a:ln>
            <a:noFill/>
          </a:ln>
        </p:spPr>
      </p:pic>
      <p:sp>
        <p:nvSpPr>
          <p:cNvPr id="189" name="Google Shape;189;p67"/>
          <p:cNvSpPr txBox="1">
            <a:spLocks noGrp="1"/>
          </p:cNvSpPr>
          <p:nvPr>
            <p:ph type="body" idx="1"/>
          </p:nvPr>
        </p:nvSpPr>
        <p:spPr>
          <a:xfrm>
            <a:off x="3793402" y="1695885"/>
            <a:ext cx="8151962" cy="19424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US" sz="2400" dirty="0">
                <a:latin typeface="Calibri"/>
                <a:ea typeface="Calibri"/>
                <a:cs typeface="Calibri"/>
                <a:sym typeface="Calibri"/>
              </a:rPr>
              <a:t>"</a:t>
            </a:r>
            <a:r>
              <a:rPr lang="el-GR" sz="2400" dirty="0">
                <a:latin typeface="Calibri"/>
                <a:ea typeface="Calibri"/>
                <a:cs typeface="Calibri"/>
                <a:sym typeface="Calibri"/>
              </a:rPr>
              <a:t>Ο τουρισμός περιλαμβάνει τις δραστηριότητες ατόμων που ταξιδεύουν και μένουν σε μέρη εκτός του συνηθισμένου τους περιβάλλοντος για όχι περισσότερο από ένα συνεχόμενο έτος για αναψυχή, επαγγελματικούς και άλλους σκοπούς.</a:t>
            </a:r>
            <a:r>
              <a:rPr lang="en-US" sz="2400" dirty="0">
                <a:latin typeface="Calibri"/>
                <a:ea typeface="Calibri"/>
                <a:cs typeface="Calibri"/>
                <a:sym typeface="Calibri"/>
              </a:rPr>
              <a:t>."</a:t>
            </a:r>
            <a:endParaRPr sz="2400" dirty="0">
              <a:latin typeface="Calibri"/>
              <a:ea typeface="Calibri"/>
              <a:cs typeface="Calibri"/>
              <a:sym typeface="Calibri"/>
            </a:endParaRPr>
          </a:p>
        </p:txBody>
      </p:sp>
      <p:sp>
        <p:nvSpPr>
          <p:cNvPr id="190" name="Google Shape;190;p67"/>
          <p:cNvSpPr txBox="1">
            <a:spLocks noGrp="1"/>
          </p:cNvSpPr>
          <p:nvPr>
            <p:ph type="body" idx="3"/>
          </p:nvPr>
        </p:nvSpPr>
        <p:spPr>
          <a:xfrm>
            <a:off x="4267200" y="203066"/>
            <a:ext cx="3657600" cy="715618"/>
          </a:xfrm>
          <a:prstGeom prst="rect">
            <a:avLst/>
          </a:prstGeom>
          <a:noFill/>
          <a:ln>
            <a:noFill/>
          </a:ln>
        </p:spPr>
        <p:txBody>
          <a:bodyPr spcFirstLastPara="1" wrap="square" lIns="91425" tIns="45700" rIns="91425" bIns="45700" anchor="ctr" anchorCtr="0">
            <a:normAutofit fontScale="92500"/>
          </a:bodyPr>
          <a:lstStyle/>
          <a:p>
            <a:pPr marL="0" lvl="0" indent="0" algn="r" rtl="0">
              <a:lnSpc>
                <a:spcPct val="90000"/>
              </a:lnSpc>
              <a:spcBef>
                <a:spcPts val="0"/>
              </a:spcBef>
              <a:spcAft>
                <a:spcPts val="0"/>
              </a:spcAft>
              <a:buClr>
                <a:schemeClr val="lt1"/>
              </a:buClr>
              <a:buSzPts val="3243"/>
              <a:buNone/>
            </a:pPr>
            <a:r>
              <a:rPr lang="el-GR" sz="3600" b="1" i="0" dirty="0">
                <a:solidFill>
                  <a:srgbClr val="0070C0"/>
                </a:solidFill>
              </a:rPr>
              <a:t>Τι είναι τουρισμός</a:t>
            </a:r>
            <a:r>
              <a:rPr lang="en-US" sz="3600" b="1" i="0" dirty="0">
                <a:solidFill>
                  <a:srgbClr val="0070C0"/>
                </a:solidFill>
              </a:rPr>
              <a:t>?</a:t>
            </a:r>
            <a:endParaRPr sz="3600" dirty="0">
              <a:solidFill>
                <a:srgbClr val="0070C0"/>
              </a:solidFill>
            </a:endParaRPr>
          </a:p>
        </p:txBody>
      </p:sp>
      <p:sp>
        <p:nvSpPr>
          <p:cNvPr id="191" name="Google Shape;191;p67"/>
          <p:cNvSpPr txBox="1"/>
          <p:nvPr/>
        </p:nvSpPr>
        <p:spPr>
          <a:xfrm>
            <a:off x="6241774" y="3135168"/>
            <a:ext cx="5703590" cy="56642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2000"/>
              <a:buFont typeface="Arial"/>
              <a:buNone/>
            </a:pPr>
            <a:r>
              <a:rPr lang="en-US" sz="1400" b="0" i="0" u="none" strike="noStrike" cap="none">
                <a:solidFill>
                  <a:schemeClr val="lt1"/>
                </a:solidFill>
                <a:latin typeface="Calibri"/>
                <a:ea typeface="Calibri"/>
                <a:cs typeface="Calibri"/>
                <a:sym typeface="Calibri"/>
              </a:rPr>
              <a:t>UNWTO - United Nations World Tourism Organization</a:t>
            </a:r>
            <a:endParaRPr sz="1400" b="1" i="0" u="none" strike="noStrike" cap="none">
              <a:solidFill>
                <a:schemeClr val="lt1"/>
              </a:solidFill>
              <a:latin typeface="Calibri"/>
              <a:ea typeface="Calibri"/>
              <a:cs typeface="Calibri"/>
              <a:sym typeface="Calibri"/>
            </a:endParaRPr>
          </a:p>
        </p:txBody>
      </p:sp>
      <p:sp>
        <p:nvSpPr>
          <p:cNvPr id="192" name="Google Shape;192;p67"/>
          <p:cNvSpPr txBox="1"/>
          <p:nvPr/>
        </p:nvSpPr>
        <p:spPr>
          <a:xfrm>
            <a:off x="584444" y="4169668"/>
            <a:ext cx="7771916"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400" b="1" i="0" u="none" strike="noStrike" cap="none" dirty="0">
                <a:solidFill>
                  <a:schemeClr val="lt1"/>
                </a:solidFill>
                <a:latin typeface="Calibri"/>
                <a:ea typeface="Calibri"/>
                <a:cs typeface="Calibri"/>
                <a:sym typeface="Calibri"/>
              </a:rPr>
              <a:t>"</a:t>
            </a:r>
            <a:r>
              <a:rPr lang="el-GR" sz="2400" b="1" i="0" u="none" strike="noStrike" cap="none" dirty="0">
                <a:solidFill>
                  <a:schemeClr val="lt1"/>
                </a:solidFill>
                <a:latin typeface="Calibri"/>
                <a:ea typeface="Calibri"/>
                <a:cs typeface="Calibri"/>
                <a:sym typeface="Calibri"/>
              </a:rPr>
              <a:t>Σε όλο τον κόσμο, σε χώρες όλων των επιπέδων ανάπτυξης, πολλά εκατομμύρια θέσεων εργασίας και επιχειρήσεων εξαρτώνται από έναν ισχυρό και ακμάζοντα τουριστικό τομέα</a:t>
            </a:r>
            <a:r>
              <a:rPr lang="en-US" sz="2400" b="0" i="0" u="none" strike="noStrike" cap="none" dirty="0">
                <a:solidFill>
                  <a:schemeClr val="lt1"/>
                </a:solidFill>
                <a:latin typeface="Calibri"/>
                <a:ea typeface="Calibri"/>
                <a:cs typeface="Calibri"/>
                <a:sym typeface="Calibri"/>
              </a:rPr>
              <a:t>."</a:t>
            </a:r>
            <a:r>
              <a:rPr lang="en-US" sz="2400" b="1" i="0" u="none" strike="noStrike" cap="none" dirty="0">
                <a:solidFill>
                  <a:schemeClr val="lt1"/>
                </a:solidFill>
                <a:latin typeface="Calibri"/>
                <a:ea typeface="Calibri"/>
                <a:cs typeface="Calibri"/>
                <a:sym typeface="Calibri"/>
              </a:rPr>
              <a:t> </a:t>
            </a:r>
            <a:endParaRPr sz="2400" b="1" i="0" u="none" strike="noStrike" cap="none" dirty="0">
              <a:solidFill>
                <a:schemeClr val="lt1"/>
              </a:solidFill>
              <a:latin typeface="Calibri"/>
              <a:ea typeface="Calibri"/>
              <a:cs typeface="Calibri"/>
              <a:sym typeface="Calibri"/>
            </a:endParaRPr>
          </a:p>
        </p:txBody>
      </p:sp>
      <p:sp>
        <p:nvSpPr>
          <p:cNvPr id="193" name="Google Shape;193;p67"/>
          <p:cNvSpPr txBox="1"/>
          <p:nvPr/>
        </p:nvSpPr>
        <p:spPr>
          <a:xfrm>
            <a:off x="3627501" y="5644018"/>
            <a:ext cx="4684689" cy="415458"/>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rgbClr val="000000"/>
              </a:buClr>
              <a:buSzPts val="1800"/>
              <a:buFont typeface="Arial"/>
              <a:buNone/>
            </a:pPr>
            <a:r>
              <a:rPr lang="en-US" sz="1400" b="0" i="0" u="none" strike="noStrike" cap="none">
                <a:solidFill>
                  <a:schemeClr val="lt1"/>
                </a:solidFill>
                <a:latin typeface="Calibri"/>
                <a:ea typeface="Calibri"/>
                <a:cs typeface="Calibri"/>
                <a:sym typeface="Calibri"/>
              </a:rPr>
              <a:t>Zurab Pololikashvili, UNWTO Secretary-General</a:t>
            </a: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68"/>
          <p:cNvSpPr txBox="1">
            <a:spLocks noGrp="1"/>
          </p:cNvSpPr>
          <p:nvPr>
            <p:ph type="body" idx="1"/>
          </p:nvPr>
        </p:nvSpPr>
        <p:spPr>
          <a:xfrm>
            <a:off x="5043713" y="1523998"/>
            <a:ext cx="6756401" cy="4641716"/>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just" rtl="0">
              <a:lnSpc>
                <a:spcPct val="90000"/>
              </a:lnSpc>
              <a:spcBef>
                <a:spcPts val="0"/>
              </a:spcBef>
              <a:spcAft>
                <a:spcPts val="0"/>
              </a:spcAft>
              <a:buClr>
                <a:srgbClr val="595959"/>
              </a:buClr>
              <a:buSzPct val="108108"/>
              <a:buNone/>
            </a:pPr>
            <a:r>
              <a:rPr lang="el-GR" dirty="0"/>
              <a:t>Στην τουριστική έρευνα, οι καινοτομίες συχνά κατηγοριοποιούνται σε τύπους. Μια κατηγοριοποίηση που χρησιμοποιήθηκε σε μια τέτοια έρευνα είναι από τον Hjalager (2010) όπου οι καινοτομίες χωρίζονται σε πέντε τύπους:</a:t>
            </a:r>
          </a:p>
          <a:p>
            <a:pPr marL="228600" lvl="0" indent="-228600" algn="just" rtl="0">
              <a:lnSpc>
                <a:spcPct val="90000"/>
              </a:lnSpc>
              <a:spcBef>
                <a:spcPts val="0"/>
              </a:spcBef>
              <a:spcAft>
                <a:spcPts val="0"/>
              </a:spcAft>
              <a:buClr>
                <a:srgbClr val="595959"/>
              </a:buClr>
              <a:buSzPct val="108108"/>
              <a:buNone/>
            </a:pPr>
            <a:endParaRPr lang="el-GR" dirty="0"/>
          </a:p>
          <a:p>
            <a:pPr lvl="0" indent="-457200" algn="just" rtl="0">
              <a:lnSpc>
                <a:spcPct val="90000"/>
              </a:lnSpc>
              <a:spcBef>
                <a:spcPts val="0"/>
              </a:spcBef>
              <a:spcAft>
                <a:spcPts val="0"/>
              </a:spcAft>
              <a:buClr>
                <a:srgbClr val="595959"/>
              </a:buClr>
              <a:buSzPct val="108108"/>
              <a:buFont typeface="+mj-lt"/>
              <a:buAutoNum type="arabicPeriod"/>
            </a:pPr>
            <a:r>
              <a:rPr lang="el-GR" dirty="0"/>
              <a:t>Καινοτομίες προϊόντων ή υπηρεσιών (αλλαγές που μπορούν να παρατηρηθούν άμεσα από τον τουρίστα και άλλους πελάτες)</a:t>
            </a:r>
          </a:p>
          <a:p>
            <a:pPr lvl="0" indent="-457200" algn="just" rtl="0">
              <a:lnSpc>
                <a:spcPct val="90000"/>
              </a:lnSpc>
              <a:spcBef>
                <a:spcPts val="0"/>
              </a:spcBef>
              <a:spcAft>
                <a:spcPts val="0"/>
              </a:spcAft>
              <a:buClr>
                <a:srgbClr val="595959"/>
              </a:buClr>
              <a:buSzPct val="108108"/>
              <a:buFont typeface="+mj-lt"/>
              <a:buAutoNum type="arabicPeriod"/>
            </a:pPr>
            <a:r>
              <a:rPr lang="el-GR" dirty="0"/>
              <a:t>Καινοτομίες διαδικασιών (συνήθως παρασκηνιακές πρωτοβουλίες που στοχεύουν στη βελτίωση της αποδοτικότητας και της παραγωγικότητας)</a:t>
            </a:r>
          </a:p>
          <a:p>
            <a:pPr lvl="0" indent="-457200" algn="just" rtl="0">
              <a:lnSpc>
                <a:spcPct val="90000"/>
              </a:lnSpc>
              <a:spcBef>
                <a:spcPts val="0"/>
              </a:spcBef>
              <a:spcAft>
                <a:spcPts val="0"/>
              </a:spcAft>
              <a:buClr>
                <a:srgbClr val="595959"/>
              </a:buClr>
              <a:buSzPct val="108108"/>
              <a:buFont typeface="+mj-lt"/>
              <a:buAutoNum type="arabicPeriod"/>
            </a:pPr>
            <a:r>
              <a:rPr lang="el-GR" dirty="0"/>
              <a:t>Διευθυντικές καινοτομίες (νέοι τρόποι οργάνωσης επιχειρηματικών διαδικασιών, ενδυνάμωση του προσωπικού κ.λπ.)</a:t>
            </a:r>
          </a:p>
          <a:p>
            <a:pPr lvl="0" indent="-457200" algn="just" rtl="0">
              <a:lnSpc>
                <a:spcPct val="90000"/>
              </a:lnSpc>
              <a:spcBef>
                <a:spcPts val="0"/>
              </a:spcBef>
              <a:spcAft>
                <a:spcPts val="0"/>
              </a:spcAft>
              <a:buClr>
                <a:srgbClr val="595959"/>
              </a:buClr>
              <a:buSzPct val="108108"/>
              <a:buFont typeface="+mj-lt"/>
              <a:buAutoNum type="arabicPeriod"/>
            </a:pPr>
            <a:r>
              <a:rPr lang="el-GR" dirty="0"/>
              <a:t>Καινοτομίες μάρκετινγκ (νέες έννοιες μάρκετινγκ)</a:t>
            </a:r>
          </a:p>
          <a:p>
            <a:pPr lvl="0" indent="-457200" algn="just" rtl="0">
              <a:lnSpc>
                <a:spcPct val="90000"/>
              </a:lnSpc>
              <a:spcBef>
                <a:spcPts val="0"/>
              </a:spcBef>
              <a:spcAft>
                <a:spcPts val="0"/>
              </a:spcAft>
              <a:buClr>
                <a:srgbClr val="595959"/>
              </a:buClr>
              <a:buSzPct val="108108"/>
              <a:buFont typeface="+mj-lt"/>
              <a:buAutoNum type="arabicPeriod"/>
            </a:pPr>
            <a:r>
              <a:rPr lang="el-GR" dirty="0"/>
              <a:t>Θεσμικές καινοτομίες (νέες μορφές δομής συνεργασίας, όπως clusters, δίκτυα και συνεταιρισμοί)</a:t>
            </a:r>
            <a:endParaRPr dirty="0"/>
          </a:p>
        </p:txBody>
      </p:sp>
      <p:sp>
        <p:nvSpPr>
          <p:cNvPr id="199" name="Google Shape;199;p68"/>
          <p:cNvSpPr txBox="1">
            <a:spLocks noGrp="1"/>
          </p:cNvSpPr>
          <p:nvPr>
            <p:ph type="body" idx="3"/>
          </p:nvPr>
        </p:nvSpPr>
        <p:spPr>
          <a:xfrm>
            <a:off x="5043712" y="854693"/>
            <a:ext cx="5585003" cy="5822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SzPct val="117647"/>
              <a:buNone/>
            </a:pPr>
            <a:r>
              <a:rPr lang="el-GR" sz="3800" dirty="0">
                <a:solidFill>
                  <a:srgbClr val="0070C0"/>
                </a:solidFill>
              </a:rPr>
              <a:t>Καινοτομία στον Ορεινό Τουρισμό</a:t>
            </a:r>
            <a:endParaRPr dirty="0"/>
          </a:p>
        </p:txBody>
      </p:sp>
      <p:pic>
        <p:nvPicPr>
          <p:cNvPr id="200" name="Google Shape;200;p68" descr="3D swirl of cords on a blue background"/>
          <p:cNvPicPr preferRelativeResize="0"/>
          <p:nvPr/>
        </p:nvPicPr>
        <p:blipFill rotWithShape="1">
          <a:blip r:embed="rId3">
            <a:alphaModFix/>
          </a:blip>
          <a:srcRect l="41538" t="422" r="7699" b="-422"/>
          <a:stretch/>
        </p:blipFill>
        <p:spPr>
          <a:xfrm flipH="1">
            <a:off x="0" y="0"/>
            <a:ext cx="4788188"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69"/>
          <p:cNvPicPr preferRelativeResize="0">
            <a:picLocks noGrp="1"/>
          </p:cNvPicPr>
          <p:nvPr>
            <p:ph type="pic" idx="2"/>
          </p:nvPr>
        </p:nvPicPr>
        <p:blipFill rotWithShape="1">
          <a:blip r:embed="rId3">
            <a:alphaModFix/>
          </a:blip>
          <a:srcRect t="33606" b="33606"/>
          <a:stretch/>
        </p:blipFill>
        <p:spPr>
          <a:xfrm>
            <a:off x="0" y="0"/>
            <a:ext cx="12192000" cy="3748684"/>
          </a:xfrm>
          <a:prstGeom prst="rect">
            <a:avLst/>
          </a:prstGeom>
          <a:noFill/>
          <a:ln>
            <a:noFill/>
          </a:ln>
        </p:spPr>
      </p:pic>
      <p:sp>
        <p:nvSpPr>
          <p:cNvPr id="206" name="Google Shape;206;p69"/>
          <p:cNvSpPr txBox="1">
            <a:spLocks noGrp="1"/>
          </p:cNvSpPr>
          <p:nvPr>
            <p:ph type="body" idx="1"/>
          </p:nvPr>
        </p:nvSpPr>
        <p:spPr>
          <a:xfrm>
            <a:off x="5761929" y="4429586"/>
            <a:ext cx="6139785" cy="1788333"/>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90000"/>
              </a:lnSpc>
              <a:spcBef>
                <a:spcPts val="0"/>
              </a:spcBef>
              <a:spcAft>
                <a:spcPts val="0"/>
              </a:spcAft>
              <a:buClr>
                <a:srgbClr val="595959"/>
              </a:buClr>
              <a:buSzPts val="2400"/>
              <a:buNone/>
            </a:pPr>
            <a:r>
              <a:rPr lang="el-GR" sz="2200" dirty="0"/>
              <a:t>Οι ταχύτερα αναπτυσσόμενες ταξιδιωτικές τάσεις το 2022:</a:t>
            </a:r>
          </a:p>
          <a:p>
            <a:pPr marL="228600" lvl="0" indent="-228600" algn="just" rtl="0">
              <a:lnSpc>
                <a:spcPct val="90000"/>
              </a:lnSpc>
              <a:spcBef>
                <a:spcPts val="0"/>
              </a:spcBef>
              <a:spcAft>
                <a:spcPts val="0"/>
              </a:spcAft>
              <a:buClr>
                <a:srgbClr val="595959"/>
              </a:buClr>
              <a:buSzPts val="2400"/>
              <a:buNone/>
            </a:pPr>
            <a:r>
              <a:rPr lang="el-GR" sz="2200" dirty="0"/>
              <a:t>Ανθεκτικότητα στο κλίμα, οργανωμένα ατομικά ταξίδια, ταξίδια πολλών γενεών, τουρισμός ευεξίας και γαστρονομικός τουρισμός.</a:t>
            </a:r>
          </a:p>
          <a:p>
            <a:pPr marL="228600" lvl="0" indent="-228600" algn="r" rtl="0">
              <a:lnSpc>
                <a:spcPct val="90000"/>
              </a:lnSpc>
              <a:spcBef>
                <a:spcPts val="0"/>
              </a:spcBef>
              <a:spcAft>
                <a:spcPts val="0"/>
              </a:spcAft>
              <a:buClr>
                <a:srgbClr val="595959"/>
              </a:buClr>
              <a:buSzPts val="2400"/>
              <a:buNone/>
            </a:pPr>
            <a:r>
              <a:rPr lang="en-US" sz="1800" dirty="0"/>
              <a:t>Skift, </a:t>
            </a:r>
            <a:r>
              <a:rPr lang="en-US" sz="1800" dirty="0" err="1"/>
              <a:t>Barrons</a:t>
            </a:r>
            <a:r>
              <a:rPr lang="en-US" sz="1800" dirty="0"/>
              <a:t> &amp; Forbes, 2022</a:t>
            </a:r>
            <a:endParaRPr dirty="0"/>
          </a:p>
          <a:p>
            <a:pPr marL="228600" lvl="0" indent="-228600" algn="r" rtl="0">
              <a:lnSpc>
                <a:spcPct val="90000"/>
              </a:lnSpc>
              <a:spcBef>
                <a:spcPts val="0"/>
              </a:spcBef>
              <a:spcAft>
                <a:spcPts val="0"/>
              </a:spcAft>
              <a:buSzPts val="2400"/>
              <a:buNone/>
            </a:pPr>
            <a:endParaRPr sz="1700" dirty="0"/>
          </a:p>
          <a:p>
            <a:pPr marL="228600" lvl="0" indent="-228600" algn="r" rtl="0">
              <a:lnSpc>
                <a:spcPct val="90000"/>
              </a:lnSpc>
              <a:spcBef>
                <a:spcPts val="0"/>
              </a:spcBef>
              <a:spcAft>
                <a:spcPts val="0"/>
              </a:spcAft>
              <a:buSzPts val="2400"/>
              <a:buNone/>
            </a:pPr>
            <a:endParaRPr sz="1700" dirty="0"/>
          </a:p>
          <a:p>
            <a:pPr marL="228600" lvl="0" indent="-228600" algn="l" rtl="0">
              <a:lnSpc>
                <a:spcPct val="90000"/>
              </a:lnSpc>
              <a:spcBef>
                <a:spcPts val="0"/>
              </a:spcBef>
              <a:spcAft>
                <a:spcPts val="0"/>
              </a:spcAft>
              <a:buClr>
                <a:srgbClr val="595959"/>
              </a:buClr>
              <a:buSzPts val="2400"/>
              <a:buNone/>
            </a:pPr>
            <a:endParaRPr sz="2200" dirty="0"/>
          </a:p>
          <a:p>
            <a:pPr marL="228600" lvl="0" indent="-228600" algn="l" rtl="0">
              <a:lnSpc>
                <a:spcPct val="90000"/>
              </a:lnSpc>
              <a:spcBef>
                <a:spcPts val="0"/>
              </a:spcBef>
              <a:spcAft>
                <a:spcPts val="0"/>
              </a:spcAft>
              <a:buClr>
                <a:srgbClr val="595959"/>
              </a:buClr>
              <a:buSzPts val="2400"/>
              <a:buNone/>
            </a:pPr>
            <a:endParaRPr dirty="0"/>
          </a:p>
        </p:txBody>
      </p:sp>
      <p:sp>
        <p:nvSpPr>
          <p:cNvPr id="207" name="Google Shape;207;p69"/>
          <p:cNvSpPr txBox="1">
            <a:spLocks noGrp="1"/>
          </p:cNvSpPr>
          <p:nvPr>
            <p:ph type="body" idx="3"/>
          </p:nvPr>
        </p:nvSpPr>
        <p:spPr>
          <a:xfrm>
            <a:off x="181514" y="270530"/>
            <a:ext cx="3505115" cy="2889129"/>
          </a:xfrm>
          <a:prstGeom prst="rect">
            <a:avLst/>
          </a:prstGeom>
          <a:solidFill>
            <a:srgbClr val="D8D8D8"/>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95959"/>
              </a:buClr>
              <a:buSzPts val="3600"/>
              <a:buNone/>
            </a:pPr>
            <a:r>
              <a:rPr lang="el-GR" sz="2200" dirty="0">
                <a:solidFill>
                  <a:srgbClr val="0070C0"/>
                </a:solidFill>
              </a:rPr>
              <a:t>Έχετε τουριστική επιχείρηση στα βουνά, θέλετε να δημιουργήσετε ένα νέο προϊόν ή</a:t>
            </a:r>
            <a:r>
              <a:rPr lang="en-US" sz="2200" dirty="0">
                <a:solidFill>
                  <a:srgbClr val="0070C0"/>
                </a:solidFill>
              </a:rPr>
              <a:t> </a:t>
            </a:r>
            <a:r>
              <a:rPr lang="el-GR" sz="2200" dirty="0">
                <a:solidFill>
                  <a:srgbClr val="0070C0"/>
                </a:solidFill>
              </a:rPr>
              <a:t>να βελτιώσετε ένα υπάρχον,</a:t>
            </a:r>
            <a:endParaRPr lang="en-US" sz="2200" dirty="0">
              <a:solidFill>
                <a:srgbClr val="0070C0"/>
              </a:solidFill>
            </a:endParaRPr>
          </a:p>
          <a:p>
            <a:pPr marL="0" lvl="0" indent="0" algn="ctr" rtl="0">
              <a:lnSpc>
                <a:spcPct val="90000"/>
              </a:lnSpc>
              <a:spcBef>
                <a:spcPts val="0"/>
              </a:spcBef>
              <a:spcAft>
                <a:spcPts val="0"/>
              </a:spcAft>
              <a:buClr>
                <a:srgbClr val="595959"/>
              </a:buClr>
              <a:buSzPts val="3600"/>
              <a:buNone/>
            </a:pPr>
            <a:r>
              <a:rPr lang="el-GR" sz="2200" dirty="0">
                <a:solidFill>
                  <a:srgbClr val="0070C0"/>
                </a:solidFill>
              </a:rPr>
              <a:t>ή</a:t>
            </a:r>
            <a:r>
              <a:rPr lang="en-US" sz="2200" dirty="0">
                <a:solidFill>
                  <a:srgbClr val="0070C0"/>
                </a:solidFill>
              </a:rPr>
              <a:t> </a:t>
            </a:r>
          </a:p>
          <a:p>
            <a:pPr marL="0" lvl="0" indent="0" algn="ctr" rtl="0">
              <a:lnSpc>
                <a:spcPct val="90000"/>
              </a:lnSpc>
              <a:spcBef>
                <a:spcPts val="0"/>
              </a:spcBef>
              <a:spcAft>
                <a:spcPts val="0"/>
              </a:spcAft>
              <a:buClr>
                <a:srgbClr val="595959"/>
              </a:buClr>
              <a:buSzPts val="3600"/>
              <a:buNone/>
            </a:pPr>
            <a:r>
              <a:rPr lang="el-GR" sz="2200" dirty="0">
                <a:solidFill>
                  <a:srgbClr val="0070C0"/>
                </a:solidFill>
              </a:rPr>
              <a:t>Θέλετε να ξεκινήσετε μια ορεινή τουριστική επιχείρηση;</a:t>
            </a:r>
            <a:endParaRPr dirty="0">
              <a:solidFill>
                <a:srgbClr val="0070C0"/>
              </a:solidFill>
            </a:endParaRPr>
          </a:p>
        </p:txBody>
      </p:sp>
      <p:sp>
        <p:nvSpPr>
          <p:cNvPr id="208" name="Google Shape;208;p69"/>
          <p:cNvSpPr txBox="1"/>
          <p:nvPr/>
        </p:nvSpPr>
        <p:spPr>
          <a:xfrm>
            <a:off x="1167897" y="6366494"/>
            <a:ext cx="8258065" cy="532327"/>
          </a:xfrm>
          <a:prstGeom prst="rect">
            <a:avLst/>
          </a:prstGeom>
          <a:noFill/>
          <a:ln>
            <a:noFill/>
          </a:ln>
        </p:spPr>
        <p:txBody>
          <a:bodyPr spcFirstLastPara="1" wrap="square" lIns="91425" tIns="45700" rIns="91425" bIns="45700" anchor="t" anchorCtr="0">
            <a:normAutofit fontScale="85000" lnSpcReduction="10000"/>
          </a:bodyPr>
          <a:lstStyle/>
          <a:p>
            <a:pPr marL="228600" marR="0" lvl="0" indent="-228600" algn="l" rtl="0">
              <a:lnSpc>
                <a:spcPct val="90000"/>
              </a:lnSpc>
              <a:spcBef>
                <a:spcPts val="0"/>
              </a:spcBef>
              <a:spcAft>
                <a:spcPts val="0"/>
              </a:spcAft>
              <a:buClr>
                <a:srgbClr val="595959"/>
              </a:buClr>
              <a:buSzPct val="108108"/>
              <a:buFont typeface="Arial"/>
              <a:buNone/>
            </a:pPr>
            <a:r>
              <a:rPr lang="el-GR" sz="2400" b="0" i="0" u="none" strike="noStrike" cap="none" dirty="0">
                <a:solidFill>
                  <a:srgbClr val="0070C0"/>
                </a:solidFill>
                <a:latin typeface="Calibri"/>
                <a:ea typeface="Calibri"/>
                <a:cs typeface="Calibri"/>
                <a:sym typeface="Calibri"/>
              </a:rPr>
              <a:t>Όλα πληρούν τις προϋποθέσεις για υπεύθυνα, βιώσιμα ταξίδια στα βουνά</a:t>
            </a:r>
            <a:r>
              <a:rPr lang="en-US" sz="2400" b="0" i="0" u="none" strike="noStrike" cap="none" dirty="0">
                <a:solidFill>
                  <a:srgbClr val="0070C0"/>
                </a:solidFill>
                <a:latin typeface="Calibri"/>
                <a:ea typeface="Calibri"/>
                <a:cs typeface="Calibri"/>
                <a:sym typeface="Calibri"/>
              </a:rPr>
              <a:t>!</a:t>
            </a:r>
            <a:endParaRPr sz="1400" b="0" i="0" u="none" strike="noStrike" cap="none" dirty="0">
              <a:solidFill>
                <a:srgbClr val="0070C0"/>
              </a:solidFill>
              <a:latin typeface="Arial"/>
              <a:ea typeface="Arial"/>
              <a:cs typeface="Arial"/>
              <a:sym typeface="Arial"/>
            </a:endParaRPr>
          </a:p>
          <a:p>
            <a:pPr marL="228600" marR="0" lvl="0" indent="-228600" algn="r" rtl="0">
              <a:lnSpc>
                <a:spcPct val="90000"/>
              </a:lnSpc>
              <a:spcBef>
                <a:spcPts val="0"/>
              </a:spcBef>
              <a:spcAft>
                <a:spcPts val="0"/>
              </a:spcAft>
              <a:buClr>
                <a:srgbClr val="595959"/>
              </a:buClr>
              <a:buSzPct val="152623"/>
              <a:buFont typeface="Arial"/>
              <a:buNone/>
            </a:pPr>
            <a:endParaRPr sz="1700" b="0" i="0" u="none" strike="noStrike" cap="none" dirty="0">
              <a:solidFill>
                <a:srgbClr val="595959"/>
              </a:solidFill>
              <a:latin typeface="Calibri"/>
              <a:ea typeface="Calibri"/>
              <a:cs typeface="Calibri"/>
              <a:sym typeface="Calibri"/>
            </a:endParaRPr>
          </a:p>
          <a:p>
            <a:pPr marL="228600" marR="0" lvl="0" indent="-228600" algn="r" rtl="0">
              <a:lnSpc>
                <a:spcPct val="90000"/>
              </a:lnSpc>
              <a:spcBef>
                <a:spcPts val="0"/>
              </a:spcBef>
              <a:spcAft>
                <a:spcPts val="0"/>
              </a:spcAft>
              <a:buClr>
                <a:srgbClr val="595959"/>
              </a:buClr>
              <a:buSzPct val="152623"/>
              <a:buFont typeface="Arial"/>
              <a:buNone/>
            </a:pPr>
            <a:endParaRPr sz="1700" b="0" i="0" u="none" strike="noStrike" cap="none" dirty="0">
              <a:solidFill>
                <a:srgbClr val="595959"/>
              </a:solidFill>
              <a:latin typeface="Calibri"/>
              <a:ea typeface="Calibri"/>
              <a:cs typeface="Calibri"/>
              <a:sym typeface="Calibri"/>
            </a:endParaRPr>
          </a:p>
          <a:p>
            <a:pPr marL="228600" marR="0" lvl="0" indent="-228600" algn="l" rtl="0">
              <a:lnSpc>
                <a:spcPct val="90000"/>
              </a:lnSpc>
              <a:spcBef>
                <a:spcPts val="0"/>
              </a:spcBef>
              <a:spcAft>
                <a:spcPts val="0"/>
              </a:spcAft>
              <a:buClr>
                <a:srgbClr val="595959"/>
              </a:buClr>
              <a:buSzPct val="117936"/>
              <a:buFont typeface="Arial"/>
              <a:buNone/>
            </a:pPr>
            <a:endParaRPr sz="2200" b="0" i="0" u="none" strike="noStrike" cap="none" dirty="0">
              <a:solidFill>
                <a:srgbClr val="595959"/>
              </a:solidFill>
              <a:latin typeface="Calibri"/>
              <a:ea typeface="Calibri"/>
              <a:cs typeface="Calibri"/>
              <a:sym typeface="Calibri"/>
            </a:endParaRPr>
          </a:p>
          <a:p>
            <a:pPr marL="228600" marR="0" lvl="0" indent="-228600" algn="l" rtl="0">
              <a:lnSpc>
                <a:spcPct val="90000"/>
              </a:lnSpc>
              <a:spcBef>
                <a:spcPts val="0"/>
              </a:spcBef>
              <a:spcAft>
                <a:spcPts val="0"/>
              </a:spcAft>
              <a:buClr>
                <a:srgbClr val="595959"/>
              </a:buClr>
              <a:buSzPct val="108108"/>
              <a:buFont typeface="Arial"/>
              <a:buNone/>
            </a:pPr>
            <a:endParaRPr sz="2400" b="0" i="0" u="none" strike="noStrike" cap="none" dirty="0">
              <a:solidFill>
                <a:srgbClr val="595959"/>
              </a:solidFill>
              <a:latin typeface="Calibri"/>
              <a:ea typeface="Calibri"/>
              <a:cs typeface="Calibri"/>
              <a:sym typeface="Calibri"/>
            </a:endParaRPr>
          </a:p>
        </p:txBody>
      </p:sp>
      <p:sp>
        <p:nvSpPr>
          <p:cNvPr id="209" name="Google Shape;209;p69"/>
          <p:cNvSpPr txBox="1"/>
          <p:nvPr/>
        </p:nvSpPr>
        <p:spPr>
          <a:xfrm>
            <a:off x="181514" y="4429587"/>
            <a:ext cx="5280172" cy="1788332"/>
          </a:xfrm>
          <a:prstGeom prst="rect">
            <a:avLst/>
          </a:prstGeom>
          <a:noFill/>
          <a:ln>
            <a:noFill/>
          </a:ln>
        </p:spPr>
        <p:txBody>
          <a:bodyPr spcFirstLastPara="1" wrap="square" lIns="91425" tIns="45700" rIns="91425" bIns="45700" anchor="t" anchorCtr="0">
            <a:normAutofit fontScale="92500"/>
          </a:bodyPr>
          <a:lstStyle/>
          <a:p>
            <a:pPr marL="228600" marR="0" lvl="0" indent="-228600" algn="just" rtl="0">
              <a:lnSpc>
                <a:spcPct val="90000"/>
              </a:lnSpc>
              <a:spcBef>
                <a:spcPts val="0"/>
              </a:spcBef>
              <a:spcAft>
                <a:spcPts val="0"/>
              </a:spcAft>
              <a:buClr>
                <a:srgbClr val="595959"/>
              </a:buClr>
              <a:buSzPts val="2400"/>
              <a:buFont typeface="Arial"/>
              <a:buNone/>
            </a:pPr>
            <a:r>
              <a:rPr lang="el-GR" sz="2200" b="0" i="0" u="none" strike="noStrike" cap="none" dirty="0">
                <a:solidFill>
                  <a:srgbClr val="595959"/>
                </a:solidFill>
                <a:latin typeface="Calibri"/>
                <a:ea typeface="Calibri"/>
                <a:cs typeface="Calibri"/>
                <a:sym typeface="Calibri"/>
              </a:rPr>
              <a:t>Από το 2018, τα </a:t>
            </a:r>
            <a:r>
              <a:rPr lang="el-GR" sz="2200" b="1" i="0" u="none" strike="noStrike" cap="none" dirty="0">
                <a:solidFill>
                  <a:srgbClr val="595959"/>
                </a:solidFill>
                <a:latin typeface="Calibri"/>
                <a:ea typeface="Calibri"/>
                <a:cs typeface="Calibri"/>
                <a:sym typeface="Calibri"/>
              </a:rPr>
              <a:t>μεταμορφωτικά ταξίδια </a:t>
            </a:r>
            <a:r>
              <a:rPr lang="el-GR" sz="2200" b="0" i="0" u="none" strike="noStrike" cap="none" dirty="0">
                <a:solidFill>
                  <a:srgbClr val="595959"/>
                </a:solidFill>
                <a:latin typeface="Calibri"/>
                <a:ea typeface="Calibri"/>
                <a:cs typeface="Calibri"/>
                <a:sym typeface="Calibri"/>
              </a:rPr>
              <a:t>αυξάνονται. Κάθε ταξιδιωτική εμπειρία δίνει τη δυνατότητα στους ανθρώπους να κάνουν ουσιαστικές, διαρκείς αλλαγές στη ζωή τους</a:t>
            </a:r>
            <a:r>
              <a:rPr lang="en-US" sz="2200" b="0" i="0" u="none" strike="noStrike" cap="none" dirty="0">
                <a:solidFill>
                  <a:srgbClr val="595959"/>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0"/>
              </a:spcBef>
              <a:spcAft>
                <a:spcPts val="0"/>
              </a:spcAft>
              <a:buClr>
                <a:srgbClr val="595959"/>
              </a:buClr>
              <a:buSzPts val="2400"/>
              <a:buFont typeface="Arial"/>
              <a:buNone/>
            </a:pPr>
            <a:endParaRPr sz="2200" b="0" i="0" u="none" strike="noStrike" cap="none" dirty="0">
              <a:solidFill>
                <a:srgbClr val="595959"/>
              </a:solidFill>
              <a:latin typeface="Calibri"/>
              <a:ea typeface="Calibri"/>
              <a:cs typeface="Calibri"/>
              <a:sym typeface="Calibri"/>
            </a:endParaRPr>
          </a:p>
          <a:p>
            <a:pPr marL="228600" marR="0" lvl="0" indent="-228600" algn="r" rtl="0">
              <a:lnSpc>
                <a:spcPct val="90000"/>
              </a:lnSpc>
              <a:spcBef>
                <a:spcPts val="0"/>
              </a:spcBef>
              <a:spcAft>
                <a:spcPts val="0"/>
              </a:spcAft>
              <a:buClr>
                <a:srgbClr val="595959"/>
              </a:buClr>
              <a:buSzPts val="2400"/>
              <a:buFont typeface="Arial"/>
              <a:buNone/>
            </a:pPr>
            <a:r>
              <a:rPr lang="en-US" sz="1800" b="0" i="0" u="none" strike="noStrike" cap="none" dirty="0">
                <a:solidFill>
                  <a:srgbClr val="595959"/>
                </a:solidFill>
                <a:latin typeface="Calibri"/>
                <a:ea typeface="Calibri"/>
                <a:cs typeface="Calibri"/>
                <a:sym typeface="Calibri"/>
              </a:rPr>
              <a:t>Skift, 2018</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0"/>
              </a:spcBef>
              <a:spcAft>
                <a:spcPts val="0"/>
              </a:spcAft>
              <a:buClr>
                <a:srgbClr val="595959"/>
              </a:buClr>
              <a:buSzPts val="2400"/>
              <a:buFont typeface="Arial"/>
              <a:buNone/>
            </a:pPr>
            <a:endParaRPr sz="2200" b="0" i="0" u="none" strike="noStrike" cap="none" dirty="0">
              <a:solidFill>
                <a:srgbClr val="595959"/>
              </a:solidFill>
              <a:latin typeface="Calibri"/>
              <a:ea typeface="Calibri"/>
              <a:cs typeface="Calibri"/>
              <a:sym typeface="Calibri"/>
            </a:endParaRPr>
          </a:p>
          <a:p>
            <a:pPr marL="228600" marR="0" lvl="0" indent="-228600" algn="l" rtl="0">
              <a:lnSpc>
                <a:spcPct val="90000"/>
              </a:lnSpc>
              <a:spcBef>
                <a:spcPts val="0"/>
              </a:spcBef>
              <a:spcAft>
                <a:spcPts val="0"/>
              </a:spcAft>
              <a:buClr>
                <a:srgbClr val="595959"/>
              </a:buClr>
              <a:buSzPts val="2400"/>
              <a:buFont typeface="Arial"/>
              <a:buNone/>
            </a:pPr>
            <a:endParaRPr sz="1700" b="0" i="0" u="none" strike="noStrike" cap="none" dirty="0">
              <a:solidFill>
                <a:srgbClr val="595959"/>
              </a:solidFill>
              <a:latin typeface="Calibri"/>
              <a:ea typeface="Calibri"/>
              <a:cs typeface="Calibri"/>
              <a:sym typeface="Calibri"/>
            </a:endParaRPr>
          </a:p>
        </p:txBody>
      </p:sp>
      <p:sp>
        <p:nvSpPr>
          <p:cNvPr id="210" name="Google Shape;210;p69"/>
          <p:cNvSpPr txBox="1"/>
          <p:nvPr/>
        </p:nvSpPr>
        <p:spPr>
          <a:xfrm>
            <a:off x="2387304" y="3748684"/>
            <a:ext cx="6599424" cy="583993"/>
          </a:xfrm>
          <a:prstGeom prst="rect">
            <a:avLst/>
          </a:prstGeom>
          <a:solidFill>
            <a:schemeClr val="lt1"/>
          </a:solidFill>
          <a:ln>
            <a:noFill/>
          </a:ln>
        </p:spPr>
        <p:txBody>
          <a:bodyPr spcFirstLastPara="1" wrap="square" lIns="91425" tIns="45700" rIns="91425" bIns="45700" anchor="t" anchorCtr="0">
            <a:normAutofit fontScale="85000" lnSpcReduction="10000"/>
          </a:bodyPr>
          <a:lstStyle/>
          <a:p>
            <a:pPr marL="228600" marR="0" lvl="0" indent="-228600" algn="l" rtl="0">
              <a:lnSpc>
                <a:spcPct val="90000"/>
              </a:lnSpc>
              <a:spcBef>
                <a:spcPts val="0"/>
              </a:spcBef>
              <a:spcAft>
                <a:spcPts val="0"/>
              </a:spcAft>
              <a:buClr>
                <a:srgbClr val="595959"/>
              </a:buClr>
              <a:buSzPts val="2400"/>
              <a:buFont typeface="Arial"/>
              <a:buNone/>
            </a:pPr>
            <a:r>
              <a:rPr lang="el-GR" sz="3500" b="0" i="0" u="none" strike="noStrike" cap="none" dirty="0">
                <a:solidFill>
                  <a:srgbClr val="0070C0"/>
                </a:solidFill>
                <a:latin typeface="Calibri"/>
                <a:ea typeface="Calibri"/>
                <a:cs typeface="Calibri"/>
                <a:sym typeface="Calibri"/>
              </a:rPr>
              <a:t>Πού μπορεί να βρίσκονται οι ευκαιρίες</a:t>
            </a:r>
            <a:r>
              <a:rPr lang="en-US" sz="3500" b="0" i="0" u="none" strike="noStrike" cap="none" dirty="0">
                <a:solidFill>
                  <a:srgbClr val="0070C0"/>
                </a:solidFill>
                <a:latin typeface="Calibri"/>
                <a:ea typeface="Calibri"/>
                <a:cs typeface="Calibri"/>
                <a:sym typeface="Calibri"/>
              </a:rPr>
              <a:t>?</a:t>
            </a:r>
            <a:endParaRPr sz="1400" b="0" i="0" u="none" strike="noStrike" cap="none" dirty="0">
              <a:solidFill>
                <a:srgbClr val="0070C0"/>
              </a:solidFill>
              <a:latin typeface="Calibri"/>
              <a:ea typeface="Calibri"/>
              <a:cs typeface="Calibri"/>
              <a:sym typeface="Calibri"/>
            </a:endParaRPr>
          </a:p>
          <a:p>
            <a:pPr marL="228600" marR="0" lvl="0" indent="-228600" algn="l" rtl="0">
              <a:lnSpc>
                <a:spcPct val="90000"/>
              </a:lnSpc>
              <a:spcBef>
                <a:spcPts val="0"/>
              </a:spcBef>
              <a:spcAft>
                <a:spcPts val="0"/>
              </a:spcAft>
              <a:buClr>
                <a:srgbClr val="595959"/>
              </a:buClr>
              <a:buSzPts val="2400"/>
              <a:buFont typeface="Arial"/>
              <a:buNone/>
            </a:pPr>
            <a:endParaRPr sz="2200" b="0" i="0" u="none" strike="noStrike" cap="none" dirty="0">
              <a:solidFill>
                <a:srgbClr val="595959"/>
              </a:solidFill>
              <a:latin typeface="Calibri"/>
              <a:ea typeface="Calibri"/>
              <a:cs typeface="Calibri"/>
              <a:sym typeface="Calibri"/>
            </a:endParaRPr>
          </a:p>
          <a:p>
            <a:pPr marL="228600" marR="0" lvl="0" indent="-228600" algn="l" rtl="0">
              <a:lnSpc>
                <a:spcPct val="90000"/>
              </a:lnSpc>
              <a:spcBef>
                <a:spcPts val="0"/>
              </a:spcBef>
              <a:spcAft>
                <a:spcPts val="0"/>
              </a:spcAft>
              <a:buClr>
                <a:srgbClr val="595959"/>
              </a:buClr>
              <a:buSzPts val="2400"/>
              <a:buFont typeface="Arial"/>
              <a:buNone/>
            </a:pPr>
            <a:endParaRPr sz="170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70"/>
          <p:cNvSpPr txBox="1">
            <a:spLocks noGrp="1"/>
          </p:cNvSpPr>
          <p:nvPr>
            <p:ph type="body" idx="3"/>
          </p:nvPr>
        </p:nvSpPr>
        <p:spPr>
          <a:xfrm>
            <a:off x="228600" y="3947558"/>
            <a:ext cx="5429160" cy="2286987"/>
          </a:xfrm>
          <a:prstGeom prst="rect">
            <a:avLst/>
          </a:prstGeom>
          <a:noFill/>
          <a:ln>
            <a:noFill/>
          </a:ln>
        </p:spPr>
        <p:txBody>
          <a:bodyPr spcFirstLastPara="1" wrap="square" lIns="91425" tIns="45700" rIns="91425" bIns="45700" anchor="t" anchorCtr="0">
            <a:normAutofit fontScale="92500"/>
          </a:bodyPr>
          <a:lstStyle/>
          <a:p>
            <a:pPr marL="0" lvl="0" indent="0" algn="just" rtl="0">
              <a:lnSpc>
                <a:spcPct val="90000"/>
              </a:lnSpc>
              <a:spcBef>
                <a:spcPts val="0"/>
              </a:spcBef>
              <a:spcAft>
                <a:spcPts val="0"/>
              </a:spcAft>
              <a:buClr>
                <a:srgbClr val="595959"/>
              </a:buClr>
              <a:buSzPts val="3027"/>
              <a:buNone/>
            </a:pPr>
            <a:r>
              <a:rPr lang="el-GR" sz="2800" dirty="0">
                <a:solidFill>
                  <a:srgbClr val="0070C0"/>
                </a:solidFill>
              </a:rPr>
              <a:t>Ας δούμε τον Μεταμορφωτικό Τουρισμό</a:t>
            </a:r>
            <a:r>
              <a:rPr lang="en-US" sz="2800" dirty="0">
                <a:solidFill>
                  <a:srgbClr val="0070C0"/>
                </a:solidFill>
              </a:rPr>
              <a:t>! </a:t>
            </a:r>
            <a:endParaRPr dirty="0"/>
          </a:p>
          <a:p>
            <a:pPr marL="0" lvl="0" indent="0" algn="just" rtl="0">
              <a:lnSpc>
                <a:spcPct val="90000"/>
              </a:lnSpc>
              <a:spcBef>
                <a:spcPts val="0"/>
              </a:spcBef>
              <a:spcAft>
                <a:spcPts val="0"/>
              </a:spcAft>
              <a:buClr>
                <a:srgbClr val="595959"/>
              </a:buClr>
              <a:buSzPts val="3027"/>
              <a:buNone/>
            </a:pPr>
            <a:endParaRPr sz="2800" dirty="0">
              <a:solidFill>
                <a:srgbClr val="0070C0"/>
              </a:solidFill>
            </a:endParaRPr>
          </a:p>
          <a:p>
            <a:pPr marL="0" lvl="0" indent="0" algn="just" rtl="0">
              <a:lnSpc>
                <a:spcPct val="90000"/>
              </a:lnSpc>
              <a:spcBef>
                <a:spcPts val="0"/>
              </a:spcBef>
              <a:spcAft>
                <a:spcPts val="0"/>
              </a:spcAft>
              <a:buClr>
                <a:srgbClr val="595959"/>
              </a:buClr>
              <a:buSzPts val="3027"/>
              <a:buNone/>
            </a:pPr>
            <a:r>
              <a:rPr lang="el-GR" sz="2800" dirty="0">
                <a:solidFill>
                  <a:srgbClr val="0070C0"/>
                </a:solidFill>
              </a:rPr>
              <a:t>Η εμπειρία αποτελείται από τρία βασικά στοιχεία που μπορούν εύκολα να εφαρμοστούν σε ορεινές περιοχές</a:t>
            </a:r>
            <a:r>
              <a:rPr lang="en-US" sz="2800" dirty="0">
                <a:solidFill>
                  <a:srgbClr val="0070C0"/>
                </a:solidFill>
              </a:rPr>
              <a:t>:</a:t>
            </a:r>
            <a:endParaRPr sz="2800" dirty="0">
              <a:solidFill>
                <a:srgbClr val="0070C0"/>
              </a:solidFill>
            </a:endParaRPr>
          </a:p>
        </p:txBody>
      </p:sp>
      <p:pic>
        <p:nvPicPr>
          <p:cNvPr id="216" name="Google Shape;216;p70"/>
          <p:cNvPicPr preferRelativeResize="0">
            <a:picLocks noGrp="1"/>
          </p:cNvPicPr>
          <p:nvPr>
            <p:ph type="pic" idx="2"/>
          </p:nvPr>
        </p:nvPicPr>
        <p:blipFill rotWithShape="1">
          <a:blip r:embed="rId3">
            <a:alphaModFix/>
          </a:blip>
          <a:srcRect t="27562" b="27563"/>
          <a:stretch/>
        </p:blipFill>
        <p:spPr>
          <a:xfrm>
            <a:off x="16292" y="-87229"/>
            <a:ext cx="12175708" cy="3869842"/>
          </a:xfrm>
          <a:prstGeom prst="rect">
            <a:avLst/>
          </a:prstGeom>
          <a:noFill/>
          <a:ln>
            <a:noFill/>
          </a:ln>
        </p:spPr>
      </p:pic>
      <p:grpSp>
        <p:nvGrpSpPr>
          <p:cNvPr id="217" name="Google Shape;217;p70"/>
          <p:cNvGrpSpPr/>
          <p:nvPr/>
        </p:nvGrpSpPr>
        <p:grpSpPr>
          <a:xfrm rot="3085413">
            <a:off x="8757057" y="997524"/>
            <a:ext cx="2082443" cy="2861107"/>
            <a:chOff x="5875548" y="3125276"/>
            <a:chExt cx="438214" cy="602070"/>
          </a:xfrm>
        </p:grpSpPr>
        <p:sp>
          <p:nvSpPr>
            <p:cNvPr id="218" name="Google Shape;218;p70"/>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333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70"/>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20" name="Google Shape;220;p70"/>
          <p:cNvSpPr txBox="1">
            <a:spLocks noGrp="1"/>
          </p:cNvSpPr>
          <p:nvPr>
            <p:ph type="body" idx="1"/>
          </p:nvPr>
        </p:nvSpPr>
        <p:spPr>
          <a:xfrm>
            <a:off x="5942234" y="3947558"/>
            <a:ext cx="5812377" cy="1759374"/>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595959"/>
              </a:buClr>
              <a:buSzPts val="2400"/>
              <a:buNone/>
            </a:pPr>
            <a:endParaRPr/>
          </a:p>
        </p:txBody>
      </p:sp>
      <p:pic>
        <p:nvPicPr>
          <p:cNvPr id="221" name="Google Shape;221;p70"/>
          <p:cNvPicPr preferRelativeResize="0"/>
          <p:nvPr/>
        </p:nvPicPr>
        <p:blipFill rotWithShape="1">
          <a:blip r:embed="rId4">
            <a:alphaModFix/>
          </a:blip>
          <a:srcRect/>
          <a:stretch/>
        </p:blipFill>
        <p:spPr>
          <a:xfrm>
            <a:off x="5942234" y="3947558"/>
            <a:ext cx="6096851" cy="19243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71"/>
          <p:cNvSpPr txBox="1">
            <a:spLocks noGrp="1"/>
          </p:cNvSpPr>
          <p:nvPr>
            <p:ph type="body" idx="3"/>
          </p:nvPr>
        </p:nvSpPr>
        <p:spPr>
          <a:xfrm>
            <a:off x="1756372" y="187805"/>
            <a:ext cx="8709434" cy="93688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600"/>
              <a:buNone/>
            </a:pPr>
            <a:r>
              <a:rPr lang="el-GR" sz="3200" dirty="0">
                <a:solidFill>
                  <a:srgbClr val="0070C0"/>
                </a:solidFill>
              </a:rPr>
              <a:t>Ευκαιρίες υπάρχουν και στον </a:t>
            </a:r>
            <a:r>
              <a:rPr lang="el-GR" sz="3200" b="1" dirty="0">
                <a:solidFill>
                  <a:srgbClr val="0070C0"/>
                </a:solidFill>
              </a:rPr>
              <a:t>Υπεύθυνο Τουρισμό</a:t>
            </a:r>
          </a:p>
          <a:p>
            <a:pPr marL="0" lvl="0" indent="0" algn="ctr" rtl="0">
              <a:lnSpc>
                <a:spcPct val="90000"/>
              </a:lnSpc>
              <a:spcBef>
                <a:spcPts val="0"/>
              </a:spcBef>
              <a:spcAft>
                <a:spcPts val="0"/>
              </a:spcAft>
              <a:buSzPts val="3600"/>
              <a:buNone/>
            </a:pPr>
            <a:r>
              <a:rPr lang="el-GR" sz="1800" dirty="0">
                <a:solidFill>
                  <a:srgbClr val="0070C0"/>
                </a:solidFill>
              </a:rPr>
              <a:t>Παγκόσμιος Κώδικας Δεοντολογίας για τον Τουρισμό</a:t>
            </a:r>
            <a:r>
              <a:rPr lang="en-US" sz="1800" dirty="0">
                <a:solidFill>
                  <a:srgbClr val="0070C0"/>
                </a:solidFill>
              </a:rPr>
              <a:t> (GCET)</a:t>
            </a:r>
            <a:endParaRPr sz="1800" dirty="0">
              <a:solidFill>
                <a:srgbClr val="0070C0"/>
              </a:solidFill>
            </a:endParaRPr>
          </a:p>
        </p:txBody>
      </p:sp>
      <p:sp>
        <p:nvSpPr>
          <p:cNvPr id="227" name="Google Shape;227;p71"/>
          <p:cNvSpPr txBox="1">
            <a:spLocks noGrp="1"/>
          </p:cNvSpPr>
          <p:nvPr>
            <p:ph type="body" idx="1"/>
          </p:nvPr>
        </p:nvSpPr>
        <p:spPr>
          <a:xfrm>
            <a:off x="5490095" y="1223735"/>
            <a:ext cx="6595887" cy="51354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935"/>
              <a:buNone/>
            </a:pPr>
            <a:endParaRPr sz="1925" b="1" dirty="0">
              <a:solidFill>
                <a:srgbClr val="202124"/>
              </a:solidFill>
            </a:endParaRPr>
          </a:p>
          <a:p>
            <a:pPr marL="457200" lvl="0" indent="-228600" algn="l" rtl="0">
              <a:lnSpc>
                <a:spcPct val="100000"/>
              </a:lnSpc>
              <a:spcBef>
                <a:spcPts val="0"/>
              </a:spcBef>
              <a:spcAft>
                <a:spcPts val="0"/>
              </a:spcAft>
              <a:buSzPts val="1935"/>
              <a:buNone/>
            </a:pPr>
            <a:r>
              <a:rPr lang="el-GR" sz="1925" b="1" dirty="0">
                <a:solidFill>
                  <a:srgbClr val="202124"/>
                </a:solidFill>
              </a:rPr>
              <a:t>Το GCET είναι ένα ολοκληρωμένο σύνολο δέκα αρχών, σκοπός των οποίων είναι να καθοδηγήσουν τους ενδιαφερόμενους στην τουριστική ανάπτυξη</a:t>
            </a:r>
            <a:r>
              <a:rPr lang="en-US" sz="1925" b="1" dirty="0">
                <a:solidFill>
                  <a:srgbClr val="202124"/>
                </a:solidFill>
              </a:rPr>
              <a:t>:</a:t>
            </a:r>
            <a:endParaRPr sz="1925" b="1" dirty="0">
              <a:solidFill>
                <a:srgbClr val="202124"/>
              </a:solidFill>
            </a:endParaRPr>
          </a:p>
          <a:p>
            <a:pPr marL="457200" lvl="0" indent="-228600" algn="just" rtl="0">
              <a:lnSpc>
                <a:spcPct val="129869"/>
              </a:lnSpc>
              <a:spcBef>
                <a:spcPts val="0"/>
              </a:spcBef>
              <a:spcAft>
                <a:spcPts val="0"/>
              </a:spcAft>
              <a:buSzPts val="1935"/>
              <a:buNone/>
            </a:pPr>
            <a:endParaRPr sz="1925" b="1" dirty="0">
              <a:solidFill>
                <a:srgbClr val="202124"/>
              </a:solidFill>
            </a:endParaRPr>
          </a:p>
        </p:txBody>
      </p:sp>
      <p:pic>
        <p:nvPicPr>
          <p:cNvPr id="228" name="Google Shape;228;p71">
            <a:hlinkClick r:id="rId3"/>
          </p:cNvPr>
          <p:cNvPicPr preferRelativeResize="0"/>
          <p:nvPr/>
        </p:nvPicPr>
        <p:blipFill rotWithShape="1">
          <a:blip r:embed="rId4">
            <a:alphaModFix/>
          </a:blip>
          <a:srcRect/>
          <a:stretch/>
        </p:blipFill>
        <p:spPr>
          <a:xfrm>
            <a:off x="6400339" y="4745594"/>
            <a:ext cx="3647472" cy="1299108"/>
          </a:xfrm>
          <a:prstGeom prst="rect">
            <a:avLst/>
          </a:prstGeom>
          <a:noFill/>
          <a:ln>
            <a:noFill/>
          </a:ln>
        </p:spPr>
      </p:pic>
      <p:sp>
        <p:nvSpPr>
          <p:cNvPr id="229" name="Google Shape;229;p71"/>
          <p:cNvSpPr/>
          <p:nvPr/>
        </p:nvSpPr>
        <p:spPr>
          <a:xfrm rot="3705372">
            <a:off x="6933958" y="3123421"/>
            <a:ext cx="2218177" cy="1240563"/>
          </a:xfrm>
          <a:prstGeom prst="rightArrow">
            <a:avLst>
              <a:gd name="adj1" fmla="val 50000"/>
              <a:gd name="adj2" fmla="val 50000"/>
            </a:avLst>
          </a:prstGeom>
          <a:solidFill>
            <a:schemeClr val="lt1"/>
          </a:solidFill>
          <a:ln w="25400" cap="flat" cmpd="sng">
            <a:solidFill>
              <a:srgbClr val="3F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l-GR" sz="1300" b="0" i="0" u="none" strike="noStrike" cap="none" dirty="0">
                <a:solidFill>
                  <a:srgbClr val="0070C0"/>
                </a:solidFill>
                <a:latin typeface="Arial"/>
                <a:ea typeface="Arial"/>
                <a:cs typeface="Arial"/>
                <a:sym typeface="Arial"/>
              </a:rPr>
              <a:t>Κάντε κλικ για να μάθετε περισσότερα για το GCET</a:t>
            </a:r>
            <a:endParaRPr sz="1100" b="0" i="0" u="none" strike="noStrike" cap="none" dirty="0">
              <a:solidFill>
                <a:srgbClr val="000000"/>
              </a:solidFill>
              <a:latin typeface="Arial"/>
              <a:ea typeface="Arial"/>
              <a:cs typeface="Arial"/>
              <a:sym typeface="Arial"/>
            </a:endParaRPr>
          </a:p>
        </p:txBody>
      </p:sp>
      <p:sp>
        <p:nvSpPr>
          <p:cNvPr id="230" name="Google Shape;230;p71"/>
          <p:cNvSpPr txBox="1">
            <a:spLocks noGrp="1"/>
          </p:cNvSpPr>
          <p:nvPr>
            <p:ph type="body" idx="1"/>
          </p:nvPr>
        </p:nvSpPr>
        <p:spPr>
          <a:xfrm>
            <a:off x="49066" y="1347788"/>
            <a:ext cx="5277600" cy="3601200"/>
          </a:xfrm>
          <a:prstGeom prst="rect">
            <a:avLst/>
          </a:prstGeom>
          <a:noFill/>
          <a:ln>
            <a:noFill/>
          </a:ln>
        </p:spPr>
        <p:txBody>
          <a:bodyPr spcFirstLastPara="1" wrap="square" lIns="91425" tIns="45700" rIns="91425" bIns="45700" anchor="t" anchorCtr="0">
            <a:normAutofit lnSpcReduction="10000"/>
          </a:bodyPr>
          <a:lstStyle/>
          <a:p>
            <a:pPr marL="457200" lvl="0" indent="-228600" algn="just" rtl="0">
              <a:lnSpc>
                <a:spcPct val="100000"/>
              </a:lnSpc>
              <a:spcBef>
                <a:spcPts val="1000"/>
              </a:spcBef>
              <a:spcAft>
                <a:spcPts val="0"/>
              </a:spcAft>
              <a:buSzPts val="2595"/>
              <a:buNone/>
            </a:pPr>
            <a:r>
              <a:rPr lang="en-US" sz="2000" i="1" dirty="0">
                <a:solidFill>
                  <a:srgbClr val="202124"/>
                </a:solidFill>
                <a:latin typeface="Calibri"/>
                <a:ea typeface="Calibri"/>
                <a:cs typeface="Calibri"/>
                <a:sym typeface="Calibri"/>
              </a:rPr>
              <a:t>"</a:t>
            </a:r>
            <a:r>
              <a:rPr lang="el-GR" sz="2000" i="1" dirty="0">
                <a:solidFill>
                  <a:srgbClr val="202124"/>
                </a:solidFill>
                <a:latin typeface="Calibri"/>
                <a:ea typeface="Calibri"/>
                <a:cs typeface="Calibri"/>
                <a:sym typeface="Calibri"/>
              </a:rPr>
              <a:t>Ο τουρισμός είναι ένας πραγματικός μοχλός αλληλεγγύης και ανάπτυξης. Ας αξιοποιήσουμε όλοι πλήρως τη δύναμή του για να φέρουμε ανθρώπους και κοινότητες κοντά, τηρώντας τον Παγκόσμιο Κώδικα Δεοντολογίας για τον Τουρισμό. Με αυτόν τον τρόπο ο τουρισμός μπορεί να συνεχίσει να προσφέρει καλύτερες ευκαιρίες και βιώσιμη ανάπτυξη για εκατομμύρια σε όλο τον κόσμο.</a:t>
            </a:r>
            <a:r>
              <a:rPr lang="en-US" sz="2000" i="1" dirty="0">
                <a:solidFill>
                  <a:srgbClr val="202124"/>
                </a:solidFill>
                <a:latin typeface="Calibri"/>
                <a:ea typeface="Calibri"/>
                <a:cs typeface="Calibri"/>
                <a:sym typeface="Calibri"/>
              </a:rPr>
              <a:t>"</a:t>
            </a:r>
            <a:endParaRPr sz="2000" i="1" dirty="0">
              <a:latin typeface="Calibri"/>
              <a:ea typeface="Calibri"/>
              <a:cs typeface="Calibri"/>
              <a:sym typeface="Calibri"/>
            </a:endParaRPr>
          </a:p>
          <a:p>
            <a:pPr marL="457200" lvl="0" indent="-228600" algn="r" rtl="0">
              <a:lnSpc>
                <a:spcPct val="100000"/>
              </a:lnSpc>
              <a:spcBef>
                <a:spcPts val="1800"/>
              </a:spcBef>
              <a:spcAft>
                <a:spcPts val="0"/>
              </a:spcAft>
              <a:buSzPts val="2595"/>
              <a:buNone/>
            </a:pPr>
            <a:r>
              <a:rPr lang="en-US" sz="1500" dirty="0" err="1">
                <a:solidFill>
                  <a:srgbClr val="202124"/>
                </a:solidFill>
                <a:latin typeface="Calibri"/>
                <a:ea typeface="Calibri"/>
                <a:cs typeface="Calibri"/>
                <a:sym typeface="Calibri"/>
              </a:rPr>
              <a:t>Zurab</a:t>
            </a:r>
            <a:r>
              <a:rPr lang="en-US" sz="1500" dirty="0">
                <a:solidFill>
                  <a:srgbClr val="202124"/>
                </a:solidFill>
                <a:latin typeface="Calibri"/>
                <a:ea typeface="Calibri"/>
                <a:cs typeface="Calibri"/>
                <a:sym typeface="Calibri"/>
              </a:rPr>
              <a:t> </a:t>
            </a:r>
            <a:r>
              <a:rPr lang="en-US" sz="1500" dirty="0" err="1">
                <a:solidFill>
                  <a:srgbClr val="202124"/>
                </a:solidFill>
                <a:latin typeface="Calibri"/>
                <a:ea typeface="Calibri"/>
                <a:cs typeface="Calibri"/>
                <a:sym typeface="Calibri"/>
              </a:rPr>
              <a:t>Pololikashvili</a:t>
            </a:r>
            <a:r>
              <a:rPr lang="en-US" sz="1500" dirty="0">
                <a:solidFill>
                  <a:srgbClr val="202124"/>
                </a:solidFill>
                <a:latin typeface="Calibri"/>
                <a:ea typeface="Calibri"/>
                <a:cs typeface="Calibri"/>
                <a:sym typeface="Calibri"/>
              </a:rPr>
              <a:t>, UNWTO Secretary-General</a:t>
            </a:r>
            <a:endParaRPr sz="1500" dirty="0">
              <a:latin typeface="Calibri"/>
              <a:ea typeface="Calibri"/>
              <a:cs typeface="Calibri"/>
              <a:sym typeface="Calibri"/>
            </a:endParaRPr>
          </a:p>
          <a:p>
            <a:pPr marL="228600" lvl="0" indent="-228600" algn="l" rtl="0">
              <a:lnSpc>
                <a:spcPct val="90000"/>
              </a:lnSpc>
              <a:spcBef>
                <a:spcPts val="800"/>
              </a:spcBef>
              <a:spcAft>
                <a:spcPts val="0"/>
              </a:spcAft>
              <a:buClr>
                <a:srgbClr val="595959"/>
              </a:buClr>
              <a:buSzPts val="2595"/>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72">
            <a:hlinkClick r:id="rId3"/>
          </p:cNvPr>
          <p:cNvPicPr preferRelativeResize="0">
            <a:picLocks noGrp="1"/>
          </p:cNvPicPr>
          <p:nvPr>
            <p:ph type="pic" idx="2"/>
          </p:nvPr>
        </p:nvPicPr>
        <p:blipFill rotWithShape="1">
          <a:blip r:embed="rId4">
            <a:alphaModFix/>
          </a:blip>
          <a:srcRect l="21388" r="21388"/>
          <a:stretch/>
        </p:blipFill>
        <p:spPr>
          <a:xfrm rot="5400000">
            <a:off x="7669212" y="617181"/>
            <a:ext cx="3914775" cy="5130800"/>
          </a:xfrm>
          <a:prstGeom prst="rect">
            <a:avLst/>
          </a:prstGeom>
          <a:solidFill>
            <a:schemeClr val="lt1"/>
          </a:solidFill>
          <a:ln>
            <a:noFill/>
          </a:ln>
        </p:spPr>
      </p:pic>
      <p:sp>
        <p:nvSpPr>
          <p:cNvPr id="236" name="Google Shape;236;p72"/>
          <p:cNvSpPr txBox="1">
            <a:spLocks noGrp="1"/>
          </p:cNvSpPr>
          <p:nvPr>
            <p:ph type="body" idx="1"/>
          </p:nvPr>
        </p:nvSpPr>
        <p:spPr>
          <a:xfrm>
            <a:off x="384882" y="3498199"/>
            <a:ext cx="6059461" cy="278602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90000"/>
              </a:lnSpc>
              <a:spcBef>
                <a:spcPts val="0"/>
              </a:spcBef>
              <a:spcAft>
                <a:spcPts val="0"/>
              </a:spcAft>
              <a:buClr>
                <a:srgbClr val="595959"/>
              </a:buClr>
              <a:buSzPct val="117936"/>
              <a:buNone/>
            </a:pPr>
            <a:r>
              <a:rPr lang="el-GR" sz="2200" b="1" dirty="0"/>
              <a:t>Αποτελεσματική Διαχείριση</a:t>
            </a:r>
            <a:r>
              <a:rPr lang="el-GR" sz="2200" dirty="0"/>
              <a:t>: Πώς εφαρμόζετε και διαχειρίζεστε βιώσιμες πρακτικές σε όλη την τουριστική σας επιχείρηση;</a:t>
            </a:r>
          </a:p>
          <a:p>
            <a:pPr marL="228600" lvl="0" indent="-228600" algn="just" rtl="0">
              <a:lnSpc>
                <a:spcPct val="90000"/>
              </a:lnSpc>
              <a:spcBef>
                <a:spcPts val="0"/>
              </a:spcBef>
              <a:spcAft>
                <a:spcPts val="0"/>
              </a:spcAft>
              <a:buClr>
                <a:srgbClr val="595959"/>
              </a:buClr>
              <a:buSzPct val="117936"/>
              <a:buNone/>
            </a:pPr>
            <a:r>
              <a:rPr lang="el-GR" sz="2200" b="1" dirty="0"/>
              <a:t>Κοινωνικά και Οικονομικά</a:t>
            </a:r>
            <a:r>
              <a:rPr lang="el-GR" sz="2200" dirty="0"/>
              <a:t>: Πώς βοηθάτε τα μέρη όπου δραστηριοποιείται το τουριστικό σας προϊόν;</a:t>
            </a:r>
          </a:p>
          <a:p>
            <a:pPr marL="228600" lvl="0" indent="-228600" algn="just" rtl="0">
              <a:lnSpc>
                <a:spcPct val="90000"/>
              </a:lnSpc>
              <a:spcBef>
                <a:spcPts val="0"/>
              </a:spcBef>
              <a:spcAft>
                <a:spcPts val="0"/>
              </a:spcAft>
              <a:buClr>
                <a:srgbClr val="595959"/>
              </a:buClr>
              <a:buSzPct val="117936"/>
              <a:buNone/>
            </a:pPr>
            <a:r>
              <a:rPr lang="el-GR" sz="2200" b="1" dirty="0"/>
              <a:t>Περιβάλλον</a:t>
            </a:r>
            <a:r>
              <a:rPr lang="el-GR" sz="2200" dirty="0"/>
              <a:t>: Πώς προστατεύετε, συντηρείτε, εκπαιδεύετε και είστε συνολικά θετικός διαχειριστής του περιβάλλοντος και του οικοσυστήματος στο οποίο δραστηριοποιείτε;</a:t>
            </a:r>
          </a:p>
          <a:p>
            <a:pPr marL="228600" lvl="0" indent="-228600" algn="just" rtl="0">
              <a:lnSpc>
                <a:spcPct val="90000"/>
              </a:lnSpc>
              <a:spcBef>
                <a:spcPts val="0"/>
              </a:spcBef>
              <a:spcAft>
                <a:spcPts val="0"/>
              </a:spcAft>
              <a:buClr>
                <a:srgbClr val="595959"/>
              </a:buClr>
              <a:buSzPct val="117936"/>
              <a:buNone/>
            </a:pPr>
            <a:r>
              <a:rPr lang="el-GR" sz="2200" b="1" dirty="0"/>
              <a:t>Πολιτιστικά</a:t>
            </a:r>
            <a:r>
              <a:rPr lang="el-GR" sz="2200" dirty="0"/>
              <a:t>: Πώς υποστηρίζει η τουριστική σας επιχείρηση την πολιτιστική κληρονομιά;</a:t>
            </a:r>
            <a:endParaRPr dirty="0"/>
          </a:p>
        </p:txBody>
      </p:sp>
      <p:sp>
        <p:nvSpPr>
          <p:cNvPr id="237" name="Google Shape;237;p72"/>
          <p:cNvSpPr txBox="1">
            <a:spLocks noGrp="1"/>
          </p:cNvSpPr>
          <p:nvPr>
            <p:ph type="body" idx="3"/>
          </p:nvPr>
        </p:nvSpPr>
        <p:spPr>
          <a:xfrm>
            <a:off x="298764" y="523958"/>
            <a:ext cx="6604261" cy="13840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765"/>
              <a:buNone/>
            </a:pPr>
            <a:r>
              <a:rPr lang="el-GR" sz="3200" dirty="0">
                <a:solidFill>
                  <a:srgbClr val="20EEF1"/>
                </a:solidFill>
              </a:rPr>
              <a:t>Ο </a:t>
            </a:r>
            <a:r>
              <a:rPr lang="el-GR" sz="3200" b="1" dirty="0">
                <a:solidFill>
                  <a:srgbClr val="20EEF1"/>
                </a:solidFill>
              </a:rPr>
              <a:t>Βιώσιμος Τουρισμός </a:t>
            </a:r>
            <a:r>
              <a:rPr lang="el-GR" sz="3200" dirty="0">
                <a:solidFill>
                  <a:srgbClr val="20EEF1"/>
                </a:solidFill>
              </a:rPr>
              <a:t>για παγκόσμιο καλό είναι μια αυξανόμενη τάση</a:t>
            </a:r>
            <a:endParaRPr sz="3200" dirty="0"/>
          </a:p>
        </p:txBody>
      </p:sp>
      <p:sp>
        <p:nvSpPr>
          <p:cNvPr id="238" name="Google Shape;238;p72"/>
          <p:cNvSpPr txBox="1"/>
          <p:nvPr/>
        </p:nvSpPr>
        <p:spPr>
          <a:xfrm>
            <a:off x="687439" y="1999529"/>
            <a:ext cx="6065332" cy="90289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lt1"/>
              </a:buClr>
              <a:buSzPts val="3600"/>
              <a:buFont typeface="Arial"/>
              <a:buNone/>
            </a:pPr>
            <a:r>
              <a:rPr lang="el-GR" sz="2400" b="0" i="0" u="none" strike="noStrike" cap="none" dirty="0">
                <a:solidFill>
                  <a:schemeClr val="lt1"/>
                </a:solidFill>
                <a:latin typeface="Calibri"/>
                <a:ea typeface="Calibri"/>
                <a:cs typeface="Calibri"/>
                <a:sym typeface="Calibri"/>
              </a:rPr>
              <a:t>Οι τέσσερις συνιστώσες του βιώσιμου τουρισμού από το Παγκόσμιο Συμβούλιο Βιώσιμου Τουρισμού</a:t>
            </a:r>
            <a:r>
              <a:rPr lang="en-US" sz="2400" b="0" i="0" u="none" strike="noStrike" cap="none" dirty="0">
                <a:solidFill>
                  <a:schemeClr val="lt1"/>
                </a:solidFill>
                <a:latin typeface="Calibri"/>
                <a:ea typeface="Calibri"/>
                <a:cs typeface="Calibri"/>
                <a:sym typeface="Calibri"/>
              </a:rPr>
              <a:t>:</a:t>
            </a:r>
            <a:endParaRPr sz="2400" b="0" i="0" u="none" strike="noStrike" cap="none" dirty="0">
              <a:solidFill>
                <a:schemeClr val="lt1"/>
              </a:solidFill>
              <a:latin typeface="Calibri"/>
              <a:ea typeface="Calibri"/>
              <a:cs typeface="Calibri"/>
              <a:sym typeface="Calibri"/>
            </a:endParaRPr>
          </a:p>
        </p:txBody>
      </p:sp>
      <p:pic>
        <p:nvPicPr>
          <p:cNvPr id="239" name="Google Shape;239;p72">
            <a:hlinkClick r:id="rId5"/>
          </p:cNvPr>
          <p:cNvPicPr preferRelativeResize="0"/>
          <p:nvPr/>
        </p:nvPicPr>
        <p:blipFill rotWithShape="1">
          <a:blip r:embed="rId6">
            <a:alphaModFix/>
          </a:blip>
          <a:srcRect/>
          <a:stretch/>
        </p:blipFill>
        <p:spPr>
          <a:xfrm>
            <a:off x="7211453" y="1438416"/>
            <a:ext cx="1562611" cy="469558"/>
          </a:xfrm>
          <a:prstGeom prst="rect">
            <a:avLst/>
          </a:prstGeom>
          <a:noFill/>
          <a:ln>
            <a:noFill/>
          </a:ln>
        </p:spPr>
      </p:pic>
      <p:sp>
        <p:nvSpPr>
          <p:cNvPr id="240" name="Google Shape;240;p72"/>
          <p:cNvSpPr txBox="1"/>
          <p:nvPr/>
        </p:nvSpPr>
        <p:spPr>
          <a:xfrm>
            <a:off x="7211453" y="4621958"/>
            <a:ext cx="509981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l-GR" sz="1800" b="1" i="0" u="sng" strike="noStrike" cap="none" dirty="0">
                <a:solidFill>
                  <a:schemeClr val="lt1"/>
                </a:solidFill>
                <a:latin typeface="Calibri"/>
                <a:ea typeface="Calibri"/>
                <a:cs typeface="Calibri"/>
                <a:sym typeface="Calibri"/>
              </a:rPr>
              <a:t>TEDx - Μετατρέψτε τον τουρισμό σε δύναμη για το παγκόσμιο καλό</a:t>
            </a:r>
            <a:endParaRPr sz="1800" b="1" i="0" u="none" strike="noStrike" cap="none" dirty="0">
              <a:solidFill>
                <a:schemeClr val="lt1"/>
              </a:solidFill>
              <a:latin typeface="Calibri"/>
              <a:ea typeface="Calibri"/>
              <a:cs typeface="Calibri"/>
              <a:sym typeface="Calibri"/>
            </a:endParaRPr>
          </a:p>
        </p:txBody>
      </p:sp>
      <p:sp>
        <p:nvSpPr>
          <p:cNvPr id="241" name="Google Shape;241;p72"/>
          <p:cNvSpPr/>
          <p:nvPr/>
        </p:nvSpPr>
        <p:spPr>
          <a:xfrm rot="2297684">
            <a:off x="9095992" y="753428"/>
            <a:ext cx="1885595" cy="848335"/>
          </a:xfrm>
          <a:prstGeom prst="rightArrow">
            <a:avLst>
              <a:gd name="adj1" fmla="val 50000"/>
              <a:gd name="adj2" fmla="val 50000"/>
            </a:avLst>
          </a:prstGeom>
          <a:solidFill>
            <a:schemeClr val="lt1"/>
          </a:solidFill>
          <a:ln w="25400" cap="flat" cmpd="sng">
            <a:solidFill>
              <a:srgbClr val="3F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l-GR" sz="1300" b="0" i="0" u="none" strike="noStrike" cap="none" dirty="0">
                <a:solidFill>
                  <a:srgbClr val="0070C0"/>
                </a:solidFill>
                <a:latin typeface="Arial"/>
                <a:ea typeface="Arial"/>
                <a:cs typeface="Arial"/>
                <a:sym typeface="Arial"/>
              </a:rPr>
              <a:t>Κάντε κλικ για να μάθετε περισσότερα</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1685</Words>
  <Application>Microsoft Office PowerPoint</Application>
  <PresentationFormat>Widescreen</PresentationFormat>
  <Paragraphs>200</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Montserrat</vt:lpstr>
      <vt:lpstr>Times New Roman</vt:lpstr>
      <vt:lpstr>Lato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Hephaestus</cp:lastModifiedBy>
  <cp:revision>15</cp:revision>
  <dcterms:created xsi:type="dcterms:W3CDTF">2020-10-14T13:32:04Z</dcterms:created>
  <dcterms:modified xsi:type="dcterms:W3CDTF">2023-06-06T14:39:15Z</dcterms:modified>
</cp:coreProperties>
</file>