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2"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bold r:id="rId43"/>
      <p:italic r:id="rId44"/>
      <p:boldItalic r:id="rId45"/>
    </p:embeddedFont>
    <p:embeddedFont>
      <p:font typeface="Montserrat Medium" panose="00000600000000000000" pitchFamily="2" charset="0"/>
      <p:regular r:id="rId46"/>
      <p:bold r:id="rId47"/>
      <p:italic r:id="rId48"/>
      <p:boldItalic r:id="rId49"/>
    </p:embeddedFont>
    <p:embeddedFont>
      <p:font typeface="Noto Sans Symbols" panose="020B0604020202020204" charset="0"/>
      <p:regular r:id="rId50"/>
      <p:bold r:id="rId51"/>
    </p:embeddedFont>
    <p:embeddedFont>
      <p:font typeface="Quattrocento Sans" panose="020B05020500000200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i4GJtUR2abgRFfC5VLHS8NDoOh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1F9394-DB42-4DAD-8F94-2EA2A471D757}">
  <a:tblStyle styleId="{B21F9394-DB42-4DAD-8F94-2EA2A471D75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b="off" i="off"/>
      <a:tcStyle>
        <a:tcBdr/>
        <a:fill>
          <a:solidFill>
            <a:srgbClr val="CAD3D4"/>
          </a:solidFill>
        </a:fill>
      </a:tcStyle>
    </a:band1H>
    <a:band2H>
      <a:tcTxStyle b="off" i="off"/>
      <a:tcStyle>
        <a:tcBdr/>
      </a:tcStyle>
    </a:band2H>
    <a:band1V>
      <a:tcTxStyle b="off" i="off"/>
      <a:tcStyle>
        <a:tcBdr/>
        <a:fill>
          <a:solidFill>
            <a:srgbClr val="CAD3D4"/>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90"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445f6eb797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8" name="Google Shape;818;g2445f6eb797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9" name="Google Shape;88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3" name="Google Shape;9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2" name="Google Shape;92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3" name="Google Shape;9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0" name="Google Shape;9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1" name="Google Shape;95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7" name="Google Shape;9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8" name="Google Shape;96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5" name="Google Shape;97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28" name="Google Shape;82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2" name="Google Shape;98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8" name="Google Shape;9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0" name="Google Shape;100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6" name="Google Shape;100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2" name="Google Shape;10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8" name="Google Shape;10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34" name="Google Shape;8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7" name="Google Shape;85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4" name="Google Shape;8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1" name="Google Shape;87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8" name="Google Shape;8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5"/>
        <p:cNvGrpSpPr/>
        <p:nvPr/>
      </p:nvGrpSpPr>
      <p:grpSpPr>
        <a:xfrm>
          <a:off x="0" y="0"/>
          <a:ext cx="0" cy="0"/>
          <a:chOff x="0" y="0"/>
          <a:chExt cx="0" cy="0"/>
        </a:xfrm>
      </p:grpSpPr>
      <p:sp>
        <p:nvSpPr>
          <p:cNvPr id="16" name="Google Shape;16;p28"/>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 name="Google Shape;17;p28"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8" name="Google Shape;18;p28"/>
          <p:cNvSpPr>
            <a:spLocks noGrp="1"/>
          </p:cNvSpPr>
          <p:nvPr>
            <p:ph type="pic" idx="2"/>
          </p:nvPr>
        </p:nvSpPr>
        <p:spPr>
          <a:xfrm>
            <a:off x="-14513" y="923489"/>
            <a:ext cx="4390612" cy="5971126"/>
          </a:xfrm>
          <a:prstGeom prst="rect">
            <a:avLst/>
          </a:prstGeom>
          <a:noFill/>
          <a:ln>
            <a:noFill/>
          </a:ln>
        </p:spPr>
      </p:sp>
      <p:sp>
        <p:nvSpPr>
          <p:cNvPr id="19" name="Google Shape;19;p28"/>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5" t="-79327" r="32104" b="-6543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28"/>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8"/>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 name="Google Shape;22;p28"/>
          <p:cNvGrpSpPr/>
          <p:nvPr/>
        </p:nvGrpSpPr>
        <p:grpSpPr>
          <a:xfrm>
            <a:off x="9456007" y="6073088"/>
            <a:ext cx="2735993" cy="679345"/>
            <a:chOff x="0" y="0"/>
            <a:chExt cx="2301694" cy="571500"/>
          </a:xfrm>
        </p:grpSpPr>
        <p:sp>
          <p:nvSpPr>
            <p:cNvPr id="23" name="Google Shape;23;p2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4" name="Google Shape;24;p28"/>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5" name="Google Shape;25;p28"/>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6" name="Google Shape;26;p28"/>
          <p:cNvSpPr/>
          <p:nvPr/>
        </p:nvSpPr>
        <p:spPr>
          <a:xfrm>
            <a:off x="4771589" y="61655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GB" sz="800" b="0" i="0" u="none" strike="noStrike" cap="none">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12"/>
        <p:cNvGrpSpPr/>
        <p:nvPr/>
      </p:nvGrpSpPr>
      <p:grpSpPr>
        <a:xfrm>
          <a:off x="0" y="0"/>
          <a:ext cx="0" cy="0"/>
          <a:chOff x="0" y="0"/>
          <a:chExt cx="0" cy="0"/>
        </a:xfrm>
      </p:grpSpPr>
      <p:sp>
        <p:nvSpPr>
          <p:cNvPr id="113" name="Google Shape;113;p37"/>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 name="Google Shape;114;p37"/>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7" r="24307" b="-309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 name="Google Shape;115;p37"/>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7"/>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7"/>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7"/>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19" name="Google Shape;119;p37"/>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7"/>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7"/>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2" name="Google Shape;122;p37"/>
          <p:cNvGrpSpPr/>
          <p:nvPr/>
        </p:nvGrpSpPr>
        <p:grpSpPr>
          <a:xfrm>
            <a:off x="9432575" y="5721840"/>
            <a:ext cx="2735993" cy="679345"/>
            <a:chOff x="0" y="0"/>
            <a:chExt cx="2301694" cy="571500"/>
          </a:xfrm>
        </p:grpSpPr>
        <p:sp>
          <p:nvSpPr>
            <p:cNvPr id="123" name="Google Shape;123;p3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37"/>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25" name="Google Shape;125;p37"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26" name="Google Shape;126;p37"/>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27"/>
        <p:cNvGrpSpPr/>
        <p:nvPr/>
      </p:nvGrpSpPr>
      <p:grpSpPr>
        <a:xfrm>
          <a:off x="0" y="0"/>
          <a:ext cx="0" cy="0"/>
          <a:chOff x="0" y="0"/>
          <a:chExt cx="0" cy="0"/>
        </a:xfrm>
      </p:grpSpPr>
      <p:sp>
        <p:nvSpPr>
          <p:cNvPr id="128" name="Google Shape;128;p38"/>
          <p:cNvSpPr/>
          <p:nvPr/>
        </p:nvSpPr>
        <p:spPr>
          <a:xfrm>
            <a:off x="0" y="0"/>
            <a:ext cx="12192000" cy="6858001"/>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38"/>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chemeClr val="lt1"/>
                </a:solidFill>
                <a:latin typeface="Calibri"/>
                <a:ea typeface="Calibri"/>
                <a:cs typeface="Calibri"/>
                <a:sym typeface="Calibri"/>
              </a:rPr>
              <a:t>PEAK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n-GB"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30" name="Google Shape;130;p3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31" name="Google Shape;131;p38"/>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GB" sz="2400" b="1" i="0" u="none" strike="noStrike" cap="none">
                <a:solidFill>
                  <a:schemeClr val="lt1"/>
                </a:solidFill>
                <a:latin typeface="Calibri"/>
                <a:ea typeface="Calibri"/>
                <a:cs typeface="Calibri"/>
                <a:sym typeface="Calibri"/>
              </a:rPr>
              <a:t>PEAK </a:t>
            </a:r>
            <a:r>
              <a:rPr lang="en-GB" sz="2400" b="0" i="0" u="none" strike="noStrike" cap="none">
                <a:solidFill>
                  <a:schemeClr val="lt1"/>
                </a:solidFill>
                <a:latin typeface="Calibri"/>
                <a:ea typeface="Calibri"/>
                <a:cs typeface="Calibri"/>
                <a:sym typeface="Calibri"/>
              </a:rPr>
              <a:t>PowerPoint is….</a:t>
            </a: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GB"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32" name="Google Shape;132;p38"/>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33" name="Google Shape;133;p38"/>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34" name="Google Shape;134;p3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r>
              <a:rPr lang="en-GB" sz="2400" b="1" i="0" u="none" strike="noStrike" cap="none">
                <a:solidFill>
                  <a:schemeClr val="lt1"/>
                </a:solidFill>
                <a:latin typeface="Calibri"/>
                <a:ea typeface="Calibri"/>
                <a:cs typeface="Calibri"/>
                <a:sym typeface="Calibri"/>
              </a:rPr>
              <a:t>PLEASE DELETE THIS INSTRUCTION SLIDE BEFORE PRESENTING FINAL PRESENTATION </a:t>
            </a:r>
            <a:r>
              <a:rPr lang="en-GB"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35" name="Google Shape;135;p3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36"/>
        <p:cNvGrpSpPr/>
        <p:nvPr/>
      </p:nvGrpSpPr>
      <p:grpSpPr>
        <a:xfrm>
          <a:off x="0" y="0"/>
          <a:ext cx="0" cy="0"/>
          <a:chOff x="0" y="0"/>
          <a:chExt cx="0" cy="0"/>
        </a:xfrm>
      </p:grpSpPr>
      <p:sp>
        <p:nvSpPr>
          <p:cNvPr id="137" name="Google Shape;137;p39"/>
          <p:cNvSpPr/>
          <p:nvPr/>
        </p:nvSpPr>
        <p:spPr>
          <a:xfrm>
            <a:off x="0" y="0"/>
            <a:ext cx="12192000" cy="6858001"/>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39"/>
          <p:cNvSpPr/>
          <p:nvPr/>
        </p:nvSpPr>
        <p:spPr>
          <a:xfrm>
            <a:off x="586901" y="491138"/>
            <a:ext cx="4309564"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3600" b="0" i="0" u="none" strike="noStrike" cap="none">
                <a:solidFill>
                  <a:schemeClr val="lt1"/>
                </a:solidFill>
                <a:latin typeface="Calibri"/>
                <a:ea typeface="Calibri"/>
                <a:cs typeface="Calibri"/>
                <a:sym typeface="Calibri"/>
              </a:rPr>
              <a:t>ICONS WHICH CAN BE USED WITHIN THE </a:t>
            </a:r>
            <a:r>
              <a:rPr lang="en-GB" sz="3600" b="1" i="0" u="none" strike="noStrike" cap="none">
                <a:solidFill>
                  <a:schemeClr val="lt1"/>
                </a:solidFill>
                <a:latin typeface="Calibri"/>
                <a:ea typeface="Calibri"/>
                <a:cs typeface="Calibri"/>
                <a:sym typeface="Calibri"/>
              </a:rPr>
              <a:t>PEAK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3600" b="0" i="0" u="none" strike="noStrike" cap="none">
                <a:solidFill>
                  <a:schemeClr val="lt1"/>
                </a:solidFill>
                <a:latin typeface="Calibri"/>
                <a:ea typeface="Calibri"/>
                <a:cs typeface="Calibri"/>
                <a:sym typeface="Calibri"/>
              </a:rPr>
              <a:t>POWERPOINT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3600" b="0" i="0" u="none" strike="noStrike" cap="none">
              <a:solidFill>
                <a:schemeClr val="lt1"/>
              </a:solidFill>
              <a:latin typeface="Calibri"/>
              <a:ea typeface="Calibri"/>
              <a:cs typeface="Calibri"/>
              <a:sym typeface="Calibri"/>
            </a:endParaRPr>
          </a:p>
          <a:p>
            <a:pPr marL="52388" marR="0" lvl="0" indent="0" algn="l" rtl="0">
              <a:lnSpc>
                <a:spcPct val="100000"/>
              </a:lnSpc>
              <a:spcBef>
                <a:spcPts val="0"/>
              </a:spcBef>
              <a:spcAft>
                <a:spcPts val="0"/>
              </a:spcAft>
              <a:buClr>
                <a:schemeClr val="dk1"/>
              </a:buClr>
              <a:buSzPts val="900"/>
              <a:buFont typeface="Quattrocento Sans"/>
              <a:buNone/>
            </a:pPr>
            <a:r>
              <a:rPr lang="en-GB" sz="2400" b="0" i="1" u="none" strike="noStrike" cap="none">
                <a:solidFill>
                  <a:schemeClr val="lt1"/>
                </a:solidFill>
                <a:latin typeface="Calibri"/>
                <a:ea typeface="Calibri"/>
                <a:cs typeface="Calibri"/>
                <a:sym typeface="Calibri"/>
              </a:rPr>
              <a:t>Resize them without losing quality.  Change line colour, width and style.  </a:t>
            </a:r>
            <a:endParaRPr sz="1400" b="0" i="0" u="none" strike="noStrike" cap="none">
              <a:solidFill>
                <a:srgbClr val="000000"/>
              </a:solidFill>
              <a:latin typeface="Arial"/>
              <a:ea typeface="Arial"/>
              <a:cs typeface="Arial"/>
              <a:sym typeface="Arial"/>
            </a:endParaRPr>
          </a:p>
          <a:p>
            <a:pPr marL="52388" marR="0" lvl="0" indent="0" algn="l" rtl="0">
              <a:lnSpc>
                <a:spcPct val="100000"/>
              </a:lnSpc>
              <a:spcBef>
                <a:spcPts val="0"/>
              </a:spcBef>
              <a:spcAft>
                <a:spcPts val="0"/>
              </a:spcAft>
              <a:buClr>
                <a:schemeClr val="dk1"/>
              </a:buClr>
              <a:buSzPts val="900"/>
              <a:buFont typeface="Quattrocento Sans"/>
              <a:buNone/>
            </a:pPr>
            <a:endParaRPr sz="2400" b="0" i="1" u="none" strike="noStrike" cap="none">
              <a:solidFill>
                <a:schemeClr val="lt1"/>
              </a:solidFill>
              <a:latin typeface="Calibri"/>
              <a:ea typeface="Calibri"/>
              <a:cs typeface="Calibri"/>
              <a:sym typeface="Calibri"/>
            </a:endParaRPr>
          </a:p>
          <a:p>
            <a:pPr marL="52388" marR="0" lvl="0" indent="0" algn="l" rtl="0">
              <a:lnSpc>
                <a:spcPct val="100000"/>
              </a:lnSpc>
              <a:spcBef>
                <a:spcPts val="0"/>
              </a:spcBef>
              <a:spcAft>
                <a:spcPts val="0"/>
              </a:spcAft>
              <a:buClr>
                <a:schemeClr val="dk1"/>
              </a:buClr>
              <a:buSzPts val="900"/>
              <a:buFont typeface="Quattrocento Sans"/>
              <a:buNone/>
            </a:pPr>
            <a:r>
              <a:rPr lang="en-GB" sz="2400" b="0" i="0" u="none" strike="noStrike" cap="none">
                <a:solidFill>
                  <a:schemeClr val="lt1"/>
                </a:solidFill>
                <a:latin typeface="Calibri"/>
                <a:ea typeface="Calibri"/>
                <a:cs typeface="Calibri"/>
                <a:sym typeface="Calibri"/>
              </a:rPr>
              <a:t>Isn’t that nice? :)</a:t>
            </a:r>
            <a:endParaRPr sz="1400" b="0" i="0" u="none" strike="noStrike" cap="none">
              <a:solidFill>
                <a:srgbClr val="000000"/>
              </a:solidFill>
              <a:latin typeface="Arial"/>
              <a:ea typeface="Arial"/>
              <a:cs typeface="Arial"/>
              <a:sym typeface="Arial"/>
            </a:endParaRPr>
          </a:p>
        </p:txBody>
      </p:sp>
      <p:sp>
        <p:nvSpPr>
          <p:cNvPr id="139" name="Google Shape;139;p3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lt1"/>
                </a:solidFill>
                <a:latin typeface="Calibri"/>
                <a:ea typeface="Calibri"/>
                <a:cs typeface="Calibri"/>
                <a:sym typeface="Calibri"/>
              </a:rPr>
              <a:t>*** </a:t>
            </a:r>
            <a:r>
              <a:rPr lang="en-GB" sz="2400" b="1" i="0" u="none" strike="noStrike" cap="none">
                <a:solidFill>
                  <a:schemeClr val="lt1"/>
                </a:solidFill>
                <a:latin typeface="Calibri"/>
                <a:ea typeface="Calibri"/>
                <a:cs typeface="Calibri"/>
                <a:sym typeface="Calibri"/>
              </a:rPr>
              <a:t>PLEASE DELETE THIS INSTRUCTION SLIDE BEFORE PRESENTING FINAL PRESENTATION </a:t>
            </a:r>
            <a:r>
              <a:rPr lang="en-GB"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40" name="Google Shape;140;p3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41" name="Google Shape;141;p39"/>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142"/>
        <p:cNvGrpSpPr/>
        <p:nvPr/>
      </p:nvGrpSpPr>
      <p:grpSpPr>
        <a:xfrm>
          <a:off x="0" y="0"/>
          <a:ext cx="0" cy="0"/>
          <a:chOff x="0" y="0"/>
          <a:chExt cx="0" cy="0"/>
        </a:xfrm>
      </p:grpSpPr>
      <p:sp>
        <p:nvSpPr>
          <p:cNvPr id="143" name="Google Shape;143;p40"/>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 name="Google Shape;144;p40"/>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8" t="27" r="10751" b="-5275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46" name="Google Shape;146;p40"/>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40"/>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40"/>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40"/>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40"/>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0"/>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0"/>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40"/>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40"/>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40"/>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40"/>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40"/>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40"/>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GB"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159" name="Google Shape;159;p40"/>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40"/>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161"/>
        <p:cNvGrpSpPr/>
        <p:nvPr/>
      </p:nvGrpSpPr>
      <p:grpSpPr>
        <a:xfrm>
          <a:off x="0" y="0"/>
          <a:ext cx="0" cy="0"/>
          <a:chOff x="0" y="0"/>
          <a:chExt cx="0" cy="0"/>
        </a:xfrm>
      </p:grpSpPr>
      <p:sp>
        <p:nvSpPr>
          <p:cNvPr id="162" name="Google Shape;162;p41"/>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41"/>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a:alphaModFix/>
            </a:blip>
            <a:stretch>
              <a:fillRect l="65710" t="-18085" r="-36569" b="-553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1"/>
          <p:cNvSpPr>
            <a:spLocks noGrp="1"/>
          </p:cNvSpPr>
          <p:nvPr>
            <p:ph type="pic" idx="2"/>
          </p:nvPr>
        </p:nvSpPr>
        <p:spPr>
          <a:xfrm>
            <a:off x="-14226" y="1"/>
            <a:ext cx="12220461" cy="4117768"/>
          </a:xfrm>
          <a:prstGeom prst="rect">
            <a:avLst/>
          </a:prstGeom>
          <a:noFill/>
          <a:ln>
            <a:noFill/>
          </a:ln>
        </p:spPr>
      </p:sp>
      <p:sp>
        <p:nvSpPr>
          <p:cNvPr id="165" name="Google Shape;165;p41"/>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66" name="Google Shape;166;p41"/>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41"/>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8" name="Google Shape;168;p41"/>
          <p:cNvGrpSpPr/>
          <p:nvPr/>
        </p:nvGrpSpPr>
        <p:grpSpPr>
          <a:xfrm>
            <a:off x="622300" y="6215325"/>
            <a:ext cx="11110565" cy="436753"/>
            <a:chOff x="644046" y="6174911"/>
            <a:chExt cx="11110565" cy="436753"/>
          </a:xfrm>
        </p:grpSpPr>
        <p:sp>
          <p:nvSpPr>
            <p:cNvPr id="169" name="Google Shape;169;p41"/>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41"/>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171"/>
        <p:cNvGrpSpPr/>
        <p:nvPr/>
      </p:nvGrpSpPr>
      <p:grpSpPr>
        <a:xfrm>
          <a:off x="0" y="0"/>
          <a:ext cx="0" cy="0"/>
          <a:chOff x="0" y="0"/>
          <a:chExt cx="0" cy="0"/>
        </a:xfrm>
      </p:grpSpPr>
      <p:sp>
        <p:nvSpPr>
          <p:cNvPr id="172" name="Google Shape;172;p42"/>
          <p:cNvSpPr/>
          <p:nvPr/>
        </p:nvSpPr>
        <p:spPr>
          <a:xfrm>
            <a:off x="241300" y="228600"/>
            <a:ext cx="11696700" cy="27178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42"/>
          <p:cNvSpPr/>
          <p:nvPr/>
        </p:nvSpPr>
        <p:spPr>
          <a:xfrm>
            <a:off x="5571778" y="1314450"/>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74" name="Google Shape;174;p42"/>
          <p:cNvSpPr>
            <a:spLocks noGrp="1"/>
          </p:cNvSpPr>
          <p:nvPr>
            <p:ph type="pic" idx="2"/>
          </p:nvPr>
        </p:nvSpPr>
        <p:spPr>
          <a:xfrm>
            <a:off x="1179684" y="2043172"/>
            <a:ext cx="1723877" cy="1723877"/>
          </a:xfrm>
          <a:prstGeom prst="ellipse">
            <a:avLst/>
          </a:prstGeom>
          <a:solidFill>
            <a:schemeClr val="lt1"/>
          </a:solidFill>
          <a:ln>
            <a:noFill/>
          </a:ln>
        </p:spPr>
      </p:sp>
      <p:sp>
        <p:nvSpPr>
          <p:cNvPr id="175" name="Google Shape;175;p42"/>
          <p:cNvSpPr>
            <a:spLocks noGrp="1"/>
          </p:cNvSpPr>
          <p:nvPr>
            <p:ph type="pic" idx="3"/>
          </p:nvPr>
        </p:nvSpPr>
        <p:spPr>
          <a:xfrm>
            <a:off x="3867471" y="2052565"/>
            <a:ext cx="1723877" cy="1723877"/>
          </a:xfrm>
          <a:prstGeom prst="ellipse">
            <a:avLst/>
          </a:prstGeom>
          <a:solidFill>
            <a:schemeClr val="lt1"/>
          </a:solidFill>
          <a:ln>
            <a:noFill/>
          </a:ln>
        </p:spPr>
      </p:sp>
      <p:sp>
        <p:nvSpPr>
          <p:cNvPr id="176" name="Google Shape;176;p42"/>
          <p:cNvSpPr>
            <a:spLocks noGrp="1"/>
          </p:cNvSpPr>
          <p:nvPr>
            <p:ph type="pic" idx="4"/>
          </p:nvPr>
        </p:nvSpPr>
        <p:spPr>
          <a:xfrm>
            <a:off x="6543647" y="2048263"/>
            <a:ext cx="1723877" cy="1723877"/>
          </a:xfrm>
          <a:prstGeom prst="ellipse">
            <a:avLst/>
          </a:prstGeom>
          <a:solidFill>
            <a:schemeClr val="lt1"/>
          </a:solidFill>
          <a:ln>
            <a:noFill/>
          </a:ln>
        </p:spPr>
      </p:sp>
      <p:sp>
        <p:nvSpPr>
          <p:cNvPr id="177" name="Google Shape;177;p42"/>
          <p:cNvSpPr>
            <a:spLocks noGrp="1"/>
          </p:cNvSpPr>
          <p:nvPr>
            <p:ph type="pic" idx="5"/>
          </p:nvPr>
        </p:nvSpPr>
        <p:spPr>
          <a:xfrm>
            <a:off x="9231434" y="2057654"/>
            <a:ext cx="1723877" cy="1723877"/>
          </a:xfrm>
          <a:prstGeom prst="ellipse">
            <a:avLst/>
          </a:prstGeom>
          <a:solidFill>
            <a:schemeClr val="lt1"/>
          </a:solidFill>
          <a:ln>
            <a:noFill/>
          </a:ln>
        </p:spPr>
      </p:sp>
      <p:sp>
        <p:nvSpPr>
          <p:cNvPr id="178" name="Google Shape;178;p42"/>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42"/>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42"/>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42"/>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42"/>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2"/>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4" name="Google Shape;184;p42"/>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42"/>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42"/>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7" name="Google Shape;187;p42"/>
          <p:cNvGrpSpPr/>
          <p:nvPr/>
        </p:nvGrpSpPr>
        <p:grpSpPr>
          <a:xfrm>
            <a:off x="408953" y="6110271"/>
            <a:ext cx="11323912" cy="541807"/>
            <a:chOff x="430699" y="6069857"/>
            <a:chExt cx="11323912" cy="541807"/>
          </a:xfrm>
        </p:grpSpPr>
        <p:sp>
          <p:nvSpPr>
            <p:cNvPr id="188" name="Google Shape;188;p42"/>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4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90" name="Google Shape;190;p42" descr="A picture containing text, clock, sign, gauge&#10;&#10;Description automatically generated"/>
            <p:cNvPicPr preferRelativeResize="0"/>
            <p:nvPr/>
          </p:nvPicPr>
          <p:blipFill rotWithShape="1">
            <a:blip r:embed="rId2">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91"/>
        <p:cNvGrpSpPr/>
        <p:nvPr/>
      </p:nvGrpSpPr>
      <p:grpSpPr>
        <a:xfrm>
          <a:off x="0" y="0"/>
          <a:ext cx="0" cy="0"/>
          <a:chOff x="0" y="0"/>
          <a:chExt cx="0" cy="0"/>
        </a:xfrm>
      </p:grpSpPr>
      <p:sp>
        <p:nvSpPr>
          <p:cNvPr id="192" name="Google Shape;192;p43"/>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43"/>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194" name="Google Shape;194;p43"/>
          <p:cNvSpPr>
            <a:spLocks noGrp="1"/>
          </p:cNvSpPr>
          <p:nvPr>
            <p:ph type="pic" idx="2"/>
          </p:nvPr>
        </p:nvSpPr>
        <p:spPr>
          <a:xfrm>
            <a:off x="7061200" y="1203325"/>
            <a:ext cx="5130800" cy="3913188"/>
          </a:xfrm>
          <a:prstGeom prst="rect">
            <a:avLst/>
          </a:prstGeom>
          <a:solidFill>
            <a:schemeClr val="lt1"/>
          </a:solidFill>
          <a:ln>
            <a:noFill/>
          </a:ln>
        </p:spPr>
      </p:sp>
      <p:sp>
        <p:nvSpPr>
          <p:cNvPr id="195" name="Google Shape;195;p43"/>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43"/>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97" name="Google Shape;197;p43"/>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98" name="Google Shape;198;p43"/>
          <p:cNvGrpSpPr/>
          <p:nvPr/>
        </p:nvGrpSpPr>
        <p:grpSpPr>
          <a:xfrm>
            <a:off x="408953" y="6110271"/>
            <a:ext cx="11323912" cy="541807"/>
            <a:chOff x="430699" y="6069857"/>
            <a:chExt cx="11323912" cy="541807"/>
          </a:xfrm>
        </p:grpSpPr>
        <p:sp>
          <p:nvSpPr>
            <p:cNvPr id="199" name="Google Shape;199;p43"/>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43"/>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01" name="Google Shape;201;p43"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202"/>
        <p:cNvGrpSpPr/>
        <p:nvPr/>
      </p:nvGrpSpPr>
      <p:grpSpPr>
        <a:xfrm>
          <a:off x="0" y="0"/>
          <a:ext cx="0" cy="0"/>
          <a:chOff x="0" y="0"/>
          <a:chExt cx="0" cy="0"/>
        </a:xfrm>
      </p:grpSpPr>
      <p:sp>
        <p:nvSpPr>
          <p:cNvPr id="203" name="Google Shape;203;p44"/>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44"/>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grpSp>
        <p:nvGrpSpPr>
          <p:cNvPr id="205" name="Google Shape;205;p44"/>
          <p:cNvGrpSpPr/>
          <p:nvPr/>
        </p:nvGrpSpPr>
        <p:grpSpPr>
          <a:xfrm>
            <a:off x="2530564" y="336687"/>
            <a:ext cx="9078210" cy="5854425"/>
            <a:chOff x="3152299" y="635855"/>
            <a:chExt cx="19296834" cy="12444290"/>
          </a:xfrm>
        </p:grpSpPr>
        <p:pic>
          <p:nvPicPr>
            <p:cNvPr id="206" name="Google Shape;206;p44"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207" name="Google Shape;207;p44"/>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One</a:t>
              </a:r>
              <a:endParaRPr sz="1400" b="0" i="0" u="none" strike="noStrike" cap="none">
                <a:solidFill>
                  <a:srgbClr val="000000"/>
                </a:solidFill>
                <a:latin typeface="Arial"/>
                <a:ea typeface="Arial"/>
                <a:cs typeface="Arial"/>
                <a:sym typeface="Arial"/>
              </a:endParaRPr>
            </a:p>
          </p:txBody>
        </p:sp>
        <p:sp>
          <p:nvSpPr>
            <p:cNvPr id="208" name="Google Shape;208;p44"/>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Two</a:t>
              </a:r>
              <a:endParaRPr sz="1400" b="0" i="0" u="none" strike="noStrike" cap="none">
                <a:solidFill>
                  <a:srgbClr val="000000"/>
                </a:solidFill>
                <a:latin typeface="Arial"/>
                <a:ea typeface="Arial"/>
                <a:cs typeface="Arial"/>
                <a:sym typeface="Arial"/>
              </a:endParaRPr>
            </a:p>
          </p:txBody>
        </p:sp>
      </p:grpSp>
      <p:sp>
        <p:nvSpPr>
          <p:cNvPr id="209" name="Google Shape;209;p44"/>
          <p:cNvSpPr>
            <a:spLocks noGrp="1"/>
          </p:cNvSpPr>
          <p:nvPr>
            <p:ph type="pic" idx="2"/>
          </p:nvPr>
        </p:nvSpPr>
        <p:spPr>
          <a:xfrm>
            <a:off x="8602116" y="1265033"/>
            <a:ext cx="2266512" cy="3978298"/>
          </a:xfrm>
          <a:prstGeom prst="rect">
            <a:avLst/>
          </a:prstGeom>
          <a:solidFill>
            <a:schemeClr val="lt1"/>
          </a:solidFill>
          <a:ln>
            <a:noFill/>
          </a:ln>
        </p:spPr>
      </p:sp>
      <p:sp>
        <p:nvSpPr>
          <p:cNvPr id="210" name="Google Shape;210;p44"/>
          <p:cNvSpPr txBox="1">
            <a:spLocks noGrp="1"/>
          </p:cNvSpPr>
          <p:nvPr>
            <p:ph type="body" idx="1"/>
          </p:nvPr>
        </p:nvSpPr>
        <p:spPr>
          <a:xfrm>
            <a:off x="734715" y="3594101"/>
            <a:ext cx="4983180" cy="2030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44"/>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12" name="Google Shape;212;p44"/>
          <p:cNvGrpSpPr/>
          <p:nvPr/>
        </p:nvGrpSpPr>
        <p:grpSpPr>
          <a:xfrm>
            <a:off x="408953" y="6110271"/>
            <a:ext cx="11323912" cy="541807"/>
            <a:chOff x="430699" y="6069857"/>
            <a:chExt cx="11323912" cy="541807"/>
          </a:xfrm>
        </p:grpSpPr>
        <p:sp>
          <p:nvSpPr>
            <p:cNvPr id="213" name="Google Shape;213;p4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4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15" name="Google Shape;215;p44"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216"/>
        <p:cNvGrpSpPr/>
        <p:nvPr/>
      </p:nvGrpSpPr>
      <p:grpSpPr>
        <a:xfrm>
          <a:off x="0" y="0"/>
          <a:ext cx="0" cy="0"/>
          <a:chOff x="0" y="0"/>
          <a:chExt cx="0" cy="0"/>
        </a:xfrm>
      </p:grpSpPr>
      <p:grpSp>
        <p:nvGrpSpPr>
          <p:cNvPr id="217" name="Google Shape;217;p45"/>
          <p:cNvGrpSpPr/>
          <p:nvPr/>
        </p:nvGrpSpPr>
        <p:grpSpPr>
          <a:xfrm rot="-2700000" flipH="1">
            <a:off x="3894556" y="400601"/>
            <a:ext cx="1969370" cy="1472145"/>
            <a:chOff x="4411342" y="-101937"/>
            <a:chExt cx="3052994" cy="2282176"/>
          </a:xfrm>
        </p:grpSpPr>
        <p:sp>
          <p:nvSpPr>
            <p:cNvPr id="218" name="Google Shape;218;p45"/>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45"/>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20" name="Google Shape;220;p45"/>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1" name="Google Shape;221;p45"/>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79BD3"/>
              </a:buClr>
              <a:buSzPts val="3600"/>
              <a:buNone/>
              <a:defRPr sz="360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2" name="Google Shape;222;p45"/>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223" name="Google Shape;223;p45"/>
          <p:cNvSpPr txBox="1">
            <a:spLocks noGrp="1"/>
          </p:cNvSpPr>
          <p:nvPr>
            <p:ph type="body" idx="3"/>
          </p:nvPr>
        </p:nvSpPr>
        <p:spPr>
          <a:xfrm>
            <a:off x="1103474" y="708094"/>
            <a:ext cx="2624105" cy="36846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4" name="Google Shape;224;p45"/>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5" name="Google Shape;225;p45"/>
          <p:cNvGrpSpPr/>
          <p:nvPr/>
        </p:nvGrpSpPr>
        <p:grpSpPr>
          <a:xfrm rot="-5400000">
            <a:off x="-1013603" y="4727067"/>
            <a:ext cx="3059425" cy="407404"/>
            <a:chOff x="4345239" y="6324600"/>
            <a:chExt cx="3059425" cy="407404"/>
          </a:xfrm>
        </p:grpSpPr>
        <p:sp>
          <p:nvSpPr>
            <p:cNvPr id="226" name="Google Shape;226;p45"/>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27" name="Google Shape;227;p45" descr="A picture containing text, clock, sign, gauge&#10;&#10;Description automatically generated"/>
            <p:cNvPicPr preferRelativeResize="0"/>
            <p:nvPr/>
          </p:nvPicPr>
          <p:blipFill rotWithShape="1">
            <a:blip r:embed="rId3">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228"/>
        <p:cNvGrpSpPr/>
        <p:nvPr/>
      </p:nvGrpSpPr>
      <p:grpSpPr>
        <a:xfrm>
          <a:off x="0" y="0"/>
          <a:ext cx="0" cy="0"/>
          <a:chOff x="0" y="0"/>
          <a:chExt cx="0" cy="0"/>
        </a:xfrm>
      </p:grpSpPr>
      <p:sp>
        <p:nvSpPr>
          <p:cNvPr id="229" name="Google Shape;229;p46"/>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GB" sz="2700" b="0" i="0" u="none" strike="noStrike" cap="none">
                <a:solidFill>
                  <a:schemeClr val="dk2"/>
                </a:solidFill>
                <a:latin typeface="Montserrat Medium"/>
                <a:ea typeface="Montserrat Medium"/>
                <a:cs typeface="Montserrat Medium"/>
                <a:sym typeface="Montserrat Medium"/>
              </a:rPr>
              <a:t>OUR TIMELINE</a:t>
            </a:r>
            <a:endParaRPr sz="1400" b="0" i="0" u="none" strike="noStrike" cap="none">
              <a:solidFill>
                <a:srgbClr val="000000"/>
              </a:solidFill>
              <a:latin typeface="Arial"/>
              <a:ea typeface="Arial"/>
              <a:cs typeface="Arial"/>
              <a:sym typeface="Arial"/>
            </a:endParaRPr>
          </a:p>
        </p:txBody>
      </p:sp>
      <p:cxnSp>
        <p:nvCxnSpPr>
          <p:cNvPr id="230" name="Google Shape;230;p46"/>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231" name="Google Shape;231;p46"/>
          <p:cNvSpPr/>
          <p:nvPr/>
        </p:nvSpPr>
        <p:spPr>
          <a:xfrm>
            <a:off x="2102383" y="2832249"/>
            <a:ext cx="1233055" cy="1233055"/>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32" name="Google Shape;232;p46"/>
          <p:cNvSpPr/>
          <p:nvPr/>
        </p:nvSpPr>
        <p:spPr>
          <a:xfrm>
            <a:off x="5969765" y="3362570"/>
            <a:ext cx="172412" cy="172412"/>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33" name="Google Shape;233;p46"/>
          <p:cNvSpPr/>
          <p:nvPr/>
        </p:nvSpPr>
        <p:spPr>
          <a:xfrm>
            <a:off x="9383674" y="3362570"/>
            <a:ext cx="172412" cy="172412"/>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34" name="Google Shape;234;p46"/>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235" name="Google Shape;235;p46"/>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236" name="Google Shape;236;p46"/>
          <p:cNvSpPr/>
          <p:nvPr/>
        </p:nvSpPr>
        <p:spPr>
          <a:xfrm>
            <a:off x="548344" y="1141653"/>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37" name="Google Shape;237;p46"/>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46"/>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46"/>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46"/>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 name="Google Shape;241;p46"/>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46"/>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0"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43" name="Google Shape;243;p46"/>
          <p:cNvGrpSpPr/>
          <p:nvPr/>
        </p:nvGrpSpPr>
        <p:grpSpPr>
          <a:xfrm>
            <a:off x="495393" y="6135034"/>
            <a:ext cx="3059425" cy="407404"/>
            <a:chOff x="4345239" y="6324600"/>
            <a:chExt cx="3059425" cy="407404"/>
          </a:xfrm>
        </p:grpSpPr>
        <p:sp>
          <p:nvSpPr>
            <p:cNvPr id="244" name="Google Shape;244;p4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45" name="Google Shape;245;p46"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1_Text Slide with Photo 1">
    <p:spTree>
      <p:nvGrpSpPr>
        <p:cNvPr id="1" name="Shape 27"/>
        <p:cNvGrpSpPr/>
        <p:nvPr/>
      </p:nvGrpSpPr>
      <p:grpSpPr>
        <a:xfrm>
          <a:off x="0" y="0"/>
          <a:ext cx="0" cy="0"/>
          <a:chOff x="0" y="0"/>
          <a:chExt cx="0" cy="0"/>
        </a:xfrm>
      </p:grpSpPr>
      <p:sp>
        <p:nvSpPr>
          <p:cNvPr id="28" name="Google Shape;28;p29"/>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9" name="Google Shape;29;p29"/>
          <p:cNvSpPr>
            <a:spLocks noGrp="1"/>
          </p:cNvSpPr>
          <p:nvPr>
            <p:ph type="pic" idx="2"/>
          </p:nvPr>
        </p:nvSpPr>
        <p:spPr>
          <a:xfrm flipH="1">
            <a:off x="-1" y="2780"/>
            <a:ext cx="4862437" cy="6855220"/>
          </a:xfrm>
          <a:prstGeom prst="rect">
            <a:avLst/>
          </a:prstGeom>
          <a:noFill/>
          <a:ln>
            <a:noFill/>
          </a:ln>
        </p:spPr>
      </p:sp>
      <p:sp>
        <p:nvSpPr>
          <p:cNvPr id="30" name="Google Shape;30;p29"/>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6" t="-14073" r="18855" b="-512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1" name="Google Shape;31;p29"/>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Montserrat Light"/>
              <a:ea typeface="Montserrat Light"/>
              <a:cs typeface="Montserrat Light"/>
              <a:sym typeface="Montserrat Light"/>
            </a:endParaRPr>
          </a:p>
        </p:txBody>
      </p:sp>
      <p:sp>
        <p:nvSpPr>
          <p:cNvPr id="32" name="Google Shape;32;p29"/>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9"/>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 name="Google Shape;34;p29"/>
          <p:cNvGrpSpPr/>
          <p:nvPr/>
        </p:nvGrpSpPr>
        <p:grpSpPr>
          <a:xfrm>
            <a:off x="4950389" y="6203959"/>
            <a:ext cx="6804222" cy="407705"/>
            <a:chOff x="4950389" y="6203959"/>
            <a:chExt cx="6804222" cy="407705"/>
          </a:xfrm>
        </p:grpSpPr>
        <p:sp>
          <p:nvSpPr>
            <p:cNvPr id="35" name="Google Shape;35;p29"/>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6" name="Google Shape;36;p29"/>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2D5592"/>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8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246"/>
        <p:cNvGrpSpPr/>
        <p:nvPr/>
      </p:nvGrpSpPr>
      <p:grpSpPr>
        <a:xfrm>
          <a:off x="0" y="0"/>
          <a:ext cx="0" cy="0"/>
          <a:chOff x="0" y="0"/>
          <a:chExt cx="0" cy="0"/>
        </a:xfrm>
      </p:grpSpPr>
      <p:cxnSp>
        <p:nvCxnSpPr>
          <p:cNvPr id="247" name="Google Shape;247;p47"/>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248" name="Google Shape;248;p47"/>
          <p:cNvSpPr/>
          <p:nvPr/>
        </p:nvSpPr>
        <p:spPr>
          <a:xfrm>
            <a:off x="6040275" y="3362570"/>
            <a:ext cx="172412" cy="172412"/>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29C2F2"/>
              </a:solidFill>
              <a:latin typeface="Calibri"/>
              <a:ea typeface="Calibri"/>
              <a:cs typeface="Calibri"/>
              <a:sym typeface="Calibri"/>
            </a:endParaRPr>
          </a:p>
        </p:txBody>
      </p:sp>
      <p:sp>
        <p:nvSpPr>
          <p:cNvPr id="249" name="Google Shape;249;p47"/>
          <p:cNvSpPr/>
          <p:nvPr/>
        </p:nvSpPr>
        <p:spPr>
          <a:xfrm>
            <a:off x="2626366" y="3362571"/>
            <a:ext cx="172412" cy="172412"/>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83553"/>
              </a:solidFill>
              <a:latin typeface="Calibri"/>
              <a:ea typeface="Calibri"/>
              <a:cs typeface="Calibri"/>
              <a:sym typeface="Calibri"/>
            </a:endParaRPr>
          </a:p>
        </p:txBody>
      </p:sp>
      <p:sp>
        <p:nvSpPr>
          <p:cNvPr id="250" name="Google Shape;250;p47"/>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251" name="Google Shape;251;p47"/>
          <p:cNvSpPr/>
          <p:nvPr/>
        </p:nvSpPr>
        <p:spPr>
          <a:xfrm>
            <a:off x="9393224" y="3362571"/>
            <a:ext cx="172412" cy="172412"/>
          </a:xfrm>
          <a:prstGeom prst="ellipse">
            <a:avLst/>
          </a:prstGeom>
          <a:solidFill>
            <a:srgbClr val="7F59A1">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52" name="Google Shape;252;p47"/>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47"/>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47"/>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47"/>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2000"/>
              <a:buNone/>
              <a:defRPr sz="2000" b="0"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47"/>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47"/>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0"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8" name="Google Shape;258;p47"/>
          <p:cNvGrpSpPr/>
          <p:nvPr/>
        </p:nvGrpSpPr>
        <p:grpSpPr>
          <a:xfrm>
            <a:off x="4571670" y="6135034"/>
            <a:ext cx="3059425" cy="407404"/>
            <a:chOff x="4345239" y="6324600"/>
            <a:chExt cx="3059425" cy="407404"/>
          </a:xfrm>
        </p:grpSpPr>
        <p:sp>
          <p:nvSpPr>
            <p:cNvPr id="259" name="Google Shape;259;p47"/>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60" name="Google Shape;260;p47"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261"/>
        <p:cNvGrpSpPr/>
        <p:nvPr/>
      </p:nvGrpSpPr>
      <p:grpSpPr>
        <a:xfrm>
          <a:off x="0" y="0"/>
          <a:ext cx="0" cy="0"/>
          <a:chOff x="0" y="0"/>
          <a:chExt cx="0" cy="0"/>
        </a:xfrm>
      </p:grpSpPr>
      <p:grpSp>
        <p:nvGrpSpPr>
          <p:cNvPr id="262" name="Google Shape;262;p48"/>
          <p:cNvGrpSpPr/>
          <p:nvPr/>
        </p:nvGrpSpPr>
        <p:grpSpPr>
          <a:xfrm flipH="1">
            <a:off x="-87112" y="2832249"/>
            <a:ext cx="10088030" cy="1233055"/>
            <a:chOff x="4201590" y="5664497"/>
            <a:chExt cx="20176060" cy="2466109"/>
          </a:xfrm>
        </p:grpSpPr>
        <p:cxnSp>
          <p:nvCxnSpPr>
            <p:cNvPr id="263" name="Google Shape;263;p48"/>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264" name="Google Shape;264;p48"/>
            <p:cNvSpPr/>
            <p:nvPr/>
          </p:nvSpPr>
          <p:spPr>
            <a:xfrm>
              <a:off x="4201590" y="5664497"/>
              <a:ext cx="2466109" cy="2466109"/>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265" name="Google Shape;265;p48"/>
            <p:cNvSpPr/>
            <p:nvPr/>
          </p:nvSpPr>
          <p:spPr>
            <a:xfrm>
              <a:off x="11936354" y="6725140"/>
              <a:ext cx="344824" cy="344824"/>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28D"/>
                </a:solidFill>
                <a:latin typeface="Calibri"/>
                <a:ea typeface="Calibri"/>
                <a:cs typeface="Calibri"/>
                <a:sym typeface="Calibri"/>
              </a:endParaRPr>
            </a:p>
          </p:txBody>
        </p:sp>
        <p:sp>
          <p:nvSpPr>
            <p:cNvPr id="266" name="Google Shape;266;p48"/>
            <p:cNvSpPr/>
            <p:nvPr/>
          </p:nvSpPr>
          <p:spPr>
            <a:xfrm>
              <a:off x="18764171" y="6725140"/>
              <a:ext cx="344824" cy="344824"/>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267" name="Google Shape;267;p48"/>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48"/>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48"/>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48"/>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2000"/>
              <a:buNone/>
              <a:defRPr sz="2000" b="0"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48"/>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0"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2" name="Google Shape;272;p48"/>
          <p:cNvGrpSpPr/>
          <p:nvPr/>
        </p:nvGrpSpPr>
        <p:grpSpPr>
          <a:xfrm>
            <a:off x="8471206" y="6135034"/>
            <a:ext cx="3059425" cy="407404"/>
            <a:chOff x="4345239" y="6324600"/>
            <a:chExt cx="3059425" cy="407404"/>
          </a:xfrm>
        </p:grpSpPr>
        <p:sp>
          <p:nvSpPr>
            <p:cNvPr id="273" name="Google Shape;273;p48"/>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74" name="Google Shape;274;p48"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275"/>
        <p:cNvGrpSpPr/>
        <p:nvPr/>
      </p:nvGrpSpPr>
      <p:grpSpPr>
        <a:xfrm>
          <a:off x="0" y="0"/>
          <a:ext cx="0" cy="0"/>
          <a:chOff x="0" y="0"/>
          <a:chExt cx="0" cy="0"/>
        </a:xfrm>
      </p:grpSpPr>
      <p:sp>
        <p:nvSpPr>
          <p:cNvPr id="276" name="Google Shape;276;p49"/>
          <p:cNvSpPr/>
          <p:nvPr/>
        </p:nvSpPr>
        <p:spPr>
          <a:xfrm>
            <a:off x="0" y="482371"/>
            <a:ext cx="6113604" cy="2855598"/>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7" name="Google Shape;277;p49"/>
          <p:cNvSpPr/>
          <p:nvPr/>
        </p:nvSpPr>
        <p:spPr>
          <a:xfrm>
            <a:off x="6113604" y="482371"/>
            <a:ext cx="6113604" cy="2855598"/>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8" name="Google Shape;278;p49"/>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49"/>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49"/>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49"/>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2" name="Google Shape;282;p49"/>
          <p:cNvGrpSpPr/>
          <p:nvPr/>
        </p:nvGrpSpPr>
        <p:grpSpPr>
          <a:xfrm>
            <a:off x="4571670" y="6135034"/>
            <a:ext cx="3059425" cy="407404"/>
            <a:chOff x="4345239" y="6324600"/>
            <a:chExt cx="3059425" cy="407404"/>
          </a:xfrm>
        </p:grpSpPr>
        <p:sp>
          <p:nvSpPr>
            <p:cNvPr id="283" name="Google Shape;283;p49"/>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284" name="Google Shape;284;p49"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285"/>
        <p:cNvGrpSpPr/>
        <p:nvPr/>
      </p:nvGrpSpPr>
      <p:grpSpPr>
        <a:xfrm>
          <a:off x="0" y="0"/>
          <a:ext cx="0" cy="0"/>
          <a:chOff x="0" y="0"/>
          <a:chExt cx="0" cy="0"/>
        </a:xfrm>
      </p:grpSpPr>
      <p:grpSp>
        <p:nvGrpSpPr>
          <p:cNvPr id="286" name="Google Shape;286;p50"/>
          <p:cNvGrpSpPr/>
          <p:nvPr/>
        </p:nvGrpSpPr>
        <p:grpSpPr>
          <a:xfrm>
            <a:off x="13492" y="1875084"/>
            <a:ext cx="12165015" cy="3041254"/>
            <a:chOff x="0" y="4738255"/>
            <a:chExt cx="21169744" cy="5292436"/>
          </a:xfrm>
        </p:grpSpPr>
        <p:sp>
          <p:nvSpPr>
            <p:cNvPr id="287" name="Google Shape;287;p50"/>
            <p:cNvSpPr/>
            <p:nvPr/>
          </p:nvSpPr>
          <p:spPr>
            <a:xfrm>
              <a:off x="0" y="4738255"/>
              <a:ext cx="5292436" cy="5292436"/>
            </a:xfrm>
            <a:prstGeom prst="rect">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50"/>
            <p:cNvSpPr/>
            <p:nvPr/>
          </p:nvSpPr>
          <p:spPr>
            <a:xfrm>
              <a:off x="5292436" y="4738255"/>
              <a:ext cx="5292436" cy="5292436"/>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50"/>
            <p:cNvSpPr/>
            <p:nvPr/>
          </p:nvSpPr>
          <p:spPr>
            <a:xfrm>
              <a:off x="10584872" y="4738255"/>
              <a:ext cx="5292436" cy="5292436"/>
            </a:xfrm>
            <a:prstGeom prst="rect">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0" name="Google Shape;290;p50"/>
            <p:cNvSpPr/>
            <p:nvPr/>
          </p:nvSpPr>
          <p:spPr>
            <a:xfrm>
              <a:off x="15877308" y="4738255"/>
              <a:ext cx="5292436" cy="5292436"/>
            </a:xfrm>
            <a:prstGeom prst="rect">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91" name="Google Shape;291;p50"/>
          <p:cNvSpPr txBox="1">
            <a:spLocks noGrp="1"/>
          </p:cNvSpPr>
          <p:nvPr>
            <p:ph type="body" idx="1"/>
          </p:nvPr>
        </p:nvSpPr>
        <p:spPr>
          <a:xfrm>
            <a:off x="3054743" y="296373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50"/>
          <p:cNvSpPr txBox="1">
            <a:spLocks noGrp="1"/>
          </p:cNvSpPr>
          <p:nvPr>
            <p:ph type="body" idx="2"/>
          </p:nvPr>
        </p:nvSpPr>
        <p:spPr>
          <a:xfrm>
            <a:off x="3059026" y="233238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50"/>
          <p:cNvSpPr txBox="1">
            <a:spLocks noGrp="1"/>
          </p:cNvSpPr>
          <p:nvPr>
            <p:ph type="body" idx="3"/>
          </p:nvPr>
        </p:nvSpPr>
        <p:spPr>
          <a:xfrm>
            <a:off x="3069574" y="369401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4" name="Google Shape;294;p50"/>
          <p:cNvSpPr txBox="1">
            <a:spLocks noGrp="1"/>
          </p:cNvSpPr>
          <p:nvPr>
            <p:ph type="body" idx="4"/>
          </p:nvPr>
        </p:nvSpPr>
        <p:spPr>
          <a:xfrm>
            <a:off x="-979" y="2966833"/>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50"/>
          <p:cNvSpPr txBox="1">
            <a:spLocks noGrp="1"/>
          </p:cNvSpPr>
          <p:nvPr>
            <p:ph type="body" idx="5"/>
          </p:nvPr>
        </p:nvSpPr>
        <p:spPr>
          <a:xfrm>
            <a:off x="3304" y="2335480"/>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50"/>
          <p:cNvSpPr txBox="1">
            <a:spLocks noGrp="1"/>
          </p:cNvSpPr>
          <p:nvPr>
            <p:ph type="body" idx="6"/>
          </p:nvPr>
        </p:nvSpPr>
        <p:spPr>
          <a:xfrm>
            <a:off x="13852" y="3697109"/>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50"/>
          <p:cNvSpPr txBox="1">
            <a:spLocks noGrp="1"/>
          </p:cNvSpPr>
          <p:nvPr>
            <p:ph type="body" idx="7"/>
          </p:nvPr>
        </p:nvSpPr>
        <p:spPr>
          <a:xfrm>
            <a:off x="9124512" y="295042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50"/>
          <p:cNvSpPr txBox="1">
            <a:spLocks noGrp="1"/>
          </p:cNvSpPr>
          <p:nvPr>
            <p:ph type="body" idx="8"/>
          </p:nvPr>
        </p:nvSpPr>
        <p:spPr>
          <a:xfrm>
            <a:off x="9128795" y="231906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50"/>
          <p:cNvSpPr txBox="1">
            <a:spLocks noGrp="1"/>
          </p:cNvSpPr>
          <p:nvPr>
            <p:ph type="body" idx="9"/>
          </p:nvPr>
        </p:nvSpPr>
        <p:spPr>
          <a:xfrm>
            <a:off x="9139343" y="368069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50"/>
          <p:cNvSpPr txBox="1">
            <a:spLocks noGrp="1"/>
          </p:cNvSpPr>
          <p:nvPr>
            <p:ph type="body" idx="13"/>
          </p:nvPr>
        </p:nvSpPr>
        <p:spPr>
          <a:xfrm>
            <a:off x="6068790" y="2953518"/>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50"/>
          <p:cNvSpPr txBox="1">
            <a:spLocks noGrp="1"/>
          </p:cNvSpPr>
          <p:nvPr>
            <p:ph type="body" idx="14"/>
          </p:nvPr>
        </p:nvSpPr>
        <p:spPr>
          <a:xfrm>
            <a:off x="6073073" y="2322165"/>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50"/>
          <p:cNvSpPr txBox="1">
            <a:spLocks noGrp="1"/>
          </p:cNvSpPr>
          <p:nvPr>
            <p:ph type="body" idx="15"/>
          </p:nvPr>
        </p:nvSpPr>
        <p:spPr>
          <a:xfrm>
            <a:off x="6083621" y="3683794"/>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600"/>
              <a:buNone/>
              <a:defRPr sz="16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50"/>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04" name="Google Shape;304;p50"/>
          <p:cNvGrpSpPr/>
          <p:nvPr/>
        </p:nvGrpSpPr>
        <p:grpSpPr>
          <a:xfrm>
            <a:off x="4571670" y="6135034"/>
            <a:ext cx="3059425" cy="407404"/>
            <a:chOff x="4345239" y="6324600"/>
            <a:chExt cx="3059425" cy="407404"/>
          </a:xfrm>
        </p:grpSpPr>
        <p:sp>
          <p:nvSpPr>
            <p:cNvPr id="305" name="Google Shape;305;p50"/>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306" name="Google Shape;306;p50"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307"/>
        <p:cNvGrpSpPr/>
        <p:nvPr/>
      </p:nvGrpSpPr>
      <p:grpSpPr>
        <a:xfrm>
          <a:off x="0" y="0"/>
          <a:ext cx="0" cy="0"/>
          <a:chOff x="0" y="0"/>
          <a:chExt cx="0" cy="0"/>
        </a:xfrm>
      </p:grpSpPr>
      <p:sp>
        <p:nvSpPr>
          <p:cNvPr id="308" name="Google Shape;308;p51"/>
          <p:cNvSpPr/>
          <p:nvPr/>
        </p:nvSpPr>
        <p:spPr>
          <a:xfrm>
            <a:off x="2225374" y="17274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09" name="Google Shape;309;p51"/>
          <p:cNvSpPr/>
          <p:nvPr/>
        </p:nvSpPr>
        <p:spPr>
          <a:xfrm>
            <a:off x="2268473" y="1768904"/>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10" name="Google Shape;310;p51"/>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11" name="Google Shape;311;p51"/>
          <p:cNvSpPr/>
          <p:nvPr/>
        </p:nvSpPr>
        <p:spPr>
          <a:xfrm>
            <a:off x="5389834" y="1815204"/>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12" name="Google Shape;312;p51"/>
          <p:cNvSpPr/>
          <p:nvPr/>
        </p:nvSpPr>
        <p:spPr>
          <a:xfrm>
            <a:off x="8745392" y="178001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13" name="Google Shape;313;p51"/>
          <p:cNvSpPr/>
          <p:nvPr/>
        </p:nvSpPr>
        <p:spPr>
          <a:xfrm>
            <a:off x="8792510" y="182145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14" name="Google Shape;314;p51"/>
          <p:cNvSpPr txBox="1">
            <a:spLocks noGrp="1"/>
          </p:cNvSpPr>
          <p:nvPr>
            <p:ph type="body" idx="1"/>
          </p:nvPr>
        </p:nvSpPr>
        <p:spPr>
          <a:xfrm>
            <a:off x="1956271" y="433333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0" i="0">
                <a:solidFill>
                  <a:srgbClr val="1B728D"/>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51"/>
          <p:cNvSpPr txBox="1">
            <a:spLocks noGrp="1"/>
          </p:cNvSpPr>
          <p:nvPr>
            <p:ph type="body" idx="2"/>
          </p:nvPr>
        </p:nvSpPr>
        <p:spPr>
          <a:xfrm>
            <a:off x="5078733"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0" i="0">
                <a:solidFill>
                  <a:srgbClr val="279BD3"/>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51"/>
          <p:cNvSpPr txBox="1">
            <a:spLocks noGrp="1"/>
          </p:cNvSpPr>
          <p:nvPr>
            <p:ph type="body" idx="3"/>
          </p:nvPr>
        </p:nvSpPr>
        <p:spPr>
          <a:xfrm>
            <a:off x="8479091"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0" i="0">
                <a:solidFill>
                  <a:srgbClr val="7F59A1"/>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51"/>
          <p:cNvSpPr txBox="1">
            <a:spLocks noGrp="1"/>
          </p:cNvSpPr>
          <p:nvPr>
            <p:ph type="body" idx="4"/>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18" name="Google Shape;318;p51"/>
          <p:cNvGrpSpPr/>
          <p:nvPr/>
        </p:nvGrpSpPr>
        <p:grpSpPr>
          <a:xfrm>
            <a:off x="4571670" y="6135034"/>
            <a:ext cx="3059425" cy="407404"/>
            <a:chOff x="4345239" y="6324600"/>
            <a:chExt cx="3059425" cy="407404"/>
          </a:xfrm>
        </p:grpSpPr>
        <p:sp>
          <p:nvSpPr>
            <p:cNvPr id="319" name="Google Shape;319;p51"/>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320" name="Google Shape;320;p51"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321"/>
        <p:cNvGrpSpPr/>
        <p:nvPr/>
      </p:nvGrpSpPr>
      <p:grpSpPr>
        <a:xfrm>
          <a:off x="0" y="0"/>
          <a:ext cx="0" cy="0"/>
          <a:chOff x="0" y="0"/>
          <a:chExt cx="0" cy="0"/>
        </a:xfrm>
      </p:grpSpPr>
      <p:sp>
        <p:nvSpPr>
          <p:cNvPr id="322" name="Google Shape;322;p52"/>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3" name="Google Shape;323;p52"/>
          <p:cNvSpPr/>
          <p:nvPr/>
        </p:nvSpPr>
        <p:spPr>
          <a:xfrm>
            <a:off x="3227188" y="1815204"/>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4" name="Google Shape;324;p52"/>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5" name="Google Shape;325;p52"/>
          <p:cNvSpPr/>
          <p:nvPr/>
        </p:nvSpPr>
        <p:spPr>
          <a:xfrm>
            <a:off x="5389834" y="1815204"/>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6" name="Google Shape;326;p52"/>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7" name="Google Shape;327;p52"/>
          <p:cNvSpPr/>
          <p:nvPr/>
        </p:nvSpPr>
        <p:spPr>
          <a:xfrm>
            <a:off x="1066895" y="1815204"/>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8" name="Google Shape;328;p52"/>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29" name="Google Shape;329;p52"/>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30" name="Google Shape;330;p52"/>
          <p:cNvSpPr/>
          <p:nvPr/>
        </p:nvSpPr>
        <p:spPr>
          <a:xfrm>
            <a:off x="7558165"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31" name="Google Shape;331;p52"/>
          <p:cNvSpPr txBox="1">
            <a:spLocks noGrp="1"/>
          </p:cNvSpPr>
          <p:nvPr>
            <p:ph type="body" idx="1"/>
          </p:nvPr>
        </p:nvSpPr>
        <p:spPr>
          <a:xfrm>
            <a:off x="748973" y="438588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2000"/>
              <a:buNone/>
              <a:defRPr sz="20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52"/>
          <p:cNvSpPr txBox="1">
            <a:spLocks noGrp="1"/>
          </p:cNvSpPr>
          <p:nvPr>
            <p:ph type="body" idx="2"/>
          </p:nvPr>
        </p:nvSpPr>
        <p:spPr>
          <a:xfrm>
            <a:off x="2914986" y="4379639"/>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3" name="Google Shape;333;p52"/>
          <p:cNvSpPr txBox="1">
            <a:spLocks noGrp="1"/>
          </p:cNvSpPr>
          <p:nvPr>
            <p:ph type="body" idx="3"/>
          </p:nvPr>
        </p:nvSpPr>
        <p:spPr>
          <a:xfrm>
            <a:off x="5078733" y="437118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2000"/>
              <a:buNone/>
              <a:defRPr sz="20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4" name="Google Shape;334;p52"/>
          <p:cNvSpPr txBox="1">
            <a:spLocks noGrp="1"/>
          </p:cNvSpPr>
          <p:nvPr>
            <p:ph type="body" idx="4"/>
          </p:nvPr>
        </p:nvSpPr>
        <p:spPr>
          <a:xfrm>
            <a:off x="7244746" y="4364935"/>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2000"/>
              <a:buNone/>
              <a:defRPr sz="2000" b="1"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52"/>
          <p:cNvSpPr txBox="1">
            <a:spLocks noGrp="1"/>
          </p:cNvSpPr>
          <p:nvPr>
            <p:ph type="body" idx="5"/>
          </p:nvPr>
        </p:nvSpPr>
        <p:spPr>
          <a:xfrm>
            <a:off x="9399324" y="4353360"/>
            <a:ext cx="206104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2000"/>
              <a:buNone/>
              <a:defRPr sz="20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6" name="Google Shape;336;p52"/>
          <p:cNvSpPr/>
          <p:nvPr/>
        </p:nvSpPr>
        <p:spPr>
          <a:xfrm>
            <a:off x="9714586" y="1815204"/>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Lato"/>
              <a:ea typeface="Lato"/>
              <a:cs typeface="Lato"/>
              <a:sym typeface="Lato"/>
            </a:endParaRPr>
          </a:p>
        </p:txBody>
      </p:sp>
      <p:sp>
        <p:nvSpPr>
          <p:cNvPr id="337" name="Google Shape;337;p52"/>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38" name="Google Shape;338;p52"/>
          <p:cNvGrpSpPr/>
          <p:nvPr/>
        </p:nvGrpSpPr>
        <p:grpSpPr>
          <a:xfrm>
            <a:off x="4571670" y="6135034"/>
            <a:ext cx="3059425" cy="407404"/>
            <a:chOff x="4345239" y="6324600"/>
            <a:chExt cx="3059425" cy="407404"/>
          </a:xfrm>
        </p:grpSpPr>
        <p:sp>
          <p:nvSpPr>
            <p:cNvPr id="339" name="Google Shape;339;p52"/>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340" name="Google Shape;340;p52"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341"/>
        <p:cNvGrpSpPr/>
        <p:nvPr/>
      </p:nvGrpSpPr>
      <p:grpSpPr>
        <a:xfrm>
          <a:off x="0" y="0"/>
          <a:ext cx="0" cy="0"/>
          <a:chOff x="0" y="0"/>
          <a:chExt cx="0" cy="0"/>
        </a:xfrm>
      </p:grpSpPr>
      <p:sp>
        <p:nvSpPr>
          <p:cNvPr id="342" name="Google Shape;342;p53"/>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53"/>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53"/>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 name="Google Shape;345;p53"/>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 name="Google Shape;346;p53"/>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 name="Google Shape;347;p53"/>
          <p:cNvSpPr/>
          <p:nvPr/>
        </p:nvSpPr>
        <p:spPr>
          <a:xfrm>
            <a:off x="5650339" y="1213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48" name="Google Shape;348;p53"/>
          <p:cNvSpPr txBox="1">
            <a:spLocks noGrp="1"/>
          </p:cNvSpPr>
          <p:nvPr>
            <p:ph type="body" idx="1"/>
          </p:nvPr>
        </p:nvSpPr>
        <p:spPr>
          <a:xfrm>
            <a:off x="10764" y="430704"/>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9" name="Google Shape;349;p53"/>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0" name="Google Shape;350;p53"/>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53"/>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53"/>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53"/>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4" name="Google Shape;354;p53"/>
          <p:cNvGrpSpPr/>
          <p:nvPr/>
        </p:nvGrpSpPr>
        <p:grpSpPr>
          <a:xfrm>
            <a:off x="4571670" y="6135034"/>
            <a:ext cx="3059425" cy="407404"/>
            <a:chOff x="4345239" y="6324600"/>
            <a:chExt cx="3059425" cy="407404"/>
          </a:xfrm>
        </p:grpSpPr>
        <p:sp>
          <p:nvSpPr>
            <p:cNvPr id="355" name="Google Shape;355;p53"/>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356" name="Google Shape;356;p53"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357"/>
        <p:cNvGrpSpPr/>
        <p:nvPr/>
      </p:nvGrpSpPr>
      <p:grpSpPr>
        <a:xfrm>
          <a:off x="0" y="0"/>
          <a:ext cx="0" cy="0"/>
          <a:chOff x="0" y="0"/>
          <a:chExt cx="0" cy="0"/>
        </a:xfrm>
      </p:grpSpPr>
      <p:grpSp>
        <p:nvGrpSpPr>
          <p:cNvPr id="358" name="Google Shape;358;p54"/>
          <p:cNvGrpSpPr/>
          <p:nvPr/>
        </p:nvGrpSpPr>
        <p:grpSpPr>
          <a:xfrm>
            <a:off x="1154562" y="1887157"/>
            <a:ext cx="9882876" cy="2798187"/>
            <a:chOff x="1875859" y="4907106"/>
            <a:chExt cx="20625932" cy="5839921"/>
          </a:xfrm>
        </p:grpSpPr>
        <p:sp>
          <p:nvSpPr>
            <p:cNvPr id="359" name="Google Shape;359;p54"/>
            <p:cNvSpPr/>
            <p:nvPr/>
          </p:nvSpPr>
          <p:spPr>
            <a:xfrm rot="10800000">
              <a:off x="1875859"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0" name="Google Shape;360;p54"/>
            <p:cNvSpPr/>
            <p:nvPr/>
          </p:nvSpPr>
          <p:spPr>
            <a:xfrm>
              <a:off x="5916227" y="4907106"/>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1" name="Google Shape;361;p54"/>
            <p:cNvSpPr/>
            <p:nvPr/>
          </p:nvSpPr>
          <p:spPr>
            <a:xfrm rot="10800000">
              <a:off x="9956596" y="4907108"/>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2" name="Google Shape;362;p54"/>
            <p:cNvSpPr/>
            <p:nvPr/>
          </p:nvSpPr>
          <p:spPr>
            <a:xfrm>
              <a:off x="13996964"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3" name="Google Shape;363;p54"/>
            <p:cNvSpPr/>
            <p:nvPr/>
          </p:nvSpPr>
          <p:spPr>
            <a:xfrm>
              <a:off x="1875859" y="4907106"/>
              <a:ext cx="4464459" cy="4631501"/>
            </a:xfrm>
            <a:prstGeom prst="blockArc">
              <a:avLst>
                <a:gd name="adj1" fmla="val 10800000"/>
                <a:gd name="adj2" fmla="val 0"/>
                <a:gd name="adj3" fmla="val 9694"/>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4" name="Google Shape;364;p54"/>
            <p:cNvSpPr/>
            <p:nvPr/>
          </p:nvSpPr>
          <p:spPr>
            <a:xfrm rot="10800000">
              <a:off x="18037332" y="4907111"/>
              <a:ext cx="4464459" cy="4631501"/>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5" name="Google Shape;365;p54"/>
            <p:cNvSpPr/>
            <p:nvPr/>
          </p:nvSpPr>
          <p:spPr>
            <a:xfrm rot="10800000">
              <a:off x="5916227" y="4907106"/>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6" name="Google Shape;366;p54"/>
            <p:cNvSpPr/>
            <p:nvPr/>
          </p:nvSpPr>
          <p:spPr>
            <a:xfrm rot="10800000">
              <a:off x="13996964" y="4907111"/>
              <a:ext cx="4464459" cy="4631501"/>
            </a:xfrm>
            <a:prstGeom prst="blockArc">
              <a:avLst>
                <a:gd name="adj1" fmla="val 10800000"/>
                <a:gd name="adj2" fmla="val 0"/>
                <a:gd name="adj3" fmla="val 9694"/>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7" name="Google Shape;367;p54"/>
            <p:cNvSpPr/>
            <p:nvPr/>
          </p:nvSpPr>
          <p:spPr>
            <a:xfrm>
              <a:off x="9956596" y="4907108"/>
              <a:ext cx="4464459" cy="4631501"/>
            </a:xfrm>
            <a:prstGeom prst="blockArc">
              <a:avLst>
                <a:gd name="adj1" fmla="val 10800000"/>
                <a:gd name="adj2" fmla="val 0"/>
                <a:gd name="adj3" fmla="val 9694"/>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8" name="Google Shape;368;p54"/>
            <p:cNvSpPr/>
            <p:nvPr/>
          </p:nvSpPr>
          <p:spPr>
            <a:xfrm>
              <a:off x="18037332" y="4907110"/>
              <a:ext cx="4464459" cy="4631501"/>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369" name="Google Shape;369;p54"/>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Mission</a:t>
              </a:r>
              <a:endParaRPr sz="1400" b="0" i="0" u="none" strike="noStrike" cap="none">
                <a:solidFill>
                  <a:srgbClr val="000000"/>
                </a:solidFill>
                <a:latin typeface="Arial"/>
                <a:ea typeface="Arial"/>
                <a:cs typeface="Arial"/>
                <a:sym typeface="Arial"/>
              </a:endParaRPr>
            </a:p>
          </p:txBody>
        </p:sp>
        <p:sp>
          <p:nvSpPr>
            <p:cNvPr id="370" name="Google Shape;370;p54"/>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Vision</a:t>
              </a:r>
              <a:endParaRPr sz="1400" b="0" i="0" u="none" strike="noStrike" cap="none">
                <a:solidFill>
                  <a:srgbClr val="000000"/>
                </a:solidFill>
                <a:latin typeface="Arial"/>
                <a:ea typeface="Arial"/>
                <a:cs typeface="Arial"/>
                <a:sym typeface="Arial"/>
              </a:endParaRPr>
            </a:p>
          </p:txBody>
        </p:sp>
        <p:sp>
          <p:nvSpPr>
            <p:cNvPr id="371" name="Google Shape;371;p54"/>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Goals</a:t>
              </a:r>
              <a:endParaRPr sz="1400" b="0" i="0" u="none" strike="noStrike" cap="none">
                <a:solidFill>
                  <a:srgbClr val="000000"/>
                </a:solidFill>
                <a:latin typeface="Arial"/>
                <a:ea typeface="Arial"/>
                <a:cs typeface="Arial"/>
                <a:sym typeface="Arial"/>
              </a:endParaRPr>
            </a:p>
          </p:txBody>
        </p:sp>
        <p:sp>
          <p:nvSpPr>
            <p:cNvPr id="372" name="Google Shape;372;p54"/>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Values</a:t>
              </a:r>
              <a:endParaRPr sz="1400" b="0" i="0" u="none" strike="noStrike" cap="none">
                <a:solidFill>
                  <a:srgbClr val="000000"/>
                </a:solidFill>
                <a:latin typeface="Arial"/>
                <a:ea typeface="Arial"/>
                <a:cs typeface="Arial"/>
                <a:sym typeface="Arial"/>
              </a:endParaRPr>
            </a:p>
          </p:txBody>
        </p:sp>
        <p:sp>
          <p:nvSpPr>
            <p:cNvPr id="373" name="Google Shape;373;p54"/>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Strategy</a:t>
              </a:r>
              <a:endParaRPr sz="1400" b="0" i="0" u="none" strike="noStrike" cap="none">
                <a:solidFill>
                  <a:srgbClr val="000000"/>
                </a:solidFill>
                <a:latin typeface="Arial"/>
                <a:ea typeface="Arial"/>
                <a:cs typeface="Arial"/>
                <a:sym typeface="Arial"/>
              </a:endParaRPr>
            </a:p>
          </p:txBody>
        </p:sp>
      </p:grpSp>
      <p:sp>
        <p:nvSpPr>
          <p:cNvPr id="374" name="Google Shape;374;p54"/>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54"/>
          <p:cNvSpPr txBox="1">
            <a:spLocks noGrp="1"/>
          </p:cNvSpPr>
          <p:nvPr>
            <p:ph type="body" idx="2"/>
          </p:nvPr>
        </p:nvSpPr>
        <p:spPr>
          <a:xfrm>
            <a:off x="1333175" y="4539912"/>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54"/>
          <p:cNvSpPr txBox="1">
            <a:spLocks noGrp="1"/>
          </p:cNvSpPr>
          <p:nvPr>
            <p:ph type="body" idx="3"/>
          </p:nvPr>
        </p:nvSpPr>
        <p:spPr>
          <a:xfrm>
            <a:off x="7165569" y="4535946"/>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54"/>
          <p:cNvSpPr txBox="1">
            <a:spLocks noGrp="1"/>
          </p:cNvSpPr>
          <p:nvPr>
            <p:ph type="body" idx="4"/>
          </p:nvPr>
        </p:nvSpPr>
        <p:spPr>
          <a:xfrm>
            <a:off x="5229634" y="4542698"/>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54"/>
          <p:cNvSpPr txBox="1">
            <a:spLocks noGrp="1"/>
          </p:cNvSpPr>
          <p:nvPr>
            <p:ph type="body" idx="5"/>
          </p:nvPr>
        </p:nvSpPr>
        <p:spPr>
          <a:xfrm>
            <a:off x="9101503" y="4557649"/>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54"/>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0" name="Google Shape;380;p54"/>
          <p:cNvGrpSpPr/>
          <p:nvPr/>
        </p:nvGrpSpPr>
        <p:grpSpPr>
          <a:xfrm>
            <a:off x="4571670" y="6135034"/>
            <a:ext cx="3059425" cy="407404"/>
            <a:chOff x="4345239" y="6324600"/>
            <a:chExt cx="3059425" cy="407404"/>
          </a:xfrm>
        </p:grpSpPr>
        <p:sp>
          <p:nvSpPr>
            <p:cNvPr id="381" name="Google Shape;381;p54"/>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382" name="Google Shape;382;p54"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383"/>
        <p:cNvGrpSpPr/>
        <p:nvPr/>
      </p:nvGrpSpPr>
      <p:grpSpPr>
        <a:xfrm>
          <a:off x="0" y="0"/>
          <a:ext cx="0" cy="0"/>
          <a:chOff x="0" y="0"/>
          <a:chExt cx="0" cy="0"/>
        </a:xfrm>
      </p:grpSpPr>
      <p:grpSp>
        <p:nvGrpSpPr>
          <p:cNvPr id="384" name="Google Shape;384;p55"/>
          <p:cNvGrpSpPr/>
          <p:nvPr/>
        </p:nvGrpSpPr>
        <p:grpSpPr>
          <a:xfrm>
            <a:off x="958611" y="1840131"/>
            <a:ext cx="10383759" cy="2382415"/>
            <a:chOff x="2122935" y="4949396"/>
            <a:chExt cx="20123405" cy="5001613"/>
          </a:xfrm>
        </p:grpSpPr>
        <p:sp>
          <p:nvSpPr>
            <p:cNvPr id="385" name="Google Shape;385;p55"/>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386" name="Google Shape;386;p55"/>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387" name="Google Shape;387;p55"/>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388" name="Google Shape;388;p55"/>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389" name="Google Shape;389;p55"/>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Three</a:t>
              </a:r>
              <a:endParaRPr sz="1400" b="0" i="0" u="none" strike="noStrike" cap="none">
                <a:solidFill>
                  <a:srgbClr val="000000"/>
                </a:solidFill>
                <a:latin typeface="Arial"/>
                <a:ea typeface="Arial"/>
                <a:cs typeface="Arial"/>
                <a:sym typeface="Arial"/>
              </a:endParaRPr>
            </a:p>
          </p:txBody>
        </p:sp>
        <p:sp>
          <p:nvSpPr>
            <p:cNvPr id="390" name="Google Shape;390;p55"/>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Four</a:t>
              </a:r>
              <a:endParaRPr sz="1400" b="0" i="0" u="none" strike="noStrike" cap="none">
                <a:solidFill>
                  <a:srgbClr val="000000"/>
                </a:solidFill>
                <a:latin typeface="Arial"/>
                <a:ea typeface="Arial"/>
                <a:cs typeface="Arial"/>
                <a:sym typeface="Arial"/>
              </a:endParaRPr>
            </a:p>
          </p:txBody>
        </p:sp>
      </p:grpSp>
      <p:sp>
        <p:nvSpPr>
          <p:cNvPr id="391" name="Google Shape;391;p55"/>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p55"/>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55"/>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55"/>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55"/>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3600"/>
              <a:buNone/>
              <a:defRPr sz="36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55"/>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3600"/>
              <a:buNone/>
              <a:defRPr sz="36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55"/>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3600"/>
              <a:buNone/>
              <a:defRPr sz="36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55"/>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3600"/>
              <a:buNone/>
              <a:defRPr sz="3600" b="1"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9" name="Google Shape;399;p55"/>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00" name="Google Shape;400;p55"/>
          <p:cNvGrpSpPr/>
          <p:nvPr/>
        </p:nvGrpSpPr>
        <p:grpSpPr>
          <a:xfrm>
            <a:off x="4571670" y="6135034"/>
            <a:ext cx="3059425" cy="407404"/>
            <a:chOff x="4345239" y="6324600"/>
            <a:chExt cx="3059425" cy="407404"/>
          </a:xfrm>
        </p:grpSpPr>
        <p:sp>
          <p:nvSpPr>
            <p:cNvPr id="401" name="Google Shape;401;p55"/>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402" name="Google Shape;402;p55"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403"/>
        <p:cNvGrpSpPr/>
        <p:nvPr/>
      </p:nvGrpSpPr>
      <p:grpSpPr>
        <a:xfrm>
          <a:off x="0" y="0"/>
          <a:ext cx="0" cy="0"/>
          <a:chOff x="0" y="0"/>
          <a:chExt cx="0" cy="0"/>
        </a:xfrm>
      </p:grpSpPr>
      <p:grpSp>
        <p:nvGrpSpPr>
          <p:cNvPr id="404" name="Google Shape;404;p56"/>
          <p:cNvGrpSpPr/>
          <p:nvPr/>
        </p:nvGrpSpPr>
        <p:grpSpPr>
          <a:xfrm>
            <a:off x="2282521" y="1805252"/>
            <a:ext cx="7491958" cy="1805615"/>
            <a:chOff x="7490990" y="4949396"/>
            <a:chExt cx="14519185" cy="3790686"/>
          </a:xfrm>
        </p:grpSpPr>
        <p:sp>
          <p:nvSpPr>
            <p:cNvPr id="405" name="Google Shape;405;p56"/>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406" name="Google Shape;406;p56"/>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sp>
          <p:nvSpPr>
            <p:cNvPr id="407" name="Google Shape;407;p56"/>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lnSpc>
                  <a:spcPct val="100000"/>
                </a:lnSpc>
                <a:spcBef>
                  <a:spcPts val="0"/>
                </a:spcBef>
                <a:spcAft>
                  <a:spcPts val="0"/>
                </a:spcAft>
                <a:buClr>
                  <a:srgbClr val="000000"/>
                </a:buClr>
                <a:buSzPts val="1349"/>
                <a:buFont typeface="Arial"/>
                <a:buNone/>
              </a:pPr>
              <a:endParaRPr sz="1349" b="0" i="0" u="none" strike="noStrike" cap="none">
                <a:solidFill>
                  <a:schemeClr val="lt1"/>
                </a:solidFill>
                <a:latin typeface="Montserrat Light"/>
                <a:ea typeface="Montserrat Light"/>
                <a:cs typeface="Montserrat Light"/>
                <a:sym typeface="Montserrat Light"/>
              </a:endParaRPr>
            </a:p>
          </p:txBody>
        </p:sp>
      </p:grpSp>
      <p:sp>
        <p:nvSpPr>
          <p:cNvPr id="408" name="Google Shape;408;p56"/>
          <p:cNvSpPr txBox="1">
            <a:spLocks noGrp="1"/>
          </p:cNvSpPr>
          <p:nvPr>
            <p:ph type="body" idx="1"/>
          </p:nvPr>
        </p:nvSpPr>
        <p:spPr>
          <a:xfrm>
            <a:off x="2214217" y="4216262"/>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56"/>
          <p:cNvSpPr txBox="1">
            <a:spLocks noGrp="1"/>
          </p:cNvSpPr>
          <p:nvPr>
            <p:ph type="body" idx="2"/>
          </p:nvPr>
        </p:nvSpPr>
        <p:spPr>
          <a:xfrm>
            <a:off x="4981534" y="418248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56"/>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56"/>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3600"/>
              <a:buNone/>
              <a:defRPr sz="36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56"/>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3600"/>
              <a:buNone/>
              <a:defRPr sz="36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3" name="Google Shape;413;p56"/>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3600"/>
              <a:buNone/>
              <a:defRPr sz="36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56"/>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5" name="Google Shape;415;p56"/>
          <p:cNvGrpSpPr/>
          <p:nvPr/>
        </p:nvGrpSpPr>
        <p:grpSpPr>
          <a:xfrm>
            <a:off x="4571670" y="6135034"/>
            <a:ext cx="3059425" cy="407404"/>
            <a:chOff x="4345239" y="6324600"/>
            <a:chExt cx="3059425" cy="407404"/>
          </a:xfrm>
        </p:grpSpPr>
        <p:sp>
          <p:nvSpPr>
            <p:cNvPr id="416" name="Google Shape;416;p56"/>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417" name="Google Shape;417;p56"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1_Overview/Content Slide">
    <p:spTree>
      <p:nvGrpSpPr>
        <p:cNvPr id="1" name="Shape 37"/>
        <p:cNvGrpSpPr/>
        <p:nvPr/>
      </p:nvGrpSpPr>
      <p:grpSpPr>
        <a:xfrm>
          <a:off x="0" y="0"/>
          <a:ext cx="0" cy="0"/>
          <a:chOff x="0" y="0"/>
          <a:chExt cx="0" cy="0"/>
        </a:xfrm>
      </p:grpSpPr>
      <p:sp>
        <p:nvSpPr>
          <p:cNvPr id="38" name="Google Shape;38;p30"/>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9" name="Google Shape;39;p30"/>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7" t="25" r="10748" b="-5275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40" name="Google Shape;40;p30"/>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Montserrat Light"/>
              <a:ea typeface="Montserrat Light"/>
              <a:cs typeface="Montserrat Light"/>
              <a:sym typeface="Montserrat Light"/>
            </a:endParaRPr>
          </a:p>
        </p:txBody>
      </p:sp>
      <p:sp>
        <p:nvSpPr>
          <p:cNvPr id="41" name="Google Shape;41;p30"/>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0"/>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0"/>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0"/>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0"/>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0"/>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0"/>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0"/>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0"/>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0"/>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95959"/>
              </a:buClr>
              <a:buSzPts val="800"/>
              <a:buFont typeface="Calibri"/>
              <a:buNone/>
            </a:pPr>
            <a:r>
              <a:rPr lang="en-GB"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800" b="0" i="0" u="none" strike="noStrike" cap="none">
              <a:solidFill>
                <a:schemeClr val="dk1"/>
              </a:solidFill>
              <a:latin typeface="Calibri"/>
              <a:ea typeface="Calibri"/>
              <a:cs typeface="Calibri"/>
              <a:sym typeface="Calibri"/>
            </a:endParaRPr>
          </a:p>
        </p:txBody>
      </p:sp>
      <p:sp>
        <p:nvSpPr>
          <p:cNvPr id="54" name="Google Shape;54;p30"/>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5" name="Google Shape;55;p30"/>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418"/>
        <p:cNvGrpSpPr/>
        <p:nvPr/>
      </p:nvGrpSpPr>
      <p:grpSpPr>
        <a:xfrm>
          <a:off x="0" y="0"/>
          <a:ext cx="0" cy="0"/>
          <a:chOff x="0" y="0"/>
          <a:chExt cx="0" cy="0"/>
        </a:xfrm>
      </p:grpSpPr>
      <p:grpSp>
        <p:nvGrpSpPr>
          <p:cNvPr id="419" name="Google Shape;419;p57"/>
          <p:cNvGrpSpPr/>
          <p:nvPr/>
        </p:nvGrpSpPr>
        <p:grpSpPr>
          <a:xfrm flipH="1">
            <a:off x="8729578" y="863758"/>
            <a:ext cx="3462422" cy="4621568"/>
            <a:chOff x="1333421" y="1575267"/>
            <a:chExt cx="7926559" cy="10580207"/>
          </a:xfrm>
        </p:grpSpPr>
        <p:sp>
          <p:nvSpPr>
            <p:cNvPr id="420" name="Google Shape;420;p57"/>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57"/>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57"/>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57"/>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57"/>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25" name="Google Shape;425;p57"/>
            <p:cNvCxnSpPr/>
            <p:nvPr/>
          </p:nvCxnSpPr>
          <p:spPr>
            <a:xfrm flipH="1">
              <a:off x="6134567" y="1678463"/>
              <a:ext cx="152338" cy="4916"/>
            </a:xfrm>
            <a:prstGeom prst="straightConnector1">
              <a:avLst/>
            </a:prstGeom>
            <a:noFill/>
            <a:ln w="14400" cap="flat" cmpd="sng">
              <a:solidFill>
                <a:srgbClr val="7F7F7F"/>
              </a:solidFill>
              <a:prstDash val="solid"/>
              <a:round/>
              <a:headEnd type="none" w="sm" len="sm"/>
              <a:tailEnd type="none" w="sm" len="sm"/>
            </a:ln>
          </p:spPr>
        </p:cxnSp>
        <p:cxnSp>
          <p:nvCxnSpPr>
            <p:cNvPr id="426" name="Google Shape;426;p57"/>
            <p:cNvCxnSpPr/>
            <p:nvPr/>
          </p:nvCxnSpPr>
          <p:spPr>
            <a:xfrm flipH="1">
              <a:off x="5854458" y="1678463"/>
              <a:ext cx="152341" cy="4916"/>
            </a:xfrm>
            <a:prstGeom prst="straightConnector1">
              <a:avLst/>
            </a:prstGeom>
            <a:noFill/>
            <a:ln w="14400" cap="flat" cmpd="sng">
              <a:solidFill>
                <a:srgbClr val="7F7F7F"/>
              </a:solidFill>
              <a:prstDash val="solid"/>
              <a:round/>
              <a:headEnd type="none" w="sm" len="sm"/>
              <a:tailEnd type="none" w="sm" len="sm"/>
            </a:ln>
          </p:spPr>
        </p:cxnSp>
        <p:cxnSp>
          <p:nvCxnSpPr>
            <p:cNvPr id="427" name="Google Shape;427;p57"/>
            <p:cNvCxnSpPr/>
            <p:nvPr/>
          </p:nvCxnSpPr>
          <p:spPr>
            <a:xfrm flipH="1">
              <a:off x="5569436" y="1678463"/>
              <a:ext cx="152341" cy="4916"/>
            </a:xfrm>
            <a:prstGeom prst="straightConnector1">
              <a:avLst/>
            </a:prstGeom>
            <a:noFill/>
            <a:ln w="14400" cap="flat" cmpd="sng">
              <a:solidFill>
                <a:srgbClr val="7F7F7F"/>
              </a:solidFill>
              <a:prstDash val="solid"/>
              <a:round/>
              <a:headEnd type="none" w="sm" len="sm"/>
              <a:tailEnd type="none" w="sm" len="sm"/>
            </a:ln>
          </p:spPr>
        </p:cxnSp>
        <p:cxnSp>
          <p:nvCxnSpPr>
            <p:cNvPr id="428" name="Google Shape;428;p57"/>
            <p:cNvCxnSpPr/>
            <p:nvPr/>
          </p:nvCxnSpPr>
          <p:spPr>
            <a:xfrm flipH="1">
              <a:off x="5284414" y="1678463"/>
              <a:ext cx="152341" cy="4916"/>
            </a:xfrm>
            <a:prstGeom prst="straightConnector1">
              <a:avLst/>
            </a:prstGeom>
            <a:noFill/>
            <a:ln w="14400" cap="flat" cmpd="sng">
              <a:solidFill>
                <a:srgbClr val="7F7F7F"/>
              </a:solidFill>
              <a:prstDash val="solid"/>
              <a:round/>
              <a:headEnd type="none" w="sm" len="sm"/>
              <a:tailEnd type="none" w="sm" len="sm"/>
            </a:ln>
          </p:spPr>
        </p:cxnSp>
        <p:cxnSp>
          <p:nvCxnSpPr>
            <p:cNvPr id="429" name="Google Shape;429;p57"/>
            <p:cNvCxnSpPr/>
            <p:nvPr/>
          </p:nvCxnSpPr>
          <p:spPr>
            <a:xfrm flipH="1">
              <a:off x="4999393" y="1678463"/>
              <a:ext cx="152341" cy="4916"/>
            </a:xfrm>
            <a:prstGeom prst="straightConnector1">
              <a:avLst/>
            </a:prstGeom>
            <a:noFill/>
            <a:ln w="14400" cap="flat" cmpd="sng">
              <a:solidFill>
                <a:srgbClr val="7F7F7F"/>
              </a:solidFill>
              <a:prstDash val="solid"/>
              <a:round/>
              <a:headEnd type="none" w="sm" len="sm"/>
              <a:tailEnd type="none" w="sm" len="sm"/>
            </a:ln>
          </p:spPr>
        </p:cxnSp>
        <p:cxnSp>
          <p:nvCxnSpPr>
            <p:cNvPr id="430" name="Google Shape;430;p57"/>
            <p:cNvCxnSpPr/>
            <p:nvPr/>
          </p:nvCxnSpPr>
          <p:spPr>
            <a:xfrm flipH="1">
              <a:off x="4719286" y="1678463"/>
              <a:ext cx="152338" cy="4916"/>
            </a:xfrm>
            <a:prstGeom prst="straightConnector1">
              <a:avLst/>
            </a:prstGeom>
            <a:noFill/>
            <a:ln w="14400" cap="flat" cmpd="sng">
              <a:solidFill>
                <a:srgbClr val="7F7F7F"/>
              </a:solidFill>
              <a:prstDash val="solid"/>
              <a:round/>
              <a:headEnd type="none" w="sm" len="sm"/>
              <a:tailEnd type="none" w="sm" len="sm"/>
            </a:ln>
          </p:spPr>
        </p:cxnSp>
        <p:cxnSp>
          <p:nvCxnSpPr>
            <p:cNvPr id="431" name="Google Shape;431;p57"/>
            <p:cNvCxnSpPr/>
            <p:nvPr/>
          </p:nvCxnSpPr>
          <p:spPr>
            <a:xfrm flipH="1">
              <a:off x="4434264" y="1678463"/>
              <a:ext cx="152338" cy="4916"/>
            </a:xfrm>
            <a:prstGeom prst="straightConnector1">
              <a:avLst/>
            </a:prstGeom>
            <a:noFill/>
            <a:ln w="14400" cap="flat" cmpd="sng">
              <a:solidFill>
                <a:srgbClr val="7F7F7F"/>
              </a:solidFill>
              <a:prstDash val="solid"/>
              <a:round/>
              <a:headEnd type="none" w="sm" len="sm"/>
              <a:tailEnd type="none" w="sm" len="sm"/>
            </a:ln>
          </p:spPr>
        </p:cxnSp>
        <p:cxnSp>
          <p:nvCxnSpPr>
            <p:cNvPr id="432" name="Google Shape;432;p57"/>
            <p:cNvCxnSpPr/>
            <p:nvPr/>
          </p:nvCxnSpPr>
          <p:spPr>
            <a:xfrm flipH="1">
              <a:off x="4149243" y="1678463"/>
              <a:ext cx="152338" cy="4916"/>
            </a:xfrm>
            <a:prstGeom prst="straightConnector1">
              <a:avLst/>
            </a:prstGeom>
            <a:noFill/>
            <a:ln w="14400" cap="flat" cmpd="sng">
              <a:solidFill>
                <a:srgbClr val="7F7F7F"/>
              </a:solidFill>
              <a:prstDash val="solid"/>
              <a:round/>
              <a:headEnd type="none" w="sm" len="sm"/>
              <a:tailEnd type="none" w="sm" len="sm"/>
            </a:ln>
          </p:spPr>
        </p:cxnSp>
        <p:cxnSp>
          <p:nvCxnSpPr>
            <p:cNvPr id="433" name="Google Shape;433;p57"/>
            <p:cNvCxnSpPr/>
            <p:nvPr/>
          </p:nvCxnSpPr>
          <p:spPr>
            <a:xfrm flipH="1">
              <a:off x="3864221" y="1678463"/>
              <a:ext cx="152338" cy="4916"/>
            </a:xfrm>
            <a:prstGeom prst="straightConnector1">
              <a:avLst/>
            </a:prstGeom>
            <a:noFill/>
            <a:ln w="14400" cap="flat" cmpd="sng">
              <a:solidFill>
                <a:srgbClr val="7F7F7F"/>
              </a:solidFill>
              <a:prstDash val="solid"/>
              <a:round/>
              <a:headEnd type="none" w="sm" len="sm"/>
              <a:tailEnd type="none" w="sm" len="sm"/>
            </a:ln>
          </p:spPr>
        </p:cxnSp>
        <p:sp>
          <p:nvSpPr>
            <p:cNvPr id="434" name="Google Shape;434;p57"/>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35" name="Google Shape;435;p57"/>
            <p:cNvCxnSpPr/>
            <p:nvPr/>
          </p:nvCxnSpPr>
          <p:spPr>
            <a:xfrm flipH="1">
              <a:off x="3412117" y="1830804"/>
              <a:ext cx="98283" cy="108112"/>
            </a:xfrm>
            <a:prstGeom prst="straightConnector1">
              <a:avLst/>
            </a:prstGeom>
            <a:noFill/>
            <a:ln w="14400" cap="flat" cmpd="sng">
              <a:solidFill>
                <a:srgbClr val="7F7F7F"/>
              </a:solidFill>
              <a:prstDash val="solid"/>
              <a:round/>
              <a:headEnd type="none" w="sm" len="sm"/>
              <a:tailEnd type="none" w="sm" len="sm"/>
            </a:ln>
          </p:spPr>
        </p:cxnSp>
        <p:cxnSp>
          <p:nvCxnSpPr>
            <p:cNvPr id="436" name="Google Shape;436;p57"/>
            <p:cNvCxnSpPr/>
            <p:nvPr/>
          </p:nvCxnSpPr>
          <p:spPr>
            <a:xfrm>
              <a:off x="5716861" y="3924240"/>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37" name="Google Shape;437;p57"/>
            <p:cNvCxnSpPr/>
            <p:nvPr/>
          </p:nvCxnSpPr>
          <p:spPr>
            <a:xfrm>
              <a:off x="6001883" y="3924240"/>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38" name="Google Shape;438;p57"/>
            <p:cNvCxnSpPr/>
            <p:nvPr/>
          </p:nvCxnSpPr>
          <p:spPr>
            <a:xfrm>
              <a:off x="6281993" y="3924240"/>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39" name="Google Shape;439;p57"/>
            <p:cNvCxnSpPr/>
            <p:nvPr/>
          </p:nvCxnSpPr>
          <p:spPr>
            <a:xfrm>
              <a:off x="6567014" y="3924240"/>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40" name="Google Shape;440;p57"/>
            <p:cNvCxnSpPr/>
            <p:nvPr/>
          </p:nvCxnSpPr>
          <p:spPr>
            <a:xfrm>
              <a:off x="6852036" y="3924240"/>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41" name="Google Shape;441;p57"/>
            <p:cNvCxnSpPr/>
            <p:nvPr/>
          </p:nvCxnSpPr>
          <p:spPr>
            <a:xfrm>
              <a:off x="7137058" y="3924240"/>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42" name="Google Shape;442;p57"/>
            <p:cNvCxnSpPr/>
            <p:nvPr/>
          </p:nvCxnSpPr>
          <p:spPr>
            <a:xfrm>
              <a:off x="7422080" y="3924240"/>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43" name="Google Shape;443;p57"/>
            <p:cNvCxnSpPr/>
            <p:nvPr/>
          </p:nvCxnSpPr>
          <p:spPr>
            <a:xfrm>
              <a:off x="7702186" y="3924240"/>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44" name="Google Shape;444;p57"/>
            <p:cNvCxnSpPr/>
            <p:nvPr/>
          </p:nvCxnSpPr>
          <p:spPr>
            <a:xfrm>
              <a:off x="7987208" y="3924240"/>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45" name="Google Shape;445;p57"/>
            <p:cNvCxnSpPr/>
            <p:nvPr/>
          </p:nvCxnSpPr>
          <p:spPr>
            <a:xfrm>
              <a:off x="8272230" y="3924240"/>
              <a:ext cx="78627" cy="4913"/>
            </a:xfrm>
            <a:prstGeom prst="straightConnector1">
              <a:avLst/>
            </a:prstGeom>
            <a:noFill/>
            <a:ln w="14400" cap="flat" cmpd="sng">
              <a:solidFill>
                <a:srgbClr val="7F7F7F"/>
              </a:solidFill>
              <a:prstDash val="solid"/>
              <a:round/>
              <a:headEnd type="none" w="sm" len="sm"/>
              <a:tailEnd type="none" w="sm" len="sm"/>
            </a:ln>
          </p:spPr>
        </p:cxnSp>
        <p:cxnSp>
          <p:nvCxnSpPr>
            <p:cNvPr id="446" name="Google Shape;446;p57"/>
            <p:cNvCxnSpPr/>
            <p:nvPr/>
          </p:nvCxnSpPr>
          <p:spPr>
            <a:xfrm>
              <a:off x="6630897" y="6862914"/>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47" name="Google Shape;447;p57"/>
            <p:cNvCxnSpPr/>
            <p:nvPr/>
          </p:nvCxnSpPr>
          <p:spPr>
            <a:xfrm>
              <a:off x="6915919" y="6862914"/>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48" name="Google Shape;448;p57"/>
            <p:cNvCxnSpPr/>
            <p:nvPr/>
          </p:nvCxnSpPr>
          <p:spPr>
            <a:xfrm>
              <a:off x="7200941" y="6862914"/>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49" name="Google Shape;449;p57"/>
            <p:cNvCxnSpPr/>
            <p:nvPr/>
          </p:nvCxnSpPr>
          <p:spPr>
            <a:xfrm>
              <a:off x="7481050" y="6862914"/>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0" name="Google Shape;450;p57"/>
            <p:cNvCxnSpPr/>
            <p:nvPr/>
          </p:nvCxnSpPr>
          <p:spPr>
            <a:xfrm>
              <a:off x="7766072" y="6862914"/>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1" name="Google Shape;451;p57"/>
            <p:cNvCxnSpPr/>
            <p:nvPr/>
          </p:nvCxnSpPr>
          <p:spPr>
            <a:xfrm>
              <a:off x="8051094" y="6862914"/>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2" name="Google Shape;452;p57"/>
            <p:cNvCxnSpPr/>
            <p:nvPr/>
          </p:nvCxnSpPr>
          <p:spPr>
            <a:xfrm>
              <a:off x="8336116" y="6862914"/>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3" name="Google Shape;453;p57"/>
            <p:cNvCxnSpPr/>
            <p:nvPr/>
          </p:nvCxnSpPr>
          <p:spPr>
            <a:xfrm>
              <a:off x="8621138" y="6862914"/>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4" name="Google Shape;454;p57"/>
            <p:cNvCxnSpPr/>
            <p:nvPr/>
          </p:nvCxnSpPr>
          <p:spPr>
            <a:xfrm>
              <a:off x="8901244" y="6862914"/>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55" name="Google Shape;455;p57"/>
            <p:cNvCxnSpPr/>
            <p:nvPr/>
          </p:nvCxnSpPr>
          <p:spPr>
            <a:xfrm>
              <a:off x="9186266" y="6862914"/>
              <a:ext cx="73714" cy="4913"/>
            </a:xfrm>
            <a:prstGeom prst="straightConnector1">
              <a:avLst/>
            </a:prstGeom>
            <a:noFill/>
            <a:ln w="14400" cap="flat" cmpd="sng">
              <a:solidFill>
                <a:srgbClr val="7F7F7F"/>
              </a:solidFill>
              <a:prstDash val="solid"/>
              <a:round/>
              <a:headEnd type="none" w="sm" len="sm"/>
              <a:tailEnd type="none" w="sm" len="sm"/>
            </a:ln>
          </p:spPr>
        </p:cxnSp>
        <p:cxnSp>
          <p:nvCxnSpPr>
            <p:cNvPr id="456" name="Google Shape;456;p57"/>
            <p:cNvCxnSpPr/>
            <p:nvPr/>
          </p:nvCxnSpPr>
          <p:spPr>
            <a:xfrm>
              <a:off x="5716861" y="9663991"/>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57" name="Google Shape;457;p57"/>
            <p:cNvCxnSpPr/>
            <p:nvPr/>
          </p:nvCxnSpPr>
          <p:spPr>
            <a:xfrm>
              <a:off x="6001883" y="9663991"/>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58" name="Google Shape;458;p57"/>
            <p:cNvCxnSpPr/>
            <p:nvPr/>
          </p:nvCxnSpPr>
          <p:spPr>
            <a:xfrm>
              <a:off x="6281993" y="9663991"/>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59" name="Google Shape;459;p57"/>
            <p:cNvCxnSpPr/>
            <p:nvPr/>
          </p:nvCxnSpPr>
          <p:spPr>
            <a:xfrm>
              <a:off x="6567014" y="9663991"/>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60" name="Google Shape;460;p57"/>
            <p:cNvCxnSpPr/>
            <p:nvPr/>
          </p:nvCxnSpPr>
          <p:spPr>
            <a:xfrm>
              <a:off x="6852036" y="9663991"/>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61" name="Google Shape;461;p57"/>
            <p:cNvCxnSpPr/>
            <p:nvPr/>
          </p:nvCxnSpPr>
          <p:spPr>
            <a:xfrm>
              <a:off x="7137058" y="9663991"/>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62" name="Google Shape;462;p57"/>
            <p:cNvCxnSpPr/>
            <p:nvPr/>
          </p:nvCxnSpPr>
          <p:spPr>
            <a:xfrm>
              <a:off x="7422080" y="9663991"/>
              <a:ext cx="142509" cy="4913"/>
            </a:xfrm>
            <a:prstGeom prst="straightConnector1">
              <a:avLst/>
            </a:prstGeom>
            <a:noFill/>
            <a:ln w="14400" cap="flat" cmpd="sng">
              <a:solidFill>
                <a:srgbClr val="7F7F7F"/>
              </a:solidFill>
              <a:prstDash val="solid"/>
              <a:round/>
              <a:headEnd type="none" w="sm" len="sm"/>
              <a:tailEnd type="none" w="sm" len="sm"/>
            </a:ln>
          </p:spPr>
        </p:cxnSp>
        <p:cxnSp>
          <p:nvCxnSpPr>
            <p:cNvPr id="463" name="Google Shape;463;p57"/>
            <p:cNvCxnSpPr/>
            <p:nvPr/>
          </p:nvCxnSpPr>
          <p:spPr>
            <a:xfrm>
              <a:off x="7702186" y="9663991"/>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64" name="Google Shape;464;p57"/>
            <p:cNvCxnSpPr/>
            <p:nvPr/>
          </p:nvCxnSpPr>
          <p:spPr>
            <a:xfrm>
              <a:off x="7987208" y="9663991"/>
              <a:ext cx="142512" cy="4913"/>
            </a:xfrm>
            <a:prstGeom prst="straightConnector1">
              <a:avLst/>
            </a:prstGeom>
            <a:noFill/>
            <a:ln w="14400" cap="flat" cmpd="sng">
              <a:solidFill>
                <a:srgbClr val="7F7F7F"/>
              </a:solidFill>
              <a:prstDash val="solid"/>
              <a:round/>
              <a:headEnd type="none" w="sm" len="sm"/>
              <a:tailEnd type="none" w="sm" len="sm"/>
            </a:ln>
          </p:spPr>
        </p:cxnSp>
        <p:cxnSp>
          <p:nvCxnSpPr>
            <p:cNvPr id="465" name="Google Shape;465;p57"/>
            <p:cNvCxnSpPr/>
            <p:nvPr/>
          </p:nvCxnSpPr>
          <p:spPr>
            <a:xfrm>
              <a:off x="8272230" y="9663991"/>
              <a:ext cx="78627" cy="4913"/>
            </a:xfrm>
            <a:prstGeom prst="straightConnector1">
              <a:avLst/>
            </a:prstGeom>
            <a:noFill/>
            <a:ln w="14400" cap="flat" cmpd="sng">
              <a:solidFill>
                <a:srgbClr val="7F7F7F"/>
              </a:solidFill>
              <a:prstDash val="solid"/>
              <a:round/>
              <a:headEnd type="none" w="sm" len="sm"/>
              <a:tailEnd type="none" w="sm" len="sm"/>
            </a:ln>
          </p:spPr>
        </p:cxnSp>
        <p:cxnSp>
          <p:nvCxnSpPr>
            <p:cNvPr id="466" name="Google Shape;466;p57"/>
            <p:cNvCxnSpPr/>
            <p:nvPr/>
          </p:nvCxnSpPr>
          <p:spPr>
            <a:xfrm flipH="1">
              <a:off x="6109995" y="12042450"/>
              <a:ext cx="152341" cy="4913"/>
            </a:xfrm>
            <a:prstGeom prst="straightConnector1">
              <a:avLst/>
            </a:prstGeom>
            <a:noFill/>
            <a:ln w="14400" cap="flat" cmpd="sng">
              <a:solidFill>
                <a:srgbClr val="7F7F7F"/>
              </a:solidFill>
              <a:prstDash val="solid"/>
              <a:round/>
              <a:headEnd type="none" w="sm" len="sm"/>
              <a:tailEnd type="none" w="sm" len="sm"/>
            </a:ln>
          </p:spPr>
        </p:cxnSp>
        <p:cxnSp>
          <p:nvCxnSpPr>
            <p:cNvPr id="467" name="Google Shape;467;p57"/>
            <p:cNvCxnSpPr/>
            <p:nvPr/>
          </p:nvCxnSpPr>
          <p:spPr>
            <a:xfrm flipH="1">
              <a:off x="5824973" y="12042450"/>
              <a:ext cx="152341" cy="4913"/>
            </a:xfrm>
            <a:prstGeom prst="straightConnector1">
              <a:avLst/>
            </a:prstGeom>
            <a:noFill/>
            <a:ln w="14400" cap="flat" cmpd="sng">
              <a:solidFill>
                <a:srgbClr val="7F7F7F"/>
              </a:solidFill>
              <a:prstDash val="solid"/>
              <a:round/>
              <a:headEnd type="none" w="sm" len="sm"/>
              <a:tailEnd type="none" w="sm" len="sm"/>
            </a:ln>
          </p:spPr>
        </p:cxnSp>
        <p:cxnSp>
          <p:nvCxnSpPr>
            <p:cNvPr id="468" name="Google Shape;468;p57"/>
            <p:cNvCxnSpPr/>
            <p:nvPr/>
          </p:nvCxnSpPr>
          <p:spPr>
            <a:xfrm flipH="1">
              <a:off x="5544867" y="12042450"/>
              <a:ext cx="152338" cy="4913"/>
            </a:xfrm>
            <a:prstGeom prst="straightConnector1">
              <a:avLst/>
            </a:prstGeom>
            <a:noFill/>
            <a:ln w="14400" cap="flat" cmpd="sng">
              <a:solidFill>
                <a:srgbClr val="7F7F7F"/>
              </a:solidFill>
              <a:prstDash val="solid"/>
              <a:round/>
              <a:headEnd type="none" w="sm" len="sm"/>
              <a:tailEnd type="none" w="sm" len="sm"/>
            </a:ln>
          </p:spPr>
        </p:cxnSp>
        <p:cxnSp>
          <p:nvCxnSpPr>
            <p:cNvPr id="469" name="Google Shape;469;p57"/>
            <p:cNvCxnSpPr/>
            <p:nvPr/>
          </p:nvCxnSpPr>
          <p:spPr>
            <a:xfrm flipH="1">
              <a:off x="5259845" y="12042450"/>
              <a:ext cx="152338" cy="4913"/>
            </a:xfrm>
            <a:prstGeom prst="straightConnector1">
              <a:avLst/>
            </a:prstGeom>
            <a:noFill/>
            <a:ln w="14400" cap="flat" cmpd="sng">
              <a:solidFill>
                <a:srgbClr val="7F7F7F"/>
              </a:solidFill>
              <a:prstDash val="solid"/>
              <a:round/>
              <a:headEnd type="none" w="sm" len="sm"/>
              <a:tailEnd type="none" w="sm" len="sm"/>
            </a:ln>
          </p:spPr>
        </p:cxnSp>
        <p:cxnSp>
          <p:nvCxnSpPr>
            <p:cNvPr id="470" name="Google Shape;470;p57"/>
            <p:cNvCxnSpPr/>
            <p:nvPr/>
          </p:nvCxnSpPr>
          <p:spPr>
            <a:xfrm flipH="1">
              <a:off x="4974823" y="12042450"/>
              <a:ext cx="152338" cy="4913"/>
            </a:xfrm>
            <a:prstGeom prst="straightConnector1">
              <a:avLst/>
            </a:prstGeom>
            <a:noFill/>
            <a:ln w="14400" cap="flat" cmpd="sng">
              <a:solidFill>
                <a:srgbClr val="7F7F7F"/>
              </a:solidFill>
              <a:prstDash val="solid"/>
              <a:round/>
              <a:headEnd type="none" w="sm" len="sm"/>
              <a:tailEnd type="none" w="sm" len="sm"/>
            </a:ln>
          </p:spPr>
        </p:cxnSp>
        <p:cxnSp>
          <p:nvCxnSpPr>
            <p:cNvPr id="471" name="Google Shape;471;p57"/>
            <p:cNvCxnSpPr/>
            <p:nvPr/>
          </p:nvCxnSpPr>
          <p:spPr>
            <a:xfrm flipH="1">
              <a:off x="4689801" y="12042450"/>
              <a:ext cx="152338" cy="4913"/>
            </a:xfrm>
            <a:prstGeom prst="straightConnector1">
              <a:avLst/>
            </a:prstGeom>
            <a:noFill/>
            <a:ln w="14400" cap="flat" cmpd="sng">
              <a:solidFill>
                <a:srgbClr val="7F7F7F"/>
              </a:solidFill>
              <a:prstDash val="solid"/>
              <a:round/>
              <a:headEnd type="none" w="sm" len="sm"/>
              <a:tailEnd type="none" w="sm" len="sm"/>
            </a:ln>
          </p:spPr>
        </p:cxnSp>
        <p:cxnSp>
          <p:nvCxnSpPr>
            <p:cNvPr id="472" name="Google Shape;472;p57"/>
            <p:cNvCxnSpPr/>
            <p:nvPr/>
          </p:nvCxnSpPr>
          <p:spPr>
            <a:xfrm flipH="1">
              <a:off x="4404779" y="12042450"/>
              <a:ext cx="152338" cy="4913"/>
            </a:xfrm>
            <a:prstGeom prst="straightConnector1">
              <a:avLst/>
            </a:prstGeom>
            <a:noFill/>
            <a:ln w="14400" cap="flat" cmpd="sng">
              <a:solidFill>
                <a:srgbClr val="7F7F7F"/>
              </a:solidFill>
              <a:prstDash val="solid"/>
              <a:round/>
              <a:headEnd type="none" w="sm" len="sm"/>
              <a:tailEnd type="none" w="sm" len="sm"/>
            </a:ln>
          </p:spPr>
        </p:cxnSp>
        <p:cxnSp>
          <p:nvCxnSpPr>
            <p:cNvPr id="473" name="Google Shape;473;p57"/>
            <p:cNvCxnSpPr/>
            <p:nvPr/>
          </p:nvCxnSpPr>
          <p:spPr>
            <a:xfrm flipH="1">
              <a:off x="4124670" y="12042450"/>
              <a:ext cx="152341" cy="4913"/>
            </a:xfrm>
            <a:prstGeom prst="straightConnector1">
              <a:avLst/>
            </a:prstGeom>
            <a:noFill/>
            <a:ln w="14400" cap="flat" cmpd="sng">
              <a:solidFill>
                <a:srgbClr val="7F7F7F"/>
              </a:solidFill>
              <a:prstDash val="solid"/>
              <a:round/>
              <a:headEnd type="none" w="sm" len="sm"/>
              <a:tailEnd type="none" w="sm" len="sm"/>
            </a:ln>
          </p:spPr>
        </p:cxnSp>
        <p:cxnSp>
          <p:nvCxnSpPr>
            <p:cNvPr id="474" name="Google Shape;474;p57"/>
            <p:cNvCxnSpPr/>
            <p:nvPr/>
          </p:nvCxnSpPr>
          <p:spPr>
            <a:xfrm flipH="1">
              <a:off x="3839648" y="12042450"/>
              <a:ext cx="152341" cy="4913"/>
            </a:xfrm>
            <a:prstGeom prst="straightConnector1">
              <a:avLst/>
            </a:prstGeom>
            <a:noFill/>
            <a:ln w="14400" cap="flat" cmpd="sng">
              <a:solidFill>
                <a:srgbClr val="7F7F7F"/>
              </a:solidFill>
              <a:prstDash val="solid"/>
              <a:round/>
              <a:headEnd type="none" w="sm" len="sm"/>
              <a:tailEnd type="none" w="sm" len="sm"/>
            </a:ln>
          </p:spPr>
        </p:cxnSp>
        <p:sp>
          <p:nvSpPr>
            <p:cNvPr id="475" name="Google Shape;475;p57"/>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76" name="Google Shape;476;p57"/>
            <p:cNvCxnSpPr/>
            <p:nvPr/>
          </p:nvCxnSpPr>
          <p:spPr>
            <a:xfrm rot="10800000">
              <a:off x="3441602" y="11737771"/>
              <a:ext cx="88455" cy="132681"/>
            </a:xfrm>
            <a:prstGeom prst="straightConnector1">
              <a:avLst/>
            </a:prstGeom>
            <a:noFill/>
            <a:ln w="14400" cap="flat" cmpd="sng">
              <a:solidFill>
                <a:srgbClr val="7F7F7F"/>
              </a:solidFill>
              <a:prstDash val="solid"/>
              <a:round/>
              <a:headEnd type="none" w="sm" len="sm"/>
              <a:tailEnd type="none" w="sm" len="sm"/>
            </a:ln>
          </p:spPr>
        </p:cxnSp>
      </p:grpSp>
      <p:sp>
        <p:nvSpPr>
          <p:cNvPr id="477" name="Google Shape;477;p57"/>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8" name="Google Shape;478;p57"/>
          <p:cNvSpPr/>
          <p:nvPr/>
        </p:nvSpPr>
        <p:spPr>
          <a:xfrm>
            <a:off x="818862"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479" name="Google Shape;479;p57"/>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0" name="Google Shape;480;p57"/>
          <p:cNvSpPr txBox="1">
            <a:spLocks noGrp="1"/>
          </p:cNvSpPr>
          <p:nvPr>
            <p:ph type="body" idx="3"/>
          </p:nvPr>
        </p:nvSpPr>
        <p:spPr>
          <a:xfrm>
            <a:off x="5383588" y="2854742"/>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7F59A1"/>
              </a:buClr>
              <a:buSzPts val="2200"/>
              <a:buNone/>
              <a:defRPr sz="2200" b="1" i="0">
                <a:solidFill>
                  <a:srgbClr val="7F59A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57"/>
          <p:cNvSpPr txBox="1">
            <a:spLocks noGrp="1"/>
          </p:cNvSpPr>
          <p:nvPr>
            <p:ph type="body" idx="4"/>
          </p:nvPr>
        </p:nvSpPr>
        <p:spPr>
          <a:xfrm>
            <a:off x="6505379" y="565819"/>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1B728D"/>
              </a:buClr>
              <a:buSzPts val="2200"/>
              <a:buNone/>
              <a:defRPr sz="2200" b="1" i="0">
                <a:solidFill>
                  <a:srgbClr val="1B728D"/>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57"/>
          <p:cNvSpPr txBox="1">
            <a:spLocks noGrp="1"/>
          </p:cNvSpPr>
          <p:nvPr>
            <p:ph type="body" idx="5"/>
          </p:nvPr>
        </p:nvSpPr>
        <p:spPr>
          <a:xfrm>
            <a:off x="6667060" y="513966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279BD3"/>
              </a:buClr>
              <a:buSzPts val="2200"/>
              <a:buNone/>
              <a:defRPr sz="2200" b="1"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57"/>
          <p:cNvSpPr txBox="1">
            <a:spLocks noGrp="1"/>
          </p:cNvSpPr>
          <p:nvPr>
            <p:ph type="body" idx="6"/>
          </p:nvPr>
        </p:nvSpPr>
        <p:spPr>
          <a:xfrm>
            <a:off x="5731326" y="408577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3D3D7D"/>
              </a:buClr>
              <a:buSzPts val="2200"/>
              <a:buNone/>
              <a:defRPr sz="2200" b="1" i="0">
                <a:solidFill>
                  <a:srgbClr val="3D3D7D"/>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4" name="Google Shape;484;p57"/>
          <p:cNvSpPr txBox="1">
            <a:spLocks noGrp="1"/>
          </p:cNvSpPr>
          <p:nvPr>
            <p:ph type="body" idx="7"/>
          </p:nvPr>
        </p:nvSpPr>
        <p:spPr>
          <a:xfrm>
            <a:off x="5779231" y="159828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279BD3"/>
              </a:buClr>
              <a:buSzPts val="2200"/>
              <a:buNone/>
              <a:defRPr sz="2200" b="1"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5" name="Google Shape;485;p57"/>
          <p:cNvGrpSpPr/>
          <p:nvPr/>
        </p:nvGrpSpPr>
        <p:grpSpPr>
          <a:xfrm>
            <a:off x="495393" y="6135034"/>
            <a:ext cx="3059425" cy="407404"/>
            <a:chOff x="4345239" y="6324600"/>
            <a:chExt cx="3059425" cy="407404"/>
          </a:xfrm>
        </p:grpSpPr>
        <p:sp>
          <p:nvSpPr>
            <p:cNvPr id="486" name="Google Shape;486;p57"/>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487" name="Google Shape;487;p57"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488"/>
        <p:cNvGrpSpPr/>
        <p:nvPr/>
      </p:nvGrpSpPr>
      <p:grpSpPr>
        <a:xfrm>
          <a:off x="0" y="0"/>
          <a:ext cx="0" cy="0"/>
          <a:chOff x="0" y="0"/>
          <a:chExt cx="0" cy="0"/>
        </a:xfrm>
      </p:grpSpPr>
      <p:sp>
        <p:nvSpPr>
          <p:cNvPr id="489" name="Google Shape;489;p58"/>
          <p:cNvSpPr txBox="1">
            <a:spLocks noGrp="1"/>
          </p:cNvSpPr>
          <p:nvPr>
            <p:ph type="body" idx="1"/>
          </p:nvPr>
        </p:nvSpPr>
        <p:spPr>
          <a:xfrm>
            <a:off x="411246" y="1263516"/>
            <a:ext cx="4312551" cy="7482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0" name="Google Shape;490;p58"/>
          <p:cNvSpPr/>
          <p:nvPr/>
        </p:nvSpPr>
        <p:spPr>
          <a:xfrm>
            <a:off x="495393" y="1126973"/>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491" name="Google Shape;491;p58"/>
          <p:cNvSpPr txBox="1">
            <a:spLocks noGrp="1"/>
          </p:cNvSpPr>
          <p:nvPr>
            <p:ph type="body" idx="2"/>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2" name="Google Shape;492;p58"/>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p58"/>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58"/>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58"/>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58"/>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58"/>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58"/>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58"/>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58"/>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58"/>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58"/>
          <p:cNvSpPr txBox="1">
            <a:spLocks noGrp="1"/>
          </p:cNvSpPr>
          <p:nvPr>
            <p:ph type="body" idx="3"/>
          </p:nvPr>
        </p:nvSpPr>
        <p:spPr>
          <a:xfrm>
            <a:off x="2519373" y="2476787"/>
            <a:ext cx="1740791" cy="23846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58"/>
          <p:cNvSpPr txBox="1">
            <a:spLocks noGrp="1"/>
          </p:cNvSpPr>
          <p:nvPr>
            <p:ph type="body" idx="4"/>
          </p:nvPr>
        </p:nvSpPr>
        <p:spPr>
          <a:xfrm>
            <a:off x="4466172" y="3462500"/>
            <a:ext cx="1853076" cy="23846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58"/>
          <p:cNvSpPr txBox="1">
            <a:spLocks noGrp="1"/>
          </p:cNvSpPr>
          <p:nvPr>
            <p:ph type="body" idx="5"/>
          </p:nvPr>
        </p:nvSpPr>
        <p:spPr>
          <a:xfrm>
            <a:off x="5659370" y="1887731"/>
            <a:ext cx="1740791" cy="23846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58"/>
          <p:cNvSpPr txBox="1">
            <a:spLocks noGrp="1"/>
          </p:cNvSpPr>
          <p:nvPr>
            <p:ph type="body" idx="6"/>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6" name="Google Shape;506;p58"/>
          <p:cNvSpPr txBox="1">
            <a:spLocks noGrp="1"/>
          </p:cNvSpPr>
          <p:nvPr>
            <p:ph type="body" idx="7"/>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58"/>
          <p:cNvSpPr txBox="1">
            <a:spLocks noGrp="1"/>
          </p:cNvSpPr>
          <p:nvPr>
            <p:ph type="body" idx="8"/>
          </p:nvPr>
        </p:nvSpPr>
        <p:spPr>
          <a:xfrm>
            <a:off x="6964823" y="3174422"/>
            <a:ext cx="2130961" cy="23846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p58"/>
          <p:cNvSpPr txBox="1">
            <a:spLocks noGrp="1"/>
          </p:cNvSpPr>
          <p:nvPr>
            <p:ph type="body" idx="9"/>
          </p:nvPr>
        </p:nvSpPr>
        <p:spPr>
          <a:xfrm>
            <a:off x="9081526" y="2119951"/>
            <a:ext cx="2333958" cy="23846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9" name="Google Shape;509;p58"/>
          <p:cNvSpPr txBox="1">
            <a:spLocks noGrp="1"/>
          </p:cNvSpPr>
          <p:nvPr>
            <p:ph type="body" idx="13"/>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10" name="Google Shape;510;p58"/>
          <p:cNvGrpSpPr/>
          <p:nvPr/>
        </p:nvGrpSpPr>
        <p:grpSpPr>
          <a:xfrm>
            <a:off x="495393" y="6135034"/>
            <a:ext cx="3059425" cy="407404"/>
            <a:chOff x="4345239" y="6324600"/>
            <a:chExt cx="3059425" cy="407404"/>
          </a:xfrm>
        </p:grpSpPr>
        <p:sp>
          <p:nvSpPr>
            <p:cNvPr id="511" name="Google Shape;511;p58"/>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512" name="Google Shape;512;p58"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
        <p:nvSpPr>
          <p:cNvPr id="513" name="Google Shape;513;p58"/>
          <p:cNvSpPr txBox="1">
            <a:spLocks noGrp="1"/>
          </p:cNvSpPr>
          <p:nvPr>
            <p:ph type="body" idx="14"/>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4" name="Google Shape;514;p58"/>
          <p:cNvSpPr txBox="1">
            <a:spLocks noGrp="1"/>
          </p:cNvSpPr>
          <p:nvPr>
            <p:ph type="body" idx="15"/>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515"/>
        <p:cNvGrpSpPr/>
        <p:nvPr/>
      </p:nvGrpSpPr>
      <p:grpSpPr>
        <a:xfrm>
          <a:off x="0" y="0"/>
          <a:ext cx="0" cy="0"/>
          <a:chOff x="0" y="0"/>
          <a:chExt cx="0" cy="0"/>
        </a:xfrm>
      </p:grpSpPr>
      <p:sp>
        <p:nvSpPr>
          <p:cNvPr id="516" name="Google Shape;516;p59"/>
          <p:cNvSpPr/>
          <p:nvPr/>
        </p:nvSpPr>
        <p:spPr>
          <a:xfrm>
            <a:off x="495393" y="1126973"/>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17" name="Google Shape;517;p5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8" name="Google Shape;518;p59"/>
          <p:cNvSpPr/>
          <p:nvPr/>
        </p:nvSpPr>
        <p:spPr>
          <a:xfrm>
            <a:off x="2089889" y="2141094"/>
            <a:ext cx="2664102" cy="2664102"/>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59"/>
          <p:cNvSpPr/>
          <p:nvPr/>
        </p:nvSpPr>
        <p:spPr>
          <a:xfrm>
            <a:off x="4385115" y="2141094"/>
            <a:ext cx="2664102" cy="2664102"/>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59"/>
          <p:cNvSpPr/>
          <p:nvPr/>
        </p:nvSpPr>
        <p:spPr>
          <a:xfrm>
            <a:off x="6680341" y="2141094"/>
            <a:ext cx="2664102" cy="2664102"/>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59"/>
          <p:cNvSpPr/>
          <p:nvPr/>
        </p:nvSpPr>
        <p:spPr>
          <a:xfrm>
            <a:off x="8975567" y="2141094"/>
            <a:ext cx="2664102" cy="2664102"/>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2" name="Google Shape;522;p59"/>
          <p:cNvSpPr/>
          <p:nvPr/>
        </p:nvSpPr>
        <p:spPr>
          <a:xfrm>
            <a:off x="2458765" y="1698686"/>
            <a:ext cx="1268168" cy="1268168"/>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p59"/>
          <p:cNvSpPr/>
          <p:nvPr/>
        </p:nvSpPr>
        <p:spPr>
          <a:xfrm>
            <a:off x="4753991" y="1698686"/>
            <a:ext cx="1268168" cy="1268168"/>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59"/>
          <p:cNvSpPr/>
          <p:nvPr/>
        </p:nvSpPr>
        <p:spPr>
          <a:xfrm>
            <a:off x="7049217" y="1698686"/>
            <a:ext cx="1268168" cy="1268168"/>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5" name="Google Shape;525;p59"/>
          <p:cNvSpPr/>
          <p:nvPr/>
        </p:nvSpPr>
        <p:spPr>
          <a:xfrm>
            <a:off x="9344443" y="1698686"/>
            <a:ext cx="1268168" cy="1268168"/>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6" name="Google Shape;526;p59"/>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7" name="Google Shape;527;p59"/>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8" name="Google Shape;528;p59"/>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9" name="Google Shape;529;p59"/>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0" name="Google Shape;530;p59"/>
          <p:cNvSpPr/>
          <p:nvPr/>
        </p:nvSpPr>
        <p:spPr>
          <a:xfrm>
            <a:off x="3435379" y="4279578"/>
            <a:ext cx="879736" cy="879735"/>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1" name="Google Shape;531;p59"/>
          <p:cNvSpPr/>
          <p:nvPr/>
        </p:nvSpPr>
        <p:spPr>
          <a:xfrm>
            <a:off x="5798873" y="4279578"/>
            <a:ext cx="879736" cy="879735"/>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2" name="Google Shape;532;p59"/>
          <p:cNvSpPr/>
          <p:nvPr/>
        </p:nvSpPr>
        <p:spPr>
          <a:xfrm>
            <a:off x="8095831" y="4279578"/>
            <a:ext cx="879736" cy="879735"/>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3" name="Google Shape;533;p59"/>
          <p:cNvSpPr/>
          <p:nvPr/>
        </p:nvSpPr>
        <p:spPr>
          <a:xfrm>
            <a:off x="10526240" y="4279578"/>
            <a:ext cx="879736" cy="879735"/>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34" name="Google Shape;534;p59"/>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1B728D"/>
              </a:buClr>
              <a:buSzPts val="4800"/>
              <a:buNone/>
              <a:defRPr sz="4800" b="1" i="0">
                <a:solidFill>
                  <a:srgbClr val="1B728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5" name="Google Shape;535;p59"/>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279BD3"/>
              </a:buClr>
              <a:buSzPts val="4800"/>
              <a:buNone/>
              <a:defRPr sz="4800" b="1" i="0">
                <a:solidFill>
                  <a:srgbClr val="279BD3"/>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6" name="Google Shape;536;p59"/>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F59A1"/>
              </a:buClr>
              <a:buSzPts val="4800"/>
              <a:buNone/>
              <a:defRPr sz="4800" b="1" i="0">
                <a:solidFill>
                  <a:srgbClr val="7F59A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7" name="Google Shape;537;p59"/>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3D3D7D"/>
              </a:buClr>
              <a:buSzPts val="4800"/>
              <a:buNone/>
              <a:defRPr sz="4800" b="1" i="0">
                <a:solidFill>
                  <a:srgbClr val="3D3D7D"/>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8" name="Google Shape;538;p59"/>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9" name="Google Shape;539;p59"/>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59"/>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59"/>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42" name="Google Shape;542;p59"/>
          <p:cNvGrpSpPr/>
          <p:nvPr/>
        </p:nvGrpSpPr>
        <p:grpSpPr>
          <a:xfrm>
            <a:off x="495393" y="6135034"/>
            <a:ext cx="3059425" cy="407404"/>
            <a:chOff x="4345239" y="6324600"/>
            <a:chExt cx="3059425" cy="407404"/>
          </a:xfrm>
        </p:grpSpPr>
        <p:sp>
          <p:nvSpPr>
            <p:cNvPr id="543" name="Google Shape;543;p59"/>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544" name="Google Shape;544;p59"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545"/>
        <p:cNvGrpSpPr/>
        <p:nvPr/>
      </p:nvGrpSpPr>
      <p:grpSpPr>
        <a:xfrm>
          <a:off x="0" y="0"/>
          <a:ext cx="0" cy="0"/>
          <a:chOff x="0" y="0"/>
          <a:chExt cx="0" cy="0"/>
        </a:xfrm>
      </p:grpSpPr>
      <p:sp>
        <p:nvSpPr>
          <p:cNvPr id="546" name="Google Shape;546;p60"/>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7" name="Google Shape;547;p60"/>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8" name="Google Shape;548;p60"/>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9" name="Google Shape;549;p60"/>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0" name="Google Shape;550;p60"/>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1" name="Google Shape;551;p60"/>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2" name="Google Shape;552;p60"/>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279BD3"/>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3" name="Google Shape;553;p60"/>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4" name="Google Shape;554;p60"/>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5" name="Google Shape;555;p60"/>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6" name="Google Shape;556;p60"/>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7F59A1"/>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7" name="Google Shape;557;p60"/>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8" name="Google Shape;558;p60"/>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59" name="Google Shape;559;p60"/>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0" name="Google Shape;560;p60"/>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D3D7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1" name="Google Shape;561;p60"/>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Your Title</a:t>
            </a:r>
            <a:endParaRPr sz="1400" b="0" i="0" u="none" strike="noStrike" cap="none">
              <a:solidFill>
                <a:srgbClr val="000000"/>
              </a:solidFill>
              <a:latin typeface="Arial"/>
              <a:ea typeface="Arial"/>
              <a:cs typeface="Arial"/>
              <a:sym typeface="Arial"/>
            </a:endParaRPr>
          </a:p>
        </p:txBody>
      </p:sp>
      <p:sp>
        <p:nvSpPr>
          <p:cNvPr id="562" name="Google Shape;562;p60"/>
          <p:cNvSpPr txBox="1"/>
          <p:nvPr/>
        </p:nvSpPr>
        <p:spPr>
          <a:xfrm>
            <a:off x="9795863" y="1322650"/>
            <a:ext cx="163858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chemeClr val="dk2"/>
                </a:solidFill>
                <a:latin typeface="Montserrat"/>
                <a:ea typeface="Montserrat"/>
                <a:cs typeface="Montserrat"/>
                <a:sym typeface="Montserrat"/>
              </a:rPr>
              <a:t>Your Title</a:t>
            </a:r>
            <a:endParaRPr sz="1400" b="0" i="0" u="none" strike="noStrike" cap="none">
              <a:solidFill>
                <a:srgbClr val="000000"/>
              </a:solidFill>
              <a:latin typeface="Arial"/>
              <a:ea typeface="Arial"/>
              <a:cs typeface="Arial"/>
              <a:sym typeface="Arial"/>
            </a:endParaRPr>
          </a:p>
        </p:txBody>
      </p:sp>
      <p:sp>
        <p:nvSpPr>
          <p:cNvPr id="563" name="Google Shape;563;p60"/>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Your Title</a:t>
            </a:r>
            <a:endParaRPr sz="1400" b="0" i="0" u="none" strike="noStrike" cap="none">
              <a:solidFill>
                <a:srgbClr val="000000"/>
              </a:solidFill>
              <a:latin typeface="Arial"/>
              <a:ea typeface="Arial"/>
              <a:cs typeface="Arial"/>
              <a:sym typeface="Arial"/>
            </a:endParaRPr>
          </a:p>
        </p:txBody>
      </p:sp>
      <p:sp>
        <p:nvSpPr>
          <p:cNvPr id="564" name="Google Shape;564;p60"/>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5" name="Google Shape;565;p60"/>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6" name="Google Shape;566;p60"/>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7" name="Google Shape;567;p60"/>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8" name="Google Shape;568;p60"/>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1B728D"/>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pSp>
        <p:nvGrpSpPr>
          <p:cNvPr id="569" name="Google Shape;569;p60"/>
          <p:cNvGrpSpPr/>
          <p:nvPr/>
        </p:nvGrpSpPr>
        <p:grpSpPr>
          <a:xfrm>
            <a:off x="495393" y="6135034"/>
            <a:ext cx="3059425" cy="407404"/>
            <a:chOff x="4345239" y="6324600"/>
            <a:chExt cx="3059425" cy="407404"/>
          </a:xfrm>
        </p:grpSpPr>
        <p:sp>
          <p:nvSpPr>
            <p:cNvPr id="570" name="Google Shape;570;p60"/>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571" name="Google Shape;571;p60" descr="A picture containing text, clock, sign, gauge&#10;&#10;Description automatically generated"/>
            <p:cNvPicPr preferRelativeResize="0"/>
            <p:nvPr/>
          </p:nvPicPr>
          <p:blipFill rotWithShape="1">
            <a:blip r:embed="rId2">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578"/>
        <p:cNvGrpSpPr/>
        <p:nvPr/>
      </p:nvGrpSpPr>
      <p:grpSpPr>
        <a:xfrm>
          <a:off x="0" y="0"/>
          <a:ext cx="0" cy="0"/>
          <a:chOff x="0" y="0"/>
          <a:chExt cx="0" cy="0"/>
        </a:xfrm>
      </p:grpSpPr>
      <p:sp>
        <p:nvSpPr>
          <p:cNvPr id="579" name="Google Shape;579;g2445f6eb797_0_272"/>
          <p:cNvSpPr/>
          <p:nvPr/>
        </p:nvSpPr>
        <p:spPr>
          <a:xfrm>
            <a:off x="1948762" y="1722815"/>
            <a:ext cx="10243513" cy="517193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80" name="Google Shape;580;g2445f6eb797_0_272"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581" name="Google Shape;581;g2445f6eb797_0_272"/>
          <p:cNvSpPr>
            <a:spLocks noGrp="1"/>
          </p:cNvSpPr>
          <p:nvPr>
            <p:ph type="pic" idx="2"/>
          </p:nvPr>
        </p:nvSpPr>
        <p:spPr>
          <a:xfrm>
            <a:off x="-14513" y="923489"/>
            <a:ext cx="4390500" cy="5971200"/>
          </a:xfrm>
          <a:prstGeom prst="rect">
            <a:avLst/>
          </a:prstGeom>
          <a:noFill/>
          <a:ln>
            <a:noFill/>
          </a:ln>
        </p:spPr>
      </p:sp>
      <p:sp>
        <p:nvSpPr>
          <p:cNvPr id="582" name="Google Shape;582;g2445f6eb797_0_272"/>
          <p:cNvSpPr/>
          <p:nvPr/>
        </p:nvSpPr>
        <p:spPr>
          <a:xfrm>
            <a:off x="1948762" y="1686209"/>
            <a:ext cx="10243513" cy="517193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0" t="-79308" r="32099" b="-6541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g2445f6eb797_0_272"/>
          <p:cNvSpPr txBox="1">
            <a:spLocks noGrp="1"/>
          </p:cNvSpPr>
          <p:nvPr>
            <p:ph type="body" idx="1"/>
          </p:nvPr>
        </p:nvSpPr>
        <p:spPr>
          <a:xfrm>
            <a:off x="5317932" y="4349593"/>
            <a:ext cx="5436000" cy="1158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84" name="Google Shape;584;g2445f6eb797_0_272"/>
          <p:cNvSpPr txBox="1">
            <a:spLocks noGrp="1"/>
          </p:cNvSpPr>
          <p:nvPr>
            <p:ph type="body" idx="3"/>
          </p:nvPr>
        </p:nvSpPr>
        <p:spPr>
          <a:xfrm>
            <a:off x="5317932" y="3750962"/>
            <a:ext cx="5278800" cy="697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585" name="Google Shape;585;g2445f6eb797_0_272"/>
          <p:cNvGrpSpPr/>
          <p:nvPr/>
        </p:nvGrpSpPr>
        <p:grpSpPr>
          <a:xfrm>
            <a:off x="9427616" y="5733416"/>
            <a:ext cx="2735912" cy="679342"/>
            <a:chOff x="0" y="0"/>
            <a:chExt cx="2301600" cy="571500"/>
          </a:xfrm>
        </p:grpSpPr>
        <p:sp>
          <p:nvSpPr>
            <p:cNvPr id="586" name="Google Shape;586;g2445f6eb797_0_272"/>
            <p:cNvSpPr/>
            <p:nvPr/>
          </p:nvSpPr>
          <p:spPr>
            <a:xfrm>
              <a:off x="0" y="0"/>
              <a:ext cx="2301600"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87" name="Google Shape;587;g2445f6eb797_0_272"/>
            <p:cNvPicPr preferRelativeResize="0"/>
            <p:nvPr/>
          </p:nvPicPr>
          <p:blipFill rotWithShape="1">
            <a:blip r:embed="rId4">
              <a:alphaModFix/>
            </a:blip>
            <a:srcRect r="44447"/>
            <a:stretch/>
          </p:blipFill>
          <p:spPr>
            <a:xfrm>
              <a:off x="312965" y="96237"/>
              <a:ext cx="1675767" cy="384809"/>
            </a:xfrm>
            <a:prstGeom prst="rect">
              <a:avLst/>
            </a:prstGeom>
            <a:noFill/>
            <a:ln>
              <a:noFill/>
            </a:ln>
          </p:spPr>
        </p:pic>
      </p:grpSp>
      <p:sp>
        <p:nvSpPr>
          <p:cNvPr id="588" name="Google Shape;588;g2445f6eb797_0_272"/>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589"/>
        <p:cNvGrpSpPr/>
        <p:nvPr/>
      </p:nvGrpSpPr>
      <p:grpSpPr>
        <a:xfrm>
          <a:off x="0" y="0"/>
          <a:ext cx="0" cy="0"/>
          <a:chOff x="0" y="0"/>
          <a:chExt cx="0" cy="0"/>
        </a:xfrm>
      </p:grpSpPr>
      <p:sp>
        <p:nvSpPr>
          <p:cNvPr id="590" name="Google Shape;590;g2445f6eb797_0_283"/>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1" name="Google Shape;591;g2445f6eb797_0_283"/>
          <p:cNvSpPr>
            <a:spLocks noGrp="1"/>
          </p:cNvSpPr>
          <p:nvPr>
            <p:ph type="pic" idx="2"/>
          </p:nvPr>
        </p:nvSpPr>
        <p:spPr>
          <a:xfrm flipH="1">
            <a:off x="36" y="2780"/>
            <a:ext cx="4862400" cy="6855300"/>
          </a:xfrm>
          <a:prstGeom prst="rect">
            <a:avLst/>
          </a:prstGeom>
          <a:noFill/>
          <a:ln>
            <a:noFill/>
          </a:ln>
        </p:spPr>
      </p:sp>
      <p:sp>
        <p:nvSpPr>
          <p:cNvPr id="592" name="Google Shape;592;g2445f6eb797_0_283"/>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0" t="-14068" r="18849" b="-5124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g2445f6eb797_0_283"/>
          <p:cNvSpPr/>
          <p:nvPr/>
        </p:nvSpPr>
        <p:spPr>
          <a:xfrm>
            <a:off x="4753425" y="1391126"/>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94" name="Google Shape;594;g2445f6eb797_0_283"/>
          <p:cNvSpPr txBox="1">
            <a:spLocks noGrp="1"/>
          </p:cNvSpPr>
          <p:nvPr>
            <p:ph type="body" idx="1"/>
          </p:nvPr>
        </p:nvSpPr>
        <p:spPr>
          <a:xfrm>
            <a:off x="4874231" y="1807811"/>
            <a:ext cx="6971700" cy="3867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95" name="Google Shape;595;g2445f6eb797_0_283"/>
          <p:cNvSpPr txBox="1">
            <a:spLocks noGrp="1"/>
          </p:cNvSpPr>
          <p:nvPr>
            <p:ph type="body" idx="3"/>
          </p:nvPr>
        </p:nvSpPr>
        <p:spPr>
          <a:xfrm>
            <a:off x="4874230" y="693772"/>
            <a:ext cx="69717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596" name="Google Shape;596;g2445f6eb797_0_283"/>
          <p:cNvGrpSpPr/>
          <p:nvPr/>
        </p:nvGrpSpPr>
        <p:grpSpPr>
          <a:xfrm>
            <a:off x="4950389" y="6203959"/>
            <a:ext cx="6804261" cy="407573"/>
            <a:chOff x="4950389" y="6203959"/>
            <a:chExt cx="6804261" cy="407573"/>
          </a:xfrm>
        </p:grpSpPr>
        <p:sp>
          <p:nvSpPr>
            <p:cNvPr id="597" name="Google Shape;597;g2445f6eb797_0_283"/>
            <p:cNvSpPr/>
            <p:nvPr/>
          </p:nvSpPr>
          <p:spPr>
            <a:xfrm>
              <a:off x="4950389" y="6203959"/>
              <a:ext cx="6653301" cy="4572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g2445f6eb797_0_283"/>
            <p:cNvSpPr txBox="1"/>
            <p:nvPr/>
          </p:nvSpPr>
          <p:spPr>
            <a:xfrm>
              <a:off x="9009950" y="6380832"/>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599"/>
        <p:cNvGrpSpPr/>
        <p:nvPr/>
      </p:nvGrpSpPr>
      <p:grpSpPr>
        <a:xfrm>
          <a:off x="0" y="0"/>
          <a:ext cx="0" cy="0"/>
          <a:chOff x="0" y="0"/>
          <a:chExt cx="0" cy="0"/>
        </a:xfrm>
      </p:grpSpPr>
      <p:sp>
        <p:nvSpPr>
          <p:cNvPr id="600" name="Google Shape;600;g2445f6eb797_0_293"/>
          <p:cNvSpPr/>
          <p:nvPr/>
        </p:nvSpPr>
        <p:spPr>
          <a:xfrm>
            <a:off x="0" y="610"/>
            <a:ext cx="6525450" cy="6882834"/>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g2445f6eb797_0_293"/>
          <p:cNvSpPr/>
          <p:nvPr/>
        </p:nvSpPr>
        <p:spPr>
          <a:xfrm>
            <a:off x="34468" y="610"/>
            <a:ext cx="6525450" cy="6882834"/>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30"/>
            </a:blip>
            <a:stretch>
              <a:fillRect l="-41099" t="19" r="10749" b="-5274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g2445f6eb797_0_293"/>
          <p:cNvSpPr/>
          <p:nvPr/>
        </p:nvSpPr>
        <p:spPr>
          <a:xfrm>
            <a:off x="613829" y="1557895"/>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03" name="Google Shape;603;g2445f6eb797_0_293"/>
          <p:cNvSpPr txBox="1">
            <a:spLocks noGrp="1"/>
          </p:cNvSpPr>
          <p:nvPr>
            <p:ph type="body" idx="1"/>
          </p:nvPr>
        </p:nvSpPr>
        <p:spPr>
          <a:xfrm>
            <a:off x="651678" y="1929781"/>
            <a:ext cx="4306500" cy="3280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4" name="Google Shape;604;g2445f6eb797_0_293"/>
          <p:cNvSpPr txBox="1">
            <a:spLocks noGrp="1"/>
          </p:cNvSpPr>
          <p:nvPr>
            <p:ph type="body" idx="2"/>
          </p:nvPr>
        </p:nvSpPr>
        <p:spPr>
          <a:xfrm>
            <a:off x="613829" y="658730"/>
            <a:ext cx="4378500" cy="603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5" name="Google Shape;605;g2445f6eb797_0_293"/>
          <p:cNvSpPr txBox="1">
            <a:spLocks noGrp="1"/>
          </p:cNvSpPr>
          <p:nvPr>
            <p:ph type="body" idx="3"/>
          </p:nvPr>
        </p:nvSpPr>
        <p:spPr>
          <a:xfrm>
            <a:off x="7431607" y="685470"/>
            <a:ext cx="4351800" cy="822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595959"/>
              </a:buClr>
              <a:buSzPts val="2200"/>
              <a:buNone/>
              <a:defRPr sz="2200">
                <a:solidFill>
                  <a:srgbClr val="595959"/>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6" name="Google Shape;606;g2445f6eb797_0_293"/>
          <p:cNvSpPr txBox="1">
            <a:spLocks noGrp="1"/>
          </p:cNvSpPr>
          <p:nvPr>
            <p:ph type="body" idx="4"/>
          </p:nvPr>
        </p:nvSpPr>
        <p:spPr>
          <a:xfrm>
            <a:off x="7431607" y="1760096"/>
            <a:ext cx="4351800" cy="822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595959"/>
              </a:buClr>
              <a:buSzPts val="2200"/>
              <a:buNone/>
              <a:defRPr sz="2200">
                <a:solidFill>
                  <a:srgbClr val="595959"/>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7" name="Google Shape;607;g2445f6eb797_0_293"/>
          <p:cNvSpPr txBox="1">
            <a:spLocks noGrp="1"/>
          </p:cNvSpPr>
          <p:nvPr>
            <p:ph type="body" idx="5"/>
          </p:nvPr>
        </p:nvSpPr>
        <p:spPr>
          <a:xfrm>
            <a:off x="7431607" y="2819860"/>
            <a:ext cx="4351800" cy="822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595959"/>
              </a:buClr>
              <a:buSzPts val="2200"/>
              <a:buNone/>
              <a:defRPr sz="2200">
                <a:solidFill>
                  <a:srgbClr val="595959"/>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8" name="Google Shape;608;g2445f6eb797_0_293"/>
          <p:cNvSpPr txBox="1">
            <a:spLocks noGrp="1"/>
          </p:cNvSpPr>
          <p:nvPr>
            <p:ph type="body" idx="6"/>
          </p:nvPr>
        </p:nvSpPr>
        <p:spPr>
          <a:xfrm>
            <a:off x="7417752" y="3878046"/>
            <a:ext cx="4351800" cy="822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595959"/>
              </a:buClr>
              <a:buSzPts val="2200"/>
              <a:buNone/>
              <a:defRPr sz="2200">
                <a:solidFill>
                  <a:srgbClr val="595959"/>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09" name="Google Shape;609;g2445f6eb797_0_293"/>
          <p:cNvSpPr txBox="1">
            <a:spLocks noGrp="1"/>
          </p:cNvSpPr>
          <p:nvPr>
            <p:ph type="body" idx="7"/>
          </p:nvPr>
        </p:nvSpPr>
        <p:spPr>
          <a:xfrm>
            <a:off x="7431607" y="4955348"/>
            <a:ext cx="4351800" cy="822300"/>
          </a:xfrm>
          <a:prstGeom prst="rect">
            <a:avLst/>
          </a:prstGeom>
          <a:noFill/>
          <a:ln>
            <a:noFill/>
          </a:ln>
        </p:spPr>
        <p:txBody>
          <a:bodyPr spcFirstLastPara="1" wrap="square" lIns="91425" tIns="45700" rIns="91425" bIns="45700" anchor="ctr" anchorCtr="0">
            <a:noAutofit/>
          </a:bodyPr>
          <a:lstStyle>
            <a:lvl1pPr marL="457200" lvl="0" indent="-228600" algn="l" rtl="0">
              <a:lnSpc>
                <a:spcPct val="90000"/>
              </a:lnSpc>
              <a:spcBef>
                <a:spcPts val="1000"/>
              </a:spcBef>
              <a:spcAft>
                <a:spcPts val="0"/>
              </a:spcAft>
              <a:buClr>
                <a:srgbClr val="595959"/>
              </a:buClr>
              <a:buSzPts val="2200"/>
              <a:buNone/>
              <a:defRPr sz="2200">
                <a:solidFill>
                  <a:srgbClr val="595959"/>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0" name="Google Shape;610;g2445f6eb797_0_293"/>
          <p:cNvSpPr txBox="1">
            <a:spLocks noGrp="1"/>
          </p:cNvSpPr>
          <p:nvPr>
            <p:ph type="body" idx="8"/>
          </p:nvPr>
        </p:nvSpPr>
        <p:spPr>
          <a:xfrm>
            <a:off x="6701697" y="742665"/>
            <a:ext cx="511200" cy="6351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279BD3"/>
              </a:buClr>
              <a:buSzPts val="2800"/>
              <a:buNone/>
              <a:defRPr sz="2800" b="0">
                <a:solidFill>
                  <a:srgbClr val="279BD3"/>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1" name="Google Shape;611;g2445f6eb797_0_293"/>
          <p:cNvSpPr txBox="1">
            <a:spLocks noGrp="1"/>
          </p:cNvSpPr>
          <p:nvPr>
            <p:ph type="body" idx="9"/>
          </p:nvPr>
        </p:nvSpPr>
        <p:spPr>
          <a:xfrm>
            <a:off x="6701697" y="1817291"/>
            <a:ext cx="511200" cy="6351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279BD3"/>
              </a:buClr>
              <a:buSzPts val="2800"/>
              <a:buNone/>
              <a:defRPr sz="2800" b="0">
                <a:solidFill>
                  <a:srgbClr val="279BD3"/>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2" name="Google Shape;612;g2445f6eb797_0_293"/>
          <p:cNvSpPr txBox="1">
            <a:spLocks noGrp="1"/>
          </p:cNvSpPr>
          <p:nvPr>
            <p:ph type="body" idx="13"/>
          </p:nvPr>
        </p:nvSpPr>
        <p:spPr>
          <a:xfrm>
            <a:off x="6701697" y="2877055"/>
            <a:ext cx="511200" cy="6351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279BD3"/>
              </a:buClr>
              <a:buSzPts val="2800"/>
              <a:buNone/>
              <a:defRPr sz="2800" b="0">
                <a:solidFill>
                  <a:srgbClr val="279BD3"/>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3" name="Google Shape;613;g2445f6eb797_0_293"/>
          <p:cNvSpPr txBox="1">
            <a:spLocks noGrp="1"/>
          </p:cNvSpPr>
          <p:nvPr>
            <p:ph type="body" idx="14"/>
          </p:nvPr>
        </p:nvSpPr>
        <p:spPr>
          <a:xfrm>
            <a:off x="6687842" y="3935241"/>
            <a:ext cx="511200" cy="6351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279BD3"/>
              </a:buClr>
              <a:buSzPts val="2800"/>
              <a:buNone/>
              <a:defRPr sz="2800" b="0">
                <a:solidFill>
                  <a:srgbClr val="279BD3"/>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4" name="Google Shape;614;g2445f6eb797_0_293"/>
          <p:cNvSpPr txBox="1">
            <a:spLocks noGrp="1"/>
          </p:cNvSpPr>
          <p:nvPr>
            <p:ph type="body" idx="15"/>
          </p:nvPr>
        </p:nvSpPr>
        <p:spPr>
          <a:xfrm>
            <a:off x="6701697" y="5012543"/>
            <a:ext cx="511200" cy="635100"/>
          </a:xfrm>
          <a:prstGeom prst="rect">
            <a:avLst/>
          </a:prstGeom>
          <a:noFill/>
          <a:ln>
            <a:noFill/>
          </a:ln>
        </p:spPr>
        <p:txBody>
          <a:bodyPr spcFirstLastPara="1" wrap="square" lIns="91425" tIns="45700" rIns="91425" bIns="45700" anchor="ctr" anchorCtr="0">
            <a:noAutofit/>
          </a:bodyPr>
          <a:lstStyle>
            <a:lvl1pPr marL="457200" lvl="0" indent="-228600" algn="ctr" rtl="0">
              <a:lnSpc>
                <a:spcPct val="90000"/>
              </a:lnSpc>
              <a:spcBef>
                <a:spcPts val="1000"/>
              </a:spcBef>
              <a:spcAft>
                <a:spcPts val="0"/>
              </a:spcAft>
              <a:buClr>
                <a:srgbClr val="279BD3"/>
              </a:buClr>
              <a:buSzPts val="2800"/>
              <a:buNone/>
              <a:defRPr sz="2800" b="0">
                <a:solidFill>
                  <a:srgbClr val="279BD3"/>
                </a:solidFill>
              </a:defRPr>
            </a:lvl1pPr>
            <a:lvl2pPr marL="914400" lvl="1" indent="-228600" algn="ctr" rtl="0">
              <a:lnSpc>
                <a:spcPct val="90000"/>
              </a:lnSpc>
              <a:spcBef>
                <a:spcPts val="500"/>
              </a:spcBef>
              <a:spcAft>
                <a:spcPts val="0"/>
              </a:spcAft>
              <a:buClr>
                <a:srgbClr val="4D4D4C"/>
              </a:buClr>
              <a:buSzPts val="2400"/>
              <a:buNone/>
              <a:defRPr sz="2400">
                <a:solidFill>
                  <a:srgbClr val="4D4D4C"/>
                </a:solidFill>
              </a:defRPr>
            </a:lvl2pPr>
            <a:lvl3pPr marL="1371600" lvl="2" indent="-228600" algn="ctr" rtl="0">
              <a:lnSpc>
                <a:spcPct val="90000"/>
              </a:lnSpc>
              <a:spcBef>
                <a:spcPts val="500"/>
              </a:spcBef>
              <a:spcAft>
                <a:spcPts val="0"/>
              </a:spcAft>
              <a:buClr>
                <a:srgbClr val="4D4D4C"/>
              </a:buClr>
              <a:buSzPts val="2400"/>
              <a:buNone/>
              <a:defRPr sz="2400">
                <a:solidFill>
                  <a:srgbClr val="4D4D4C"/>
                </a:solidFill>
              </a:defRPr>
            </a:lvl3pPr>
            <a:lvl4pPr marL="1828800" lvl="3" indent="-228600" algn="ctr" rtl="0">
              <a:lnSpc>
                <a:spcPct val="90000"/>
              </a:lnSpc>
              <a:spcBef>
                <a:spcPts val="500"/>
              </a:spcBef>
              <a:spcAft>
                <a:spcPts val="0"/>
              </a:spcAft>
              <a:buClr>
                <a:srgbClr val="4D4D4C"/>
              </a:buClr>
              <a:buSzPts val="2400"/>
              <a:buNone/>
              <a:defRPr sz="2400">
                <a:solidFill>
                  <a:srgbClr val="4D4D4C"/>
                </a:solidFill>
              </a:defRPr>
            </a:lvl4pPr>
            <a:lvl5pPr marL="2286000" lvl="4" indent="-228600" algn="ctr" rtl="0">
              <a:lnSpc>
                <a:spcPct val="90000"/>
              </a:lnSpc>
              <a:spcBef>
                <a:spcPts val="500"/>
              </a:spcBef>
              <a:spcAft>
                <a:spcPts val="0"/>
              </a:spcAft>
              <a:buClr>
                <a:srgbClr val="4D4D4C"/>
              </a:buClr>
              <a:buSzPts val="2400"/>
              <a:buNone/>
              <a:defRPr sz="2400">
                <a:solidFill>
                  <a:srgbClr val="4D4D4C"/>
                </a:solidFill>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15" name="Google Shape;615;g2445f6eb797_0_293"/>
          <p:cNvSpPr/>
          <p:nvPr/>
        </p:nvSpPr>
        <p:spPr>
          <a:xfrm>
            <a:off x="7285064" y="6089907"/>
            <a:ext cx="4498500" cy="4617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800"/>
              <a:buFont typeface="Arial"/>
              <a:buNone/>
            </a:pPr>
            <a:r>
              <a:rPr lang="en-GB"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616" name="Google Shape;616;g2445f6eb797_0_293"/>
          <p:cNvSpPr/>
          <p:nvPr/>
        </p:nvSpPr>
        <p:spPr>
          <a:xfrm>
            <a:off x="15865" y="5296347"/>
            <a:ext cx="6178844" cy="158718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7" name="Google Shape;617;g2445f6eb797_0_293"/>
          <p:cNvSpPr/>
          <p:nvPr/>
        </p:nvSpPr>
        <p:spPr>
          <a:xfrm>
            <a:off x="152400" y="153010"/>
            <a:ext cx="6525450" cy="6882834"/>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618"/>
        <p:cNvGrpSpPr/>
        <p:nvPr/>
      </p:nvGrpSpPr>
      <p:grpSpPr>
        <a:xfrm>
          <a:off x="0" y="0"/>
          <a:ext cx="0" cy="0"/>
          <a:chOff x="0" y="0"/>
          <a:chExt cx="0" cy="0"/>
        </a:xfrm>
      </p:grpSpPr>
      <p:sp>
        <p:nvSpPr>
          <p:cNvPr id="619" name="Google Shape;619;g2445f6eb797_0_312"/>
          <p:cNvSpPr/>
          <p:nvPr/>
        </p:nvSpPr>
        <p:spPr>
          <a:xfrm>
            <a:off x="241300" y="228600"/>
            <a:ext cx="11696700" cy="30354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0" name="Google Shape;620;g2445f6eb797_0_312"/>
          <p:cNvSpPr/>
          <p:nvPr/>
        </p:nvSpPr>
        <p:spPr>
          <a:xfrm>
            <a:off x="831350" y="1502804"/>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grpSp>
        <p:nvGrpSpPr>
          <p:cNvPr id="621" name="Google Shape;621;g2445f6eb797_0_312"/>
          <p:cNvGrpSpPr/>
          <p:nvPr/>
        </p:nvGrpSpPr>
        <p:grpSpPr>
          <a:xfrm>
            <a:off x="2530719" y="336718"/>
            <a:ext cx="9079160" cy="5855038"/>
            <a:chOff x="3152299" y="635855"/>
            <a:chExt cx="19296834" cy="12444288"/>
          </a:xfrm>
        </p:grpSpPr>
        <p:pic>
          <p:nvPicPr>
            <p:cNvPr id="622" name="Google Shape;622;g2445f6eb797_0_312" descr="iPhone6_mockup_front_white.png"/>
            <p:cNvPicPr preferRelativeResize="0"/>
            <p:nvPr/>
          </p:nvPicPr>
          <p:blipFill rotWithShape="1">
            <a:blip r:embed="rId2">
              <a:alphaModFix/>
            </a:blip>
            <a:srcRect/>
            <a:stretch/>
          </p:blipFill>
          <p:spPr>
            <a:xfrm>
              <a:off x="14493359" y="635855"/>
              <a:ext cx="7955774" cy="12444288"/>
            </a:xfrm>
            <a:prstGeom prst="rect">
              <a:avLst/>
            </a:prstGeom>
            <a:noFill/>
            <a:ln>
              <a:noFill/>
            </a:ln>
          </p:spPr>
        </p:pic>
        <p:sp>
          <p:nvSpPr>
            <p:cNvPr id="623" name="Google Shape;623;g2445f6eb797_0_312"/>
            <p:cNvSpPr txBox="1"/>
            <p:nvPr/>
          </p:nvSpPr>
          <p:spPr>
            <a:xfrm>
              <a:off x="3152299" y="9384825"/>
              <a:ext cx="2262300" cy="137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One</a:t>
              </a:r>
              <a:endParaRPr sz="1400" b="0" i="0" u="none" strike="noStrike" cap="none">
                <a:solidFill>
                  <a:srgbClr val="000000"/>
                </a:solidFill>
                <a:latin typeface="Arial"/>
                <a:ea typeface="Arial"/>
                <a:cs typeface="Arial"/>
                <a:sym typeface="Arial"/>
              </a:endParaRPr>
            </a:p>
          </p:txBody>
        </p:sp>
        <p:sp>
          <p:nvSpPr>
            <p:cNvPr id="624" name="Google Shape;624;g2445f6eb797_0_312"/>
            <p:cNvSpPr txBox="1"/>
            <p:nvPr/>
          </p:nvSpPr>
          <p:spPr>
            <a:xfrm>
              <a:off x="9842014" y="9384825"/>
              <a:ext cx="2242800" cy="137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Title Two</a:t>
              </a:r>
              <a:endParaRPr sz="1400" b="0" i="0" u="none" strike="noStrike" cap="none">
                <a:solidFill>
                  <a:srgbClr val="000000"/>
                </a:solidFill>
                <a:latin typeface="Arial"/>
                <a:ea typeface="Arial"/>
                <a:cs typeface="Arial"/>
                <a:sym typeface="Arial"/>
              </a:endParaRPr>
            </a:p>
          </p:txBody>
        </p:sp>
      </p:grpSp>
      <p:sp>
        <p:nvSpPr>
          <p:cNvPr id="625" name="Google Shape;625;g2445f6eb797_0_312"/>
          <p:cNvSpPr>
            <a:spLocks noGrp="1"/>
          </p:cNvSpPr>
          <p:nvPr>
            <p:ph type="pic" idx="2"/>
          </p:nvPr>
        </p:nvSpPr>
        <p:spPr>
          <a:xfrm>
            <a:off x="8602116" y="1265033"/>
            <a:ext cx="2266500" cy="3978300"/>
          </a:xfrm>
          <a:prstGeom prst="rect">
            <a:avLst/>
          </a:prstGeom>
          <a:solidFill>
            <a:schemeClr val="lt1"/>
          </a:solidFill>
          <a:ln>
            <a:noFill/>
          </a:ln>
        </p:spPr>
      </p:sp>
      <p:sp>
        <p:nvSpPr>
          <p:cNvPr id="626" name="Google Shape;626;g2445f6eb797_0_312"/>
          <p:cNvSpPr txBox="1">
            <a:spLocks noGrp="1"/>
          </p:cNvSpPr>
          <p:nvPr>
            <p:ph type="body" idx="1"/>
          </p:nvPr>
        </p:nvSpPr>
        <p:spPr>
          <a:xfrm>
            <a:off x="734715" y="3594101"/>
            <a:ext cx="4983300" cy="20307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7" name="Google Shape;627;g2445f6eb797_0_312"/>
          <p:cNvSpPr txBox="1">
            <a:spLocks noGrp="1"/>
          </p:cNvSpPr>
          <p:nvPr>
            <p:ph type="body" idx="3"/>
          </p:nvPr>
        </p:nvSpPr>
        <p:spPr>
          <a:xfrm>
            <a:off x="734714" y="642972"/>
            <a:ext cx="50853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628" name="Google Shape;628;g2445f6eb797_0_312"/>
          <p:cNvGrpSpPr/>
          <p:nvPr/>
        </p:nvGrpSpPr>
        <p:grpSpPr>
          <a:xfrm>
            <a:off x="408953" y="6110271"/>
            <a:ext cx="11323951" cy="541675"/>
            <a:chOff x="430699" y="6069857"/>
            <a:chExt cx="11323951" cy="541675"/>
          </a:xfrm>
        </p:grpSpPr>
        <p:sp>
          <p:nvSpPr>
            <p:cNvPr id="629" name="Google Shape;629;g2445f6eb797_0_312"/>
            <p:cNvSpPr/>
            <p:nvPr/>
          </p:nvSpPr>
          <p:spPr>
            <a:xfrm>
              <a:off x="825500" y="6203959"/>
              <a:ext cx="10898312" cy="4572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0" name="Google Shape;630;g2445f6eb797_0_312"/>
            <p:cNvSpPr txBox="1"/>
            <p:nvPr/>
          </p:nvSpPr>
          <p:spPr>
            <a:xfrm>
              <a:off x="9009950" y="6380832"/>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631" name="Google Shape;631;g2445f6eb797_0_312" descr="A picture containing text, clock, sign, gauge&#10;&#10;Description automatically generated"/>
            <p:cNvPicPr preferRelativeResize="0"/>
            <p:nvPr/>
          </p:nvPicPr>
          <p:blipFill rotWithShape="1">
            <a:blip r:embed="rId3">
              <a:alphaModFix/>
            </a:blip>
            <a:srcRect l="28687" t="331" r="49708" b="-7352"/>
            <a:stretch/>
          </p:blipFill>
          <p:spPr>
            <a:xfrm>
              <a:off x="430699" y="6069857"/>
              <a:ext cx="394801" cy="448830"/>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eet Our Team">
  <p:cSld name="Meet Our Team">
    <p:spTree>
      <p:nvGrpSpPr>
        <p:cNvPr id="1" name="Shape 632"/>
        <p:cNvGrpSpPr/>
        <p:nvPr/>
      </p:nvGrpSpPr>
      <p:grpSpPr>
        <a:xfrm>
          <a:off x="0" y="0"/>
          <a:ext cx="0" cy="0"/>
          <a:chOff x="0" y="0"/>
          <a:chExt cx="0" cy="0"/>
        </a:xfrm>
      </p:grpSpPr>
      <p:sp>
        <p:nvSpPr>
          <p:cNvPr id="633" name="Google Shape;633;g2445f6eb797_0_326"/>
          <p:cNvSpPr/>
          <p:nvPr/>
        </p:nvSpPr>
        <p:spPr>
          <a:xfrm>
            <a:off x="241300" y="228600"/>
            <a:ext cx="11696700" cy="2717700"/>
          </a:xfrm>
          <a:prstGeom prst="rect">
            <a:avLst/>
          </a:prstGeom>
          <a:gradFill>
            <a:gsLst>
              <a:gs pos="0">
                <a:srgbClr val="3D3D7D"/>
              </a:gs>
              <a:gs pos="32000">
                <a:srgbClr val="7F59A1"/>
              </a:gs>
              <a:gs pos="64000">
                <a:srgbClr val="279BD3"/>
              </a:gs>
              <a:gs pos="100000">
                <a:srgbClr val="1B728D"/>
              </a:gs>
            </a:gsLst>
            <a:lin ang="1920016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4" name="Google Shape;634;g2445f6eb797_0_326"/>
          <p:cNvSpPr/>
          <p:nvPr/>
        </p:nvSpPr>
        <p:spPr>
          <a:xfrm>
            <a:off x="5571778" y="1314450"/>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35" name="Google Shape;635;g2445f6eb797_0_326"/>
          <p:cNvSpPr>
            <a:spLocks noGrp="1"/>
          </p:cNvSpPr>
          <p:nvPr>
            <p:ph type="pic" idx="2"/>
          </p:nvPr>
        </p:nvSpPr>
        <p:spPr>
          <a:xfrm>
            <a:off x="1179684" y="2043172"/>
            <a:ext cx="1723800" cy="1723800"/>
          </a:xfrm>
          <a:prstGeom prst="ellipse">
            <a:avLst/>
          </a:prstGeom>
          <a:solidFill>
            <a:schemeClr val="lt1"/>
          </a:solidFill>
          <a:ln>
            <a:noFill/>
          </a:ln>
        </p:spPr>
      </p:sp>
      <p:sp>
        <p:nvSpPr>
          <p:cNvPr id="636" name="Google Shape;636;g2445f6eb797_0_326"/>
          <p:cNvSpPr>
            <a:spLocks noGrp="1"/>
          </p:cNvSpPr>
          <p:nvPr>
            <p:ph type="pic" idx="3"/>
          </p:nvPr>
        </p:nvSpPr>
        <p:spPr>
          <a:xfrm>
            <a:off x="3867471" y="2052565"/>
            <a:ext cx="1723800" cy="1723800"/>
          </a:xfrm>
          <a:prstGeom prst="ellipse">
            <a:avLst/>
          </a:prstGeom>
          <a:solidFill>
            <a:schemeClr val="lt1"/>
          </a:solidFill>
          <a:ln>
            <a:noFill/>
          </a:ln>
        </p:spPr>
      </p:sp>
      <p:sp>
        <p:nvSpPr>
          <p:cNvPr id="637" name="Google Shape;637;g2445f6eb797_0_326"/>
          <p:cNvSpPr>
            <a:spLocks noGrp="1"/>
          </p:cNvSpPr>
          <p:nvPr>
            <p:ph type="pic" idx="4"/>
          </p:nvPr>
        </p:nvSpPr>
        <p:spPr>
          <a:xfrm>
            <a:off x="6543647" y="2048263"/>
            <a:ext cx="1723800" cy="1723800"/>
          </a:xfrm>
          <a:prstGeom prst="ellipse">
            <a:avLst/>
          </a:prstGeom>
          <a:solidFill>
            <a:schemeClr val="lt1"/>
          </a:solidFill>
          <a:ln>
            <a:noFill/>
          </a:ln>
        </p:spPr>
      </p:sp>
      <p:sp>
        <p:nvSpPr>
          <p:cNvPr id="638" name="Google Shape;638;g2445f6eb797_0_326"/>
          <p:cNvSpPr>
            <a:spLocks noGrp="1"/>
          </p:cNvSpPr>
          <p:nvPr>
            <p:ph type="pic" idx="5"/>
          </p:nvPr>
        </p:nvSpPr>
        <p:spPr>
          <a:xfrm>
            <a:off x="9231434" y="2057654"/>
            <a:ext cx="1723800" cy="1723800"/>
          </a:xfrm>
          <a:prstGeom prst="ellipse">
            <a:avLst/>
          </a:prstGeom>
          <a:solidFill>
            <a:schemeClr val="lt1"/>
          </a:solidFill>
          <a:ln>
            <a:noFill/>
          </a:ln>
        </p:spPr>
      </p:sp>
      <p:sp>
        <p:nvSpPr>
          <p:cNvPr id="639" name="Google Shape;639;g2445f6eb797_0_326"/>
          <p:cNvSpPr txBox="1">
            <a:spLocks noGrp="1"/>
          </p:cNvSpPr>
          <p:nvPr>
            <p:ph type="body" idx="1"/>
          </p:nvPr>
        </p:nvSpPr>
        <p:spPr>
          <a:xfrm>
            <a:off x="864405" y="4462702"/>
            <a:ext cx="22899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0" name="Google Shape;640;g2445f6eb797_0_326"/>
          <p:cNvSpPr txBox="1">
            <a:spLocks noGrp="1"/>
          </p:cNvSpPr>
          <p:nvPr>
            <p:ph type="body" idx="6"/>
          </p:nvPr>
        </p:nvSpPr>
        <p:spPr>
          <a:xfrm>
            <a:off x="864404" y="3931189"/>
            <a:ext cx="2289900" cy="34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1" name="Google Shape;641;g2445f6eb797_0_326"/>
          <p:cNvSpPr txBox="1">
            <a:spLocks noGrp="1"/>
          </p:cNvSpPr>
          <p:nvPr>
            <p:ph type="body" idx="7"/>
          </p:nvPr>
        </p:nvSpPr>
        <p:spPr>
          <a:xfrm>
            <a:off x="3603613" y="4480397"/>
            <a:ext cx="22899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2" name="Google Shape;642;g2445f6eb797_0_326"/>
          <p:cNvSpPr txBox="1">
            <a:spLocks noGrp="1"/>
          </p:cNvSpPr>
          <p:nvPr>
            <p:ph type="body" idx="8"/>
          </p:nvPr>
        </p:nvSpPr>
        <p:spPr>
          <a:xfrm>
            <a:off x="3603612" y="3948884"/>
            <a:ext cx="2289900" cy="34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3" name="Google Shape;643;g2445f6eb797_0_326"/>
          <p:cNvSpPr txBox="1">
            <a:spLocks noGrp="1"/>
          </p:cNvSpPr>
          <p:nvPr>
            <p:ph type="body" idx="9"/>
          </p:nvPr>
        </p:nvSpPr>
        <p:spPr>
          <a:xfrm>
            <a:off x="6298550" y="4450949"/>
            <a:ext cx="22899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1800"/>
              <a:buNone/>
              <a:defRPr sz="18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4" name="Google Shape;644;g2445f6eb797_0_326"/>
          <p:cNvSpPr txBox="1">
            <a:spLocks noGrp="1"/>
          </p:cNvSpPr>
          <p:nvPr>
            <p:ph type="body" idx="13"/>
          </p:nvPr>
        </p:nvSpPr>
        <p:spPr>
          <a:xfrm>
            <a:off x="6298549" y="3919436"/>
            <a:ext cx="2289900" cy="34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5" name="Google Shape;645;g2445f6eb797_0_326"/>
          <p:cNvSpPr txBox="1">
            <a:spLocks noGrp="1"/>
          </p:cNvSpPr>
          <p:nvPr>
            <p:ph type="body" idx="14"/>
          </p:nvPr>
        </p:nvSpPr>
        <p:spPr>
          <a:xfrm>
            <a:off x="9037758" y="4468644"/>
            <a:ext cx="2289900" cy="123750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90000"/>
              </a:lnSpc>
              <a:spcBef>
                <a:spcPts val="1000"/>
              </a:spcBef>
              <a:spcAft>
                <a:spcPts val="0"/>
              </a:spcAft>
              <a:buClr>
                <a:srgbClr val="595959"/>
              </a:buClr>
              <a:buSzPts val="1800"/>
              <a:buFont typeface="Arial"/>
              <a:buNone/>
              <a:defRPr sz="18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6" name="Google Shape;646;g2445f6eb797_0_326"/>
          <p:cNvSpPr txBox="1">
            <a:spLocks noGrp="1"/>
          </p:cNvSpPr>
          <p:nvPr>
            <p:ph type="body" idx="15"/>
          </p:nvPr>
        </p:nvSpPr>
        <p:spPr>
          <a:xfrm>
            <a:off x="9037757" y="3937131"/>
            <a:ext cx="2289900" cy="34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47" name="Google Shape;647;g2445f6eb797_0_326"/>
          <p:cNvSpPr txBox="1">
            <a:spLocks noGrp="1"/>
          </p:cNvSpPr>
          <p:nvPr>
            <p:ph type="body" idx="16"/>
          </p:nvPr>
        </p:nvSpPr>
        <p:spPr>
          <a:xfrm>
            <a:off x="254000" y="590455"/>
            <a:ext cx="11696700" cy="5823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648" name="Google Shape;648;g2445f6eb797_0_326"/>
          <p:cNvGrpSpPr/>
          <p:nvPr/>
        </p:nvGrpSpPr>
        <p:grpSpPr>
          <a:xfrm>
            <a:off x="408953" y="6110271"/>
            <a:ext cx="11323951" cy="541675"/>
            <a:chOff x="430699" y="6069857"/>
            <a:chExt cx="11323951" cy="541675"/>
          </a:xfrm>
        </p:grpSpPr>
        <p:sp>
          <p:nvSpPr>
            <p:cNvPr id="649" name="Google Shape;649;g2445f6eb797_0_326"/>
            <p:cNvSpPr/>
            <p:nvPr/>
          </p:nvSpPr>
          <p:spPr>
            <a:xfrm>
              <a:off x="825500" y="6203959"/>
              <a:ext cx="10898312" cy="4572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g2445f6eb797_0_326"/>
            <p:cNvSpPr txBox="1"/>
            <p:nvPr/>
          </p:nvSpPr>
          <p:spPr>
            <a:xfrm>
              <a:off x="9009950" y="6380832"/>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651" name="Google Shape;651;g2445f6eb797_0_326" descr="A picture containing text, clock, sign, gauge&#10;&#10;Description automatically generated"/>
            <p:cNvPicPr preferRelativeResize="0"/>
            <p:nvPr/>
          </p:nvPicPr>
          <p:blipFill rotWithShape="1">
            <a:blip r:embed="rId2">
              <a:alphaModFix/>
            </a:blip>
            <a:srcRect l="28687" t="331" r="49708" b="-7352"/>
            <a:stretch/>
          </p:blipFill>
          <p:spPr>
            <a:xfrm>
              <a:off x="430699" y="6069857"/>
              <a:ext cx="394801" cy="448830"/>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652"/>
        <p:cNvGrpSpPr/>
        <p:nvPr/>
      </p:nvGrpSpPr>
      <p:grpSpPr>
        <a:xfrm>
          <a:off x="0" y="0"/>
          <a:ext cx="0" cy="0"/>
          <a:chOff x="0" y="0"/>
          <a:chExt cx="0" cy="0"/>
        </a:xfrm>
      </p:grpSpPr>
      <p:sp>
        <p:nvSpPr>
          <p:cNvPr id="653" name="Google Shape;653;g2445f6eb797_0_346"/>
          <p:cNvSpPr/>
          <p:nvPr/>
        </p:nvSpPr>
        <p:spPr>
          <a:xfrm>
            <a:off x="495393" y="1126973"/>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54" name="Google Shape;654;g2445f6eb797_0_346"/>
          <p:cNvSpPr txBox="1">
            <a:spLocks noGrp="1"/>
          </p:cNvSpPr>
          <p:nvPr>
            <p:ph type="body" idx="1"/>
          </p:nvPr>
        </p:nvSpPr>
        <p:spPr>
          <a:xfrm>
            <a:off x="411246" y="429619"/>
            <a:ext cx="43089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55" name="Google Shape;655;g2445f6eb797_0_346"/>
          <p:cNvSpPr/>
          <p:nvPr/>
        </p:nvSpPr>
        <p:spPr>
          <a:xfrm>
            <a:off x="2089889" y="2141094"/>
            <a:ext cx="2664000" cy="2664000"/>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6" name="Google Shape;656;g2445f6eb797_0_346"/>
          <p:cNvSpPr/>
          <p:nvPr/>
        </p:nvSpPr>
        <p:spPr>
          <a:xfrm>
            <a:off x="4385115" y="2141094"/>
            <a:ext cx="2664000" cy="26640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7" name="Google Shape;657;g2445f6eb797_0_346"/>
          <p:cNvSpPr/>
          <p:nvPr/>
        </p:nvSpPr>
        <p:spPr>
          <a:xfrm>
            <a:off x="6680341" y="2141094"/>
            <a:ext cx="2664000" cy="2664000"/>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8" name="Google Shape;658;g2445f6eb797_0_346"/>
          <p:cNvSpPr/>
          <p:nvPr/>
        </p:nvSpPr>
        <p:spPr>
          <a:xfrm>
            <a:off x="8975567" y="2141094"/>
            <a:ext cx="2664000" cy="2664000"/>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g2445f6eb797_0_346"/>
          <p:cNvSpPr/>
          <p:nvPr/>
        </p:nvSpPr>
        <p:spPr>
          <a:xfrm>
            <a:off x="2458765" y="1698686"/>
            <a:ext cx="1268100" cy="1268100"/>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0" name="Google Shape;660;g2445f6eb797_0_346"/>
          <p:cNvSpPr/>
          <p:nvPr/>
        </p:nvSpPr>
        <p:spPr>
          <a:xfrm>
            <a:off x="4753991" y="1698686"/>
            <a:ext cx="1268100" cy="12681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1" name="Google Shape;661;g2445f6eb797_0_346"/>
          <p:cNvSpPr/>
          <p:nvPr/>
        </p:nvSpPr>
        <p:spPr>
          <a:xfrm>
            <a:off x="7049217" y="1698686"/>
            <a:ext cx="1268100" cy="1268100"/>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2" name="Google Shape;662;g2445f6eb797_0_346"/>
          <p:cNvSpPr/>
          <p:nvPr/>
        </p:nvSpPr>
        <p:spPr>
          <a:xfrm>
            <a:off x="9344443" y="1698686"/>
            <a:ext cx="1268100" cy="1268100"/>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3" name="Google Shape;663;g2445f6eb797_0_346"/>
          <p:cNvSpPr/>
          <p:nvPr/>
        </p:nvSpPr>
        <p:spPr>
          <a:xfrm>
            <a:off x="2562014" y="1786976"/>
            <a:ext cx="1054800" cy="1054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4" name="Google Shape;664;g2445f6eb797_0_346"/>
          <p:cNvSpPr/>
          <p:nvPr/>
        </p:nvSpPr>
        <p:spPr>
          <a:xfrm>
            <a:off x="4860745" y="1805440"/>
            <a:ext cx="1054800" cy="1054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5" name="Google Shape;665;g2445f6eb797_0_346"/>
          <p:cNvSpPr/>
          <p:nvPr/>
        </p:nvSpPr>
        <p:spPr>
          <a:xfrm>
            <a:off x="7155971" y="1805439"/>
            <a:ext cx="1054800" cy="1054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6" name="Google Shape;666;g2445f6eb797_0_346"/>
          <p:cNvSpPr/>
          <p:nvPr/>
        </p:nvSpPr>
        <p:spPr>
          <a:xfrm>
            <a:off x="9451197" y="1805439"/>
            <a:ext cx="1054800" cy="10548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g2445f6eb797_0_346"/>
          <p:cNvSpPr/>
          <p:nvPr/>
        </p:nvSpPr>
        <p:spPr>
          <a:xfrm>
            <a:off x="3435379" y="4279578"/>
            <a:ext cx="879600" cy="879600"/>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g2445f6eb797_0_346"/>
          <p:cNvSpPr/>
          <p:nvPr/>
        </p:nvSpPr>
        <p:spPr>
          <a:xfrm>
            <a:off x="5798873" y="4279578"/>
            <a:ext cx="879600" cy="8796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g2445f6eb797_0_346"/>
          <p:cNvSpPr/>
          <p:nvPr/>
        </p:nvSpPr>
        <p:spPr>
          <a:xfrm>
            <a:off x="8095831" y="4279578"/>
            <a:ext cx="879600" cy="879600"/>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g2445f6eb797_0_346"/>
          <p:cNvSpPr/>
          <p:nvPr/>
        </p:nvSpPr>
        <p:spPr>
          <a:xfrm>
            <a:off x="10526240" y="4279578"/>
            <a:ext cx="879600" cy="879600"/>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2445f6eb797_0_346"/>
          <p:cNvSpPr txBox="1">
            <a:spLocks noGrp="1"/>
          </p:cNvSpPr>
          <p:nvPr>
            <p:ph type="body" idx="2"/>
          </p:nvPr>
        </p:nvSpPr>
        <p:spPr>
          <a:xfrm>
            <a:off x="2747941" y="1946907"/>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B728D"/>
              </a:buClr>
              <a:buSzPts val="4800"/>
              <a:buNone/>
              <a:defRPr sz="4800" b="1" i="0">
                <a:solidFill>
                  <a:srgbClr val="1B728D"/>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2" name="Google Shape;672;g2445f6eb797_0_346"/>
          <p:cNvSpPr txBox="1">
            <a:spLocks noGrp="1"/>
          </p:cNvSpPr>
          <p:nvPr>
            <p:ph type="body" idx="3"/>
          </p:nvPr>
        </p:nvSpPr>
        <p:spPr>
          <a:xfrm>
            <a:off x="5064548" y="1949503"/>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4800"/>
              <a:buNone/>
              <a:defRPr sz="4800" b="1" i="0">
                <a:solidFill>
                  <a:srgbClr val="279BD3"/>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3" name="Google Shape;673;g2445f6eb797_0_346"/>
          <p:cNvSpPr txBox="1">
            <a:spLocks noGrp="1"/>
          </p:cNvSpPr>
          <p:nvPr>
            <p:ph type="body" idx="4"/>
          </p:nvPr>
        </p:nvSpPr>
        <p:spPr>
          <a:xfrm>
            <a:off x="7338393" y="1962861"/>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7F59A1"/>
              </a:buClr>
              <a:buSzPts val="4800"/>
              <a:buNone/>
              <a:defRPr sz="4800" b="1" i="0">
                <a:solidFill>
                  <a:srgbClr val="7F59A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4" name="Google Shape;674;g2445f6eb797_0_346"/>
          <p:cNvSpPr txBox="1">
            <a:spLocks noGrp="1"/>
          </p:cNvSpPr>
          <p:nvPr>
            <p:ph type="body" idx="5"/>
          </p:nvPr>
        </p:nvSpPr>
        <p:spPr>
          <a:xfrm>
            <a:off x="9655000" y="1965457"/>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3D3D7D"/>
              </a:buClr>
              <a:buSzPts val="4800"/>
              <a:buNone/>
              <a:defRPr sz="4800" b="1" i="0">
                <a:solidFill>
                  <a:srgbClr val="3D3D7D"/>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5" name="Google Shape;675;g2445f6eb797_0_346"/>
          <p:cNvSpPr txBox="1">
            <a:spLocks noGrp="1"/>
          </p:cNvSpPr>
          <p:nvPr>
            <p:ph type="body" idx="6"/>
          </p:nvPr>
        </p:nvSpPr>
        <p:spPr>
          <a:xfrm>
            <a:off x="2291885" y="3135867"/>
            <a:ext cx="2093100" cy="1202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6" name="Google Shape;676;g2445f6eb797_0_346"/>
          <p:cNvSpPr txBox="1">
            <a:spLocks noGrp="1"/>
          </p:cNvSpPr>
          <p:nvPr>
            <p:ph type="body" idx="7"/>
          </p:nvPr>
        </p:nvSpPr>
        <p:spPr>
          <a:xfrm>
            <a:off x="4623112" y="3117069"/>
            <a:ext cx="2093100" cy="1202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7" name="Google Shape;677;g2445f6eb797_0_346"/>
          <p:cNvSpPr txBox="1">
            <a:spLocks noGrp="1"/>
          </p:cNvSpPr>
          <p:nvPr>
            <p:ph type="body" idx="8"/>
          </p:nvPr>
        </p:nvSpPr>
        <p:spPr>
          <a:xfrm>
            <a:off x="6878370" y="3121537"/>
            <a:ext cx="2093100" cy="1202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8" name="Google Shape;678;g2445f6eb797_0_346"/>
          <p:cNvSpPr txBox="1">
            <a:spLocks noGrp="1"/>
          </p:cNvSpPr>
          <p:nvPr>
            <p:ph type="body" idx="9"/>
          </p:nvPr>
        </p:nvSpPr>
        <p:spPr>
          <a:xfrm>
            <a:off x="9209597" y="3102739"/>
            <a:ext cx="2093100" cy="1202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679" name="Google Shape;679;g2445f6eb797_0_346"/>
          <p:cNvGrpSpPr/>
          <p:nvPr/>
        </p:nvGrpSpPr>
        <p:grpSpPr>
          <a:xfrm>
            <a:off x="495393" y="6135034"/>
            <a:ext cx="3059464" cy="407404"/>
            <a:chOff x="4345239" y="6324600"/>
            <a:chExt cx="3059464" cy="407404"/>
          </a:xfrm>
        </p:grpSpPr>
        <p:sp>
          <p:nvSpPr>
            <p:cNvPr id="680" name="Google Shape;680;g2445f6eb797_0_346"/>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681" name="Google Shape;681;g2445f6eb797_0_346"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p:cSld name="Divider Slide ">
    <p:spTree>
      <p:nvGrpSpPr>
        <p:cNvPr id="1" name="Shape 56"/>
        <p:cNvGrpSpPr/>
        <p:nvPr/>
      </p:nvGrpSpPr>
      <p:grpSpPr>
        <a:xfrm>
          <a:off x="0" y="0"/>
          <a:ext cx="0" cy="0"/>
          <a:chOff x="0" y="0"/>
          <a:chExt cx="0" cy="0"/>
        </a:xfrm>
      </p:grpSpPr>
      <p:sp>
        <p:nvSpPr>
          <p:cNvPr id="57" name="Google Shape;57;p31"/>
          <p:cNvSpPr/>
          <p:nvPr/>
        </p:nvSpPr>
        <p:spPr>
          <a:xfrm>
            <a:off x="0" y="1319183"/>
            <a:ext cx="10221145" cy="5536379"/>
          </a:xfrm>
          <a:custGeom>
            <a:avLst/>
            <a:gdLst/>
            <a:ahLst/>
            <a:cxnLst/>
            <a:rect l="l" t="t" r="r" b="b"/>
            <a:pathLst>
              <a:path w="1144245" h="619791" extrusionOk="0">
                <a:moveTo>
                  <a:pt x="1144246" y="619792"/>
                </a:moveTo>
                <a:lnTo>
                  <a:pt x="876533" y="138719"/>
                </a:lnTo>
                <a:lnTo>
                  <a:pt x="0" y="0"/>
                </a:lnTo>
                <a:lnTo>
                  <a:pt x="1286" y="619129"/>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31"/>
          <p:cNvSpPr/>
          <p:nvPr/>
        </p:nvSpPr>
        <p:spPr>
          <a:xfrm>
            <a:off x="0" y="1319182"/>
            <a:ext cx="10221145" cy="5536379"/>
          </a:xfrm>
          <a:custGeom>
            <a:avLst/>
            <a:gdLst/>
            <a:ahLst/>
            <a:cxnLst/>
            <a:rect l="l" t="t" r="r" b="b"/>
            <a:pathLst>
              <a:path w="1144245" h="619791" extrusionOk="0">
                <a:moveTo>
                  <a:pt x="1144246" y="619792"/>
                </a:moveTo>
                <a:lnTo>
                  <a:pt x="876533" y="138719"/>
                </a:lnTo>
                <a:lnTo>
                  <a:pt x="0" y="0"/>
                </a:lnTo>
                <a:lnTo>
                  <a:pt x="1286" y="619129"/>
                </a:lnTo>
                <a:close/>
              </a:path>
            </a:pathLst>
          </a:custGeom>
          <a:blipFill rotWithShape="1">
            <a:blip r:embed="rId2">
              <a:alphaModFix amt="60027"/>
            </a:blip>
            <a:stretch>
              <a:fillRect l="49148" t="-46120" r="-49148" b="-8203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1"/>
          <p:cNvSpPr txBox="1">
            <a:spLocks noGrp="1"/>
          </p:cNvSpPr>
          <p:nvPr>
            <p:ph type="body" idx="1"/>
          </p:nvPr>
        </p:nvSpPr>
        <p:spPr>
          <a:xfrm>
            <a:off x="2091097" y="3505150"/>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1"/>
          <p:cNvSpPr txBox="1">
            <a:spLocks noGrp="1"/>
          </p:cNvSpPr>
          <p:nvPr>
            <p:ph type="body" idx="2"/>
          </p:nvPr>
        </p:nvSpPr>
        <p:spPr>
          <a:xfrm>
            <a:off x="646546" y="3505151"/>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1"/>
          <p:cNvSpPr/>
          <p:nvPr/>
        </p:nvSpPr>
        <p:spPr>
          <a:xfrm rot="-5400000" flipH="1">
            <a:off x="1101097" y="3671907"/>
            <a:ext cx="1440000" cy="360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2" name="Google Shape;62;p31"/>
          <p:cNvSpPr>
            <a:spLocks noGrp="1"/>
          </p:cNvSpPr>
          <p:nvPr>
            <p:ph type="pic" idx="3"/>
          </p:nvPr>
        </p:nvSpPr>
        <p:spPr>
          <a:xfrm>
            <a:off x="7810122" y="0"/>
            <a:ext cx="4381887" cy="6855571"/>
          </a:xfrm>
          <a:prstGeom prst="rect">
            <a:avLst/>
          </a:prstGeom>
          <a:noFill/>
          <a:ln>
            <a:noFill/>
          </a:ln>
        </p:spPr>
      </p:sp>
      <p:sp>
        <p:nvSpPr>
          <p:cNvPr id="63" name="Google Shape;63;p31"/>
          <p:cNvSpPr txBox="1"/>
          <p:nvPr/>
        </p:nvSpPr>
        <p:spPr>
          <a:xfrm>
            <a:off x="430766" y="628709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
        <p:nvSpPr>
          <p:cNvPr id="64" name="Google Shape;64;p31"/>
          <p:cNvSpPr/>
          <p:nvPr/>
        </p:nvSpPr>
        <p:spPr>
          <a:xfrm>
            <a:off x="434847" y="6136107"/>
            <a:ext cx="8937194" cy="137231"/>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682"/>
        <p:cNvGrpSpPr/>
        <p:nvPr/>
      </p:nvGrpSpPr>
      <p:grpSpPr>
        <a:xfrm>
          <a:off x="0" y="0"/>
          <a:ext cx="0" cy="0"/>
          <a:chOff x="0" y="0"/>
          <a:chExt cx="0" cy="0"/>
        </a:xfrm>
      </p:grpSpPr>
      <p:sp>
        <p:nvSpPr>
          <p:cNvPr id="683" name="Google Shape;683;g2445f6eb797_0_376"/>
          <p:cNvSpPr txBox="1">
            <a:spLocks noGrp="1"/>
          </p:cNvSpPr>
          <p:nvPr>
            <p:ph type="body" idx="1"/>
          </p:nvPr>
        </p:nvSpPr>
        <p:spPr>
          <a:xfrm>
            <a:off x="411246" y="1263516"/>
            <a:ext cx="4312500" cy="7482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2200"/>
              <a:buNone/>
              <a:defRPr sz="22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4" name="Google Shape;684;g2445f6eb797_0_376"/>
          <p:cNvSpPr/>
          <p:nvPr/>
        </p:nvSpPr>
        <p:spPr>
          <a:xfrm>
            <a:off x="495393" y="1126973"/>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685" name="Google Shape;685;g2445f6eb797_0_376"/>
          <p:cNvSpPr txBox="1">
            <a:spLocks noGrp="1"/>
          </p:cNvSpPr>
          <p:nvPr>
            <p:ph type="body" idx="2"/>
          </p:nvPr>
        </p:nvSpPr>
        <p:spPr>
          <a:xfrm>
            <a:off x="411246" y="429619"/>
            <a:ext cx="43089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6" name="Google Shape;686;g2445f6eb797_0_376"/>
          <p:cNvSpPr/>
          <p:nvPr/>
        </p:nvSpPr>
        <p:spPr>
          <a:xfrm>
            <a:off x="2384303" y="2144026"/>
            <a:ext cx="2066440" cy="2071150"/>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7" name="Google Shape;687;g2445f6eb797_0_376"/>
          <p:cNvSpPr/>
          <p:nvPr/>
        </p:nvSpPr>
        <p:spPr>
          <a:xfrm>
            <a:off x="6875324" y="2733089"/>
            <a:ext cx="2365681" cy="2365681"/>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8" name="Google Shape;688;g2445f6eb797_0_376"/>
          <p:cNvSpPr/>
          <p:nvPr/>
        </p:nvSpPr>
        <p:spPr>
          <a:xfrm>
            <a:off x="4224538" y="3013484"/>
            <a:ext cx="2313844" cy="2313840"/>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9" name="Google Shape;689;g2445f6eb797_0_376"/>
          <p:cNvSpPr/>
          <p:nvPr/>
        </p:nvSpPr>
        <p:spPr>
          <a:xfrm>
            <a:off x="8911127" y="1536112"/>
            <a:ext cx="2690837" cy="2688490"/>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0" name="Google Shape;690;g2445f6eb797_0_376"/>
          <p:cNvSpPr/>
          <p:nvPr/>
        </p:nvSpPr>
        <p:spPr>
          <a:xfrm>
            <a:off x="5574671" y="1498412"/>
            <a:ext cx="1983963" cy="1979251"/>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1" name="Google Shape;691;g2445f6eb797_0_376"/>
          <p:cNvSpPr/>
          <p:nvPr/>
        </p:nvSpPr>
        <p:spPr>
          <a:xfrm>
            <a:off x="2108622" y="3272672"/>
            <a:ext cx="791703" cy="791703"/>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1B728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g2445f6eb797_0_376"/>
          <p:cNvSpPr/>
          <p:nvPr/>
        </p:nvSpPr>
        <p:spPr>
          <a:xfrm>
            <a:off x="5923397" y="4495568"/>
            <a:ext cx="791703" cy="791703"/>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g2445f6eb797_0_376"/>
          <p:cNvSpPr/>
          <p:nvPr/>
        </p:nvSpPr>
        <p:spPr>
          <a:xfrm>
            <a:off x="5527546" y="1342899"/>
            <a:ext cx="791703" cy="786991"/>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7F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4" name="Google Shape;694;g2445f6eb797_0_376"/>
          <p:cNvSpPr/>
          <p:nvPr/>
        </p:nvSpPr>
        <p:spPr>
          <a:xfrm>
            <a:off x="8058164" y="2400858"/>
            <a:ext cx="786991" cy="786991"/>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D3D7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5" name="Google Shape;695;g2445f6eb797_0_376"/>
          <p:cNvSpPr/>
          <p:nvPr/>
        </p:nvSpPr>
        <p:spPr>
          <a:xfrm>
            <a:off x="10852680" y="1609156"/>
            <a:ext cx="786991" cy="791703"/>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g2445f6eb797_0_376"/>
          <p:cNvSpPr txBox="1">
            <a:spLocks noGrp="1"/>
          </p:cNvSpPr>
          <p:nvPr>
            <p:ph type="body" idx="3"/>
          </p:nvPr>
        </p:nvSpPr>
        <p:spPr>
          <a:xfrm>
            <a:off x="2519373" y="2476787"/>
            <a:ext cx="1740900" cy="238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7" name="Google Shape;697;g2445f6eb797_0_376"/>
          <p:cNvSpPr txBox="1">
            <a:spLocks noGrp="1"/>
          </p:cNvSpPr>
          <p:nvPr>
            <p:ph type="body" idx="4"/>
          </p:nvPr>
        </p:nvSpPr>
        <p:spPr>
          <a:xfrm>
            <a:off x="4466172" y="3462500"/>
            <a:ext cx="1853100" cy="238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8" name="Google Shape;698;g2445f6eb797_0_376"/>
          <p:cNvSpPr txBox="1">
            <a:spLocks noGrp="1"/>
          </p:cNvSpPr>
          <p:nvPr>
            <p:ph type="body" idx="5"/>
          </p:nvPr>
        </p:nvSpPr>
        <p:spPr>
          <a:xfrm>
            <a:off x="5659370" y="1887731"/>
            <a:ext cx="1740900" cy="238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9" name="Google Shape;699;g2445f6eb797_0_376"/>
          <p:cNvSpPr txBox="1">
            <a:spLocks noGrp="1"/>
          </p:cNvSpPr>
          <p:nvPr>
            <p:ph type="body" idx="6"/>
          </p:nvPr>
        </p:nvSpPr>
        <p:spPr>
          <a:xfrm>
            <a:off x="2138039" y="3421579"/>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0" name="Google Shape;700;g2445f6eb797_0_376"/>
          <p:cNvSpPr txBox="1">
            <a:spLocks noGrp="1"/>
          </p:cNvSpPr>
          <p:nvPr>
            <p:ph type="body" idx="7"/>
          </p:nvPr>
        </p:nvSpPr>
        <p:spPr>
          <a:xfrm>
            <a:off x="6003355" y="4641816"/>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1" name="Google Shape;701;g2445f6eb797_0_376"/>
          <p:cNvSpPr txBox="1">
            <a:spLocks noGrp="1"/>
          </p:cNvSpPr>
          <p:nvPr>
            <p:ph type="body" idx="8"/>
          </p:nvPr>
        </p:nvSpPr>
        <p:spPr>
          <a:xfrm>
            <a:off x="6964823" y="3174422"/>
            <a:ext cx="2130900" cy="238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2" name="Google Shape;702;g2445f6eb797_0_376"/>
          <p:cNvSpPr txBox="1">
            <a:spLocks noGrp="1"/>
          </p:cNvSpPr>
          <p:nvPr>
            <p:ph type="body" idx="9"/>
          </p:nvPr>
        </p:nvSpPr>
        <p:spPr>
          <a:xfrm>
            <a:off x="9081526" y="2119951"/>
            <a:ext cx="2334000" cy="2385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3" name="Google Shape;703;g2445f6eb797_0_376"/>
          <p:cNvSpPr txBox="1">
            <a:spLocks noGrp="1"/>
          </p:cNvSpPr>
          <p:nvPr>
            <p:ph type="body" idx="13"/>
          </p:nvPr>
        </p:nvSpPr>
        <p:spPr>
          <a:xfrm>
            <a:off x="10942078" y="1707788"/>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04" name="Google Shape;704;g2445f6eb797_0_376"/>
          <p:cNvGrpSpPr/>
          <p:nvPr/>
        </p:nvGrpSpPr>
        <p:grpSpPr>
          <a:xfrm>
            <a:off x="495393" y="6135034"/>
            <a:ext cx="3059464" cy="407404"/>
            <a:chOff x="4345239" y="6324600"/>
            <a:chExt cx="3059464" cy="407404"/>
          </a:xfrm>
        </p:grpSpPr>
        <p:sp>
          <p:nvSpPr>
            <p:cNvPr id="705" name="Google Shape;705;g2445f6eb797_0_376"/>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06" name="Google Shape;706;g2445f6eb797_0_376"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
        <p:nvSpPr>
          <p:cNvPr id="707" name="Google Shape;707;g2445f6eb797_0_376"/>
          <p:cNvSpPr txBox="1">
            <a:spLocks noGrp="1"/>
          </p:cNvSpPr>
          <p:nvPr>
            <p:ph type="body" idx="14"/>
          </p:nvPr>
        </p:nvSpPr>
        <p:spPr>
          <a:xfrm>
            <a:off x="5575772" y="1390066"/>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8" name="Google Shape;708;g2445f6eb797_0_376"/>
          <p:cNvSpPr txBox="1">
            <a:spLocks noGrp="1"/>
          </p:cNvSpPr>
          <p:nvPr>
            <p:ph type="body" idx="15"/>
          </p:nvPr>
        </p:nvSpPr>
        <p:spPr>
          <a:xfrm>
            <a:off x="8119887" y="2463875"/>
            <a:ext cx="695400" cy="7347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709"/>
        <p:cNvGrpSpPr/>
        <p:nvPr/>
      </p:nvGrpSpPr>
      <p:grpSpPr>
        <a:xfrm>
          <a:off x="0" y="0"/>
          <a:ext cx="0" cy="0"/>
          <a:chOff x="0" y="0"/>
          <a:chExt cx="0" cy="0"/>
        </a:xfrm>
      </p:grpSpPr>
      <p:grpSp>
        <p:nvGrpSpPr>
          <p:cNvPr id="710" name="Google Shape;710;g2445f6eb797_0_403"/>
          <p:cNvGrpSpPr/>
          <p:nvPr/>
        </p:nvGrpSpPr>
        <p:grpSpPr>
          <a:xfrm>
            <a:off x="1154404" y="1886921"/>
            <a:ext cx="9882019" cy="3134747"/>
            <a:chOff x="1875718" y="4907106"/>
            <a:chExt cx="20626213" cy="6542990"/>
          </a:xfrm>
        </p:grpSpPr>
        <p:sp>
          <p:nvSpPr>
            <p:cNvPr id="711" name="Google Shape;711;g2445f6eb797_0_403"/>
            <p:cNvSpPr/>
            <p:nvPr/>
          </p:nvSpPr>
          <p:spPr>
            <a:xfrm rot="10800000">
              <a:off x="1875718" y="4907207"/>
              <a:ext cx="4464600" cy="4631400"/>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2" name="Google Shape;712;g2445f6eb797_0_403"/>
            <p:cNvSpPr/>
            <p:nvPr/>
          </p:nvSpPr>
          <p:spPr>
            <a:xfrm>
              <a:off x="5916227" y="4907106"/>
              <a:ext cx="4464600" cy="4631400"/>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3" name="Google Shape;713;g2445f6eb797_0_403"/>
            <p:cNvSpPr/>
            <p:nvPr/>
          </p:nvSpPr>
          <p:spPr>
            <a:xfrm rot="10800000">
              <a:off x="9956455" y="4907210"/>
              <a:ext cx="4464600" cy="4631400"/>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4" name="Google Shape;714;g2445f6eb797_0_403"/>
            <p:cNvSpPr/>
            <p:nvPr/>
          </p:nvSpPr>
          <p:spPr>
            <a:xfrm>
              <a:off x="13996964" y="4907111"/>
              <a:ext cx="4464600" cy="4631400"/>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5" name="Google Shape;715;g2445f6eb797_0_403"/>
            <p:cNvSpPr/>
            <p:nvPr/>
          </p:nvSpPr>
          <p:spPr>
            <a:xfrm>
              <a:off x="1875859" y="4907106"/>
              <a:ext cx="4464600" cy="4631400"/>
            </a:xfrm>
            <a:prstGeom prst="blockArc">
              <a:avLst>
                <a:gd name="adj1" fmla="val 10800000"/>
                <a:gd name="adj2" fmla="val 0"/>
                <a:gd name="adj3" fmla="val 9694"/>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6" name="Google Shape;716;g2445f6eb797_0_403"/>
            <p:cNvSpPr/>
            <p:nvPr/>
          </p:nvSpPr>
          <p:spPr>
            <a:xfrm rot="10800000">
              <a:off x="18037191" y="4907212"/>
              <a:ext cx="4464600" cy="4631400"/>
            </a:xfrm>
            <a:prstGeom prst="blockArc">
              <a:avLst>
                <a:gd name="adj1" fmla="val 10800000"/>
                <a:gd name="adj2" fmla="val 0"/>
                <a:gd name="adj3" fmla="val 9694"/>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7" name="Google Shape;717;g2445f6eb797_0_403"/>
            <p:cNvSpPr/>
            <p:nvPr/>
          </p:nvSpPr>
          <p:spPr>
            <a:xfrm rot="10800000">
              <a:off x="5916086" y="4907207"/>
              <a:ext cx="4464600" cy="4631400"/>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8" name="Google Shape;718;g2445f6eb797_0_403"/>
            <p:cNvSpPr/>
            <p:nvPr/>
          </p:nvSpPr>
          <p:spPr>
            <a:xfrm rot="10800000">
              <a:off x="13996823" y="4907212"/>
              <a:ext cx="4464600" cy="4631400"/>
            </a:xfrm>
            <a:prstGeom prst="blockArc">
              <a:avLst>
                <a:gd name="adj1" fmla="val 10800000"/>
                <a:gd name="adj2" fmla="val 0"/>
                <a:gd name="adj3" fmla="val 9694"/>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19" name="Google Shape;719;g2445f6eb797_0_403"/>
            <p:cNvSpPr/>
            <p:nvPr/>
          </p:nvSpPr>
          <p:spPr>
            <a:xfrm>
              <a:off x="9956596" y="4907108"/>
              <a:ext cx="4464600" cy="4631400"/>
            </a:xfrm>
            <a:prstGeom prst="blockArc">
              <a:avLst>
                <a:gd name="adj1" fmla="val 10800000"/>
                <a:gd name="adj2" fmla="val 0"/>
                <a:gd name="adj3" fmla="val 9694"/>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20" name="Google Shape;720;g2445f6eb797_0_403"/>
            <p:cNvSpPr/>
            <p:nvPr/>
          </p:nvSpPr>
          <p:spPr>
            <a:xfrm>
              <a:off x="18037331" y="4907110"/>
              <a:ext cx="4464600" cy="4631400"/>
            </a:xfrm>
            <a:prstGeom prst="blockArc">
              <a:avLst>
                <a:gd name="adj1" fmla="val 10800000"/>
                <a:gd name="adj2" fmla="val 0"/>
                <a:gd name="adj3" fmla="val 9694"/>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598"/>
                <a:buFont typeface="Arial"/>
                <a:buNone/>
              </a:pPr>
              <a:endParaRPr sz="9598" b="0" i="0" u="none" strike="noStrike" cap="none">
                <a:solidFill>
                  <a:schemeClr val="dk1"/>
                </a:solidFill>
                <a:latin typeface="Calibri"/>
                <a:ea typeface="Calibri"/>
                <a:cs typeface="Calibri"/>
                <a:sym typeface="Calibri"/>
              </a:endParaRPr>
            </a:p>
          </p:txBody>
        </p:sp>
        <p:sp>
          <p:nvSpPr>
            <p:cNvPr id="721" name="Google Shape;721;g2445f6eb797_0_403"/>
            <p:cNvSpPr txBox="1"/>
            <p:nvPr/>
          </p:nvSpPr>
          <p:spPr>
            <a:xfrm>
              <a:off x="3248482" y="10100696"/>
              <a:ext cx="1927200" cy="134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Mission</a:t>
              </a:r>
              <a:endParaRPr sz="1400" b="0" i="0" u="none" strike="noStrike" cap="none">
                <a:solidFill>
                  <a:srgbClr val="000000"/>
                </a:solidFill>
                <a:latin typeface="Arial"/>
                <a:ea typeface="Arial"/>
                <a:cs typeface="Arial"/>
                <a:sym typeface="Arial"/>
              </a:endParaRPr>
            </a:p>
          </p:txBody>
        </p:sp>
        <p:sp>
          <p:nvSpPr>
            <p:cNvPr id="722" name="Google Shape;722;g2445f6eb797_0_403"/>
            <p:cNvSpPr txBox="1"/>
            <p:nvPr/>
          </p:nvSpPr>
          <p:spPr>
            <a:xfrm>
              <a:off x="7357215" y="10100696"/>
              <a:ext cx="1582500" cy="134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Vision</a:t>
              </a:r>
              <a:endParaRPr sz="1400" b="0" i="0" u="none" strike="noStrike" cap="none">
                <a:solidFill>
                  <a:srgbClr val="000000"/>
                </a:solidFill>
                <a:latin typeface="Arial"/>
                <a:ea typeface="Arial"/>
                <a:cs typeface="Arial"/>
                <a:sym typeface="Arial"/>
              </a:endParaRPr>
            </a:p>
          </p:txBody>
        </p:sp>
        <p:sp>
          <p:nvSpPr>
            <p:cNvPr id="723" name="Google Shape;723;g2445f6eb797_0_403"/>
            <p:cNvSpPr txBox="1"/>
            <p:nvPr/>
          </p:nvSpPr>
          <p:spPr>
            <a:xfrm>
              <a:off x="11461705" y="10100696"/>
              <a:ext cx="1454100" cy="134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Goals</a:t>
              </a:r>
              <a:endParaRPr sz="1400" b="0" i="0" u="none" strike="noStrike" cap="none">
                <a:solidFill>
                  <a:srgbClr val="000000"/>
                </a:solidFill>
                <a:latin typeface="Arial"/>
                <a:ea typeface="Arial"/>
                <a:cs typeface="Arial"/>
                <a:sym typeface="Arial"/>
              </a:endParaRPr>
            </a:p>
          </p:txBody>
        </p:sp>
        <p:sp>
          <p:nvSpPr>
            <p:cNvPr id="724" name="Google Shape;724;g2445f6eb797_0_403"/>
            <p:cNvSpPr txBox="1"/>
            <p:nvPr/>
          </p:nvSpPr>
          <p:spPr>
            <a:xfrm>
              <a:off x="15369825" y="10100696"/>
              <a:ext cx="1718700" cy="134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Values</a:t>
              </a:r>
              <a:endParaRPr sz="1400" b="0" i="0" u="none" strike="noStrike" cap="none">
                <a:solidFill>
                  <a:srgbClr val="000000"/>
                </a:solidFill>
                <a:latin typeface="Arial"/>
                <a:ea typeface="Arial"/>
                <a:cs typeface="Arial"/>
                <a:sym typeface="Arial"/>
              </a:endParaRPr>
            </a:p>
          </p:txBody>
        </p:sp>
        <p:sp>
          <p:nvSpPr>
            <p:cNvPr id="725" name="Google Shape;725;g2445f6eb797_0_403"/>
            <p:cNvSpPr txBox="1"/>
            <p:nvPr/>
          </p:nvSpPr>
          <p:spPr>
            <a:xfrm>
              <a:off x="19196192" y="10100696"/>
              <a:ext cx="2146800" cy="134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2"/>
                  </a:solidFill>
                  <a:latin typeface="Montserrat"/>
                  <a:ea typeface="Montserrat"/>
                  <a:cs typeface="Montserrat"/>
                  <a:sym typeface="Montserrat"/>
                </a:rPr>
                <a:t>Strategy</a:t>
              </a:r>
              <a:endParaRPr sz="1400" b="0" i="0" u="none" strike="noStrike" cap="none">
                <a:solidFill>
                  <a:srgbClr val="000000"/>
                </a:solidFill>
                <a:latin typeface="Arial"/>
                <a:ea typeface="Arial"/>
                <a:cs typeface="Arial"/>
                <a:sym typeface="Arial"/>
              </a:endParaRPr>
            </a:p>
          </p:txBody>
        </p:sp>
      </p:grpSp>
      <p:sp>
        <p:nvSpPr>
          <p:cNvPr id="726" name="Google Shape;726;g2445f6eb797_0_403"/>
          <p:cNvSpPr txBox="1">
            <a:spLocks noGrp="1"/>
          </p:cNvSpPr>
          <p:nvPr>
            <p:ph type="body" idx="1"/>
          </p:nvPr>
        </p:nvSpPr>
        <p:spPr>
          <a:xfrm>
            <a:off x="3269110" y="4533160"/>
            <a:ext cx="17328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7" name="Google Shape;727;g2445f6eb797_0_403"/>
          <p:cNvSpPr txBox="1">
            <a:spLocks noGrp="1"/>
          </p:cNvSpPr>
          <p:nvPr>
            <p:ph type="body" idx="2"/>
          </p:nvPr>
        </p:nvSpPr>
        <p:spPr>
          <a:xfrm>
            <a:off x="1333175" y="4539912"/>
            <a:ext cx="17328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8" name="Google Shape;728;g2445f6eb797_0_403"/>
          <p:cNvSpPr txBox="1">
            <a:spLocks noGrp="1"/>
          </p:cNvSpPr>
          <p:nvPr>
            <p:ph type="body" idx="3"/>
          </p:nvPr>
        </p:nvSpPr>
        <p:spPr>
          <a:xfrm>
            <a:off x="7165569" y="4535946"/>
            <a:ext cx="17328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29" name="Google Shape;729;g2445f6eb797_0_403"/>
          <p:cNvSpPr txBox="1">
            <a:spLocks noGrp="1"/>
          </p:cNvSpPr>
          <p:nvPr>
            <p:ph type="body" idx="4"/>
          </p:nvPr>
        </p:nvSpPr>
        <p:spPr>
          <a:xfrm>
            <a:off x="5229634" y="4542698"/>
            <a:ext cx="17328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0" name="Google Shape;730;g2445f6eb797_0_403"/>
          <p:cNvSpPr txBox="1">
            <a:spLocks noGrp="1"/>
          </p:cNvSpPr>
          <p:nvPr>
            <p:ph type="body" idx="5"/>
          </p:nvPr>
        </p:nvSpPr>
        <p:spPr>
          <a:xfrm>
            <a:off x="9101503" y="4557649"/>
            <a:ext cx="17328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31" name="Google Shape;731;g2445f6eb797_0_403"/>
          <p:cNvSpPr txBox="1">
            <a:spLocks noGrp="1"/>
          </p:cNvSpPr>
          <p:nvPr>
            <p:ph type="body" idx="6"/>
          </p:nvPr>
        </p:nvSpPr>
        <p:spPr>
          <a:xfrm>
            <a:off x="10764" y="446202"/>
            <a:ext cx="12181200" cy="5823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32" name="Google Shape;732;g2445f6eb797_0_403"/>
          <p:cNvGrpSpPr/>
          <p:nvPr/>
        </p:nvGrpSpPr>
        <p:grpSpPr>
          <a:xfrm>
            <a:off x="4571670" y="6135034"/>
            <a:ext cx="3059464" cy="407404"/>
            <a:chOff x="4345239" y="6324600"/>
            <a:chExt cx="3059464" cy="407404"/>
          </a:xfrm>
        </p:grpSpPr>
        <p:sp>
          <p:nvSpPr>
            <p:cNvPr id="733" name="Google Shape;733;g2445f6eb797_0_403"/>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34" name="Google Shape;734;g2445f6eb797_0_403"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735"/>
        <p:cNvGrpSpPr/>
        <p:nvPr/>
      </p:nvGrpSpPr>
      <p:grpSpPr>
        <a:xfrm>
          <a:off x="0" y="0"/>
          <a:ext cx="0" cy="0"/>
          <a:chOff x="0" y="0"/>
          <a:chExt cx="0" cy="0"/>
        </a:xfrm>
      </p:grpSpPr>
      <p:sp>
        <p:nvSpPr>
          <p:cNvPr id="736" name="Google Shape;736;g2445f6eb797_0_429"/>
          <p:cNvSpPr>
            <a:spLocks noGrp="1"/>
          </p:cNvSpPr>
          <p:nvPr>
            <p:ph type="pic" idx="2"/>
          </p:nvPr>
        </p:nvSpPr>
        <p:spPr>
          <a:xfrm>
            <a:off x="16300" y="-732"/>
            <a:ext cx="12175800" cy="3635700"/>
          </a:xfrm>
          <a:prstGeom prst="rect">
            <a:avLst/>
          </a:prstGeom>
          <a:noFill/>
          <a:ln>
            <a:noFill/>
          </a:ln>
        </p:spPr>
      </p:sp>
      <p:sp>
        <p:nvSpPr>
          <p:cNvPr id="737" name="Google Shape;737;g2445f6eb797_0_429"/>
          <p:cNvSpPr/>
          <p:nvPr/>
        </p:nvSpPr>
        <p:spPr>
          <a:xfrm>
            <a:off x="16300" y="-732"/>
            <a:ext cx="2746961" cy="3664434"/>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20016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g2445f6eb797_0_429"/>
          <p:cNvSpPr/>
          <p:nvPr/>
        </p:nvSpPr>
        <p:spPr>
          <a:xfrm>
            <a:off x="0" y="-29587"/>
            <a:ext cx="2746961" cy="3664434"/>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79" t="17750" r="5539" b="-1775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9" name="Google Shape;739;g2445f6eb797_0_429"/>
          <p:cNvSpPr/>
          <p:nvPr/>
        </p:nvSpPr>
        <p:spPr>
          <a:xfrm rot="-5400000">
            <a:off x="4603730" y="4842474"/>
            <a:ext cx="2160000" cy="456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740" name="Google Shape;740;g2445f6eb797_0_429"/>
          <p:cNvSpPr txBox="1">
            <a:spLocks noGrp="1"/>
          </p:cNvSpPr>
          <p:nvPr>
            <p:ph type="body" idx="1"/>
          </p:nvPr>
        </p:nvSpPr>
        <p:spPr>
          <a:xfrm>
            <a:off x="5942234" y="3947558"/>
            <a:ext cx="5812500" cy="1759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1" name="Google Shape;741;g2445f6eb797_0_429"/>
          <p:cNvSpPr txBox="1">
            <a:spLocks noGrp="1"/>
          </p:cNvSpPr>
          <p:nvPr>
            <p:ph type="body" idx="3"/>
          </p:nvPr>
        </p:nvSpPr>
        <p:spPr>
          <a:xfrm>
            <a:off x="787112" y="3956644"/>
            <a:ext cx="4668900" cy="1759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42" name="Google Shape;742;g2445f6eb797_0_429"/>
          <p:cNvGrpSpPr/>
          <p:nvPr/>
        </p:nvGrpSpPr>
        <p:grpSpPr>
          <a:xfrm>
            <a:off x="408953" y="6110271"/>
            <a:ext cx="11323951" cy="541675"/>
            <a:chOff x="430699" y="6069857"/>
            <a:chExt cx="11323951" cy="541675"/>
          </a:xfrm>
        </p:grpSpPr>
        <p:sp>
          <p:nvSpPr>
            <p:cNvPr id="743" name="Google Shape;743;g2445f6eb797_0_429"/>
            <p:cNvSpPr/>
            <p:nvPr/>
          </p:nvSpPr>
          <p:spPr>
            <a:xfrm>
              <a:off x="825500" y="6203959"/>
              <a:ext cx="10898312" cy="4572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g2445f6eb797_0_429"/>
            <p:cNvSpPr txBox="1"/>
            <p:nvPr/>
          </p:nvSpPr>
          <p:spPr>
            <a:xfrm>
              <a:off x="9009950" y="6380832"/>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45" name="Google Shape;745;g2445f6eb797_0_429" descr="A picture containing text, clock, sign, gauge&#10;&#10;Description automatically generated"/>
            <p:cNvPicPr preferRelativeResize="0"/>
            <p:nvPr/>
          </p:nvPicPr>
          <p:blipFill rotWithShape="1">
            <a:blip r:embed="rId3">
              <a:alphaModFix/>
            </a:blip>
            <a:srcRect l="28687" t="331" r="49708" b="-7352"/>
            <a:stretch/>
          </p:blipFill>
          <p:spPr>
            <a:xfrm>
              <a:off x="430699" y="6069857"/>
              <a:ext cx="394801" cy="448830"/>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746"/>
        <p:cNvGrpSpPr/>
        <p:nvPr/>
      </p:nvGrpSpPr>
      <p:grpSpPr>
        <a:xfrm>
          <a:off x="0" y="0"/>
          <a:ext cx="0" cy="0"/>
          <a:chOff x="0" y="0"/>
          <a:chExt cx="0" cy="0"/>
        </a:xfrm>
      </p:grpSpPr>
      <p:sp>
        <p:nvSpPr>
          <p:cNvPr id="747" name="Google Shape;747;g2445f6eb797_0_440"/>
          <p:cNvSpPr txBox="1"/>
          <p:nvPr/>
        </p:nvSpPr>
        <p:spPr>
          <a:xfrm>
            <a:off x="4396800" y="809464"/>
            <a:ext cx="3398400" cy="5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GB" sz="2700" b="0" i="0" u="none" strike="noStrike" cap="none">
                <a:solidFill>
                  <a:schemeClr val="dk2"/>
                </a:solidFill>
                <a:latin typeface="Montserrat Medium"/>
                <a:ea typeface="Montserrat Medium"/>
                <a:cs typeface="Montserrat Medium"/>
                <a:sym typeface="Montserrat Medium"/>
              </a:rPr>
              <a:t>OUR TIMELINE</a:t>
            </a:r>
            <a:endParaRPr sz="1400" b="0" i="0" u="none" strike="noStrike" cap="none">
              <a:solidFill>
                <a:srgbClr val="000000"/>
              </a:solidFill>
              <a:latin typeface="Arial"/>
              <a:ea typeface="Arial"/>
              <a:cs typeface="Arial"/>
              <a:sym typeface="Arial"/>
            </a:endParaRPr>
          </a:p>
        </p:txBody>
      </p:sp>
      <p:cxnSp>
        <p:nvCxnSpPr>
          <p:cNvPr id="748" name="Google Shape;748;g2445f6eb797_0_440"/>
          <p:cNvCxnSpPr/>
          <p:nvPr/>
        </p:nvCxnSpPr>
        <p:spPr>
          <a:xfrm>
            <a:off x="2718910" y="3448776"/>
            <a:ext cx="9471600" cy="0"/>
          </a:xfrm>
          <a:prstGeom prst="straightConnector1">
            <a:avLst/>
          </a:prstGeom>
          <a:noFill/>
          <a:ln w="9525" cap="flat" cmpd="sng">
            <a:solidFill>
              <a:srgbClr val="D8D8D8"/>
            </a:solidFill>
            <a:prstDash val="solid"/>
            <a:miter lim="800000"/>
            <a:headEnd type="none" w="sm" len="sm"/>
            <a:tailEnd type="none" w="sm" len="sm"/>
          </a:ln>
        </p:spPr>
      </p:cxnSp>
      <p:sp>
        <p:nvSpPr>
          <p:cNvPr id="749" name="Google Shape;749;g2445f6eb797_0_440"/>
          <p:cNvSpPr/>
          <p:nvPr/>
        </p:nvSpPr>
        <p:spPr>
          <a:xfrm>
            <a:off x="2102383" y="2832249"/>
            <a:ext cx="1233000" cy="1233000"/>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50" name="Google Shape;750;g2445f6eb797_0_440"/>
          <p:cNvSpPr/>
          <p:nvPr/>
        </p:nvSpPr>
        <p:spPr>
          <a:xfrm>
            <a:off x="5969765" y="3362570"/>
            <a:ext cx="172500" cy="1725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51" name="Google Shape;751;g2445f6eb797_0_440"/>
          <p:cNvSpPr/>
          <p:nvPr/>
        </p:nvSpPr>
        <p:spPr>
          <a:xfrm>
            <a:off x="9383674" y="3362570"/>
            <a:ext cx="172500" cy="172500"/>
          </a:xfrm>
          <a:prstGeom prst="ellipse">
            <a:avLst/>
          </a:prstGeom>
          <a:solidFill>
            <a:srgbClr val="7F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52" name="Google Shape;752;g2445f6eb797_0_440"/>
          <p:cNvSpPr/>
          <p:nvPr/>
        </p:nvSpPr>
        <p:spPr>
          <a:xfrm>
            <a:off x="4956904" y="3803693"/>
            <a:ext cx="2198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753" name="Google Shape;753;g2445f6eb797_0_440"/>
          <p:cNvSpPr/>
          <p:nvPr/>
        </p:nvSpPr>
        <p:spPr>
          <a:xfrm>
            <a:off x="8370812" y="1818770"/>
            <a:ext cx="2198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754" name="Google Shape;754;g2445f6eb797_0_440"/>
          <p:cNvSpPr/>
          <p:nvPr/>
        </p:nvSpPr>
        <p:spPr>
          <a:xfrm>
            <a:off x="548344" y="1141653"/>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755" name="Google Shape;755;g2445f6eb797_0_440"/>
          <p:cNvSpPr txBox="1">
            <a:spLocks noGrp="1"/>
          </p:cNvSpPr>
          <p:nvPr>
            <p:ph type="body" idx="1"/>
          </p:nvPr>
        </p:nvSpPr>
        <p:spPr>
          <a:xfrm>
            <a:off x="464195" y="444299"/>
            <a:ext cx="51132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6" name="Google Shape;756;g2445f6eb797_0_440"/>
          <p:cNvSpPr txBox="1">
            <a:spLocks noGrp="1"/>
          </p:cNvSpPr>
          <p:nvPr>
            <p:ph type="body" idx="2"/>
          </p:nvPr>
        </p:nvSpPr>
        <p:spPr>
          <a:xfrm>
            <a:off x="4785825" y="4220738"/>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7" name="Google Shape;757;g2445f6eb797_0_440"/>
          <p:cNvSpPr txBox="1">
            <a:spLocks noGrp="1"/>
          </p:cNvSpPr>
          <p:nvPr>
            <p:ph type="body" idx="3"/>
          </p:nvPr>
        </p:nvSpPr>
        <p:spPr>
          <a:xfrm>
            <a:off x="8216766" y="1608539"/>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8" name="Google Shape;758;g2445f6eb797_0_440"/>
          <p:cNvSpPr txBox="1">
            <a:spLocks noGrp="1"/>
          </p:cNvSpPr>
          <p:nvPr>
            <p:ph type="body" idx="4"/>
          </p:nvPr>
        </p:nvSpPr>
        <p:spPr>
          <a:xfrm>
            <a:off x="2102383" y="3228214"/>
            <a:ext cx="1233000" cy="4410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9" name="Google Shape;759;g2445f6eb797_0_440"/>
          <p:cNvSpPr txBox="1">
            <a:spLocks noGrp="1"/>
          </p:cNvSpPr>
          <p:nvPr>
            <p:ph type="body" idx="5"/>
          </p:nvPr>
        </p:nvSpPr>
        <p:spPr>
          <a:xfrm>
            <a:off x="4785825" y="2823339"/>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0" name="Google Shape;760;g2445f6eb797_0_440"/>
          <p:cNvSpPr txBox="1">
            <a:spLocks noGrp="1"/>
          </p:cNvSpPr>
          <p:nvPr>
            <p:ph type="body" idx="6"/>
          </p:nvPr>
        </p:nvSpPr>
        <p:spPr>
          <a:xfrm>
            <a:off x="8216766" y="3843245"/>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7F59A1"/>
              </a:buClr>
              <a:buSzPts val="2000"/>
              <a:buNone/>
              <a:defRPr sz="2000" b="0" i="0">
                <a:solidFill>
                  <a:srgbClr val="7F59A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61" name="Google Shape;761;g2445f6eb797_0_440"/>
          <p:cNvGrpSpPr/>
          <p:nvPr/>
        </p:nvGrpSpPr>
        <p:grpSpPr>
          <a:xfrm>
            <a:off x="495393" y="6135034"/>
            <a:ext cx="3059464" cy="407404"/>
            <a:chOff x="4345239" y="6324600"/>
            <a:chExt cx="3059464" cy="407404"/>
          </a:xfrm>
        </p:grpSpPr>
        <p:sp>
          <p:nvSpPr>
            <p:cNvPr id="762" name="Google Shape;762;g2445f6eb797_0_440"/>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63" name="Google Shape;763;g2445f6eb797_0_440"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764"/>
        <p:cNvGrpSpPr/>
        <p:nvPr/>
      </p:nvGrpSpPr>
      <p:grpSpPr>
        <a:xfrm>
          <a:off x="0" y="0"/>
          <a:ext cx="0" cy="0"/>
          <a:chOff x="0" y="0"/>
          <a:chExt cx="0" cy="0"/>
        </a:xfrm>
      </p:grpSpPr>
      <p:cxnSp>
        <p:nvCxnSpPr>
          <p:cNvPr id="765" name="Google Shape;765;g2445f6eb797_0_458"/>
          <p:cNvCxnSpPr/>
          <p:nvPr/>
        </p:nvCxnSpPr>
        <p:spPr>
          <a:xfrm>
            <a:off x="1588" y="3448776"/>
            <a:ext cx="12188700" cy="0"/>
          </a:xfrm>
          <a:prstGeom prst="straightConnector1">
            <a:avLst/>
          </a:prstGeom>
          <a:noFill/>
          <a:ln w="9525" cap="flat" cmpd="sng">
            <a:solidFill>
              <a:srgbClr val="D8D8D8"/>
            </a:solidFill>
            <a:prstDash val="solid"/>
            <a:miter lim="800000"/>
            <a:headEnd type="none" w="sm" len="sm"/>
            <a:tailEnd type="none" w="sm" len="sm"/>
          </a:ln>
        </p:spPr>
      </p:cxnSp>
      <p:sp>
        <p:nvSpPr>
          <p:cNvPr id="766" name="Google Shape;766;g2445f6eb797_0_458"/>
          <p:cNvSpPr/>
          <p:nvPr/>
        </p:nvSpPr>
        <p:spPr>
          <a:xfrm>
            <a:off x="6040275" y="3362570"/>
            <a:ext cx="172500" cy="1725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29C2F2"/>
              </a:solidFill>
              <a:latin typeface="Calibri"/>
              <a:ea typeface="Calibri"/>
              <a:cs typeface="Calibri"/>
              <a:sym typeface="Calibri"/>
            </a:endParaRPr>
          </a:p>
        </p:txBody>
      </p:sp>
      <p:sp>
        <p:nvSpPr>
          <p:cNvPr id="767" name="Google Shape;767;g2445f6eb797_0_458"/>
          <p:cNvSpPr/>
          <p:nvPr/>
        </p:nvSpPr>
        <p:spPr>
          <a:xfrm>
            <a:off x="2626366" y="3362571"/>
            <a:ext cx="172500" cy="172500"/>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083553"/>
              </a:solidFill>
              <a:latin typeface="Calibri"/>
              <a:ea typeface="Calibri"/>
              <a:cs typeface="Calibri"/>
              <a:sym typeface="Calibri"/>
            </a:endParaRPr>
          </a:p>
        </p:txBody>
      </p:sp>
      <p:sp>
        <p:nvSpPr>
          <p:cNvPr id="768" name="Google Shape;768;g2445f6eb797_0_458"/>
          <p:cNvSpPr/>
          <p:nvPr/>
        </p:nvSpPr>
        <p:spPr>
          <a:xfrm>
            <a:off x="5027413" y="1818770"/>
            <a:ext cx="2198100" cy="23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chemeClr val="dk2"/>
                </a:solidFill>
                <a:latin typeface="Montserrat Medium"/>
                <a:ea typeface="Montserrat Medium"/>
                <a:cs typeface="Montserrat Medium"/>
                <a:sym typeface="Montserrat Medium"/>
              </a:rPr>
              <a:t>Your Title</a:t>
            </a:r>
            <a:endParaRPr sz="1400" b="0" i="0" u="none" strike="noStrike" cap="none">
              <a:solidFill>
                <a:srgbClr val="000000"/>
              </a:solidFill>
              <a:latin typeface="Arial"/>
              <a:ea typeface="Arial"/>
              <a:cs typeface="Arial"/>
              <a:sym typeface="Arial"/>
            </a:endParaRPr>
          </a:p>
        </p:txBody>
      </p:sp>
      <p:sp>
        <p:nvSpPr>
          <p:cNvPr id="769" name="Google Shape;769;g2445f6eb797_0_458"/>
          <p:cNvSpPr/>
          <p:nvPr/>
        </p:nvSpPr>
        <p:spPr>
          <a:xfrm>
            <a:off x="9393224" y="3362571"/>
            <a:ext cx="172500" cy="172500"/>
          </a:xfrm>
          <a:prstGeom prst="ellipse">
            <a:avLst/>
          </a:prstGeom>
          <a:solidFill>
            <a:srgbClr val="7F59A1">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70" name="Google Shape;770;g2445f6eb797_0_458"/>
          <p:cNvSpPr txBox="1">
            <a:spLocks noGrp="1"/>
          </p:cNvSpPr>
          <p:nvPr>
            <p:ph type="body" idx="1"/>
          </p:nvPr>
        </p:nvSpPr>
        <p:spPr>
          <a:xfrm>
            <a:off x="1459184" y="4206951"/>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1" name="Google Shape;771;g2445f6eb797_0_458"/>
          <p:cNvSpPr txBox="1">
            <a:spLocks noGrp="1"/>
          </p:cNvSpPr>
          <p:nvPr>
            <p:ph type="body" idx="2"/>
          </p:nvPr>
        </p:nvSpPr>
        <p:spPr>
          <a:xfrm>
            <a:off x="4890125" y="1594752"/>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2" name="Google Shape;772;g2445f6eb797_0_458"/>
          <p:cNvSpPr txBox="1">
            <a:spLocks noGrp="1"/>
          </p:cNvSpPr>
          <p:nvPr>
            <p:ph type="body" idx="3"/>
          </p:nvPr>
        </p:nvSpPr>
        <p:spPr>
          <a:xfrm>
            <a:off x="8223426" y="4210067"/>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3" name="Google Shape;773;g2445f6eb797_0_458"/>
          <p:cNvSpPr txBox="1">
            <a:spLocks noGrp="1"/>
          </p:cNvSpPr>
          <p:nvPr>
            <p:ph type="body" idx="4"/>
          </p:nvPr>
        </p:nvSpPr>
        <p:spPr>
          <a:xfrm>
            <a:off x="1459184" y="2837148"/>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3D3D7D"/>
              </a:buClr>
              <a:buSzPts val="2000"/>
              <a:buNone/>
              <a:defRPr sz="2000" b="0" i="0">
                <a:solidFill>
                  <a:srgbClr val="3D3D7D"/>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4" name="Google Shape;774;g2445f6eb797_0_458"/>
          <p:cNvSpPr txBox="1">
            <a:spLocks noGrp="1"/>
          </p:cNvSpPr>
          <p:nvPr>
            <p:ph type="body" idx="5"/>
          </p:nvPr>
        </p:nvSpPr>
        <p:spPr>
          <a:xfrm>
            <a:off x="4890125" y="3857054"/>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279BD3"/>
              </a:buClr>
              <a:buSzPts val="2000"/>
              <a:buNone/>
              <a:defRPr sz="2000" b="0" i="0">
                <a:solidFill>
                  <a:srgbClr val="279BD3"/>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75" name="Google Shape;775;g2445f6eb797_0_458"/>
          <p:cNvSpPr txBox="1">
            <a:spLocks noGrp="1"/>
          </p:cNvSpPr>
          <p:nvPr>
            <p:ph type="body" idx="6"/>
          </p:nvPr>
        </p:nvSpPr>
        <p:spPr>
          <a:xfrm>
            <a:off x="8223426" y="2825658"/>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7F59A1"/>
              </a:buClr>
              <a:buSzPts val="2000"/>
              <a:buNone/>
              <a:defRPr sz="2000" b="0" i="0">
                <a:solidFill>
                  <a:srgbClr val="7F59A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76" name="Google Shape;776;g2445f6eb797_0_458"/>
          <p:cNvGrpSpPr/>
          <p:nvPr/>
        </p:nvGrpSpPr>
        <p:grpSpPr>
          <a:xfrm>
            <a:off x="4571670" y="6135034"/>
            <a:ext cx="3059464" cy="407404"/>
            <a:chOff x="4345239" y="6324600"/>
            <a:chExt cx="3059464" cy="407404"/>
          </a:xfrm>
        </p:grpSpPr>
        <p:sp>
          <p:nvSpPr>
            <p:cNvPr id="777" name="Google Shape;777;g2445f6eb797_0_458"/>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78" name="Google Shape;778;g2445f6eb797_0_458"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779"/>
        <p:cNvGrpSpPr/>
        <p:nvPr/>
      </p:nvGrpSpPr>
      <p:grpSpPr>
        <a:xfrm>
          <a:off x="0" y="0"/>
          <a:ext cx="0" cy="0"/>
          <a:chOff x="0" y="0"/>
          <a:chExt cx="0" cy="0"/>
        </a:xfrm>
      </p:grpSpPr>
      <p:grpSp>
        <p:nvGrpSpPr>
          <p:cNvPr id="780" name="Google Shape;780;g2445f6eb797_0_473"/>
          <p:cNvGrpSpPr/>
          <p:nvPr/>
        </p:nvGrpSpPr>
        <p:grpSpPr>
          <a:xfrm flipH="1">
            <a:off x="-87059" y="2832248"/>
            <a:ext cx="10087977" cy="1233000"/>
            <a:chOff x="4201590" y="5664497"/>
            <a:chExt cx="20175954" cy="2466000"/>
          </a:xfrm>
        </p:grpSpPr>
        <p:cxnSp>
          <p:nvCxnSpPr>
            <p:cNvPr id="781" name="Google Shape;781;g2445f6eb797_0_473"/>
            <p:cNvCxnSpPr/>
            <p:nvPr/>
          </p:nvCxnSpPr>
          <p:spPr>
            <a:xfrm>
              <a:off x="5434644" y="6897551"/>
              <a:ext cx="18942900" cy="0"/>
            </a:xfrm>
            <a:prstGeom prst="straightConnector1">
              <a:avLst/>
            </a:prstGeom>
            <a:noFill/>
            <a:ln w="9525" cap="flat" cmpd="sng">
              <a:solidFill>
                <a:srgbClr val="D8D8D8"/>
              </a:solidFill>
              <a:prstDash val="solid"/>
              <a:miter lim="800000"/>
              <a:headEnd type="none" w="sm" len="sm"/>
              <a:tailEnd type="none" w="sm" len="sm"/>
            </a:ln>
          </p:spPr>
        </p:cxnSp>
        <p:sp>
          <p:nvSpPr>
            <p:cNvPr id="782" name="Google Shape;782;g2445f6eb797_0_473"/>
            <p:cNvSpPr/>
            <p:nvPr/>
          </p:nvSpPr>
          <p:spPr>
            <a:xfrm>
              <a:off x="4201590" y="5664497"/>
              <a:ext cx="2466000" cy="2466000"/>
            </a:xfrm>
            <a:prstGeom prst="ellipse">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783" name="Google Shape;783;g2445f6eb797_0_473"/>
            <p:cNvSpPr/>
            <p:nvPr/>
          </p:nvSpPr>
          <p:spPr>
            <a:xfrm>
              <a:off x="11936354" y="6725140"/>
              <a:ext cx="344700" cy="344700"/>
            </a:xfrm>
            <a:prstGeom prst="ellipse">
              <a:avLst/>
            </a:prstGeom>
            <a:solidFill>
              <a:srgbClr val="1B728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1B728D"/>
                </a:solidFill>
                <a:latin typeface="Calibri"/>
                <a:ea typeface="Calibri"/>
                <a:cs typeface="Calibri"/>
                <a:sym typeface="Calibri"/>
              </a:endParaRPr>
            </a:p>
          </p:txBody>
        </p:sp>
        <p:sp>
          <p:nvSpPr>
            <p:cNvPr id="784" name="Google Shape;784;g2445f6eb797_0_473"/>
            <p:cNvSpPr/>
            <p:nvPr/>
          </p:nvSpPr>
          <p:spPr>
            <a:xfrm>
              <a:off x="18764170" y="6725140"/>
              <a:ext cx="344700" cy="344700"/>
            </a:xfrm>
            <a:prstGeom prst="ellipse">
              <a:avLst/>
            </a:prstGeom>
            <a:solidFill>
              <a:srgbClr val="3D3D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grpSp>
      <p:sp>
        <p:nvSpPr>
          <p:cNvPr id="785" name="Google Shape;785;g2445f6eb797_0_473"/>
          <p:cNvSpPr txBox="1">
            <a:spLocks noGrp="1"/>
          </p:cNvSpPr>
          <p:nvPr>
            <p:ph type="body" idx="1"/>
          </p:nvPr>
        </p:nvSpPr>
        <p:spPr>
          <a:xfrm>
            <a:off x="1474900" y="1617548"/>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6" name="Google Shape;786;g2445f6eb797_0_473"/>
          <p:cNvSpPr txBox="1">
            <a:spLocks noGrp="1"/>
          </p:cNvSpPr>
          <p:nvPr>
            <p:ph type="body" idx="2"/>
          </p:nvPr>
        </p:nvSpPr>
        <p:spPr>
          <a:xfrm>
            <a:off x="4808201" y="4232863"/>
            <a:ext cx="2506200" cy="12375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595959"/>
              </a:buClr>
              <a:buSzPts val="2000"/>
              <a:buNone/>
              <a:defRPr sz="20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7" name="Google Shape;787;g2445f6eb797_0_473"/>
          <p:cNvSpPr txBox="1">
            <a:spLocks noGrp="1"/>
          </p:cNvSpPr>
          <p:nvPr>
            <p:ph type="body" idx="3"/>
          </p:nvPr>
        </p:nvSpPr>
        <p:spPr>
          <a:xfrm>
            <a:off x="8767864" y="3228214"/>
            <a:ext cx="1233000" cy="441000"/>
          </a:xfrm>
          <a:prstGeom prst="rect">
            <a:avLst/>
          </a:prstGeom>
          <a:noFill/>
          <a:ln>
            <a:noFill/>
          </a:ln>
        </p:spPr>
        <p:txBody>
          <a:bodyPr spcFirstLastPara="1" wrap="square" lIns="91425" tIns="45700" rIns="91425" bIns="45700" anchor="ctr" anchorCtr="0">
            <a:normAutofit/>
          </a:bodyPr>
          <a:lstStyle>
            <a:lvl1pPr marL="457200" lvl="0" indent="-228600" algn="ctr" rtl="0">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8" name="Google Shape;788;g2445f6eb797_0_473"/>
          <p:cNvSpPr txBox="1">
            <a:spLocks noGrp="1"/>
          </p:cNvSpPr>
          <p:nvPr>
            <p:ph type="body" idx="4"/>
          </p:nvPr>
        </p:nvSpPr>
        <p:spPr>
          <a:xfrm>
            <a:off x="1466515" y="3842694"/>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3D3D7D"/>
              </a:buClr>
              <a:buSzPts val="2000"/>
              <a:buNone/>
              <a:defRPr sz="2000" b="0" i="0">
                <a:solidFill>
                  <a:srgbClr val="3D3D7D"/>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89" name="Google Shape;789;g2445f6eb797_0_473"/>
          <p:cNvSpPr txBox="1">
            <a:spLocks noGrp="1"/>
          </p:cNvSpPr>
          <p:nvPr>
            <p:ph type="body" idx="5"/>
          </p:nvPr>
        </p:nvSpPr>
        <p:spPr>
          <a:xfrm>
            <a:off x="4808201" y="2797420"/>
            <a:ext cx="2506200" cy="335100"/>
          </a:xfrm>
          <a:prstGeom prst="rect">
            <a:avLst/>
          </a:prstGeom>
          <a:noFill/>
          <a:ln>
            <a:noFill/>
          </a:ln>
        </p:spPr>
        <p:txBody>
          <a:bodyPr spcFirstLastPara="1" wrap="square" lIns="91425" tIns="45700" rIns="91425" bIns="45700" anchor="t" anchorCtr="0">
            <a:normAutofit/>
          </a:bodyPr>
          <a:lstStyle>
            <a:lvl1pPr marL="457200" lvl="0" indent="-228600" algn="ctr" rtl="0">
              <a:lnSpc>
                <a:spcPct val="90000"/>
              </a:lnSpc>
              <a:spcBef>
                <a:spcPts val="1000"/>
              </a:spcBef>
              <a:spcAft>
                <a:spcPts val="0"/>
              </a:spcAft>
              <a:buClr>
                <a:srgbClr val="1B728D"/>
              </a:buClr>
              <a:buSzPts val="2000"/>
              <a:buNone/>
              <a:defRPr sz="2000" b="0" i="0">
                <a:solidFill>
                  <a:srgbClr val="1B728D"/>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790" name="Google Shape;790;g2445f6eb797_0_473"/>
          <p:cNvGrpSpPr/>
          <p:nvPr/>
        </p:nvGrpSpPr>
        <p:grpSpPr>
          <a:xfrm>
            <a:off x="8471206" y="6135034"/>
            <a:ext cx="3059464" cy="407404"/>
            <a:chOff x="4345239" y="6324600"/>
            <a:chExt cx="3059464" cy="407404"/>
          </a:xfrm>
        </p:grpSpPr>
        <p:sp>
          <p:nvSpPr>
            <p:cNvPr id="791" name="Google Shape;791;g2445f6eb797_0_473"/>
            <p:cNvSpPr txBox="1"/>
            <p:nvPr/>
          </p:nvSpPr>
          <p:spPr>
            <a:xfrm>
              <a:off x="4660003" y="6362700"/>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92" name="Google Shape;792;g2445f6eb797_0_473" descr="A picture containing text, clock, sign, gauge&#10;&#10;Description automatically generated"/>
            <p:cNvPicPr preferRelativeResize="0"/>
            <p:nvPr/>
          </p:nvPicPr>
          <p:blipFill rotWithShape="1">
            <a:blip r:embed="rId2">
              <a:alphaModFix/>
            </a:blip>
            <a:srcRect l="28687" t="331" r="49708" b="-7352"/>
            <a:stretch/>
          </p:blipFill>
          <p:spPr>
            <a:xfrm>
              <a:off x="4345239" y="6324600"/>
              <a:ext cx="358362" cy="407404"/>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793"/>
        <p:cNvGrpSpPr/>
        <p:nvPr/>
      </p:nvGrpSpPr>
      <p:grpSpPr>
        <a:xfrm>
          <a:off x="0" y="0"/>
          <a:ext cx="0" cy="0"/>
          <a:chOff x="0" y="0"/>
          <a:chExt cx="0" cy="0"/>
        </a:xfrm>
      </p:grpSpPr>
      <p:sp>
        <p:nvSpPr>
          <p:cNvPr id="794" name="Google Shape;794;g2445f6eb797_0_487"/>
          <p:cNvSpPr/>
          <p:nvPr/>
        </p:nvSpPr>
        <p:spPr>
          <a:xfrm rot="-5400000" flipH="1">
            <a:off x="5604426" y="271024"/>
            <a:ext cx="6553446" cy="6620534"/>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5" name="Google Shape;795;g2445f6eb797_0_487"/>
          <p:cNvSpPr/>
          <p:nvPr/>
        </p:nvSpPr>
        <p:spPr>
          <a:xfrm rot="-5400000" flipH="1">
            <a:off x="5557562" y="271024"/>
            <a:ext cx="6553446" cy="6620534"/>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10" t="8629" r="24310" b="-3095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g2445f6eb797_0_487"/>
          <p:cNvSpPr txBox="1">
            <a:spLocks noGrp="1"/>
          </p:cNvSpPr>
          <p:nvPr>
            <p:ph type="body" idx="1"/>
          </p:nvPr>
        </p:nvSpPr>
        <p:spPr>
          <a:xfrm>
            <a:off x="1009870" y="3322266"/>
            <a:ext cx="2880000" cy="3618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7" name="Google Shape;797;g2445f6eb797_0_487"/>
          <p:cNvSpPr txBox="1">
            <a:spLocks noGrp="1"/>
          </p:cNvSpPr>
          <p:nvPr>
            <p:ph type="body" idx="2"/>
          </p:nvPr>
        </p:nvSpPr>
        <p:spPr>
          <a:xfrm>
            <a:off x="1009870" y="3945225"/>
            <a:ext cx="2880000" cy="3618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8" name="Google Shape;798;g2445f6eb797_0_487"/>
          <p:cNvSpPr txBox="1">
            <a:spLocks noGrp="1"/>
          </p:cNvSpPr>
          <p:nvPr>
            <p:ph type="body" idx="3"/>
          </p:nvPr>
        </p:nvSpPr>
        <p:spPr>
          <a:xfrm>
            <a:off x="1018034" y="4588788"/>
            <a:ext cx="2880000" cy="3618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9" name="Google Shape;799;g2445f6eb797_0_487"/>
          <p:cNvSpPr/>
          <p:nvPr/>
        </p:nvSpPr>
        <p:spPr>
          <a:xfrm rot="10800000" flipH="1">
            <a:off x="46864" y="5695936"/>
            <a:ext cx="5128500" cy="7773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800" name="Google Shape;800;g2445f6eb797_0_487"/>
          <p:cNvSpPr txBox="1">
            <a:spLocks noGrp="1"/>
          </p:cNvSpPr>
          <p:nvPr>
            <p:ph type="body" idx="4"/>
          </p:nvPr>
        </p:nvSpPr>
        <p:spPr>
          <a:xfrm>
            <a:off x="918627" y="5726524"/>
            <a:ext cx="3898200" cy="731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01" name="Google Shape;801;g2445f6eb797_0_487"/>
          <p:cNvSpPr txBox="1">
            <a:spLocks noGrp="1"/>
          </p:cNvSpPr>
          <p:nvPr>
            <p:ph type="body" idx="5"/>
          </p:nvPr>
        </p:nvSpPr>
        <p:spPr>
          <a:xfrm>
            <a:off x="7986644" y="3109248"/>
            <a:ext cx="3195600" cy="7311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02" name="Google Shape;802;g2445f6eb797_0_487"/>
          <p:cNvSpPr txBox="1">
            <a:spLocks noGrp="1"/>
          </p:cNvSpPr>
          <p:nvPr>
            <p:ph type="body" idx="6"/>
          </p:nvPr>
        </p:nvSpPr>
        <p:spPr>
          <a:xfrm>
            <a:off x="7986644" y="2223113"/>
            <a:ext cx="3195600" cy="837300"/>
          </a:xfrm>
          <a:prstGeom prst="rect">
            <a:avLst/>
          </a:prstGeom>
          <a:noFill/>
          <a:ln>
            <a:noFill/>
          </a:ln>
        </p:spPr>
        <p:txBody>
          <a:bodyPr spcFirstLastPara="1" wrap="square" lIns="91425" tIns="45700" rIns="91425" bIns="45700" anchor="ctr" anchorCtr="0">
            <a:normAutofit/>
          </a:bodyPr>
          <a:lstStyle>
            <a:lvl1pPr marL="457200" lvl="0" indent="-228600" algn="l" rtl="0">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803" name="Google Shape;803;g2445f6eb797_0_487"/>
          <p:cNvGrpSpPr/>
          <p:nvPr/>
        </p:nvGrpSpPr>
        <p:grpSpPr>
          <a:xfrm>
            <a:off x="9432575" y="5721840"/>
            <a:ext cx="2735912" cy="679342"/>
            <a:chOff x="0" y="0"/>
            <a:chExt cx="2301600" cy="571500"/>
          </a:xfrm>
        </p:grpSpPr>
        <p:sp>
          <p:nvSpPr>
            <p:cNvPr id="804" name="Google Shape;804;g2445f6eb797_0_487"/>
            <p:cNvSpPr/>
            <p:nvPr/>
          </p:nvSpPr>
          <p:spPr>
            <a:xfrm>
              <a:off x="0" y="0"/>
              <a:ext cx="2301600"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05" name="Google Shape;805;g2445f6eb797_0_487"/>
            <p:cNvPicPr preferRelativeResize="0"/>
            <p:nvPr/>
          </p:nvPicPr>
          <p:blipFill rotWithShape="1">
            <a:blip r:embed="rId3">
              <a:alphaModFix/>
            </a:blip>
            <a:srcRect r="44447"/>
            <a:stretch/>
          </p:blipFill>
          <p:spPr>
            <a:xfrm>
              <a:off x="312965" y="96237"/>
              <a:ext cx="1675767" cy="384809"/>
            </a:xfrm>
            <a:prstGeom prst="rect">
              <a:avLst/>
            </a:prstGeom>
            <a:noFill/>
            <a:ln>
              <a:noFill/>
            </a:ln>
          </p:spPr>
        </p:pic>
      </p:grpSp>
      <p:pic>
        <p:nvPicPr>
          <p:cNvPr id="806" name="Google Shape;806;g2445f6eb797_0_487"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807" name="Google Shape;807;g2445f6eb797_0_487"/>
          <p:cNvSpPr/>
          <p:nvPr/>
        </p:nvSpPr>
        <p:spPr>
          <a:xfrm rot="10800000">
            <a:off x="7639290" y="3074960"/>
            <a:ext cx="3890100" cy="456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808"/>
        <p:cNvGrpSpPr/>
        <p:nvPr/>
      </p:nvGrpSpPr>
      <p:grpSpPr>
        <a:xfrm>
          <a:off x="0" y="0"/>
          <a:ext cx="0" cy="0"/>
          <a:chOff x="0" y="0"/>
          <a:chExt cx="0" cy="0"/>
        </a:xfrm>
      </p:grpSpPr>
      <p:sp>
        <p:nvSpPr>
          <p:cNvPr id="809" name="Google Shape;809;g2445f6eb797_0_502"/>
          <p:cNvSpPr/>
          <p:nvPr/>
        </p:nvSpPr>
        <p:spPr>
          <a:xfrm>
            <a:off x="408953" y="1340326"/>
            <a:ext cx="792000" cy="2130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810" name="Google Shape;810;g2445f6eb797_0_502"/>
          <p:cNvSpPr txBox="1">
            <a:spLocks noGrp="1"/>
          </p:cNvSpPr>
          <p:nvPr>
            <p:ph type="body" idx="1"/>
          </p:nvPr>
        </p:nvSpPr>
        <p:spPr>
          <a:xfrm>
            <a:off x="529759" y="1757011"/>
            <a:ext cx="11073600" cy="3867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rtl="0">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11" name="Google Shape;811;g2445f6eb797_0_502"/>
          <p:cNvSpPr txBox="1">
            <a:spLocks noGrp="1"/>
          </p:cNvSpPr>
          <p:nvPr>
            <p:ph type="body" idx="2"/>
          </p:nvPr>
        </p:nvSpPr>
        <p:spPr>
          <a:xfrm>
            <a:off x="529758" y="642972"/>
            <a:ext cx="11073600" cy="582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grpSp>
        <p:nvGrpSpPr>
          <p:cNvPr id="812" name="Google Shape;812;g2445f6eb797_0_502"/>
          <p:cNvGrpSpPr/>
          <p:nvPr/>
        </p:nvGrpSpPr>
        <p:grpSpPr>
          <a:xfrm>
            <a:off x="408953" y="6110271"/>
            <a:ext cx="11323951" cy="541675"/>
            <a:chOff x="430699" y="6069857"/>
            <a:chExt cx="11323951" cy="541675"/>
          </a:xfrm>
        </p:grpSpPr>
        <p:sp>
          <p:nvSpPr>
            <p:cNvPr id="813" name="Google Shape;813;g2445f6eb797_0_502"/>
            <p:cNvSpPr/>
            <p:nvPr/>
          </p:nvSpPr>
          <p:spPr>
            <a:xfrm>
              <a:off x="825500" y="6203959"/>
              <a:ext cx="10898312" cy="4572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4" name="Google Shape;814;g2445f6eb797_0_502"/>
            <p:cNvSpPr txBox="1"/>
            <p:nvPr/>
          </p:nvSpPr>
          <p:spPr>
            <a:xfrm>
              <a:off x="9009950" y="6380832"/>
              <a:ext cx="2744700" cy="2307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815" name="Google Shape;815;g2445f6eb797_0_502" descr="A picture containing text, clock, sign, gauge&#10;&#10;Description automatically generated"/>
            <p:cNvPicPr preferRelativeResize="0"/>
            <p:nvPr/>
          </p:nvPicPr>
          <p:blipFill rotWithShape="1">
            <a:blip r:embed="rId2">
              <a:alphaModFix/>
            </a:blip>
            <a:srcRect l="28687" t="331" r="49708" b="-7352"/>
            <a:stretch/>
          </p:blipFill>
          <p:spPr>
            <a:xfrm>
              <a:off x="430699" y="6069857"/>
              <a:ext cx="394801" cy="448830"/>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65"/>
        <p:cNvGrpSpPr/>
        <p:nvPr/>
      </p:nvGrpSpPr>
      <p:grpSpPr>
        <a:xfrm>
          <a:off x="0" y="0"/>
          <a:ext cx="0" cy="0"/>
          <a:chOff x="0" y="0"/>
          <a:chExt cx="0" cy="0"/>
        </a:xfrm>
      </p:grpSpPr>
      <p:sp>
        <p:nvSpPr>
          <p:cNvPr id="66" name="Google Shape;66;p32"/>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 name="Google Shape;67;p32"/>
          <p:cNvSpPr>
            <a:spLocks noGrp="1"/>
          </p:cNvSpPr>
          <p:nvPr>
            <p:ph type="pic" idx="2"/>
          </p:nvPr>
        </p:nvSpPr>
        <p:spPr>
          <a:xfrm flipH="1">
            <a:off x="-1" y="2780"/>
            <a:ext cx="4862437" cy="6855220"/>
          </a:xfrm>
          <a:prstGeom prst="rect">
            <a:avLst/>
          </a:prstGeom>
          <a:noFill/>
          <a:ln>
            <a:noFill/>
          </a:ln>
        </p:spPr>
      </p:sp>
      <p:sp>
        <p:nvSpPr>
          <p:cNvPr id="68" name="Google Shape;68;p32"/>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2"/>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70" name="Google Shape;70;p32"/>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2" name="Google Shape;72;p32"/>
          <p:cNvGrpSpPr/>
          <p:nvPr/>
        </p:nvGrpSpPr>
        <p:grpSpPr>
          <a:xfrm>
            <a:off x="4950389" y="6203959"/>
            <a:ext cx="6804222" cy="407705"/>
            <a:chOff x="4950389" y="6203959"/>
            <a:chExt cx="6804222" cy="407705"/>
          </a:xfrm>
        </p:grpSpPr>
        <p:sp>
          <p:nvSpPr>
            <p:cNvPr id="73" name="Google Shape;73;p32"/>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2"/>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with quote">
  <p:cSld name="Photo Slide with quote">
    <p:spTree>
      <p:nvGrpSpPr>
        <p:cNvPr id="1" name="Shape 75"/>
        <p:cNvGrpSpPr/>
        <p:nvPr/>
      </p:nvGrpSpPr>
      <p:grpSpPr>
        <a:xfrm>
          <a:off x="0" y="0"/>
          <a:ext cx="0" cy="0"/>
          <a:chOff x="0" y="0"/>
          <a:chExt cx="0" cy="0"/>
        </a:xfrm>
      </p:grpSpPr>
      <p:sp>
        <p:nvSpPr>
          <p:cNvPr id="76" name="Google Shape;76;p33"/>
          <p:cNvSpPr/>
          <p:nvPr/>
        </p:nvSpPr>
        <p:spPr>
          <a:xfrm>
            <a:off x="4559917"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33"/>
          <p:cNvSpPr/>
          <p:nvPr/>
        </p:nvSpPr>
        <p:spPr>
          <a:xfrm>
            <a:off x="4559918" y="0"/>
            <a:ext cx="7632082" cy="6858000"/>
          </a:xfrm>
          <a:custGeom>
            <a:avLst/>
            <a:gdLst/>
            <a:ahLst/>
            <a:cxnLst/>
            <a:rect l="l" t="t" r="r" b="b"/>
            <a:pathLst>
              <a:path w="857755" h="760575" extrusionOk="0">
                <a:moveTo>
                  <a:pt x="201018" y="169930"/>
                </a:moveTo>
                <a:lnTo>
                  <a:pt x="0" y="760575"/>
                </a:lnTo>
                <a:lnTo>
                  <a:pt x="586226" y="760575"/>
                </a:lnTo>
                <a:lnTo>
                  <a:pt x="857756" y="760342"/>
                </a:lnTo>
                <a:lnTo>
                  <a:pt x="857756" y="0"/>
                </a:lnTo>
                <a:close/>
              </a:path>
            </a:pathLst>
          </a:custGeom>
          <a:blipFill rotWithShape="1">
            <a:blip r:embed="rId2">
              <a:alphaModFix/>
            </a:blip>
            <a:stretch>
              <a:fillRect l="-32105" t="-79327" r="32104" b="-6543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3"/>
          <p:cNvSpPr>
            <a:spLocks noGrp="1"/>
          </p:cNvSpPr>
          <p:nvPr>
            <p:ph type="pic" idx="2"/>
          </p:nvPr>
        </p:nvSpPr>
        <p:spPr>
          <a:xfrm>
            <a:off x="1" y="-22478"/>
            <a:ext cx="12187575" cy="6880476"/>
          </a:xfrm>
          <a:prstGeom prst="rect">
            <a:avLst/>
          </a:prstGeom>
          <a:noFill/>
          <a:ln>
            <a:noFill/>
          </a:ln>
        </p:spPr>
      </p:sp>
      <p:sp>
        <p:nvSpPr>
          <p:cNvPr id="79" name="Google Shape;79;p33"/>
          <p:cNvSpPr txBox="1">
            <a:spLocks noGrp="1"/>
          </p:cNvSpPr>
          <p:nvPr>
            <p:ph type="body" idx="1"/>
          </p:nvPr>
        </p:nvSpPr>
        <p:spPr>
          <a:xfrm>
            <a:off x="10605172" y="4778869"/>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3"/>
          <p:cNvSpPr txBox="1">
            <a:spLocks noGrp="1"/>
          </p:cNvSpPr>
          <p:nvPr>
            <p:ph type="body" idx="3"/>
          </p:nvPr>
        </p:nvSpPr>
        <p:spPr>
          <a:xfrm>
            <a:off x="7021108" y="1671991"/>
            <a:ext cx="4369392" cy="392344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body" idx="4"/>
          </p:nvPr>
        </p:nvSpPr>
        <p:spPr>
          <a:xfrm>
            <a:off x="6900182" y="1639353"/>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3"/>
          <p:cNvSpPr/>
          <p:nvPr/>
        </p:nvSpPr>
        <p:spPr>
          <a:xfrm>
            <a:off x="5084618" y="6203859"/>
            <a:ext cx="6625332" cy="45719"/>
          </a:xfrm>
          <a:custGeom>
            <a:avLst/>
            <a:gdLst/>
            <a:ahLst/>
            <a:cxnLst/>
            <a:rect l="l" t="t" r="r" b="b"/>
            <a:pathLst>
              <a:path w="2568842" h="8144" extrusionOk="0">
                <a:moveTo>
                  <a:pt x="0" y="0"/>
                </a:moveTo>
                <a:lnTo>
                  <a:pt x="2568843" y="0"/>
                </a:ln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33"/>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with Photo 2">
  <p:cSld name="Text Slide with Photo 2">
    <p:spTree>
      <p:nvGrpSpPr>
        <p:cNvPr id="1" name="Shape 84"/>
        <p:cNvGrpSpPr/>
        <p:nvPr/>
      </p:nvGrpSpPr>
      <p:grpSpPr>
        <a:xfrm>
          <a:off x="0" y="0"/>
          <a:ext cx="0" cy="0"/>
          <a:chOff x="0" y="0"/>
          <a:chExt cx="0" cy="0"/>
        </a:xfrm>
      </p:grpSpPr>
      <p:sp>
        <p:nvSpPr>
          <p:cNvPr id="85" name="Google Shape;85;p34"/>
          <p:cNvSpPr/>
          <p:nvPr/>
        </p:nvSpPr>
        <p:spPr>
          <a:xfrm>
            <a:off x="7329608" y="4573043"/>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34"/>
          <p:cNvSpPr>
            <a:spLocks noGrp="1"/>
          </p:cNvSpPr>
          <p:nvPr>
            <p:ph type="pic" idx="2"/>
          </p:nvPr>
        </p:nvSpPr>
        <p:spPr>
          <a:xfrm>
            <a:off x="7329563" y="-1"/>
            <a:ext cx="4862437" cy="6855220"/>
          </a:xfrm>
          <a:prstGeom prst="rect">
            <a:avLst/>
          </a:prstGeom>
          <a:noFill/>
          <a:ln>
            <a:noFill/>
          </a:ln>
        </p:spPr>
      </p:sp>
      <p:sp>
        <p:nvSpPr>
          <p:cNvPr id="87" name="Google Shape;87;p34"/>
          <p:cNvSpPr/>
          <p:nvPr/>
        </p:nvSpPr>
        <p:spPr>
          <a:xfrm>
            <a:off x="831689" y="6203959"/>
            <a:ext cx="6297244" cy="176873"/>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8" name="Google Shape;88;p34" descr="A picture containing text, clock, sign, gauge&#10;&#10;Description automatically generated"/>
          <p:cNvPicPr preferRelativeResize="0"/>
          <p:nvPr/>
        </p:nvPicPr>
        <p:blipFill rotWithShape="1">
          <a:blip r:embed="rId2">
            <a:alphaModFix/>
          </a:blip>
          <a:srcRect l="28689" t="329" r="49709" b="-7351"/>
          <a:stretch/>
        </p:blipFill>
        <p:spPr>
          <a:xfrm>
            <a:off x="430699" y="6062820"/>
            <a:ext cx="400991" cy="455867"/>
          </a:xfrm>
          <a:prstGeom prst="rect">
            <a:avLst/>
          </a:prstGeom>
          <a:noFill/>
          <a:ln>
            <a:noFill/>
          </a:ln>
        </p:spPr>
      </p:pic>
      <p:sp>
        <p:nvSpPr>
          <p:cNvPr id="89" name="Google Shape;89;p34"/>
          <p:cNvSpPr/>
          <p:nvPr/>
        </p:nvSpPr>
        <p:spPr>
          <a:xfrm>
            <a:off x="7329563" y="4572901"/>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3">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3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91" name="Google Shape;91;p34"/>
          <p:cNvSpPr txBox="1">
            <a:spLocks noGrp="1"/>
          </p:cNvSpPr>
          <p:nvPr>
            <p:ph type="body" idx="1"/>
          </p:nvPr>
        </p:nvSpPr>
        <p:spPr>
          <a:xfrm>
            <a:off x="529759" y="17570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4"/>
          <p:cNvSpPr txBox="1">
            <a:spLocks noGrp="1"/>
          </p:cNvSpPr>
          <p:nvPr>
            <p:ph type="body" idx="3"/>
          </p:nvPr>
        </p:nvSpPr>
        <p:spPr>
          <a:xfrm>
            <a:off x="529758" y="6429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93"/>
        <p:cNvGrpSpPr/>
        <p:nvPr/>
      </p:nvGrpSpPr>
      <p:grpSpPr>
        <a:xfrm>
          <a:off x="0" y="0"/>
          <a:ext cx="0" cy="0"/>
          <a:chOff x="0" y="0"/>
          <a:chExt cx="0" cy="0"/>
        </a:xfrm>
      </p:grpSpPr>
      <p:sp>
        <p:nvSpPr>
          <p:cNvPr id="94" name="Google Shape;94;p35"/>
          <p:cNvSpPr>
            <a:spLocks noGrp="1"/>
          </p:cNvSpPr>
          <p:nvPr>
            <p:ph type="pic" idx="2"/>
          </p:nvPr>
        </p:nvSpPr>
        <p:spPr>
          <a:xfrm>
            <a:off x="16300" y="-732"/>
            <a:ext cx="12175708" cy="3635823"/>
          </a:xfrm>
          <a:prstGeom prst="rect">
            <a:avLst/>
          </a:prstGeom>
          <a:noFill/>
          <a:ln>
            <a:noFill/>
          </a:ln>
        </p:spPr>
      </p:sp>
      <p:sp>
        <p:nvSpPr>
          <p:cNvPr id="95" name="Google Shape;95;p35"/>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35"/>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6" t="17753" r="5545" b="-1775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 name="Google Shape;97;p35"/>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98" name="Google Shape;98;p35"/>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35"/>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0" name="Google Shape;100;p35"/>
          <p:cNvGrpSpPr/>
          <p:nvPr/>
        </p:nvGrpSpPr>
        <p:grpSpPr>
          <a:xfrm>
            <a:off x="408953" y="6110271"/>
            <a:ext cx="11323912" cy="541807"/>
            <a:chOff x="430699" y="6069857"/>
            <a:chExt cx="11323912" cy="541807"/>
          </a:xfrm>
        </p:grpSpPr>
        <p:sp>
          <p:nvSpPr>
            <p:cNvPr id="101" name="Google Shape;101;p35"/>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35"/>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03" name="Google Shape;103;p35"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104"/>
        <p:cNvGrpSpPr/>
        <p:nvPr/>
      </p:nvGrpSpPr>
      <p:grpSpPr>
        <a:xfrm>
          <a:off x="0" y="0"/>
          <a:ext cx="0" cy="0"/>
          <a:chOff x="0" y="0"/>
          <a:chExt cx="0" cy="0"/>
        </a:xfrm>
      </p:grpSpPr>
      <p:sp>
        <p:nvSpPr>
          <p:cNvPr id="105" name="Google Shape;105;p36"/>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06" name="Google Shape;106;p36"/>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6"/>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8" name="Google Shape;108;p36"/>
          <p:cNvGrpSpPr/>
          <p:nvPr/>
        </p:nvGrpSpPr>
        <p:grpSpPr>
          <a:xfrm>
            <a:off x="408953" y="6110271"/>
            <a:ext cx="11323912" cy="541807"/>
            <a:chOff x="430699" y="6069857"/>
            <a:chExt cx="11323912" cy="541807"/>
          </a:xfrm>
        </p:grpSpPr>
        <p:sp>
          <p:nvSpPr>
            <p:cNvPr id="109" name="Google Shape;109;p36"/>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 name="Google Shape;110;p36"/>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GB"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11" name="Google Shape;111;p36" descr="A picture containing text, clock, sign, gauge&#10;&#10;Description automatically generated"/>
            <p:cNvPicPr preferRelativeResize="0"/>
            <p:nvPr/>
          </p:nvPicPr>
          <p:blipFill rotWithShape="1">
            <a:blip r:embed="rId2">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2.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2"/>
        <p:cNvGrpSpPr/>
        <p:nvPr/>
      </p:nvGrpSpPr>
      <p:grpSpPr>
        <a:xfrm>
          <a:off x="0" y="0"/>
          <a:ext cx="0" cy="0"/>
          <a:chOff x="0" y="0"/>
          <a:chExt cx="0" cy="0"/>
        </a:xfrm>
      </p:grpSpPr>
      <p:sp>
        <p:nvSpPr>
          <p:cNvPr id="573" name="Google Shape;573;g2445f6eb797_0_2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4" name="Google Shape;574;g2445f6eb797_0_2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5" name="Google Shape;575;g2445f6eb797_0_2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6" name="Google Shape;576;g2445f6eb797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7" name="Google Shape;577;g2445f6eb797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hyperlink" Target="https://www.alpconv.org/en/home/topics/green-econom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hyperlink" Target="https://www.fao.org/3/cb7884en/cb7884en.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www.google.com/url?sa=i&amp;url=https://www.greatitalianchefs.com/features/valle-d-aosta&amp;psig=AOvVaw1MfyqjkVQBHGyeGrK2CaEr&amp;ust=1664635470315000&amp;source=images&amp;cd=vfe&amp;ved=0CA4Q3YkBahcKEwjAkIHE4Lz6AhUAAAAAHQAAAAAQAw"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hyperlink" Target="https://www.fao.org/3/cb7884en/cb7884en.pdf"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www.terme-zrece.eu/en/what-to-do/cuisine/tastes-of-rogl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url=https://littleholidays.net/blog/lake-bled-slovenia/&amp;psig=AOvVaw1uinXql2S0546W-DDwHbyk&amp;ust=1664636859194000&amp;source=images&amp;cd=vfe&amp;ved=0CA4Q3YkBahcKEwiYofXY5bz6AhUAAAAAHQAAAAAQAw"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s://weather.com/travel/news/null-stern-hotel-open-air-switzerland"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www.blw.admin.ch/blw/de/home/instrumente/laendliche-entwicklung-und-strukturverbesserungen/laendliche-entwicklung.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hyperlink" Target="https://supports.failteireland.ie/wp-content/uploads/2022/07/Energy-Management-made-easy-for-Tourism-Businesses-1.pdf" TargetMode="Externa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www.youtube.com/@peakentrepreneurs2892/videos" TargetMode="External"/><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4" Type="http://schemas.openxmlformats.org/officeDocument/2006/relationships/hyperlink" Target="https://www.tiktok.com/@peakentrepreneurs" TargetMode="Externa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hyperlink" Target="https://www.fao.org/3/cb7884en/cb7884e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2445f6eb797_0_256"/>
          <p:cNvSpPr txBox="1">
            <a:spLocks noGrp="1"/>
          </p:cNvSpPr>
          <p:nvPr>
            <p:ph type="body" idx="3"/>
          </p:nvPr>
        </p:nvSpPr>
        <p:spPr>
          <a:xfrm>
            <a:off x="5303418" y="3620336"/>
            <a:ext cx="3085800" cy="697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l-GR" sz="4800" dirty="0">
                <a:solidFill>
                  <a:srgbClr val="20EEF1"/>
                </a:solidFill>
              </a:rPr>
              <a:t>Ενότητα</a:t>
            </a:r>
            <a:r>
              <a:rPr lang="en-GB" sz="4800" dirty="0">
                <a:solidFill>
                  <a:srgbClr val="20EEF1"/>
                </a:solidFill>
              </a:rPr>
              <a:t> 4</a:t>
            </a:r>
            <a:endParaRPr sz="4800" dirty="0">
              <a:solidFill>
                <a:srgbClr val="20EEF1"/>
              </a:solidFill>
            </a:endParaRPr>
          </a:p>
        </p:txBody>
      </p:sp>
      <p:grpSp>
        <p:nvGrpSpPr>
          <p:cNvPr id="821" name="Google Shape;821;g2445f6eb797_0_256"/>
          <p:cNvGrpSpPr/>
          <p:nvPr/>
        </p:nvGrpSpPr>
        <p:grpSpPr>
          <a:xfrm>
            <a:off x="2088543" y="3786852"/>
            <a:ext cx="2082437" cy="2861097"/>
            <a:chOff x="5875548" y="3125276"/>
            <a:chExt cx="438214" cy="602070"/>
          </a:xfrm>
        </p:grpSpPr>
        <p:sp>
          <p:nvSpPr>
            <p:cNvPr id="822" name="Google Shape;822;g2445f6eb797_0_256"/>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333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3" name="Google Shape;823;g2445f6eb797_0_256"/>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824" name="Google Shape;824;g2445f6eb797_0_256"/>
          <p:cNvSpPr txBox="1">
            <a:spLocks noGrp="1"/>
          </p:cNvSpPr>
          <p:nvPr>
            <p:ph type="body" idx="1"/>
          </p:nvPr>
        </p:nvSpPr>
        <p:spPr>
          <a:xfrm>
            <a:off x="5303418" y="4317836"/>
            <a:ext cx="6427200" cy="21145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l-GR" sz="3600" dirty="0"/>
              <a:t>Προσεγγίσεις Περιβαλλοντικής Βιωσιμότητας για Ορεινές Επιχειρήσεις και Κοινότητες</a:t>
            </a:r>
            <a:endParaRPr dirty="0"/>
          </a:p>
        </p:txBody>
      </p:sp>
      <p:pic>
        <p:nvPicPr>
          <p:cNvPr id="825" name="Google Shape;825;g2445f6eb797_0_256"/>
          <p:cNvPicPr preferRelativeResize="0">
            <a:picLocks noGrp="1"/>
          </p:cNvPicPr>
          <p:nvPr>
            <p:ph type="pic" idx="2"/>
          </p:nvPr>
        </p:nvPicPr>
        <p:blipFill rotWithShape="1">
          <a:blip r:embed="rId3">
            <a:alphaModFix/>
          </a:blip>
          <a:srcRect l="970" r="970"/>
          <a:stretch/>
        </p:blipFill>
        <p:spPr>
          <a:xfrm>
            <a:off x="-14513" y="923489"/>
            <a:ext cx="4390613" cy="597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10"/>
          <p:cNvSpPr txBox="1">
            <a:spLocks noGrp="1"/>
          </p:cNvSpPr>
          <p:nvPr>
            <p:ph type="body" idx="1"/>
          </p:nvPr>
        </p:nvSpPr>
        <p:spPr>
          <a:xfrm>
            <a:off x="227268" y="1438518"/>
            <a:ext cx="7102296" cy="5312498"/>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959"/>
              </a:buClr>
              <a:buSzPts val="2000"/>
              <a:buNone/>
            </a:pPr>
            <a:r>
              <a:rPr lang="el-GR" sz="1800" b="1" dirty="0"/>
              <a:t>Το</a:t>
            </a:r>
            <a:r>
              <a:rPr lang="en-GB" sz="1800" b="1" dirty="0"/>
              <a:t> </a:t>
            </a:r>
            <a:r>
              <a:rPr lang="el-GR" sz="1800" b="1" u="sng" dirty="0">
                <a:solidFill>
                  <a:schemeClr val="hlink"/>
                </a:solidFill>
                <a:hlinkClick r:id="rId3"/>
              </a:rPr>
              <a:t>μοντέλο της πράσινης οικονομίας</a:t>
            </a:r>
            <a:r>
              <a:rPr lang="en-GB" sz="1800" b="1" u="sng" dirty="0">
                <a:solidFill>
                  <a:schemeClr val="hlink"/>
                </a:solidFill>
                <a:hlinkClick r:id="rId3"/>
              </a:rPr>
              <a:t> </a:t>
            </a:r>
            <a:r>
              <a:rPr lang="el-GR" sz="1800" b="1" dirty="0"/>
              <a:t>στοχεύει στην ενίσχυση της ανθρώπινης ευημερίας, της κοινωνικής ισότητας και στη μείωση των περιβαλλοντικών κινδύνων και των οικολογικών ελλείψεων</a:t>
            </a:r>
            <a:r>
              <a:rPr lang="en-GB" sz="1800" b="1" dirty="0"/>
              <a:t>. </a:t>
            </a:r>
            <a:r>
              <a:rPr lang="el-GR" sz="1800" dirty="0"/>
              <a:t>Το Μοντέλο της Πράσινης Οικονομίας παρουσιάζει μια ευκαιρία για οικονομική ανάπτυξη, προστασία του περιβάλλοντος, οικολογική βιωσιμότητα και ανθρώπινη ευημερία, καθώς και για οικονομική και οικολογική ανθεκτικότητα στις ορεινές περιοχές</a:t>
            </a:r>
            <a:r>
              <a:rPr lang="en-GB" sz="1800" dirty="0"/>
              <a:t>. </a:t>
            </a:r>
            <a:r>
              <a:rPr lang="el-GR" sz="1800" dirty="0"/>
              <a:t>Δείτε πώς οι </a:t>
            </a:r>
            <a:r>
              <a:rPr lang="el-GR" sz="1800" b="1" u="sng" dirty="0">
                <a:solidFill>
                  <a:srgbClr val="7F59A1"/>
                </a:solidFill>
              </a:rPr>
              <a:t>Άλπεις</a:t>
            </a:r>
            <a:r>
              <a:rPr lang="en-GB" sz="1800" b="1" dirty="0">
                <a:solidFill>
                  <a:srgbClr val="7F59A1"/>
                </a:solidFill>
              </a:rPr>
              <a:t> </a:t>
            </a:r>
            <a:r>
              <a:rPr lang="el-GR" sz="1800" dirty="0">
                <a:solidFill>
                  <a:srgbClr val="0070C0"/>
                </a:solidFill>
              </a:rPr>
              <a:t>έχουν υιοθετήσει το Πρόγραμμα Δράσης για την Πράσινη Οικονομία (GEAP) το οποίο στοχεύει τις πράσινες περιοχές μέσω 33 δράσεων π.χ.</a:t>
            </a:r>
            <a:r>
              <a:rPr lang="en-GB" sz="1800" i="0" dirty="0">
                <a:solidFill>
                  <a:srgbClr val="0070C0"/>
                </a:solidFill>
              </a:rPr>
              <a:t>, </a:t>
            </a:r>
            <a:endParaRPr sz="2000" dirty="0"/>
          </a:p>
          <a:p>
            <a:pPr marL="0" lvl="0" indent="0" algn="just" rtl="0">
              <a:lnSpc>
                <a:spcPct val="100000"/>
              </a:lnSpc>
              <a:spcBef>
                <a:spcPts val="0"/>
              </a:spcBef>
              <a:spcAft>
                <a:spcPts val="0"/>
              </a:spcAft>
              <a:buClr>
                <a:srgbClr val="595959"/>
              </a:buClr>
              <a:buSzPts val="2000"/>
              <a:buNone/>
            </a:pPr>
            <a:endParaRPr sz="1800" b="0" i="0" dirty="0">
              <a:solidFill>
                <a:srgbClr val="404748"/>
              </a:solidFill>
            </a:endParaRPr>
          </a:p>
          <a:p>
            <a:pPr marL="342900" lvl="0" indent="-342900" algn="just" rtl="0">
              <a:lnSpc>
                <a:spcPct val="100000"/>
              </a:lnSpc>
              <a:spcBef>
                <a:spcPts val="0"/>
              </a:spcBef>
              <a:spcAft>
                <a:spcPts val="0"/>
              </a:spcAft>
              <a:buClr>
                <a:srgbClr val="404748"/>
              </a:buClr>
              <a:buSzPts val="2000"/>
              <a:buFont typeface="Arial"/>
              <a:buChar char="•"/>
            </a:pPr>
            <a:r>
              <a:rPr lang="el-GR" sz="1800" b="0" i="0" dirty="0">
                <a:solidFill>
                  <a:srgbClr val="404748"/>
                </a:solidFill>
              </a:rPr>
              <a:t>πράσινη χρηματοδότηση και δομές οικονομικής στήριξης·</a:t>
            </a:r>
          </a:p>
          <a:p>
            <a:pPr marL="342900" lvl="0" indent="-342900" algn="just" rtl="0">
              <a:lnSpc>
                <a:spcPct val="100000"/>
              </a:lnSpc>
              <a:spcBef>
                <a:spcPts val="0"/>
              </a:spcBef>
              <a:spcAft>
                <a:spcPts val="0"/>
              </a:spcAft>
              <a:buClr>
                <a:srgbClr val="404748"/>
              </a:buClr>
              <a:buSzPts val="2000"/>
              <a:buFont typeface="Arial"/>
              <a:buChar char="•"/>
            </a:pPr>
            <a:r>
              <a:rPr lang="el-GR" sz="1800" b="0" i="0" dirty="0">
                <a:solidFill>
                  <a:srgbClr val="404748"/>
                </a:solidFill>
              </a:rPr>
              <a:t>ενθάρρυνση της οικολογικής καινοτομίας·</a:t>
            </a:r>
          </a:p>
          <a:p>
            <a:pPr marL="342900" lvl="0" indent="-342900" algn="just" rtl="0">
              <a:lnSpc>
                <a:spcPct val="100000"/>
              </a:lnSpc>
              <a:spcBef>
                <a:spcPts val="0"/>
              </a:spcBef>
              <a:spcAft>
                <a:spcPts val="0"/>
              </a:spcAft>
              <a:buClr>
                <a:srgbClr val="404748"/>
              </a:buClr>
              <a:buSzPts val="2000"/>
              <a:buFont typeface="Arial"/>
              <a:buChar char="•"/>
            </a:pPr>
            <a:r>
              <a:rPr lang="el-GR" sz="1800" b="0" i="0" dirty="0">
                <a:solidFill>
                  <a:srgbClr val="404748"/>
                </a:solidFill>
              </a:rPr>
              <a:t>πράσινη περιφερειακή ανάπτυξη·  </a:t>
            </a:r>
          </a:p>
          <a:p>
            <a:pPr marL="342900" lvl="0" indent="-342900" algn="just" rtl="0">
              <a:lnSpc>
                <a:spcPct val="100000"/>
              </a:lnSpc>
              <a:spcBef>
                <a:spcPts val="0"/>
              </a:spcBef>
              <a:spcAft>
                <a:spcPts val="0"/>
              </a:spcAft>
              <a:buClr>
                <a:srgbClr val="404748"/>
              </a:buClr>
              <a:buSzPts val="2000"/>
              <a:buFont typeface="Arial"/>
              <a:buChar char="•"/>
            </a:pPr>
            <a:r>
              <a:rPr lang="el-GR" sz="1800" b="0" i="0" dirty="0">
                <a:solidFill>
                  <a:srgbClr val="404748"/>
                </a:solidFill>
              </a:rPr>
              <a:t>αξιοποίηση των οικοσυστημάτων και της βιοποικιλότητας·</a:t>
            </a:r>
          </a:p>
          <a:p>
            <a:pPr marL="342900" lvl="0" indent="-342900" algn="just" rtl="0">
              <a:lnSpc>
                <a:spcPct val="100000"/>
              </a:lnSpc>
              <a:spcBef>
                <a:spcPts val="0"/>
              </a:spcBef>
              <a:spcAft>
                <a:spcPts val="0"/>
              </a:spcAft>
              <a:buClr>
                <a:srgbClr val="404748"/>
              </a:buClr>
              <a:buSzPts val="2000"/>
              <a:buFont typeface="Arial"/>
              <a:buChar char="•"/>
            </a:pPr>
            <a:r>
              <a:rPr lang="el-GR" sz="1800" b="0" i="0" dirty="0">
                <a:solidFill>
                  <a:srgbClr val="404748"/>
                </a:solidFill>
              </a:rPr>
              <a:t>εργασία σε μια πράσινη οικονομία.</a:t>
            </a:r>
          </a:p>
          <a:p>
            <a:pPr marL="342900" lvl="0" indent="-342900" algn="just" rtl="0">
              <a:lnSpc>
                <a:spcPct val="100000"/>
              </a:lnSpc>
              <a:spcBef>
                <a:spcPts val="0"/>
              </a:spcBef>
              <a:spcAft>
                <a:spcPts val="0"/>
              </a:spcAft>
              <a:buClr>
                <a:srgbClr val="404748"/>
              </a:buClr>
              <a:buSzPts val="2000"/>
              <a:buFont typeface="Arial"/>
              <a:buChar char="•"/>
            </a:pPr>
            <a:endParaRPr sz="1800" b="0" i="0" dirty="0">
              <a:solidFill>
                <a:srgbClr val="404748"/>
              </a:solidFill>
            </a:endParaRPr>
          </a:p>
          <a:p>
            <a:pPr marL="0" lvl="0" indent="0" algn="just" rtl="0">
              <a:lnSpc>
                <a:spcPct val="100000"/>
              </a:lnSpc>
              <a:spcBef>
                <a:spcPts val="0"/>
              </a:spcBef>
              <a:spcAft>
                <a:spcPts val="0"/>
              </a:spcAft>
              <a:buClr>
                <a:srgbClr val="404748"/>
              </a:buClr>
              <a:buSzPts val="2000"/>
              <a:buNone/>
            </a:pPr>
            <a:r>
              <a:rPr lang="el-GR" sz="1800" dirty="0">
                <a:solidFill>
                  <a:srgbClr val="404748"/>
                </a:solidFill>
              </a:rPr>
              <a:t>Κάθε μία από τις ενέργειες είναι διαχειρίσιμη, ρεαλιστική, σημαντική και συμβάλλει στην προώθηση του μετασχηματισμού προς μια πράσινη οικονομία.</a:t>
            </a:r>
            <a:endParaRPr sz="2000" dirty="0"/>
          </a:p>
        </p:txBody>
      </p:sp>
      <p:sp>
        <p:nvSpPr>
          <p:cNvPr id="892" name="Google Shape;892;p10"/>
          <p:cNvSpPr txBox="1">
            <a:spLocks noGrp="1"/>
          </p:cNvSpPr>
          <p:nvPr>
            <p:ph type="body" idx="3"/>
          </p:nvPr>
        </p:nvSpPr>
        <p:spPr>
          <a:xfrm>
            <a:off x="232791" y="246952"/>
            <a:ext cx="6934619" cy="82178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70C0"/>
              </a:buClr>
              <a:buSzPts val="2800"/>
              <a:buNone/>
            </a:pPr>
            <a:r>
              <a:rPr lang="el-GR" sz="2800" b="1" dirty="0">
                <a:solidFill>
                  <a:srgbClr val="0070C0"/>
                </a:solidFill>
              </a:rPr>
              <a:t>ALPS (GEAP) Πράσινο Πρότυπο Οικονομίας για Βιώσιμη Ορεινή Ανάπτυξη</a:t>
            </a:r>
            <a:endParaRPr dirty="0"/>
          </a:p>
        </p:txBody>
      </p:sp>
      <p:grpSp>
        <p:nvGrpSpPr>
          <p:cNvPr id="893" name="Google Shape;893;p10"/>
          <p:cNvGrpSpPr/>
          <p:nvPr/>
        </p:nvGrpSpPr>
        <p:grpSpPr>
          <a:xfrm rot="-766166">
            <a:off x="7791905" y="721267"/>
            <a:ext cx="2082444" cy="2861107"/>
            <a:chOff x="5875548" y="3125276"/>
            <a:chExt cx="438214" cy="602070"/>
          </a:xfrm>
        </p:grpSpPr>
        <p:sp>
          <p:nvSpPr>
            <p:cNvPr id="894" name="Google Shape;894;p10"/>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5" name="Google Shape;895;p10"/>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896" name="Google Shape;896;p10" descr="A picture containing outdoor, mountain, nature, rock&#10;&#10;Description automatically generated"/>
          <p:cNvPicPr preferRelativeResize="0">
            <a:picLocks noGrp="1"/>
          </p:cNvPicPr>
          <p:nvPr>
            <p:ph type="pic" idx="2"/>
          </p:nvPr>
        </p:nvPicPr>
        <p:blipFill rotWithShape="1">
          <a:blip r:embed="rId4">
            <a:alphaModFix/>
          </a:blip>
          <a:srcRect l="2710" r="2710"/>
          <a:stretch/>
        </p:blipFill>
        <p:spPr>
          <a:xfrm>
            <a:off x="7329563" y="-1"/>
            <a:ext cx="4862437" cy="6855220"/>
          </a:xfrm>
          <a:prstGeom prst="rect">
            <a:avLst/>
          </a:prstGeom>
          <a:noFill/>
          <a:ln>
            <a:noFill/>
          </a:ln>
        </p:spPr>
      </p:pic>
      <p:sp>
        <p:nvSpPr>
          <p:cNvPr id="897" name="Google Shape;897;p10"/>
          <p:cNvSpPr/>
          <p:nvPr/>
        </p:nvSpPr>
        <p:spPr>
          <a:xfrm>
            <a:off x="7501464" y="149410"/>
            <a:ext cx="4003599" cy="1501969"/>
          </a:xfrm>
          <a:prstGeom prst="roundRect">
            <a:avLst>
              <a:gd name="adj" fmla="val 16667"/>
            </a:avLst>
          </a:prstGeom>
          <a:solidFill>
            <a:srgbClr val="279BD3"/>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8" name="Google Shape;898;p10"/>
          <p:cNvSpPr txBox="1"/>
          <p:nvPr/>
        </p:nvSpPr>
        <p:spPr>
          <a:xfrm>
            <a:off x="7632254" y="226666"/>
            <a:ext cx="3687910" cy="1077178"/>
          </a:xfrm>
          <a:prstGeom prst="rect">
            <a:avLst/>
          </a:prstGeom>
          <a:solidFill>
            <a:srgbClr val="279BD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200" b="0" i="0" u="none" strike="noStrike" cap="none" dirty="0">
                <a:solidFill>
                  <a:schemeClr val="lt1"/>
                </a:solidFill>
                <a:latin typeface="Calibri"/>
                <a:ea typeface="Calibri"/>
                <a:cs typeface="Calibri"/>
                <a:sym typeface="Calibri"/>
              </a:rPr>
              <a:t>02.1 </a:t>
            </a:r>
            <a:r>
              <a:rPr lang="el-GR" sz="3200" b="0" i="0" u="none" strike="noStrike" cap="none" dirty="0">
                <a:solidFill>
                  <a:schemeClr val="lt1"/>
                </a:solidFill>
                <a:latin typeface="Calibri"/>
                <a:ea typeface="Calibri"/>
                <a:cs typeface="Calibri"/>
                <a:sym typeface="Calibri"/>
              </a:rPr>
              <a:t>Ευκαιρίες Πράσινου μοντέλου</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11"/>
          <p:cNvSpPr txBox="1">
            <a:spLocks noGrp="1"/>
          </p:cNvSpPr>
          <p:nvPr>
            <p:ph type="body" idx="1"/>
          </p:nvPr>
        </p:nvSpPr>
        <p:spPr>
          <a:xfrm>
            <a:off x="218004" y="834726"/>
            <a:ext cx="6971708" cy="5205991"/>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200"/>
              <a:buNone/>
            </a:pPr>
            <a:r>
              <a:rPr lang="el-GR" sz="1800" b="1" dirty="0">
                <a:solidFill>
                  <a:srgbClr val="0070C0"/>
                </a:solidFill>
              </a:rPr>
              <a:t>Η υδροηλεκτρική ενέργεια και η καθαρή ενέργεια</a:t>
            </a:r>
            <a:r>
              <a:rPr lang="en-GB" sz="1800" b="1" dirty="0">
                <a:solidFill>
                  <a:srgbClr val="279BD3"/>
                </a:solidFill>
              </a:rPr>
              <a:t> </a:t>
            </a:r>
            <a:r>
              <a:rPr lang="el-GR" sz="1800" dirty="0"/>
              <a:t>απαιτούνται για τη διατήρηση της οικονομικής ανάπτυξης με βιώσιμο τρόπο και για τη βελτίωση του βιοτικού επιπέδου του τεράστιου αριθμού ανθρώπων που εξακολουθούν να εξαρτώνται από καύσιμα ξύλου</a:t>
            </a:r>
            <a:r>
              <a:rPr lang="en-GB" sz="1800" dirty="0"/>
              <a:t>. </a:t>
            </a:r>
            <a:endParaRPr sz="1800" dirty="0"/>
          </a:p>
          <a:p>
            <a:pPr marL="0" lvl="0" indent="0" algn="just" rtl="0">
              <a:lnSpc>
                <a:spcPct val="100000"/>
              </a:lnSpc>
              <a:spcBef>
                <a:spcPts val="0"/>
              </a:spcBef>
              <a:spcAft>
                <a:spcPts val="0"/>
              </a:spcAft>
              <a:buClr>
                <a:srgbClr val="595959"/>
              </a:buClr>
              <a:buSzPts val="2200"/>
              <a:buNone/>
            </a:pPr>
            <a:endParaRPr sz="1800" dirty="0"/>
          </a:p>
          <a:p>
            <a:pPr marL="342900" lvl="0" indent="-342900" algn="just" rtl="0">
              <a:lnSpc>
                <a:spcPct val="100000"/>
              </a:lnSpc>
              <a:spcBef>
                <a:spcPts val="0"/>
              </a:spcBef>
              <a:spcAft>
                <a:spcPts val="0"/>
              </a:spcAft>
              <a:buClr>
                <a:srgbClr val="0070C0"/>
              </a:buClr>
              <a:buSzPts val="2200"/>
              <a:buFont typeface="Arial"/>
              <a:buChar char="•"/>
            </a:pPr>
            <a:r>
              <a:rPr lang="el-GR" sz="1800" b="1" dirty="0">
                <a:solidFill>
                  <a:srgbClr val="0070C0"/>
                </a:solidFill>
              </a:rPr>
              <a:t>Τα βουνά</a:t>
            </a:r>
            <a:r>
              <a:rPr lang="en-GB" sz="1800" dirty="0"/>
              <a:t> </a:t>
            </a:r>
            <a:r>
              <a:rPr lang="el-GR" sz="1800" dirty="0"/>
              <a:t>είναι σημαντικές πηγές υδροηλεκτρικής ενέργειας –η οποία παρέχει περισσότερο από το 15% της παγκόσμιας ενέργειας– και άλλων μορφών καθαρής ενέργειας</a:t>
            </a:r>
            <a:r>
              <a:rPr lang="en-GB" sz="1800" dirty="0"/>
              <a:t>.  </a:t>
            </a:r>
            <a:endParaRPr sz="1800" dirty="0"/>
          </a:p>
          <a:p>
            <a:pPr marL="342900" lvl="0" indent="-342900" algn="just" rtl="0">
              <a:lnSpc>
                <a:spcPct val="100000"/>
              </a:lnSpc>
              <a:spcBef>
                <a:spcPts val="0"/>
              </a:spcBef>
              <a:spcAft>
                <a:spcPts val="0"/>
              </a:spcAft>
              <a:buClr>
                <a:srgbClr val="0070C0"/>
              </a:buClr>
              <a:buSzPts val="2200"/>
              <a:buFont typeface="Arial"/>
              <a:buChar char="•"/>
            </a:pPr>
            <a:r>
              <a:rPr lang="el-GR" sz="1800" b="1" dirty="0">
                <a:solidFill>
                  <a:srgbClr val="0070C0"/>
                </a:solidFill>
              </a:rPr>
              <a:t>Τα ορεινά ποτάμια με γρήγορη ροή </a:t>
            </a:r>
            <a:r>
              <a:rPr lang="el-GR" sz="1800" dirty="0"/>
              <a:t>είναι οικονομικά αποδοτικές πηγές υδροηλεκτρικής ενέργειας σε όλο τον κόσμο. Ωστόσο, αυτή η πηγή ενέργειας δεν αξιοποιείται πλήρως</a:t>
            </a:r>
            <a:r>
              <a:rPr lang="en-GB" sz="1800" dirty="0"/>
              <a:t>. </a:t>
            </a:r>
            <a:endParaRPr sz="1800" dirty="0"/>
          </a:p>
          <a:p>
            <a:pPr marL="0" lvl="0" indent="0" algn="just" rtl="0">
              <a:lnSpc>
                <a:spcPct val="100000"/>
              </a:lnSpc>
              <a:spcBef>
                <a:spcPts val="0"/>
              </a:spcBef>
              <a:spcAft>
                <a:spcPts val="0"/>
              </a:spcAft>
              <a:buClr>
                <a:srgbClr val="595959"/>
              </a:buClr>
              <a:buSzPts val="2200"/>
              <a:buNone/>
            </a:pPr>
            <a:endParaRPr sz="1800" dirty="0"/>
          </a:p>
          <a:p>
            <a:pPr marL="0" lvl="0" indent="0" algn="just" rtl="0">
              <a:lnSpc>
                <a:spcPct val="100000"/>
              </a:lnSpc>
              <a:spcBef>
                <a:spcPts val="0"/>
              </a:spcBef>
              <a:spcAft>
                <a:spcPts val="0"/>
              </a:spcAft>
              <a:buClr>
                <a:srgbClr val="0070C0"/>
              </a:buClr>
              <a:buSzPts val="2200"/>
              <a:buNone/>
            </a:pPr>
            <a:r>
              <a:rPr lang="el-GR" sz="1800" b="1" dirty="0">
                <a:solidFill>
                  <a:srgbClr val="0070C0"/>
                </a:solidFill>
              </a:rPr>
              <a:t>Η περιοχή των Ιμαλαΐων, για παράδειγμα, έχει τη δυνατότητα να παράγει πάνω από 300.000 MW υδροηλεκτρικής ενέργειας και μόνο το 9% αυτού του δυναμικού έχει αξιοποιηθεί (Tariq 2011). </a:t>
            </a:r>
            <a:r>
              <a:rPr lang="el-GR" sz="1800" u="sng" dirty="0">
                <a:solidFill>
                  <a:schemeClr val="hlink"/>
                </a:solidFill>
                <a:hlinkClick r:id="rId3"/>
              </a:rPr>
              <a:t>Πηγή</a:t>
            </a:r>
            <a:endParaRPr sz="1800" dirty="0"/>
          </a:p>
          <a:p>
            <a:pPr marL="0" lvl="0" indent="0" algn="l" rtl="0">
              <a:lnSpc>
                <a:spcPct val="100000"/>
              </a:lnSpc>
              <a:spcBef>
                <a:spcPts val="0"/>
              </a:spcBef>
              <a:spcAft>
                <a:spcPts val="0"/>
              </a:spcAft>
              <a:buClr>
                <a:srgbClr val="595959"/>
              </a:buClr>
              <a:buSzPts val="2200"/>
              <a:buNone/>
            </a:pPr>
            <a:endParaRPr sz="1800" dirty="0"/>
          </a:p>
        </p:txBody>
      </p:sp>
      <p:sp>
        <p:nvSpPr>
          <p:cNvPr id="904" name="Google Shape;904;p11"/>
          <p:cNvSpPr txBox="1">
            <a:spLocks noGrp="1"/>
          </p:cNvSpPr>
          <p:nvPr>
            <p:ph type="body" idx="3"/>
          </p:nvPr>
        </p:nvSpPr>
        <p:spPr>
          <a:xfrm>
            <a:off x="190815" y="308740"/>
            <a:ext cx="7237614"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200"/>
              <a:buNone/>
            </a:pPr>
            <a:r>
              <a:rPr lang="el-GR" sz="2400" dirty="0">
                <a:solidFill>
                  <a:srgbClr val="0070C0"/>
                </a:solidFill>
              </a:rPr>
              <a:t>Υδροηλεκτρική ενέργεια Ιμαλαΐων και Καθαρή Ενέργεια</a:t>
            </a:r>
            <a:endParaRPr sz="2400" dirty="0">
              <a:solidFill>
                <a:srgbClr val="0070C0"/>
              </a:solidFill>
            </a:endParaRPr>
          </a:p>
        </p:txBody>
      </p:sp>
      <p:grpSp>
        <p:nvGrpSpPr>
          <p:cNvPr id="905" name="Google Shape;905;p11"/>
          <p:cNvGrpSpPr/>
          <p:nvPr/>
        </p:nvGrpSpPr>
        <p:grpSpPr>
          <a:xfrm rot="-766166">
            <a:off x="7791905" y="721267"/>
            <a:ext cx="2082444" cy="2861107"/>
            <a:chOff x="5875548" y="3125276"/>
            <a:chExt cx="438214" cy="602070"/>
          </a:xfrm>
        </p:grpSpPr>
        <p:sp>
          <p:nvSpPr>
            <p:cNvPr id="906" name="Google Shape;906;p11"/>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p11"/>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08" name="Google Shape;908;p11" descr="A picture containing mountain, nature, outdoor, valley&#10;&#10;Description automatically generated"/>
          <p:cNvPicPr preferRelativeResize="0">
            <a:picLocks noGrp="1"/>
          </p:cNvPicPr>
          <p:nvPr>
            <p:ph type="pic" idx="2"/>
          </p:nvPr>
        </p:nvPicPr>
        <p:blipFill rotWithShape="1">
          <a:blip r:embed="rId4">
            <a:alphaModFix/>
          </a:blip>
          <a:srcRect t="3009" b="3008"/>
          <a:stretch/>
        </p:blipFill>
        <p:spPr>
          <a:xfrm>
            <a:off x="7329563" y="-1"/>
            <a:ext cx="4862437" cy="6855220"/>
          </a:xfrm>
          <a:prstGeom prst="rect">
            <a:avLst/>
          </a:prstGeom>
          <a:noFill/>
          <a:ln>
            <a:noFill/>
          </a:ln>
        </p:spPr>
      </p:pic>
      <p:sp>
        <p:nvSpPr>
          <p:cNvPr id="909" name="Google Shape;909;p11"/>
          <p:cNvSpPr/>
          <p:nvPr/>
        </p:nvSpPr>
        <p:spPr>
          <a:xfrm>
            <a:off x="7632254" y="161593"/>
            <a:ext cx="3981941" cy="1009935"/>
          </a:xfrm>
          <a:prstGeom prst="roundRect">
            <a:avLst>
              <a:gd name="adj" fmla="val 16667"/>
            </a:avLst>
          </a:prstGeom>
          <a:solidFill>
            <a:srgbClr val="279BD3"/>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0" name="Google Shape;910;p11"/>
          <p:cNvSpPr txBox="1"/>
          <p:nvPr/>
        </p:nvSpPr>
        <p:spPr>
          <a:xfrm>
            <a:off x="7821348" y="327820"/>
            <a:ext cx="3589022" cy="523180"/>
          </a:xfrm>
          <a:prstGeom prst="rect">
            <a:avLst/>
          </a:prstGeom>
          <a:solidFill>
            <a:srgbClr val="279BD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2800" b="0" i="0" u="none" strike="noStrike" cap="none" dirty="0">
                <a:solidFill>
                  <a:schemeClr val="lt1"/>
                </a:solidFill>
                <a:latin typeface="Calibri"/>
                <a:ea typeface="Calibri"/>
                <a:cs typeface="Calibri"/>
                <a:sym typeface="Calibri"/>
              </a:rPr>
              <a:t>02.2 </a:t>
            </a:r>
            <a:r>
              <a:rPr lang="el-GR" sz="2800" b="0" i="0" u="none" strike="noStrike" cap="none" dirty="0">
                <a:solidFill>
                  <a:schemeClr val="lt1"/>
                </a:solidFill>
                <a:latin typeface="Calibri"/>
                <a:ea typeface="Calibri"/>
                <a:cs typeface="Calibri"/>
                <a:sym typeface="Calibri"/>
              </a:rPr>
              <a:t>Καθαρή ενέργεια</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12" descr="A picture containing water, outdoor, boat, mountain&#10;&#10;Description automatically generated"/>
          <p:cNvPicPr preferRelativeResize="0">
            <a:picLocks noGrp="1"/>
          </p:cNvPicPr>
          <p:nvPr>
            <p:ph type="pic" idx="2"/>
          </p:nvPr>
        </p:nvPicPr>
        <p:blipFill rotWithShape="1">
          <a:blip r:embed="rId3">
            <a:alphaModFix/>
          </a:blip>
          <a:srcRect t="3142" b="3142"/>
          <a:stretch/>
        </p:blipFill>
        <p:spPr>
          <a:xfrm>
            <a:off x="7329563" y="-1"/>
            <a:ext cx="4862437" cy="6855220"/>
          </a:xfrm>
          <a:prstGeom prst="rect">
            <a:avLst/>
          </a:prstGeom>
          <a:noFill/>
          <a:ln>
            <a:noFill/>
          </a:ln>
        </p:spPr>
      </p:pic>
      <p:sp>
        <p:nvSpPr>
          <p:cNvPr id="916" name="Google Shape;916;p12"/>
          <p:cNvSpPr txBox="1">
            <a:spLocks noGrp="1"/>
          </p:cNvSpPr>
          <p:nvPr>
            <p:ph type="body" idx="1"/>
          </p:nvPr>
        </p:nvSpPr>
        <p:spPr>
          <a:xfrm>
            <a:off x="313899" y="1090042"/>
            <a:ext cx="7015664" cy="4846738"/>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rgbClr val="0070C0"/>
              </a:buClr>
              <a:buSzPts val="2000"/>
              <a:buNone/>
            </a:pPr>
            <a:r>
              <a:rPr lang="el-GR" sz="1800" b="1" dirty="0">
                <a:solidFill>
                  <a:srgbClr val="0070C0"/>
                </a:solidFill>
              </a:rPr>
              <a:t>Τα βουνά προσφέρουν ένα σκηνικό για τουριστικές πολιτιστικές, θρησκευτικές και ψυχαγωγικές δραστηριότητες</a:t>
            </a:r>
            <a:r>
              <a:rPr lang="en-GB" sz="1800" b="1" dirty="0">
                <a:solidFill>
                  <a:srgbClr val="0070C0"/>
                </a:solidFill>
              </a:rPr>
              <a:t> </a:t>
            </a:r>
            <a:r>
              <a:rPr lang="el-GR" sz="1800" dirty="0"/>
              <a:t>όπως πεζοπορία, θέαση άγριας ζωής, παρατήρηση πουλιών, ομορφιά του τοπίου και παρατήρηση και απόλαυση του μοναδικού τρόπου ζωής και κουλτούρας των ορεινών κοινοτήτων. Τα βουνά φιλοξενούν υψηλό βαθμό εθνικής, πολιτιστικής και γλωσσικής ποικιλομορφίας. Οι ορεινοί πληθυσμοί διατηρούν επίσης τεράστια γνώση των ιθαγενών για θέματα όπως η γεωργία, η βοτανική, η ιατρική και η οικολογία.</a:t>
            </a:r>
          </a:p>
          <a:p>
            <a:pPr marL="0" lvl="0" indent="0" algn="just" rtl="0">
              <a:lnSpc>
                <a:spcPct val="120000"/>
              </a:lnSpc>
              <a:spcBef>
                <a:spcPts val="0"/>
              </a:spcBef>
              <a:spcAft>
                <a:spcPts val="0"/>
              </a:spcAft>
              <a:buClr>
                <a:srgbClr val="0070C0"/>
              </a:buClr>
              <a:buSzPts val="2000"/>
              <a:buNone/>
            </a:pPr>
            <a:r>
              <a:rPr lang="el-GR" sz="1800" dirty="0"/>
              <a:t>Η διατήρηση και η βιωσιμότητα καθοδηγούνται από τις πεποιθήσεις και τη διαχείριση των κοινοτήτων. Οι τοπικοί πολιτισμοί ενισχύονται από τις στενές συνδέσεις τους με το φυσικό περιβάλλον που τους συντηρεί</a:t>
            </a:r>
            <a:r>
              <a:rPr lang="en-GB" sz="1800" dirty="0"/>
              <a:t>. </a:t>
            </a:r>
            <a:r>
              <a:rPr lang="el-GR" sz="1800" b="1" i="1" dirty="0">
                <a:solidFill>
                  <a:srgbClr val="0070C0"/>
                </a:solidFill>
              </a:rPr>
              <a:t>Περισσότεροι από 1 δισεκατομμύριο άνθρωποι θεωρούν τα βουνά ιερά</a:t>
            </a:r>
            <a:r>
              <a:rPr lang="en-GB" sz="1800" b="1" i="1" dirty="0">
                <a:solidFill>
                  <a:srgbClr val="0070C0"/>
                </a:solidFill>
              </a:rPr>
              <a:t> </a:t>
            </a:r>
            <a:r>
              <a:rPr lang="en-GB" sz="1800" i="1" dirty="0">
                <a:solidFill>
                  <a:srgbClr val="0070C0"/>
                </a:solidFill>
              </a:rPr>
              <a:t>(</a:t>
            </a:r>
            <a:r>
              <a:rPr lang="en-GB" sz="1800" i="1" dirty="0" err="1">
                <a:solidFill>
                  <a:srgbClr val="0070C0"/>
                </a:solidFill>
              </a:rPr>
              <a:t>Bernbaum</a:t>
            </a:r>
            <a:r>
              <a:rPr lang="en-GB" sz="1800" i="1" dirty="0">
                <a:solidFill>
                  <a:srgbClr val="0070C0"/>
                </a:solidFill>
              </a:rPr>
              <a:t> 1998). </a:t>
            </a:r>
            <a:endParaRPr sz="1800" i="1" dirty="0">
              <a:solidFill>
                <a:srgbClr val="0070C0"/>
              </a:solidFill>
            </a:endParaRPr>
          </a:p>
        </p:txBody>
      </p:sp>
      <p:sp>
        <p:nvSpPr>
          <p:cNvPr id="917" name="Google Shape;917;p12"/>
          <p:cNvSpPr txBox="1">
            <a:spLocks noGrp="1"/>
          </p:cNvSpPr>
          <p:nvPr>
            <p:ph type="body" idx="3"/>
          </p:nvPr>
        </p:nvSpPr>
        <p:spPr>
          <a:xfrm>
            <a:off x="261317" y="563305"/>
            <a:ext cx="7291401"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0070C0"/>
              </a:buClr>
              <a:buSzPts val="3200"/>
              <a:buNone/>
            </a:pPr>
            <a:r>
              <a:rPr lang="el-GR" sz="3200" dirty="0">
                <a:solidFill>
                  <a:srgbClr val="0070C0"/>
                </a:solidFill>
              </a:rPr>
              <a:t>Τουρισμός, Πολιτισμός, Βιοποικιλότητα &amp; Περιπέτεια</a:t>
            </a:r>
            <a:endParaRPr dirty="0"/>
          </a:p>
        </p:txBody>
      </p:sp>
      <p:sp>
        <p:nvSpPr>
          <p:cNvPr id="918" name="Google Shape;918;p12"/>
          <p:cNvSpPr/>
          <p:nvPr/>
        </p:nvSpPr>
        <p:spPr>
          <a:xfrm>
            <a:off x="7656394" y="168864"/>
            <a:ext cx="3763575" cy="1323439"/>
          </a:xfrm>
          <a:prstGeom prst="roundRect">
            <a:avLst>
              <a:gd name="adj" fmla="val 16667"/>
            </a:avLst>
          </a:prstGeom>
          <a:solidFill>
            <a:srgbClr val="279BD3"/>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9" name="Google Shape;919;p12"/>
          <p:cNvSpPr txBox="1"/>
          <p:nvPr/>
        </p:nvSpPr>
        <p:spPr>
          <a:xfrm>
            <a:off x="7756544" y="209808"/>
            <a:ext cx="3459599" cy="1200329"/>
          </a:xfrm>
          <a:prstGeom prst="rect">
            <a:avLst/>
          </a:prstGeom>
          <a:solidFill>
            <a:srgbClr val="279BD3"/>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n-GB" sz="3600" b="0" i="0" u="none" strike="noStrike" cap="none" dirty="0">
                <a:solidFill>
                  <a:schemeClr val="lt1"/>
                </a:solidFill>
                <a:latin typeface="Calibri"/>
                <a:ea typeface="Calibri"/>
                <a:cs typeface="Calibri"/>
                <a:sym typeface="Calibri"/>
              </a:rPr>
              <a:t>02.3 </a:t>
            </a:r>
            <a:r>
              <a:rPr lang="el-GR" sz="3600" b="0" i="0" u="none" strike="noStrike" cap="none" dirty="0">
                <a:solidFill>
                  <a:schemeClr val="lt1"/>
                </a:solidFill>
                <a:latin typeface="Calibri"/>
                <a:ea typeface="Calibri"/>
                <a:cs typeface="Calibri"/>
                <a:sym typeface="Calibri"/>
              </a:rPr>
              <a:t>Υπεύθυνος Τουρισμός</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13" descr="A picture containing mountain, tree, nature, valley&#10;&#10;Description automatically generated"/>
          <p:cNvPicPr preferRelativeResize="0">
            <a:picLocks noGrp="1"/>
          </p:cNvPicPr>
          <p:nvPr>
            <p:ph type="pic" idx="2"/>
          </p:nvPr>
        </p:nvPicPr>
        <p:blipFill rotWithShape="1">
          <a:blip r:embed="rId3">
            <a:alphaModFix/>
          </a:blip>
          <a:srcRect l="-18807" r="-13543" b="20868"/>
          <a:stretch/>
        </p:blipFill>
        <p:spPr>
          <a:xfrm>
            <a:off x="0" y="26895"/>
            <a:ext cx="12175708" cy="3635823"/>
          </a:xfrm>
          <a:prstGeom prst="rect">
            <a:avLst/>
          </a:prstGeom>
          <a:noFill/>
          <a:ln>
            <a:noFill/>
          </a:ln>
        </p:spPr>
      </p:pic>
      <p:sp>
        <p:nvSpPr>
          <p:cNvPr id="925" name="Google Shape;925;p13"/>
          <p:cNvSpPr txBox="1">
            <a:spLocks noGrp="1"/>
          </p:cNvSpPr>
          <p:nvPr>
            <p:ph type="body" idx="1"/>
          </p:nvPr>
        </p:nvSpPr>
        <p:spPr>
          <a:xfrm>
            <a:off x="5805754" y="3767861"/>
            <a:ext cx="5812377" cy="2237967"/>
          </a:xfrm>
          <a:prstGeom prst="rect">
            <a:avLst/>
          </a:prstGeom>
          <a:noFill/>
          <a:ln>
            <a:noFill/>
          </a:ln>
        </p:spPr>
        <p:txBody>
          <a:bodyPr spcFirstLastPara="1" wrap="square" lIns="91425" tIns="45700" rIns="91425" bIns="45700" anchor="t" anchorCtr="0">
            <a:normAutofit fontScale="92500"/>
          </a:bodyPr>
          <a:lstStyle/>
          <a:p>
            <a:pPr marL="0" lvl="0" indent="0" algn="just" rtl="0">
              <a:lnSpc>
                <a:spcPct val="100000"/>
              </a:lnSpc>
              <a:spcBef>
                <a:spcPts val="0"/>
              </a:spcBef>
              <a:spcAft>
                <a:spcPts val="0"/>
              </a:spcAft>
              <a:buClr>
                <a:srgbClr val="0070C0"/>
              </a:buClr>
              <a:buSzPts val="2200"/>
              <a:buNone/>
            </a:pPr>
            <a:r>
              <a:rPr lang="el-GR" sz="2200" b="1" dirty="0">
                <a:solidFill>
                  <a:srgbClr val="0070C0"/>
                </a:solidFill>
              </a:rPr>
              <a:t>Το πιο διάσημο προϊόν της περιοχής είναι το τυρί Fontina</a:t>
            </a:r>
            <a:r>
              <a:rPr lang="en-GB" sz="2200" dirty="0">
                <a:solidFill>
                  <a:srgbClr val="0070C0"/>
                </a:solidFill>
              </a:rPr>
              <a:t>, </a:t>
            </a:r>
            <a:r>
              <a:rPr lang="el-GR" sz="2200" dirty="0">
                <a:solidFill>
                  <a:srgbClr val="4D4D4D"/>
                </a:solidFill>
              </a:rPr>
              <a:t>που παρασκευάζεται από τον δωδέκατο αιώνα και προστατεύεται από την ΠΟΠ. Είναι λιωμένο σε σούπες, είναι αναπόσπαστο μέρος του τοπικού φοντί (γνωστό ως fonduta) και φυσικά υπάρχει σε οποιοδήποτε cheeseboard της περιοχής. Η πιο δημοφιλής βιομηχανία της είναι ο τουρισμός</a:t>
            </a:r>
            <a:r>
              <a:rPr lang="en-GB" sz="2200" dirty="0">
                <a:solidFill>
                  <a:srgbClr val="4D4D4D"/>
                </a:solidFill>
              </a:rPr>
              <a:t>. </a:t>
            </a:r>
            <a:endParaRPr sz="2200" dirty="0">
              <a:solidFill>
                <a:srgbClr val="4D4D4D"/>
              </a:solidFill>
            </a:endParaRPr>
          </a:p>
        </p:txBody>
      </p:sp>
      <p:sp>
        <p:nvSpPr>
          <p:cNvPr id="926" name="Google Shape;926;p13"/>
          <p:cNvSpPr txBox="1">
            <a:spLocks noGrp="1"/>
          </p:cNvSpPr>
          <p:nvPr>
            <p:ph type="body" idx="3"/>
          </p:nvPr>
        </p:nvSpPr>
        <p:spPr>
          <a:xfrm>
            <a:off x="450376" y="3781509"/>
            <a:ext cx="5101160" cy="2176828"/>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200"/>
              <a:buNone/>
            </a:pPr>
            <a:r>
              <a:rPr lang="el-GR" sz="2200" b="1" dirty="0">
                <a:solidFill>
                  <a:srgbClr val="0070C0"/>
                </a:solidFill>
              </a:rPr>
              <a:t>Η ιταλική ορεινή περιοχή Valle d'Aosta</a:t>
            </a:r>
            <a:r>
              <a:rPr lang="en-GB" sz="2200" b="1" i="0" dirty="0">
                <a:solidFill>
                  <a:srgbClr val="0070C0"/>
                </a:solidFill>
              </a:rPr>
              <a:t> </a:t>
            </a:r>
            <a:r>
              <a:rPr lang="el-GR" sz="2200" b="0" i="0" dirty="0">
                <a:solidFill>
                  <a:srgbClr val="4D4D4D"/>
                </a:solidFill>
              </a:rPr>
              <a:t>βρίσκεται στη βορειοδυτική Ιταλία. Βρίσκεται στην άνω λεκάνη του ποταμού Dora Baltea, από τις πηγές του κοντά στο όρος Blanc έως ακριβώς πάνω από την Ivrea. Η περιοχή περικλείεται στα βόρεια, δυτικά και νότια από τις Άλπεις</a:t>
            </a:r>
            <a:r>
              <a:rPr lang="en-GB" sz="2200" b="0" i="0" dirty="0">
                <a:solidFill>
                  <a:srgbClr val="4D4D4D"/>
                </a:solidFill>
              </a:rPr>
              <a:t>.</a:t>
            </a:r>
            <a:endParaRPr sz="2200" dirty="0">
              <a:solidFill>
                <a:srgbClr val="4D4D4D"/>
              </a:solidFill>
            </a:endParaRPr>
          </a:p>
          <a:p>
            <a:pPr marL="0" lvl="0" indent="0" algn="l" rtl="0">
              <a:lnSpc>
                <a:spcPct val="100000"/>
              </a:lnSpc>
              <a:spcBef>
                <a:spcPts val="0"/>
              </a:spcBef>
              <a:spcAft>
                <a:spcPts val="0"/>
              </a:spcAft>
              <a:buClr>
                <a:srgbClr val="595959"/>
              </a:buClr>
              <a:buSzPts val="2200"/>
              <a:buNone/>
            </a:pPr>
            <a:endParaRPr sz="2200" dirty="0"/>
          </a:p>
        </p:txBody>
      </p:sp>
      <p:sp>
        <p:nvSpPr>
          <p:cNvPr id="927" name="Google Shape;927;p13"/>
          <p:cNvSpPr txBox="1"/>
          <p:nvPr/>
        </p:nvSpPr>
        <p:spPr>
          <a:xfrm>
            <a:off x="9561902" y="2489245"/>
            <a:ext cx="156102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Image Source</a:t>
            </a:r>
            <a:endParaRPr sz="1800" b="0" i="0" u="none" strike="noStrike" cap="none">
              <a:solidFill>
                <a:schemeClr val="dk1"/>
              </a:solidFill>
              <a:latin typeface="Calibri"/>
              <a:ea typeface="Calibri"/>
              <a:cs typeface="Calibri"/>
              <a:sym typeface="Calibri"/>
            </a:endParaRPr>
          </a:p>
        </p:txBody>
      </p:sp>
      <p:sp>
        <p:nvSpPr>
          <p:cNvPr id="928" name="Google Shape;928;p13"/>
          <p:cNvSpPr/>
          <p:nvPr/>
        </p:nvSpPr>
        <p:spPr>
          <a:xfrm>
            <a:off x="8560228" y="218364"/>
            <a:ext cx="3487537" cy="1569493"/>
          </a:xfrm>
          <a:prstGeom prst="roundRect">
            <a:avLst>
              <a:gd name="adj" fmla="val 16667"/>
            </a:avLst>
          </a:prstGeom>
          <a:solidFill>
            <a:srgbClr val="7F59A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9" name="Google Shape;929;p13"/>
          <p:cNvSpPr txBox="1"/>
          <p:nvPr/>
        </p:nvSpPr>
        <p:spPr>
          <a:xfrm>
            <a:off x="8657351" y="332640"/>
            <a:ext cx="3390414" cy="1077178"/>
          </a:xfrm>
          <a:prstGeom prst="rect">
            <a:avLst/>
          </a:prstGeom>
          <a:solidFill>
            <a:srgbClr val="7F59A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l-GR" sz="3200" b="0" i="0" u="none" strike="noStrike" cap="none" dirty="0">
                <a:solidFill>
                  <a:schemeClr val="lt1"/>
                </a:solidFill>
                <a:latin typeface="Calibri"/>
                <a:ea typeface="Calibri"/>
                <a:cs typeface="Calibri"/>
                <a:sym typeface="Calibri"/>
              </a:rPr>
              <a:t>Μελέτη Περίπτωσης Ιταλία</a:t>
            </a:r>
            <a:endParaRPr sz="1100" b="0" i="0" u="none" strike="noStrike" cap="none" dirty="0">
              <a:solidFill>
                <a:srgbClr val="000000"/>
              </a:solidFill>
              <a:latin typeface="Arial"/>
              <a:ea typeface="Arial"/>
              <a:cs typeface="Arial"/>
              <a:sym typeface="Arial"/>
            </a:endParaRPr>
          </a:p>
        </p:txBody>
      </p:sp>
      <p:sp>
        <p:nvSpPr>
          <p:cNvPr id="930" name="Google Shape;930;p13"/>
          <p:cNvSpPr txBox="1"/>
          <p:nvPr/>
        </p:nvSpPr>
        <p:spPr>
          <a:xfrm>
            <a:off x="8657351" y="326679"/>
            <a:ext cx="904551"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GB" sz="4800" b="1" i="0" u="none" strike="noStrike" cap="none">
                <a:solidFill>
                  <a:schemeClr val="lt1"/>
                </a:solidFill>
                <a:latin typeface="Calibri"/>
                <a:ea typeface="Calibri"/>
                <a:cs typeface="Calibri"/>
                <a:sym typeface="Calibri"/>
              </a:rPr>
              <a:t>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4"/>
          <p:cNvSpPr txBox="1">
            <a:spLocks noGrp="1"/>
          </p:cNvSpPr>
          <p:nvPr>
            <p:ph type="body" idx="1"/>
          </p:nvPr>
        </p:nvSpPr>
        <p:spPr>
          <a:xfrm>
            <a:off x="218364" y="1225193"/>
            <a:ext cx="11709598" cy="5516266"/>
          </a:xfrm>
          <a:prstGeom prst="rect">
            <a:avLst/>
          </a:prstGeom>
          <a:solidFill>
            <a:schemeClr val="lt1"/>
          </a:solid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595959"/>
              </a:buClr>
              <a:buSzPts val="2100"/>
              <a:buFont typeface="Arial"/>
              <a:buChar char="•"/>
            </a:pPr>
            <a:r>
              <a:rPr lang="el-GR" sz="2000" dirty="0"/>
              <a:t>Στην περιοχή Valle d'Aosta (Κοιλάδα της Αόστα) της Βόρειας Ιταλίας, η Associazione Naturavalp (Ένωση Naturavalp) προωθεί την ανάπτυξη του ορεινού χωριού Valpelline μέσω της τοπικής επιχειρηματικότητας. Πραγματοποιεί οικονομικές, πολιτιστικές, κοινωνικές και εκπαιδευτικές πρωτοβουλίες για υπεύθυνη τουριστική ανάπτυξη. Τα μέλη και οι χορηγοί είναι κυρίως ντόπιοι άνθρωποι που έχουν εκπαιδευτεί σε βιώσιμες πρακτικές και προσπαθούν να ευαισθητοποιήσουν τους επισκέπτες για τη σημασία της προστασίας του περιβάλλοντος, της χρήσης τοπικών προϊόντων και της σχέσης των επισκεπτών με την κοινότητα για την ευαισθητοποίηση για την πολιτιστική και βιολογική αξία της περιοχής.</a:t>
            </a:r>
          </a:p>
          <a:p>
            <a:pPr marL="342900" lvl="0" indent="-342900" algn="just" rtl="0">
              <a:lnSpc>
                <a:spcPct val="100000"/>
              </a:lnSpc>
              <a:spcBef>
                <a:spcPts val="0"/>
              </a:spcBef>
              <a:spcAft>
                <a:spcPts val="0"/>
              </a:spcAft>
              <a:buClr>
                <a:srgbClr val="595959"/>
              </a:buClr>
              <a:buSzPts val="2100"/>
              <a:buFont typeface="Arial"/>
              <a:buChar char="•"/>
            </a:pPr>
            <a:r>
              <a:rPr lang="el-GR" sz="2000" dirty="0"/>
              <a:t>Το Naturavalp αντιτίθεται στην ανάπτυξη τουριστικών δραστηριοτήτων που είναι επιβλαβείς για το περιβάλλον και υποστηρίζει εκείνες που σέβονται την αυτονομία του τοπικού πληθυσμού στις διαδικασίες λήψης αποφάσεων που σχετίζονται με τον τουρισμό. Όλες οι εμπορικές δραστηριότητες και οι δραστηριότητες στέγασης που σχετίζονται με το έργο δεσμεύονται να χρησιμοποιούν τουλάχιστον δύο προϊόντα από τις σχετικές φάρμες και να προβάλλουν τη γεωργική πραγματικότητα της περιοχής.</a:t>
            </a:r>
          </a:p>
          <a:p>
            <a:pPr marL="342900" lvl="0" indent="-342900" algn="just" rtl="0">
              <a:lnSpc>
                <a:spcPct val="100000"/>
              </a:lnSpc>
              <a:spcBef>
                <a:spcPts val="0"/>
              </a:spcBef>
              <a:spcAft>
                <a:spcPts val="0"/>
              </a:spcAft>
              <a:buClr>
                <a:srgbClr val="595959"/>
              </a:buClr>
              <a:buSzPts val="2100"/>
              <a:buFont typeface="Arial"/>
              <a:buChar char="•"/>
            </a:pPr>
            <a:r>
              <a:rPr lang="el-GR" sz="2000" dirty="0"/>
              <a:t>Τα αποτελέσματα των δραστηριοτήτων του Naturavalp και των τοπικών δήμων δείχνουν μια συνεχή αύξηση του αριθμού των τουριστών και των ιδιωτικών επενδύσεων στην περιοχή από την ίδρυση του Συνεταιρισμού. Μαζί με τις δημοτικές διοικήσεις, επινοούνται οι καλύτερες στρατηγικές για την υποδοχή νεοφερμένων που θέλουν να εδραιωθούν στα βουνά</a:t>
            </a:r>
            <a:r>
              <a:rPr lang="el-GR" sz="2000"/>
              <a:t>, συμπεριλαμβανομένης της αλληλεπίδρασης </a:t>
            </a:r>
            <a:r>
              <a:rPr lang="el-GR" sz="2000" dirty="0"/>
              <a:t>με τις τοπικές κοινωνίες.</a:t>
            </a:r>
            <a:endParaRPr sz="2000" dirty="0"/>
          </a:p>
        </p:txBody>
      </p:sp>
      <p:sp>
        <p:nvSpPr>
          <p:cNvPr id="936" name="Google Shape;936;p14"/>
          <p:cNvSpPr txBox="1">
            <a:spLocks noGrp="1"/>
          </p:cNvSpPr>
          <p:nvPr>
            <p:ph type="body" idx="2"/>
          </p:nvPr>
        </p:nvSpPr>
        <p:spPr>
          <a:xfrm>
            <a:off x="4326103" y="-410379"/>
            <a:ext cx="6603484" cy="362584"/>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rgbClr val="595959"/>
              </a:buClr>
              <a:buSzPct val="100000"/>
              <a:buNone/>
            </a:pPr>
            <a:r>
              <a:rPr lang="en-GB" dirty="0"/>
              <a:t>Valle d’Aosta (</a:t>
            </a:r>
            <a:r>
              <a:rPr lang="en-GB" dirty="0" err="1"/>
              <a:t>Aosta</a:t>
            </a:r>
            <a:r>
              <a:rPr lang="en-GB" dirty="0"/>
              <a:t> Valley) Northern Italy </a:t>
            </a:r>
            <a:endParaRPr dirty="0"/>
          </a:p>
        </p:txBody>
      </p:sp>
      <p:sp>
        <p:nvSpPr>
          <p:cNvPr id="937" name="Google Shape;937;p14"/>
          <p:cNvSpPr txBox="1"/>
          <p:nvPr/>
        </p:nvSpPr>
        <p:spPr>
          <a:xfrm>
            <a:off x="249041" y="227998"/>
            <a:ext cx="11420194" cy="956251"/>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ct val="100000"/>
              <a:buFont typeface="Arial"/>
              <a:buNone/>
            </a:pPr>
            <a:r>
              <a:rPr lang="el-GR" sz="3600" b="0" i="0" u="none" strike="noStrike" cap="none" dirty="0">
                <a:solidFill>
                  <a:srgbClr val="0070C0"/>
                </a:solidFill>
                <a:latin typeface="Calibri"/>
                <a:ea typeface="Calibri"/>
                <a:cs typeface="Calibri"/>
                <a:sym typeface="Calibri"/>
              </a:rPr>
              <a:t>Εκπαίδευση &amp; Βιωσιμότητα</a:t>
            </a:r>
          </a:p>
          <a:p>
            <a:pPr marL="0" marR="0" lvl="0" indent="0" algn="l" rtl="0">
              <a:lnSpc>
                <a:spcPct val="90000"/>
              </a:lnSpc>
              <a:spcBef>
                <a:spcPts val="0"/>
              </a:spcBef>
              <a:spcAft>
                <a:spcPts val="0"/>
              </a:spcAft>
              <a:buClr>
                <a:srgbClr val="0070C0"/>
              </a:buClr>
              <a:buSzPct val="100000"/>
              <a:buFont typeface="Arial"/>
              <a:buNone/>
            </a:pPr>
            <a:r>
              <a:rPr lang="el-GR" sz="2600" b="0" i="1" u="none" strike="noStrike" cap="none" dirty="0">
                <a:solidFill>
                  <a:srgbClr val="1B728D"/>
                </a:solidFill>
                <a:latin typeface="Calibri"/>
                <a:ea typeface="Calibri"/>
                <a:cs typeface="Calibri"/>
                <a:sym typeface="Calibri"/>
              </a:rPr>
              <a:t>Προώθηση της Ανάπτυξης της Επιχειρηματικότητας των Ορεινών Χωριών</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15"/>
          <p:cNvSpPr txBox="1">
            <a:spLocks noGrp="1"/>
          </p:cNvSpPr>
          <p:nvPr>
            <p:ph type="body" idx="1"/>
          </p:nvPr>
        </p:nvSpPr>
        <p:spPr>
          <a:xfrm>
            <a:off x="5788628" y="3298637"/>
            <a:ext cx="6208070" cy="2720031"/>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000"/>
              <a:buNone/>
            </a:pPr>
            <a:r>
              <a:rPr lang="en-GB" sz="1800" b="1" dirty="0">
                <a:solidFill>
                  <a:srgbClr val="0070C0"/>
                </a:solidFill>
              </a:rPr>
              <a:t>The region is famous for Slovenia's largest natural glacier </a:t>
            </a:r>
            <a:r>
              <a:rPr lang="el-GR" sz="1800" b="1" dirty="0">
                <a:solidFill>
                  <a:srgbClr val="0070C0"/>
                </a:solidFill>
              </a:rPr>
              <a:t>λίμνη, Λίμνη Μπλεντ </a:t>
            </a:r>
            <a:r>
              <a:rPr lang="el-GR" sz="1800" dirty="0">
                <a:solidFill>
                  <a:srgbClr val="4D4D4D"/>
                </a:solidFill>
              </a:rPr>
              <a:t>Προσφέρει μια από τις πιο δραματικές τοποθεσίες και όμορφη θέα. Είναι διάσημη για τις οινογευστικές εμπειρίες και τα πολιτιστικά/ιστορικά της αξιοθέατα και είναι γνωστή σε όλους όσους αγαπούν τα μεσαιωνικά κάστρα. Η περιοχή είναι πολύ καλά ανακαινισμένη και υπάρχουν πολλά εστιατόρια και καφέ γύρω από τη λίμνη. Ο τόπος χάνει λίγη από την αυθεντική αίσθηση εξαιτίας των αμέτρητων πλήθων τουριστών που τον επισκέπτονται.</a:t>
            </a:r>
            <a:endParaRPr sz="1800" dirty="0">
              <a:solidFill>
                <a:srgbClr val="4D4D4D"/>
              </a:solidFill>
            </a:endParaRPr>
          </a:p>
        </p:txBody>
      </p:sp>
      <p:sp>
        <p:nvSpPr>
          <p:cNvPr id="943" name="Google Shape;943;p15"/>
          <p:cNvSpPr txBox="1">
            <a:spLocks noGrp="1"/>
          </p:cNvSpPr>
          <p:nvPr>
            <p:ph type="body" idx="3"/>
          </p:nvPr>
        </p:nvSpPr>
        <p:spPr>
          <a:xfrm>
            <a:off x="327547" y="3662387"/>
            <a:ext cx="5278583" cy="2369924"/>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200"/>
              <a:buNone/>
            </a:pPr>
            <a:r>
              <a:rPr lang="el-GR" sz="2000" b="1" dirty="0">
                <a:solidFill>
                  <a:srgbClr val="0070C0"/>
                </a:solidFill>
              </a:rPr>
              <a:t>Οι Άλπεις της Σλοβενίας </a:t>
            </a:r>
            <a:r>
              <a:rPr lang="el-GR" sz="2000" dirty="0">
                <a:solidFill>
                  <a:srgbClr val="4D4D4D"/>
                </a:solidFill>
              </a:rPr>
              <a:t>Υπάρχουν τρεις οροσειρές στις Άλπεις εντός της Σλοβενίας: οι Ιουλιανές Άλπεις, οι Κάραβανκς (Karavanke) και οι Άλπεις Kamnik-Savinja. Και οι τρεις οροσειρές βρίσκονται στο βόρειο τμήμα της χώρας και αποτελούν μια κοινή τουριστική περιοχή - την περιοχή των Άλπεων.</a:t>
            </a:r>
            <a:endParaRPr sz="3200" dirty="0"/>
          </a:p>
        </p:txBody>
      </p:sp>
      <p:sp>
        <p:nvSpPr>
          <p:cNvPr id="944" name="Google Shape;944;p15"/>
          <p:cNvSpPr txBox="1"/>
          <p:nvPr/>
        </p:nvSpPr>
        <p:spPr>
          <a:xfrm>
            <a:off x="10222892" y="2376339"/>
            <a:ext cx="32004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Image Source</a:t>
            </a:r>
            <a:endParaRPr sz="1800" b="0" i="0" u="none" strike="noStrike" cap="none">
              <a:solidFill>
                <a:schemeClr val="dk1"/>
              </a:solidFill>
              <a:latin typeface="Calibri"/>
              <a:ea typeface="Calibri"/>
              <a:cs typeface="Calibri"/>
              <a:sym typeface="Calibri"/>
            </a:endParaRPr>
          </a:p>
        </p:txBody>
      </p:sp>
      <p:pic>
        <p:nvPicPr>
          <p:cNvPr id="945" name="Google Shape;945;p15" descr="A picture containing water, mountain, outdoor, lake&#10;&#10;Description automatically generated"/>
          <p:cNvPicPr preferRelativeResize="0">
            <a:picLocks noGrp="1"/>
          </p:cNvPicPr>
          <p:nvPr>
            <p:ph type="pic" idx="2"/>
          </p:nvPr>
        </p:nvPicPr>
        <p:blipFill rotWithShape="1">
          <a:blip r:embed="rId4">
            <a:alphaModFix/>
          </a:blip>
          <a:srcRect l="1030" t="28388" r="-1029" b="11898"/>
          <a:stretch/>
        </p:blipFill>
        <p:spPr>
          <a:xfrm>
            <a:off x="16300" y="-732"/>
            <a:ext cx="12175708" cy="3635823"/>
          </a:xfrm>
          <a:prstGeom prst="rect">
            <a:avLst/>
          </a:prstGeom>
          <a:noFill/>
          <a:ln>
            <a:noFill/>
          </a:ln>
        </p:spPr>
      </p:pic>
      <p:sp>
        <p:nvSpPr>
          <p:cNvPr id="946" name="Google Shape;946;p15"/>
          <p:cNvSpPr/>
          <p:nvPr/>
        </p:nvSpPr>
        <p:spPr>
          <a:xfrm>
            <a:off x="8543495" y="173690"/>
            <a:ext cx="3558861" cy="1764450"/>
          </a:xfrm>
          <a:prstGeom prst="roundRect">
            <a:avLst>
              <a:gd name="adj" fmla="val 16667"/>
            </a:avLst>
          </a:prstGeom>
          <a:solidFill>
            <a:srgbClr val="7F59A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7" name="Google Shape;947;p15"/>
          <p:cNvSpPr txBox="1"/>
          <p:nvPr/>
        </p:nvSpPr>
        <p:spPr>
          <a:xfrm>
            <a:off x="8691249" y="495327"/>
            <a:ext cx="3250857" cy="1384954"/>
          </a:xfrm>
          <a:prstGeom prst="rect">
            <a:avLst/>
          </a:prstGeom>
          <a:solidFill>
            <a:srgbClr val="7F59A1"/>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4000"/>
              <a:buFont typeface="Arial"/>
              <a:buNone/>
            </a:pPr>
            <a:r>
              <a:rPr lang="el-GR" sz="2800" b="0" i="0" u="none" strike="noStrike" cap="none" dirty="0">
                <a:solidFill>
                  <a:schemeClr val="lt1"/>
                </a:solidFill>
                <a:latin typeface="Calibri"/>
                <a:ea typeface="Arial"/>
                <a:cs typeface="Calibri"/>
                <a:sym typeface="Calibri"/>
              </a:rPr>
              <a:t>Μελέτη </a:t>
            </a:r>
          </a:p>
          <a:p>
            <a:pPr marL="0" marR="0" lvl="0" indent="0" algn="r" rtl="0">
              <a:lnSpc>
                <a:spcPct val="100000"/>
              </a:lnSpc>
              <a:spcBef>
                <a:spcPts val="0"/>
              </a:spcBef>
              <a:spcAft>
                <a:spcPts val="0"/>
              </a:spcAft>
              <a:buClr>
                <a:srgbClr val="000000"/>
              </a:buClr>
              <a:buSzPts val="4000"/>
              <a:buFont typeface="Arial"/>
              <a:buNone/>
            </a:pPr>
            <a:r>
              <a:rPr lang="el-GR" sz="2800" b="0" i="0" u="none" strike="noStrike" cap="none" dirty="0">
                <a:solidFill>
                  <a:schemeClr val="lt1"/>
                </a:solidFill>
                <a:latin typeface="Calibri"/>
                <a:ea typeface="Arial"/>
                <a:cs typeface="Calibri"/>
                <a:sym typeface="Calibri"/>
              </a:rPr>
              <a:t>Περίπτωσης </a:t>
            </a:r>
            <a:r>
              <a:rPr lang="el-GR" sz="2800" b="0" i="0" u="none" strike="noStrike" cap="none" dirty="0">
                <a:solidFill>
                  <a:schemeClr val="lt1"/>
                </a:solidFill>
                <a:latin typeface="Calibri"/>
                <a:ea typeface="Calibri"/>
                <a:cs typeface="Calibri"/>
                <a:sym typeface="Calibri"/>
              </a:rPr>
              <a:t>Άλπεις της Σλοβενίας</a:t>
            </a:r>
            <a:endParaRPr sz="1050" b="0" i="0" u="none" strike="noStrike" cap="none" dirty="0">
              <a:solidFill>
                <a:srgbClr val="000000"/>
              </a:solidFill>
              <a:latin typeface="Arial"/>
              <a:ea typeface="Arial"/>
              <a:cs typeface="Arial"/>
              <a:sym typeface="Arial"/>
            </a:endParaRPr>
          </a:p>
        </p:txBody>
      </p:sp>
      <p:sp>
        <p:nvSpPr>
          <p:cNvPr id="948" name="Google Shape;948;p15"/>
          <p:cNvSpPr txBox="1"/>
          <p:nvPr/>
        </p:nvSpPr>
        <p:spPr>
          <a:xfrm>
            <a:off x="8691249" y="317999"/>
            <a:ext cx="904551"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800"/>
              <a:buFont typeface="Arial"/>
              <a:buNone/>
            </a:pPr>
            <a:r>
              <a:rPr lang="en-GB" sz="4800" b="1" i="0" u="none" strike="noStrike" cap="none">
                <a:solidFill>
                  <a:schemeClr val="lt1"/>
                </a:solidFill>
                <a:latin typeface="Calibri"/>
                <a:ea typeface="Calibri"/>
                <a:cs typeface="Calibri"/>
                <a:sym typeface="Calibri"/>
              </a:rPr>
              <a:t>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6"/>
          <p:cNvSpPr txBox="1">
            <a:spLocks noGrp="1"/>
          </p:cNvSpPr>
          <p:nvPr>
            <p:ph type="body" idx="1"/>
          </p:nvPr>
        </p:nvSpPr>
        <p:spPr>
          <a:xfrm>
            <a:off x="199896" y="1388726"/>
            <a:ext cx="11660006" cy="4984778"/>
          </a:xfrm>
          <a:prstGeom prst="rect">
            <a:avLst/>
          </a:prstGeom>
          <a:solidFill>
            <a:schemeClr val="lt1"/>
          </a:solidFill>
          <a:ln>
            <a:noFill/>
          </a:ln>
        </p:spPr>
        <p:txBody>
          <a:bodyPr spcFirstLastPara="1" wrap="square" lIns="91425" tIns="45700" rIns="91425" bIns="45700" anchor="t" anchorCtr="0">
            <a:noAutofit/>
          </a:bodyPr>
          <a:lstStyle/>
          <a:p>
            <a:pPr marL="342900" lvl="0" indent="-342900" algn="just" rtl="0">
              <a:lnSpc>
                <a:spcPct val="100000"/>
              </a:lnSpc>
              <a:spcBef>
                <a:spcPts val="0"/>
              </a:spcBef>
              <a:spcAft>
                <a:spcPts val="0"/>
              </a:spcAft>
              <a:buClr>
                <a:srgbClr val="4D4D4D"/>
              </a:buClr>
              <a:buSzPts val="2000"/>
              <a:buFont typeface="Arial"/>
              <a:buChar char="•"/>
            </a:pPr>
            <a:r>
              <a:rPr lang="el-GR" sz="1800" dirty="0">
                <a:solidFill>
                  <a:srgbClr val="4D4D4D"/>
                </a:solidFill>
              </a:rPr>
              <a:t>Τέσσερις ορεινοί δήμοι στις Σλοβενικές Άλπεις με τοπικούς τουριστικούς φορείς ενθάρρυναν τους τουρίστες να επισκέπτονται λιγότερο δημοφιλείς δήμους και οδήγησαν τους επισκέπτες μακριά από τις πολυσύχναστες περιοχές για ισόρροπη κατανομή και για να παρέχουν στον τοπικό πληθυσμό ευκαιρίες για επιπλέον εισόδημα.</a:t>
            </a:r>
          </a:p>
          <a:p>
            <a:pPr marL="342900" lvl="0" indent="-342900" algn="just" rtl="0">
              <a:lnSpc>
                <a:spcPct val="100000"/>
              </a:lnSpc>
              <a:spcBef>
                <a:spcPts val="0"/>
              </a:spcBef>
              <a:spcAft>
                <a:spcPts val="0"/>
              </a:spcAft>
              <a:buClr>
                <a:srgbClr val="4D4D4D"/>
              </a:buClr>
              <a:buSzPts val="2000"/>
              <a:buFont typeface="Arial"/>
              <a:buChar char="•"/>
            </a:pPr>
            <a:endParaRPr sz="1800" dirty="0"/>
          </a:p>
          <a:p>
            <a:pPr marL="342900" lvl="0" indent="-342900" algn="just" rtl="0">
              <a:lnSpc>
                <a:spcPct val="100000"/>
              </a:lnSpc>
              <a:spcBef>
                <a:spcPts val="0"/>
              </a:spcBef>
              <a:spcAft>
                <a:spcPts val="0"/>
              </a:spcAft>
              <a:buClr>
                <a:srgbClr val="595959"/>
              </a:buClr>
              <a:buSzPts val="2000"/>
              <a:buFont typeface="Arial"/>
              <a:buChar char="•"/>
            </a:pPr>
            <a:r>
              <a:rPr lang="el-GR" sz="1800" dirty="0"/>
              <a:t>Αυτό το έκαναν μέσω της υιοθέτησης του </a:t>
            </a:r>
            <a:r>
              <a:rPr lang="el-GR" sz="1800" b="1" u="sng" dirty="0">
                <a:solidFill>
                  <a:srgbClr val="7F59A1"/>
                </a:solidFill>
                <a:hlinkClick r:id="rId3">
                  <a:extLst>
                    <a:ext uri="{A12FA001-AC4F-418D-AE19-62706E023703}">
                      <ahyp:hlinkClr xmlns:ahyp="http://schemas.microsoft.com/office/drawing/2018/hyperlinkcolor" val="tx"/>
                    </a:ext>
                  </a:extLst>
                </a:hlinkClick>
              </a:rPr>
              <a:t>Σχεδίου Ανάπτυξης και Μάρκετινγκ Τουρισμού Προορισμού Rogla-Pohorje 2017−2021</a:t>
            </a:r>
            <a:r>
              <a:rPr lang="en-GB" sz="1800" dirty="0"/>
              <a:t>. </a:t>
            </a:r>
            <a:r>
              <a:rPr lang="el-GR" sz="1800" dirty="0"/>
              <a:t>Ένα πλαίσιο για τη συνεργασία και τη δημιουργία ενός κοινού brand για τον </a:t>
            </a:r>
            <a:r>
              <a:rPr lang="en-GB" sz="1800" dirty="0"/>
              <a:t> </a:t>
            </a:r>
            <a:r>
              <a:rPr lang="el-GR" sz="1800" b="1" dirty="0">
                <a:solidFill>
                  <a:srgbClr val="0070C0"/>
                </a:solidFill>
              </a:rPr>
              <a:t>τουριστικό προορισμό </a:t>
            </a:r>
            <a:r>
              <a:rPr lang="en-GB" sz="1800" b="1" dirty="0">
                <a:solidFill>
                  <a:srgbClr val="0070C0"/>
                </a:solidFill>
              </a:rPr>
              <a:t>Rogla-Pohorje (RPTD). </a:t>
            </a:r>
            <a:r>
              <a:rPr lang="el-GR" sz="1800" dirty="0"/>
              <a:t>Το σχέδιο ακολούθησαν περιβαλλοντικές, οικονομικές και κοινωνικές πτυχές της τουριστικής ανάπτυξης. Έφερε τις κοινότητες μαζί για να σχεδιάσουν συστηματικά τη βιώσιμη ανάπτυξη της ορεινής τους περιοχής και να προωθήσουν τις τουριστικές τους προσφορές. Τα αποτελέσματα περιελάμβαναν κοινές δραστηριότητες προώθησης, αναπτυξιακά έργα, δημιουργία της</a:t>
            </a:r>
            <a:r>
              <a:rPr lang="en-GB" sz="1800" dirty="0"/>
              <a:t> </a:t>
            </a:r>
            <a:r>
              <a:rPr lang="el-GR" sz="1800" b="1" u="sng" dirty="0">
                <a:solidFill>
                  <a:srgbClr val="7F59A1"/>
                </a:solidFill>
              </a:rPr>
              <a:t>επωνυμίας </a:t>
            </a:r>
            <a:r>
              <a:rPr lang="en-GB" sz="1800" b="1" u="sng" dirty="0">
                <a:solidFill>
                  <a:srgbClr val="7F59A1"/>
                </a:solidFill>
                <a:hlinkClick r:id="rId3">
                  <a:extLst>
                    <a:ext uri="{A12FA001-AC4F-418D-AE19-62706E023703}">
                      <ahyp:hlinkClr xmlns:ahyp="http://schemas.microsoft.com/office/drawing/2018/hyperlinkcolor" val="tx"/>
                    </a:ext>
                  </a:extLst>
                </a:hlinkClick>
              </a:rPr>
              <a:t>Tastes of </a:t>
            </a:r>
            <a:r>
              <a:rPr lang="en-GB" sz="1800" b="1" u="sng" dirty="0" err="1">
                <a:solidFill>
                  <a:srgbClr val="7F59A1"/>
                </a:solidFill>
                <a:hlinkClick r:id="rId3">
                  <a:extLst>
                    <a:ext uri="{A12FA001-AC4F-418D-AE19-62706E023703}">
                      <ahyp:hlinkClr xmlns:ahyp="http://schemas.microsoft.com/office/drawing/2018/hyperlinkcolor" val="tx"/>
                    </a:ext>
                  </a:extLst>
                </a:hlinkClick>
              </a:rPr>
              <a:t>Rogla</a:t>
            </a:r>
            <a:r>
              <a:rPr lang="en-GB" sz="1800" dirty="0"/>
              <a:t>, </a:t>
            </a:r>
            <a:r>
              <a:rPr lang="el-GR" sz="1800" dirty="0"/>
              <a:t>ευκαιρίες εκπαίδευσης, κοινά τουριστικά πακέτα, κοινή εκπτωτική κάρτα, κοινό ιστότοπο που περιλαμβάνει σύστημα κρατήσεων και ηλεκτρονικό κατάστημα, δωρεάν καλοκαιρινό δρομολόγιο λεωφορείου σε όλο το RPTD και δωρεάν οδηγούς για επισκέπτες RPTD.</a:t>
            </a:r>
          </a:p>
          <a:p>
            <a:pPr marL="0" lvl="0" indent="0" algn="just" rtl="0">
              <a:lnSpc>
                <a:spcPct val="100000"/>
              </a:lnSpc>
              <a:spcBef>
                <a:spcPts val="0"/>
              </a:spcBef>
              <a:spcAft>
                <a:spcPts val="0"/>
              </a:spcAft>
              <a:buClr>
                <a:srgbClr val="595959"/>
              </a:buClr>
              <a:buSzPts val="2000"/>
            </a:pPr>
            <a:endParaRPr sz="1800" dirty="0"/>
          </a:p>
          <a:p>
            <a:pPr marL="342900" lvl="0" indent="-342900" algn="just" rtl="0">
              <a:lnSpc>
                <a:spcPct val="100000"/>
              </a:lnSpc>
              <a:spcBef>
                <a:spcPts val="0"/>
              </a:spcBef>
              <a:spcAft>
                <a:spcPts val="0"/>
              </a:spcAft>
              <a:buClr>
                <a:srgbClr val="7F59A1"/>
              </a:buClr>
              <a:buSzPts val="2000"/>
              <a:buFont typeface="Arial"/>
              <a:buChar char="•"/>
            </a:pPr>
            <a:r>
              <a:rPr lang="en-US" sz="1800" u="sng" dirty="0">
                <a:solidFill>
                  <a:srgbClr val="7F59A1"/>
                </a:solidFill>
                <a:hlinkClick r:id="rId4">
                  <a:extLst>
                    <a:ext uri="{A12FA001-AC4F-418D-AE19-62706E023703}">
                      <ahyp:hlinkClr xmlns:ahyp="http://schemas.microsoft.com/office/drawing/2018/hyperlinkcolor" val="tx"/>
                    </a:ext>
                  </a:extLst>
                </a:hlinkClick>
              </a:rPr>
              <a:t>Το</a:t>
            </a:r>
            <a:r>
              <a:rPr lang="el-GR" sz="1800" u="sng" dirty="0">
                <a:solidFill>
                  <a:srgbClr val="7F59A1"/>
                </a:solidFill>
                <a:hlinkClick r:id="rId4">
                  <a:extLst>
                    <a:ext uri="{A12FA001-AC4F-418D-AE19-62706E023703}">
                      <ahyp:hlinkClr xmlns:ahyp="http://schemas.microsoft.com/office/drawing/2018/hyperlinkcolor" val="tx"/>
                    </a:ext>
                  </a:extLst>
                </a:hlinkClick>
              </a:rPr>
              <a:t> </a:t>
            </a:r>
            <a:r>
              <a:rPr lang="en-US" sz="1800" u="sng" dirty="0">
                <a:solidFill>
                  <a:srgbClr val="7F59A1"/>
                </a:solidFill>
                <a:hlinkClick r:id="rId4">
                  <a:extLst>
                    <a:ext uri="{A12FA001-AC4F-418D-AE19-62706E023703}">
                      <ahyp:hlinkClr xmlns:ahyp="http://schemas.microsoft.com/office/drawing/2018/hyperlinkcolor" val="tx"/>
                    </a:ext>
                  </a:extLst>
                </a:hlinkClick>
              </a:rPr>
              <a:t>Tastes of </a:t>
            </a:r>
            <a:r>
              <a:rPr lang="en-US" sz="1800" u="sng" dirty="0" err="1">
                <a:solidFill>
                  <a:srgbClr val="7F59A1"/>
                </a:solidFill>
                <a:hlinkClick r:id="rId4">
                  <a:extLst>
                    <a:ext uri="{A12FA001-AC4F-418D-AE19-62706E023703}">
                      <ahyp:hlinkClr xmlns:ahyp="http://schemas.microsoft.com/office/drawing/2018/hyperlinkcolor" val="tx"/>
                    </a:ext>
                  </a:extLst>
                </a:hlinkClick>
              </a:rPr>
              <a:t>Rogla</a:t>
            </a:r>
            <a:r>
              <a:rPr lang="el-GR" sz="1800" u="sng" dirty="0">
                <a:solidFill>
                  <a:srgbClr val="7F59A1"/>
                </a:solidFill>
                <a:hlinkClick r:id="rId4">
                  <a:extLst>
                    <a:ext uri="{A12FA001-AC4F-418D-AE19-62706E023703}">
                      <ahyp:hlinkClr xmlns:ahyp="http://schemas.microsoft.com/office/drawing/2018/hyperlinkcolor" val="tx"/>
                    </a:ext>
                  </a:extLst>
                </a:hlinkClick>
              </a:rPr>
              <a:t> </a:t>
            </a:r>
            <a:r>
              <a:rPr lang="el-GR" sz="1800" dirty="0"/>
              <a:t>είναι ένα </a:t>
            </a:r>
            <a:r>
              <a:rPr lang="en-GB" sz="1800" dirty="0"/>
              <a:t>brand</a:t>
            </a:r>
            <a:r>
              <a:rPr lang="el-GR" sz="1800" dirty="0"/>
              <a:t> που συγκεντρώνει και διατηρεί τη γαστρονομική παράδοση του προορισμού Rogla-Pohorje, διατηρώντας έτσι αυθεντικά γαστρονομικά στοιχεία που μεταφέρονται από γενιά σε γενιά και προετοιμάζοντάς τα σύμφωνα με τις σύγχρονες τάσεις υγιεινής διατροφής.</a:t>
            </a:r>
            <a:endParaRPr sz="2000" dirty="0"/>
          </a:p>
          <a:p>
            <a:pPr marL="0" lvl="0" indent="0" algn="l" rtl="0">
              <a:lnSpc>
                <a:spcPct val="100000"/>
              </a:lnSpc>
              <a:spcBef>
                <a:spcPts val="0"/>
              </a:spcBef>
              <a:spcAft>
                <a:spcPts val="0"/>
              </a:spcAft>
              <a:buClr>
                <a:srgbClr val="595959"/>
              </a:buClr>
              <a:buSzPts val="2000"/>
              <a:buNone/>
            </a:pPr>
            <a:endParaRPr sz="1800" dirty="0"/>
          </a:p>
        </p:txBody>
      </p:sp>
      <p:sp>
        <p:nvSpPr>
          <p:cNvPr id="954" name="Google Shape;954;p16"/>
          <p:cNvSpPr txBox="1">
            <a:spLocks noGrp="1"/>
          </p:cNvSpPr>
          <p:nvPr>
            <p:ph type="body" idx="2"/>
          </p:nvPr>
        </p:nvSpPr>
        <p:spPr>
          <a:xfrm>
            <a:off x="217864" y="333302"/>
            <a:ext cx="6120792" cy="1001075"/>
          </a:xfrm>
          <a:prstGeom prst="rect">
            <a:avLst/>
          </a:prstGeom>
          <a:noFill/>
          <a:ln>
            <a:noFill/>
          </a:ln>
        </p:spPr>
        <p:txBody>
          <a:bodyPr spcFirstLastPara="1" wrap="square" lIns="91425" tIns="45700" rIns="91425" bIns="45700" anchor="ctr" anchorCtr="0">
            <a:normAutofit fontScale="92500"/>
          </a:bodyPr>
          <a:lstStyle/>
          <a:p>
            <a:pPr marL="0" lvl="0" indent="0" algn="l" rtl="0">
              <a:lnSpc>
                <a:spcPct val="90000"/>
              </a:lnSpc>
              <a:spcBef>
                <a:spcPts val="0"/>
              </a:spcBef>
              <a:spcAft>
                <a:spcPts val="0"/>
              </a:spcAft>
              <a:buClr>
                <a:srgbClr val="0070C0"/>
              </a:buClr>
              <a:buSzPts val="3200"/>
              <a:buNone/>
            </a:pPr>
            <a:r>
              <a:rPr lang="en-GB" sz="3200" dirty="0">
                <a:solidFill>
                  <a:srgbClr val="0070C0"/>
                </a:solidFill>
              </a:rPr>
              <a:t>Branding &amp; </a:t>
            </a:r>
            <a:r>
              <a:rPr lang="el-GR" sz="3200" dirty="0">
                <a:solidFill>
                  <a:srgbClr val="0070C0"/>
                </a:solidFill>
              </a:rPr>
              <a:t>Βιωσιμότητα</a:t>
            </a:r>
          </a:p>
          <a:p>
            <a:pPr marL="0" lvl="0" indent="0" algn="l" rtl="0">
              <a:lnSpc>
                <a:spcPct val="90000"/>
              </a:lnSpc>
              <a:spcBef>
                <a:spcPts val="0"/>
              </a:spcBef>
              <a:spcAft>
                <a:spcPts val="0"/>
              </a:spcAft>
              <a:buClr>
                <a:srgbClr val="0070C0"/>
              </a:buClr>
              <a:buSzPts val="3200"/>
              <a:buNone/>
            </a:pPr>
            <a:r>
              <a:rPr lang="el-GR" sz="2600" i="1" dirty="0">
                <a:solidFill>
                  <a:srgbClr val="1B728D"/>
                </a:solidFill>
              </a:rPr>
              <a:t>Ισορροπώντας την κατανομή των τουριστών</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7"/>
          <p:cNvSpPr txBox="1">
            <a:spLocks noGrp="1"/>
          </p:cNvSpPr>
          <p:nvPr>
            <p:ph type="body" idx="1"/>
          </p:nvPr>
        </p:nvSpPr>
        <p:spPr>
          <a:xfrm>
            <a:off x="5931989" y="3676035"/>
            <a:ext cx="5812377" cy="1704892"/>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rgbClr val="0070C0"/>
              </a:buClr>
              <a:buSzPts val="2000"/>
              <a:buNone/>
            </a:pPr>
            <a:r>
              <a:rPr lang="el-GR" sz="2000" b="1" dirty="0">
                <a:solidFill>
                  <a:srgbClr val="0070C0"/>
                </a:solidFill>
              </a:rPr>
              <a:t>Οι κορυφές της περιοχής οριοθετούν την κοιλάδα Safien </a:t>
            </a:r>
            <a:r>
              <a:rPr lang="el-GR" sz="2000" dirty="0">
                <a:solidFill>
                  <a:srgbClr val="505050"/>
                </a:solidFill>
              </a:rPr>
              <a:t>παρέχοντας ένα ποικίλο δίκτυο μονοπατιών πεζοπορίας και ποδηλασίας. Προσφέρει πολιτισμό, φύση, περιπέτεια και αυθεντικότητα. Έχει πολλά αλπικά λιβάδια, ορεινά δάση και κορυφές.</a:t>
            </a:r>
            <a:endParaRPr sz="2000" dirty="0">
              <a:solidFill>
                <a:srgbClr val="505050"/>
              </a:solidFill>
            </a:endParaRPr>
          </a:p>
        </p:txBody>
      </p:sp>
      <p:sp>
        <p:nvSpPr>
          <p:cNvPr id="960" name="Google Shape;960;p17"/>
          <p:cNvSpPr txBox="1">
            <a:spLocks noGrp="1"/>
          </p:cNvSpPr>
          <p:nvPr>
            <p:ph type="body" idx="3"/>
          </p:nvPr>
        </p:nvSpPr>
        <p:spPr>
          <a:xfrm>
            <a:off x="297712" y="3635091"/>
            <a:ext cx="5284625" cy="2397219"/>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000"/>
              <a:buNone/>
            </a:pPr>
            <a:r>
              <a:rPr lang="el-GR" sz="1800" b="1" i="0" dirty="0">
                <a:solidFill>
                  <a:srgbClr val="0070C0"/>
                </a:solidFill>
              </a:rPr>
              <a:t>Η κοιλάδα Safien είναι μια αλπική κοιλάδα στην Ελβετία</a:t>
            </a:r>
            <a:r>
              <a:rPr lang="en-GB" sz="1800" b="1" i="0" dirty="0">
                <a:solidFill>
                  <a:srgbClr val="0070C0"/>
                </a:solidFill>
              </a:rPr>
              <a:t>. </a:t>
            </a:r>
            <a:r>
              <a:rPr lang="el-GR" sz="1800" b="0" i="0" dirty="0">
                <a:solidFill>
                  <a:srgbClr val="505050"/>
                </a:solidFill>
              </a:rPr>
              <a:t>Αυτό που κάνει αυτή την κοιλάδα να διαφέρει από τις 149 άλλες στο καντόνι είναι η κληρονομιά που έχουν αφήσει οι κάτοικοί της στο πέρασμα των αιώνων. Τα σπίτια, οι αχυρώνες και οι αλπικές καλύβες δεν είναι συγκεντρωμένες αλλά σκορπισμένες σαν μαύρες κουκκίδες στις πλαγιές των λόφων ανάμεσα στα ψηλά βουνά.</a:t>
            </a:r>
            <a:endParaRPr sz="1800" dirty="0">
              <a:solidFill>
                <a:srgbClr val="4D4D4D"/>
              </a:solidFill>
            </a:endParaRPr>
          </a:p>
        </p:txBody>
      </p:sp>
      <p:sp>
        <p:nvSpPr>
          <p:cNvPr id="961" name="Google Shape;961;p17"/>
          <p:cNvSpPr txBox="1"/>
          <p:nvPr/>
        </p:nvSpPr>
        <p:spPr>
          <a:xfrm>
            <a:off x="9893569" y="2564524"/>
            <a:ext cx="32004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Image Source</a:t>
            </a:r>
            <a:endParaRPr sz="1800" b="0" i="0" u="none" strike="noStrike" cap="none">
              <a:solidFill>
                <a:schemeClr val="dk1"/>
              </a:solidFill>
              <a:latin typeface="Calibri"/>
              <a:ea typeface="Calibri"/>
              <a:cs typeface="Calibri"/>
              <a:sym typeface="Calibri"/>
            </a:endParaRPr>
          </a:p>
        </p:txBody>
      </p:sp>
      <p:pic>
        <p:nvPicPr>
          <p:cNvPr id="962" name="Google Shape;962;p17" descr="A group of people sitting on a bed in front of a mountain&#10;&#10;Description automatically generated with medium confidence"/>
          <p:cNvPicPr preferRelativeResize="0">
            <a:picLocks noGrp="1"/>
          </p:cNvPicPr>
          <p:nvPr>
            <p:ph type="pic" idx="2"/>
          </p:nvPr>
        </p:nvPicPr>
        <p:blipFill rotWithShape="1">
          <a:blip r:embed="rId4">
            <a:alphaModFix/>
          </a:blip>
          <a:srcRect l="-29648" t="31086" r="-10082" b="-5253"/>
          <a:stretch/>
        </p:blipFill>
        <p:spPr>
          <a:xfrm>
            <a:off x="84539" y="-732"/>
            <a:ext cx="12498697" cy="3635823"/>
          </a:xfrm>
          <a:prstGeom prst="rect">
            <a:avLst/>
          </a:prstGeom>
          <a:noFill/>
          <a:ln>
            <a:noFill/>
          </a:ln>
        </p:spPr>
      </p:pic>
      <p:sp>
        <p:nvSpPr>
          <p:cNvPr id="963" name="Google Shape;963;p17"/>
          <p:cNvSpPr/>
          <p:nvPr/>
        </p:nvSpPr>
        <p:spPr>
          <a:xfrm>
            <a:off x="164838" y="173690"/>
            <a:ext cx="3344878" cy="1518634"/>
          </a:xfrm>
          <a:prstGeom prst="roundRect">
            <a:avLst>
              <a:gd name="adj" fmla="val 16667"/>
            </a:avLst>
          </a:prstGeom>
          <a:solidFill>
            <a:srgbClr val="7F59A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4" name="Google Shape;964;p17"/>
          <p:cNvSpPr txBox="1"/>
          <p:nvPr/>
        </p:nvSpPr>
        <p:spPr>
          <a:xfrm>
            <a:off x="1376127" y="209808"/>
            <a:ext cx="1991761" cy="1384954"/>
          </a:xfrm>
          <a:prstGeom prst="rect">
            <a:avLst/>
          </a:prstGeom>
          <a:solidFill>
            <a:srgbClr val="7F59A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l-GR" sz="2800" b="0" i="0" u="none" strike="noStrike" cap="none" dirty="0">
                <a:solidFill>
                  <a:schemeClr val="lt1"/>
                </a:solidFill>
                <a:latin typeface="Calibri"/>
                <a:ea typeface="Calibri"/>
                <a:cs typeface="Calibri"/>
                <a:sym typeface="Calibri"/>
              </a:rPr>
              <a:t>Μελέτη περίπτωσης Ελβετία</a:t>
            </a:r>
            <a:endParaRPr sz="1050" b="0" i="0" u="none" strike="noStrike" cap="none" dirty="0">
              <a:solidFill>
                <a:srgbClr val="000000"/>
              </a:solidFill>
              <a:latin typeface="Arial"/>
              <a:ea typeface="Arial"/>
              <a:cs typeface="Arial"/>
              <a:sym typeface="Arial"/>
            </a:endParaRPr>
          </a:p>
        </p:txBody>
      </p:sp>
      <p:sp>
        <p:nvSpPr>
          <p:cNvPr id="965" name="Google Shape;965;p17"/>
          <p:cNvSpPr txBox="1"/>
          <p:nvPr/>
        </p:nvSpPr>
        <p:spPr>
          <a:xfrm>
            <a:off x="273829" y="252099"/>
            <a:ext cx="904551"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GB" sz="4000" b="1" i="0" u="none" strike="noStrike" cap="none">
                <a:solidFill>
                  <a:schemeClr val="lt1"/>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18"/>
          <p:cNvSpPr txBox="1">
            <a:spLocks noGrp="1"/>
          </p:cNvSpPr>
          <p:nvPr>
            <p:ph type="body" idx="1"/>
          </p:nvPr>
        </p:nvSpPr>
        <p:spPr>
          <a:xfrm>
            <a:off x="286209" y="1399611"/>
            <a:ext cx="11382622" cy="4433017"/>
          </a:xfrm>
          <a:prstGeom prst="rect">
            <a:avLst/>
          </a:prstGeom>
          <a:noFill/>
          <a:ln>
            <a:noFill/>
          </a:ln>
        </p:spPr>
        <p:txBody>
          <a:bodyPr spcFirstLastPara="1" wrap="square" lIns="91425" tIns="45700" rIns="91425" bIns="45700" anchor="t" anchorCtr="0">
            <a:noAutofit/>
          </a:bodyPr>
          <a:lstStyle/>
          <a:p>
            <a:pPr marL="342900" lvl="0" indent="-342900" algn="just" rtl="0">
              <a:lnSpc>
                <a:spcPct val="120000"/>
              </a:lnSpc>
              <a:spcBef>
                <a:spcPts val="0"/>
              </a:spcBef>
              <a:spcAft>
                <a:spcPts val="0"/>
              </a:spcAft>
              <a:buClr>
                <a:srgbClr val="595959"/>
              </a:buClr>
              <a:buSzPts val="2000"/>
              <a:buFont typeface="Arial"/>
              <a:buChar char="•"/>
            </a:pPr>
            <a:r>
              <a:rPr lang="el-GR" sz="1800" dirty="0"/>
              <a:t>Η κοιλάδα Safien στο πλαίσιο του κρατικού προγράμματος στήριξης για τον αγροτικό τομέα, επικεντρώθηκε στην περιφερειακή ανάπτυξη, τον βιώσιμο τουρισμό και τη διβιομηχανική συνεργασία. Η πρωτοβουλία θα παρέχει μακροπρόθεσμη ασφάλεια για τις υπάρχουσες θέσεις εργασίας καθώς και για τη δημιουργία νέων.</a:t>
            </a:r>
            <a:r>
              <a:rPr lang="en-GB" sz="1800" dirty="0"/>
              <a:t> </a:t>
            </a:r>
            <a:r>
              <a:rPr lang="el-GR" sz="1800" dirty="0"/>
              <a:t>Το</a:t>
            </a:r>
            <a:r>
              <a:rPr lang="en-GB" sz="1800" dirty="0"/>
              <a:t> </a:t>
            </a:r>
            <a:r>
              <a:rPr lang="el-GR" sz="1800" u="sng" dirty="0">
                <a:solidFill>
                  <a:srgbClr val="7F59A1"/>
                </a:solidFill>
                <a:hlinkClick r:id="rId3">
                  <a:extLst>
                    <a:ext uri="{A12FA001-AC4F-418D-AE19-62706E023703}">
                      <ahyp:hlinkClr xmlns:ahyp="http://schemas.microsoft.com/office/drawing/2018/hyperlinkcolor" val="tx"/>
                    </a:ext>
                  </a:extLst>
                </a:hlinkClick>
              </a:rPr>
              <a:t>ξενοδοχείο</a:t>
            </a:r>
            <a:r>
              <a:rPr lang="en-GB" sz="1800" u="sng" dirty="0">
                <a:solidFill>
                  <a:srgbClr val="7F59A1"/>
                </a:solidFill>
                <a:hlinkClick r:id="rId3">
                  <a:extLst>
                    <a:ext uri="{A12FA001-AC4F-418D-AE19-62706E023703}">
                      <ahyp:hlinkClr xmlns:ahyp="http://schemas.microsoft.com/office/drawing/2018/hyperlinkcolor" val="tx"/>
                    </a:ext>
                  </a:extLst>
                </a:hlinkClick>
              </a:rPr>
              <a:t> Alpenblick </a:t>
            </a:r>
            <a:r>
              <a:rPr lang="el-GR" sz="1800" u="sng" dirty="0">
                <a:solidFill>
                  <a:srgbClr val="7F59A1"/>
                </a:solidFill>
                <a:hlinkClick r:id="rId3">
                  <a:extLst>
                    <a:ext uri="{A12FA001-AC4F-418D-AE19-62706E023703}">
                      <ahyp:hlinkClr xmlns:ahyp="http://schemas.microsoft.com/office/drawing/2018/hyperlinkcolor" val="tx"/>
                    </a:ext>
                  </a:extLst>
                </a:hlinkClick>
              </a:rPr>
              <a:t>στην </a:t>
            </a:r>
            <a:r>
              <a:rPr lang="en-GB" sz="1800" u="sng" dirty="0" err="1">
                <a:solidFill>
                  <a:srgbClr val="7F59A1"/>
                </a:solidFill>
                <a:hlinkClick r:id="rId3">
                  <a:extLst>
                    <a:ext uri="{A12FA001-AC4F-418D-AE19-62706E023703}">
                      <ahyp:hlinkClr xmlns:ahyp="http://schemas.microsoft.com/office/drawing/2018/hyperlinkcolor" val="tx"/>
                    </a:ext>
                  </a:extLst>
                </a:hlinkClick>
              </a:rPr>
              <a:t>Tenna</a:t>
            </a:r>
            <a:r>
              <a:rPr lang="en-GB" sz="1800" u="sng" dirty="0">
                <a:solidFill>
                  <a:srgbClr val="7F59A1"/>
                </a:solidFill>
                <a:hlinkClick r:id="rId3">
                  <a:extLst>
                    <a:ext uri="{A12FA001-AC4F-418D-AE19-62706E023703}">
                      <ahyp:hlinkClr xmlns:ahyp="http://schemas.microsoft.com/office/drawing/2018/hyperlinkcolor" val="tx"/>
                    </a:ext>
                  </a:extLst>
                </a:hlinkClick>
              </a:rPr>
              <a:t> </a:t>
            </a:r>
            <a:r>
              <a:rPr lang="el-GR" sz="1800" dirty="0"/>
              <a:t>χρησιμεύει ως κόμβος για αυτήν την πρωτοβουλία που οδηγεί στην καινοτομία για μια ακμάζουσα περιφερειακή οικονομία.</a:t>
            </a:r>
            <a:endParaRPr sz="2000" dirty="0"/>
          </a:p>
          <a:p>
            <a:pPr marL="342900" lvl="0" indent="-215900" algn="just" rtl="0">
              <a:lnSpc>
                <a:spcPct val="120000"/>
              </a:lnSpc>
              <a:spcBef>
                <a:spcPts val="0"/>
              </a:spcBef>
              <a:spcAft>
                <a:spcPts val="0"/>
              </a:spcAft>
              <a:buClr>
                <a:srgbClr val="595959"/>
              </a:buClr>
              <a:buSzPts val="2000"/>
              <a:buFont typeface="Arial"/>
              <a:buNone/>
            </a:pPr>
            <a:endParaRPr sz="1800" dirty="0"/>
          </a:p>
          <a:p>
            <a:pPr marL="342900" lvl="0" indent="-342900" algn="just" rtl="0">
              <a:lnSpc>
                <a:spcPct val="120000"/>
              </a:lnSpc>
              <a:spcBef>
                <a:spcPts val="0"/>
              </a:spcBef>
              <a:spcAft>
                <a:spcPts val="0"/>
              </a:spcAft>
              <a:buClr>
                <a:srgbClr val="595959"/>
              </a:buClr>
              <a:buSzPts val="2000"/>
              <a:buFont typeface="Arial"/>
              <a:buChar char="•"/>
            </a:pPr>
            <a:r>
              <a:rPr lang="el-GR" sz="1800" dirty="0"/>
              <a:t>Ένα αλπικό εργαστήριο τροφίμων δημιουργήθηκε στο ξενοδοχείο για να προωθήσει την καινοτομία προϊόντων στην αλπική γεωργία. Εκτός από τα παραδοσιακά προϊόντα όπως το τυρί και το κρέας, θα δοκιμαστούν ή θα βελτιωθούν νέα προϊόντα και προϊόντα άλλων πολιτισμών, όπως οι πατάτες του βουνού, η κινόα και η στέβια. Το Κέντρο Καινοτομίας και Ικανότητας για την Αλπική και Ορεινή Γεωργία, επιτρέπει τη βιώσιμη, κερδοφόρα γεωργία στις ορεινές περιοχές του μέσω έρευνας, δοκιμών, πειραματισμών και διαχείρισης. Η ανταλλαγή γνώσεων με αυτές τις πρακτικές έχει ενισχυθεί και θα απαντηθούν πρακτικά ερωτήματα σχετικά με συγκεκριμένα προβλήματα που σχετίζονται με την τοποθεσία, τα οποία αφορούν ολόκληρη την Ελβετία.</a:t>
            </a:r>
            <a:endParaRPr sz="1600" dirty="0"/>
          </a:p>
        </p:txBody>
      </p:sp>
      <p:sp>
        <p:nvSpPr>
          <p:cNvPr id="971" name="Google Shape;971;p18"/>
          <p:cNvSpPr txBox="1">
            <a:spLocks noGrp="1"/>
          </p:cNvSpPr>
          <p:nvPr>
            <p:ph type="body" idx="2"/>
          </p:nvPr>
        </p:nvSpPr>
        <p:spPr>
          <a:xfrm>
            <a:off x="299857" y="365144"/>
            <a:ext cx="11073661" cy="931258"/>
          </a:xfrm>
          <a:prstGeom prst="rect">
            <a:avLst/>
          </a:prstGeom>
          <a:noFill/>
          <a:ln>
            <a:noFill/>
          </a:ln>
        </p:spPr>
        <p:txBody>
          <a:bodyPr spcFirstLastPara="1" wrap="square" lIns="91425" tIns="45700" rIns="91425" bIns="45700" anchor="ctr" anchorCtr="0">
            <a:normAutofit fontScale="47500" lnSpcReduction="20000"/>
          </a:bodyPr>
          <a:lstStyle/>
          <a:p>
            <a:pPr marL="0" lvl="0" indent="0" algn="l" rtl="0">
              <a:lnSpc>
                <a:spcPct val="90000"/>
              </a:lnSpc>
              <a:spcBef>
                <a:spcPts val="0"/>
              </a:spcBef>
              <a:spcAft>
                <a:spcPts val="0"/>
              </a:spcAft>
              <a:buClr>
                <a:srgbClr val="0070C0"/>
              </a:buClr>
              <a:buSzPct val="100000"/>
              <a:buNone/>
            </a:pPr>
            <a:r>
              <a:rPr lang="el-GR" sz="5800" dirty="0">
                <a:solidFill>
                  <a:srgbClr val="0070C0"/>
                </a:solidFill>
              </a:rPr>
              <a:t>Χτίζοντας τη Βιώσιμη Ανάπτυξη και την Καινοτομία</a:t>
            </a:r>
          </a:p>
          <a:p>
            <a:pPr marL="0" lvl="0" indent="0" algn="l" rtl="0">
              <a:lnSpc>
                <a:spcPct val="90000"/>
              </a:lnSpc>
              <a:spcBef>
                <a:spcPts val="0"/>
              </a:spcBef>
              <a:spcAft>
                <a:spcPts val="0"/>
              </a:spcAft>
              <a:buClr>
                <a:srgbClr val="0070C0"/>
              </a:buClr>
              <a:buSzPct val="100000"/>
              <a:buNone/>
            </a:pPr>
            <a:r>
              <a:rPr lang="el-GR" sz="4400" dirty="0">
                <a:solidFill>
                  <a:srgbClr val="1B728D"/>
                </a:solidFill>
              </a:rPr>
              <a:t>Ένα ορεινό ξενοδοχείο ως κινητήρια δύναμη για την καινοτομία και τη βιώσιμη ανάπτυξη</a:t>
            </a:r>
            <a:endParaRPr sz="4400" dirty="0">
              <a:solidFill>
                <a:srgbClr val="1B728D"/>
              </a:solidFill>
            </a:endParaRPr>
          </a:p>
        </p:txBody>
      </p:sp>
      <p:sp>
        <p:nvSpPr>
          <p:cNvPr id="972" name="Google Shape;972;p18"/>
          <p:cNvSpPr/>
          <p:nvPr/>
        </p:nvSpPr>
        <p:spPr>
          <a:xfrm>
            <a:off x="891650" y="5945339"/>
            <a:ext cx="6096000" cy="794023"/>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l-GR" sz="1400" b="0" i="0" u="none" strike="noStrike" cap="none" dirty="0">
                <a:solidFill>
                  <a:schemeClr val="dk1"/>
                </a:solidFill>
                <a:latin typeface="Calibri"/>
                <a:ea typeface="Calibri"/>
                <a:cs typeface="Calibri"/>
                <a:sym typeface="Calibri"/>
              </a:rPr>
              <a:t>Για περισ</a:t>
            </a:r>
            <a:r>
              <a:rPr lang="el-GR" sz="1400" b="0" i="0" u="none"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σ</a:t>
            </a:r>
            <a:r>
              <a:rPr lang="el-GR" sz="1400" b="0" i="0" u="none" strike="noStrike" cap="none" dirty="0">
                <a:solidFill>
                  <a:schemeClr val="dk1"/>
                </a:solidFill>
                <a:latin typeface="Calibri"/>
                <a:ea typeface="Calibri"/>
                <a:cs typeface="Calibri"/>
                <a:sym typeface="Calibri"/>
              </a:rPr>
              <a:t>ότερες πληροφορίες, δείτε:</a:t>
            </a:r>
          </a:p>
          <a:p>
            <a:pPr marL="0" marR="0" lvl="0" indent="0" algn="l" rtl="0">
              <a:lnSpc>
                <a:spcPct val="120000"/>
              </a:lnSpc>
              <a:spcBef>
                <a:spcPts val="0"/>
              </a:spcBef>
              <a:spcAft>
                <a:spcPts val="0"/>
              </a:spcAft>
              <a:buClr>
                <a:srgbClr val="000000"/>
              </a:buClr>
              <a:buSzPts val="1400"/>
              <a:buFont typeface="Arial"/>
              <a:buNone/>
            </a:pPr>
            <a:r>
              <a:rPr lang="en-GB" sz="12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https://www.blw.admin.ch/blw/de/home/instrumente/laendliche-entwicklung-und-strukturverbesserungen/laendliche-entwicklung.html</a:t>
            </a:r>
            <a:r>
              <a:rPr lang="en-GB" sz="1200" b="0" i="0" u="none" strike="noStrike" cap="none" dirty="0">
                <a:solidFill>
                  <a:schemeClr val="dk1"/>
                </a:solidFill>
                <a:latin typeface="Calibri"/>
                <a:ea typeface="Calibri"/>
                <a:cs typeface="Calibri"/>
                <a:sym typeface="Calibri"/>
              </a:rPr>
              <a:t> </a:t>
            </a:r>
            <a:endParaRPr sz="1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9"/>
          <p:cNvSpPr txBox="1">
            <a:spLocks noGrp="1"/>
          </p:cNvSpPr>
          <p:nvPr>
            <p:ph type="body" idx="1"/>
          </p:nvPr>
        </p:nvSpPr>
        <p:spPr>
          <a:xfrm>
            <a:off x="2019379" y="3137101"/>
            <a:ext cx="6335727" cy="1577813"/>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Clr>
                <a:schemeClr val="lt1"/>
              </a:buClr>
              <a:buSzPct val="100000"/>
              <a:buNone/>
            </a:pPr>
            <a:r>
              <a:rPr lang="el-GR" sz="6300" dirty="0"/>
              <a:t>Ξεκινήστε σήμερα το βιώσιμο επιχειρηματικό ταξίδι στο βουνό</a:t>
            </a:r>
            <a:r>
              <a:rPr lang="en-GB" sz="6300" dirty="0"/>
              <a:t>!</a:t>
            </a:r>
            <a:endParaRPr sz="6300" dirty="0"/>
          </a:p>
          <a:p>
            <a:pPr marL="0" lvl="0" indent="0" algn="l" rtl="0">
              <a:lnSpc>
                <a:spcPct val="90000"/>
              </a:lnSpc>
              <a:spcBef>
                <a:spcPts val="1000"/>
              </a:spcBef>
              <a:spcAft>
                <a:spcPts val="0"/>
              </a:spcAft>
              <a:buClr>
                <a:schemeClr val="lt1"/>
              </a:buClr>
              <a:buSzPct val="100000"/>
              <a:buNone/>
            </a:pPr>
            <a:endParaRPr b="1" dirty="0"/>
          </a:p>
        </p:txBody>
      </p:sp>
      <p:sp>
        <p:nvSpPr>
          <p:cNvPr id="978" name="Google Shape;978;p19"/>
          <p:cNvSpPr txBox="1">
            <a:spLocks noGrp="1"/>
          </p:cNvSpPr>
          <p:nvPr>
            <p:ph type="body" idx="2"/>
          </p:nvPr>
        </p:nvSpPr>
        <p:spPr>
          <a:xfrm>
            <a:off x="718264" y="3343787"/>
            <a:ext cx="90455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en-GB" sz="5400" b="1"/>
              <a:t>03</a:t>
            </a:r>
            <a:endParaRPr/>
          </a:p>
        </p:txBody>
      </p:sp>
      <p:sp>
        <p:nvSpPr>
          <p:cNvPr id="979" name="Google Shape;979;p19"/>
          <p:cNvSpPr>
            <a:spLocks noGrp="1"/>
          </p:cNvSpPr>
          <p:nvPr>
            <p:ph type="pic" idx="3"/>
          </p:nvPr>
        </p:nvSpPr>
        <p:spPr>
          <a:xfrm>
            <a:off x="7810113" y="2429"/>
            <a:ext cx="4381887" cy="6855571"/>
          </a:xfrm>
          <a:prstGeom prst="rect">
            <a:avLst/>
          </a:prstGeom>
          <a:noFill/>
          <a:ln>
            <a:no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2"/>
          <p:cNvSpPr txBox="1">
            <a:spLocks noGrp="1"/>
          </p:cNvSpPr>
          <p:nvPr>
            <p:ph type="body" idx="1"/>
          </p:nvPr>
        </p:nvSpPr>
        <p:spPr>
          <a:xfrm>
            <a:off x="4864476" y="1570632"/>
            <a:ext cx="6626936" cy="4093189"/>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rgbClr val="595959"/>
              </a:buClr>
              <a:buSzPct val="108108"/>
              <a:buNone/>
            </a:pPr>
            <a:r>
              <a:rPr lang="el-GR" dirty="0"/>
              <a:t>Αυτή η τέταρτη ενότητα του εξαμερούς μαθήματος PEAK προσφέρει εργαλεία και ανάλυση</a:t>
            </a:r>
            <a:r>
              <a:rPr lang="en-GB" dirty="0"/>
              <a:t>: </a:t>
            </a:r>
            <a:endParaRPr dirty="0"/>
          </a:p>
          <a:p>
            <a:pPr marL="228600" lvl="0" indent="-228600" algn="just" rtl="0">
              <a:lnSpc>
                <a:spcPct val="90000"/>
              </a:lnSpc>
              <a:spcBef>
                <a:spcPts val="0"/>
              </a:spcBef>
              <a:spcAft>
                <a:spcPts val="0"/>
              </a:spcAft>
              <a:buClr>
                <a:srgbClr val="595959"/>
              </a:buClr>
              <a:buSzPct val="108108"/>
              <a:buNone/>
            </a:pPr>
            <a:endParaRPr dirty="0"/>
          </a:p>
          <a:p>
            <a:pPr marL="342900" lvl="0" indent="-342900" algn="just" rtl="0">
              <a:lnSpc>
                <a:spcPct val="110000"/>
              </a:lnSpc>
              <a:spcBef>
                <a:spcPts val="0"/>
              </a:spcBef>
              <a:spcAft>
                <a:spcPts val="0"/>
              </a:spcAft>
              <a:buSzPct val="108108"/>
              <a:buFont typeface="Arial"/>
              <a:buChar char="•"/>
            </a:pPr>
            <a:r>
              <a:rPr lang="el-GR" dirty="0"/>
              <a:t>Για την εφαρμογή πιο βιώσιμων επιχειρηματικών πρακτικών, ειδικά όταν πρόκειται για ορεινή περιοχή. Από πού ξεκινάς! Υπάρχουν τόσες πολλές προκλήσεις και είναι δύσκολο να κατανοήσουμε τις μυριάδες συστάσεις που υπάρχουν σχετικά με τις πρακτικές βιωσιμότητας. Αυτή η ενότητα στοχεύει να βοηθήσει εσάς και την επιχείρησή σας να κάνετε τα πρώτα βήματα με δομημένο τρόπο.</a:t>
            </a:r>
            <a:endParaRPr dirty="0"/>
          </a:p>
        </p:txBody>
      </p:sp>
      <p:sp>
        <p:nvSpPr>
          <p:cNvPr id="831" name="Google Shape;831;p2"/>
          <p:cNvSpPr txBox="1">
            <a:spLocks noGrp="1"/>
          </p:cNvSpPr>
          <p:nvPr>
            <p:ph type="body" idx="3"/>
          </p:nvPr>
        </p:nvSpPr>
        <p:spPr>
          <a:xfrm>
            <a:off x="4819638" y="666476"/>
            <a:ext cx="4242474"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el-GR" sz="4400" dirty="0">
                <a:solidFill>
                  <a:srgbClr val="0070C0"/>
                </a:solidFill>
              </a:rPr>
              <a:t>Εισαγωγή</a:t>
            </a:r>
            <a:r>
              <a:rPr lang="en-GB" sz="4400" dirty="0">
                <a:solidFill>
                  <a:srgbClr val="0070C0"/>
                </a:solidFill>
              </a:rPr>
              <a:t> </a:t>
            </a:r>
            <a:endParaRPr sz="4400" dirty="0">
              <a:solidFill>
                <a:srgbClr val="0070C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20"/>
          <p:cNvSpPr txBox="1">
            <a:spLocks noGrp="1"/>
          </p:cNvSpPr>
          <p:nvPr>
            <p:ph type="body" idx="1"/>
          </p:nvPr>
        </p:nvSpPr>
        <p:spPr>
          <a:xfrm>
            <a:off x="393277" y="1475699"/>
            <a:ext cx="11398386" cy="488415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just" rtl="0">
              <a:lnSpc>
                <a:spcPct val="100000"/>
              </a:lnSpc>
              <a:spcBef>
                <a:spcPts val="0"/>
              </a:spcBef>
              <a:spcAft>
                <a:spcPts val="0"/>
              </a:spcAft>
              <a:buClr>
                <a:srgbClr val="595959"/>
              </a:buClr>
              <a:buSzPts val="2000"/>
              <a:buFont typeface="Arial"/>
              <a:buChar char="•"/>
            </a:pPr>
            <a:r>
              <a:rPr lang="el-GR" sz="2000" dirty="0"/>
              <a:t>Το να έχεις </a:t>
            </a:r>
            <a:r>
              <a:rPr lang="el-GR" sz="2000" b="1" dirty="0">
                <a:solidFill>
                  <a:srgbClr val="0070C0"/>
                </a:solidFill>
              </a:rPr>
              <a:t>«Πρωταθλητές Βιωσιμότητας» </a:t>
            </a:r>
            <a:r>
              <a:rPr lang="el-GR" sz="2000" dirty="0"/>
              <a:t>και έναν αφοσιωμένο </a:t>
            </a:r>
            <a:r>
              <a:rPr lang="el-GR" sz="2000" b="1" dirty="0">
                <a:solidFill>
                  <a:srgbClr val="0070C0"/>
                </a:solidFill>
              </a:rPr>
              <a:t>«Υπεύθυνο Βιωσιμότητας» </a:t>
            </a:r>
            <a:r>
              <a:rPr lang="el-GR" sz="2000" dirty="0"/>
              <a:t>είναι το πρώτο σημαντικό πρώτο βήμα σε ένα επιχειρηματικό ταξίδι προς το Net Zero. Χρειάζεστε ένα άτομο για να διαχειριστεί τη βιωσιμότητα, να αναπτύξει τη στρατηγική βιωσιμότητας και να οδηγήσει όλους τους ενδιαφερόμενους. Το επόμενο βήμα είναι να εκπαιδεύσει ώστε να μπορούν όλοι να βοηθήσουν και να συνεισφέρουν. </a:t>
            </a:r>
          </a:p>
          <a:p>
            <a:pPr marL="342900" lvl="0" indent="-342900" algn="just" rtl="0">
              <a:lnSpc>
                <a:spcPct val="100000"/>
              </a:lnSpc>
              <a:spcBef>
                <a:spcPts val="0"/>
              </a:spcBef>
              <a:spcAft>
                <a:spcPts val="0"/>
              </a:spcAft>
              <a:buClr>
                <a:srgbClr val="595959"/>
              </a:buClr>
              <a:buSzPts val="2000"/>
              <a:buFont typeface="Arial"/>
              <a:buChar char="•"/>
            </a:pPr>
            <a:r>
              <a:rPr lang="el-GR" sz="2000" b="1" dirty="0">
                <a:solidFill>
                  <a:srgbClr val="0070C0"/>
                </a:solidFill>
              </a:rPr>
              <a:t>Κάντε μικρές, έξυπνες, οικολογικές αλλαγές</a:t>
            </a:r>
            <a:r>
              <a:rPr lang="el-GR" sz="2000" dirty="0"/>
              <a:t> για να μειώσετε το συνολικό αποτύπωμα άνθρακα της επιχείρησής σας. Συμπληρώστε ένα ερωτηματολόγιο για να υπολογίσετε το αποτύπωμα σε όλες τις διαδικασίες και, στη συνέχεια, λάβετε οδηγίες σχετικά με τα βήματα για τη μείωση του συνολικού αποτυπώματος άνθρακα.</a:t>
            </a:r>
          </a:p>
          <a:p>
            <a:pPr marL="342900" lvl="0" indent="-342900" algn="just" rtl="0">
              <a:lnSpc>
                <a:spcPct val="100000"/>
              </a:lnSpc>
              <a:spcBef>
                <a:spcPts val="0"/>
              </a:spcBef>
              <a:spcAft>
                <a:spcPts val="0"/>
              </a:spcAft>
              <a:buClr>
                <a:srgbClr val="595959"/>
              </a:buClr>
              <a:buSzPts val="2000"/>
              <a:buFont typeface="Arial"/>
              <a:buChar char="•"/>
            </a:pPr>
            <a:r>
              <a:rPr lang="el-GR" sz="2000" b="1" dirty="0">
                <a:solidFill>
                  <a:srgbClr val="0070C0"/>
                </a:solidFill>
              </a:rPr>
              <a:t>Εξερευνήστε και υιοθετήστε την Πράσινη τεχνολογία</a:t>
            </a:r>
            <a:r>
              <a:rPr lang="el-GR" sz="2000" dirty="0"/>
              <a:t>. Οι φιλικές προς το περιβάλλον τεχνολογίες μειώνουν τις αρνητικές επιπτώσεις στον πλανήτη, π.χ., τα προϊόντα καταναλώνουν λιγότερη ενέργεια και εξοικονομούν πολλή ενέργεια.</a:t>
            </a:r>
          </a:p>
          <a:p>
            <a:pPr marL="342900" lvl="0" indent="-342900" algn="just" rtl="0">
              <a:lnSpc>
                <a:spcPct val="100000"/>
              </a:lnSpc>
              <a:spcBef>
                <a:spcPts val="0"/>
              </a:spcBef>
              <a:spcAft>
                <a:spcPts val="0"/>
              </a:spcAft>
              <a:buClr>
                <a:srgbClr val="595959"/>
              </a:buClr>
              <a:buSzPts val="2000"/>
              <a:buFont typeface="Arial"/>
              <a:buChar char="•"/>
            </a:pPr>
            <a:r>
              <a:rPr lang="el-GR" sz="2000" b="1" dirty="0">
                <a:solidFill>
                  <a:srgbClr val="0070C0"/>
                </a:solidFill>
              </a:rPr>
              <a:t>Σκεφτείτε την αλυσίδα εφοδιασμού σας</a:t>
            </a:r>
            <a:r>
              <a:rPr lang="el-GR" sz="2000" dirty="0"/>
              <a:t>. Οι προμηθευτές με τους οποίους επιλέγετε να συνεργαστείτε έχουν επίσης τα δικά τους αποτυπώματα άνθρακα και πρέπει να τους ρίξετε μια προσεκτική ματιά για να κάνετε αλλαγές όπου μπορείτε. Προσέξτε αυτούς που ασκούν το «greenwashing» – την πρακτική του να δίνουν την εντύπωση ότι είναι πιο φιλικοί προς το περιβάλλον από ό,τι είναι πραγματικά η επιχείρησή τους. Εξετάστε το ενδεχόμενο να προμηθευτείτε τοπικά βιολογικά τρόφιμα, προϊόντα καθαρισμού φιλικά προς το περιβάλλον  κ.λπ.</a:t>
            </a:r>
            <a:endParaRPr sz="2000" dirty="0"/>
          </a:p>
        </p:txBody>
      </p:sp>
      <p:sp>
        <p:nvSpPr>
          <p:cNvPr id="985" name="Google Shape;985;p20"/>
          <p:cNvSpPr txBox="1">
            <a:spLocks noGrp="1"/>
          </p:cNvSpPr>
          <p:nvPr>
            <p:ph type="body" idx="2"/>
          </p:nvPr>
        </p:nvSpPr>
        <p:spPr>
          <a:xfrm>
            <a:off x="379631" y="820396"/>
            <a:ext cx="7809024"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l-GR" sz="3200" dirty="0">
                <a:solidFill>
                  <a:srgbClr val="0070C0"/>
                </a:solidFill>
              </a:rPr>
              <a:t>Φτιάξτε μια βιώσιμη ορεινή επιχείρηση</a:t>
            </a:r>
            <a:endParaRPr sz="3200" dirty="0">
              <a:solidFill>
                <a:srgbClr val="0070C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21"/>
          <p:cNvSpPr txBox="1">
            <a:spLocks noGrp="1"/>
          </p:cNvSpPr>
          <p:nvPr>
            <p:ph type="body" idx="1"/>
          </p:nvPr>
        </p:nvSpPr>
        <p:spPr>
          <a:xfrm>
            <a:off x="456213" y="1784412"/>
            <a:ext cx="11171680" cy="3838468"/>
          </a:xfrm>
          <a:prstGeom prst="rect">
            <a:avLst/>
          </a:prstGeom>
          <a:solidFill>
            <a:schemeClr val="lt1"/>
          </a:solidFill>
          <a:ln>
            <a:noFill/>
          </a:ln>
        </p:spPr>
        <p:txBody>
          <a:bodyPr spcFirstLastPara="1" wrap="square" lIns="91425" tIns="45700" rIns="91425" bIns="45700" anchor="ctr" anchorCtr="0">
            <a:noAutofit/>
          </a:bodyPr>
          <a:lstStyle/>
          <a:p>
            <a:pPr marL="342900" lvl="0" indent="-342900" algn="just" rtl="0">
              <a:lnSpc>
                <a:spcPct val="100000"/>
              </a:lnSpc>
              <a:spcBef>
                <a:spcPts val="0"/>
              </a:spcBef>
              <a:spcAft>
                <a:spcPts val="0"/>
              </a:spcAft>
              <a:buClr>
                <a:srgbClr val="0070C0"/>
              </a:buClr>
              <a:buSzPts val="2200"/>
              <a:buFont typeface="Arial"/>
              <a:buChar char="•"/>
            </a:pPr>
            <a:r>
              <a:rPr lang="el-GR" sz="2000" b="1" dirty="0">
                <a:solidFill>
                  <a:srgbClr val="0070C0"/>
                </a:solidFill>
              </a:rPr>
              <a:t>Η πρώτη ερώτηση που πρέπει να κάνετε στον εαυτό σας όταν ξεκινάτε την αποστολή σας για την βιωσιμότητα είναι πού βρίσκεται αυτή τη στιγμή η επιχείρησή σας στη διαχείριση των περιβαλλοντικών επιπτώσεών της</a:t>
            </a:r>
            <a:r>
              <a:rPr lang="en-GB" sz="2000" b="1" dirty="0">
                <a:solidFill>
                  <a:srgbClr val="0070C0"/>
                </a:solidFill>
              </a:rPr>
              <a:t>? </a:t>
            </a:r>
            <a:r>
              <a:rPr lang="el-GR" sz="2000" dirty="0"/>
              <a:t>Αυτό είναι σημαντικό γιατί θα σας βοηθήσει να κατανοήσετε πόσο βιώσιμοι είστε αυτήν τη στιγμή και ποια βήματα μπορείτε να κάνετε στο άμεσο μέλλον. Πρέπει να αναλύσετε τα βασικά σας πράσινα προτερήματα και, αφού το κάνετε αυτό, θα είστε σε καλό δρόμο για το ταξίδι προς τη βιωσιμότητα. Αυτό περιλαμβάνει τον υπολογισμό του αντίκτυπου των τρεχουσών εκπομπών σας, των αποβλήτων, της χρήσης ενέργειας, της χρήσης νερού, των τύπων προμηθευτών με τους οποίους συνεργάζεστε, των τεχνολογιών κ.λπ.</a:t>
            </a:r>
            <a:endParaRPr sz="2000" dirty="0"/>
          </a:p>
          <a:p>
            <a:pPr marL="342900" lvl="0" indent="-342900" algn="just" rtl="0">
              <a:lnSpc>
                <a:spcPct val="100000"/>
              </a:lnSpc>
              <a:spcBef>
                <a:spcPts val="0"/>
              </a:spcBef>
              <a:spcAft>
                <a:spcPts val="0"/>
              </a:spcAft>
              <a:buClr>
                <a:srgbClr val="595959"/>
              </a:buClr>
              <a:buSzPts val="2200"/>
              <a:buFont typeface="Arial"/>
              <a:buChar char="•"/>
            </a:pPr>
            <a:r>
              <a:rPr lang="el-GR" sz="2000" dirty="0"/>
              <a:t>Η επόμενη ενότητα θα σας παρέχει τα βασικά σχετικά με τις πιθανές περιβαλλοντικές επιπτώσεις της επιχείρησής σας </a:t>
            </a:r>
            <a:r>
              <a:rPr lang="en-GB" sz="2000" b="1" dirty="0">
                <a:solidFill>
                  <a:srgbClr val="0070C0"/>
                </a:solidFill>
              </a:rPr>
              <a:t>(</a:t>
            </a:r>
            <a:r>
              <a:rPr lang="el-GR" sz="2000" b="1" dirty="0">
                <a:solidFill>
                  <a:srgbClr val="0070C0"/>
                </a:solidFill>
              </a:rPr>
              <a:t>Μέρος 1 ΕΡΩΤΗΣΕΙΣ</a:t>
            </a:r>
            <a:r>
              <a:rPr lang="en-GB" sz="2000" b="1" dirty="0">
                <a:solidFill>
                  <a:srgbClr val="0070C0"/>
                </a:solidFill>
              </a:rPr>
              <a:t>), </a:t>
            </a:r>
            <a:r>
              <a:rPr lang="el-GR" sz="2000" dirty="0"/>
              <a:t>τι πρέπει να κάνετε για να βελτιωθείτε</a:t>
            </a:r>
            <a:r>
              <a:rPr lang="en-GB" sz="2000" dirty="0"/>
              <a:t> </a:t>
            </a:r>
            <a:r>
              <a:rPr lang="en-GB" sz="2000" b="1" dirty="0">
                <a:solidFill>
                  <a:srgbClr val="0070C0"/>
                </a:solidFill>
              </a:rPr>
              <a:t>(</a:t>
            </a:r>
            <a:r>
              <a:rPr lang="el-GR" sz="2000" b="1" dirty="0">
                <a:solidFill>
                  <a:srgbClr val="0070C0"/>
                </a:solidFill>
              </a:rPr>
              <a:t>Μέρος 2 ΠΡΟΤΕΙΝΟΜΕΝΕΣ ΛΥΣΕΙΣ</a:t>
            </a:r>
            <a:r>
              <a:rPr lang="en-GB" sz="2000" b="1" dirty="0">
                <a:solidFill>
                  <a:srgbClr val="0070C0"/>
                </a:solidFill>
              </a:rPr>
              <a:t>), </a:t>
            </a:r>
            <a:r>
              <a:rPr lang="el-GR" sz="2000" dirty="0"/>
              <a:t>και που πρέπει να δώσετε προτεραιότητα </a:t>
            </a:r>
            <a:r>
              <a:rPr lang="en-GB" sz="2000" b="1" dirty="0">
                <a:solidFill>
                  <a:srgbClr val="0070C0"/>
                </a:solidFill>
              </a:rPr>
              <a:t>(</a:t>
            </a:r>
            <a:r>
              <a:rPr lang="el-GR" sz="2000" b="1" dirty="0">
                <a:solidFill>
                  <a:srgbClr val="0070C0"/>
                </a:solidFill>
              </a:rPr>
              <a:t>Μέρος 3 ΑΣΚΗΣΗ Λίστα ενεργειών προτεραιότητας</a:t>
            </a:r>
            <a:r>
              <a:rPr lang="en-GB" sz="2000" b="1" dirty="0">
                <a:solidFill>
                  <a:srgbClr val="0070C0"/>
                </a:solidFill>
              </a:rPr>
              <a:t>) </a:t>
            </a:r>
            <a:r>
              <a:rPr lang="el-GR" sz="2000" dirty="0"/>
              <a:t>ώστε να ελαχιστοποιήστε τις περιβαλλοντικές σας επιπτώσεις τώρα και στο μέλλον. Μόλις υλοποιηθούν αυτές οι ενέργειες, είναι σημαντικό να παρακολουθείτε την πρόοδό σας καθώς προχωράτε προς το Net Zero.</a:t>
            </a:r>
            <a:endParaRPr sz="2000" dirty="0"/>
          </a:p>
        </p:txBody>
      </p:sp>
      <p:sp>
        <p:nvSpPr>
          <p:cNvPr id="991" name="Google Shape;991;p21"/>
          <p:cNvSpPr txBox="1">
            <a:spLocks noGrp="1"/>
          </p:cNvSpPr>
          <p:nvPr>
            <p:ph type="body" idx="2"/>
          </p:nvPr>
        </p:nvSpPr>
        <p:spPr>
          <a:xfrm>
            <a:off x="449142" y="741146"/>
            <a:ext cx="11073661"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0070C0"/>
              </a:buClr>
              <a:buSzPct val="100000"/>
              <a:buNone/>
            </a:pPr>
            <a:r>
              <a:rPr lang="el-GR" sz="3500" dirty="0">
                <a:solidFill>
                  <a:srgbClr val="0070C0"/>
                </a:solidFill>
              </a:rPr>
              <a:t>ΠΡΩΤΑ ΒΗΜΑΤΑ για φιλικές προς το περιβάλλον ορεινές επιχειρήσεις</a:t>
            </a:r>
            <a:endParaRPr dirty="0">
              <a:solidFill>
                <a:srgbClr val="00787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22"/>
          <p:cNvSpPr txBox="1">
            <a:spLocks noGrp="1"/>
          </p:cNvSpPr>
          <p:nvPr>
            <p:ph type="body" idx="2"/>
          </p:nvPr>
        </p:nvSpPr>
        <p:spPr>
          <a:xfrm>
            <a:off x="559169" y="163648"/>
            <a:ext cx="11073661" cy="582221"/>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lnSpc>
                <a:spcPct val="90000"/>
              </a:lnSpc>
              <a:spcBef>
                <a:spcPts val="0"/>
              </a:spcBef>
              <a:spcAft>
                <a:spcPts val="0"/>
              </a:spcAft>
              <a:buClr>
                <a:srgbClr val="0070C0"/>
              </a:buClr>
              <a:buSzPts val="3200"/>
              <a:buNone/>
            </a:pPr>
            <a:r>
              <a:rPr lang="el-GR" sz="3200" b="1" dirty="0">
                <a:solidFill>
                  <a:srgbClr val="0070C0"/>
                </a:solidFill>
                <a:latin typeface="Calibri"/>
                <a:ea typeface="Calibri"/>
                <a:cs typeface="Calibri"/>
                <a:sym typeface="Calibri"/>
              </a:rPr>
              <a:t>ΜΕΡΟΣ 1</a:t>
            </a:r>
            <a:r>
              <a:rPr lang="en-GB" sz="3200" b="1" dirty="0">
                <a:solidFill>
                  <a:srgbClr val="0070C0"/>
                </a:solidFill>
                <a:latin typeface="Calibri"/>
                <a:ea typeface="Calibri"/>
                <a:cs typeface="Calibri"/>
                <a:sym typeface="Calibri"/>
              </a:rPr>
              <a:t> </a:t>
            </a:r>
            <a:r>
              <a:rPr lang="el-GR" sz="3200" b="1" dirty="0">
                <a:solidFill>
                  <a:srgbClr val="727567"/>
                </a:solidFill>
                <a:latin typeface="Calibri"/>
                <a:ea typeface="Calibri"/>
                <a:cs typeface="Calibri"/>
                <a:sym typeface="Calibri"/>
              </a:rPr>
              <a:t>Αξιολογήστε την περιβαλλοντική σας βιωσιμότητα</a:t>
            </a:r>
            <a:r>
              <a:rPr lang="en-GB" sz="3200" b="1" dirty="0">
                <a:solidFill>
                  <a:srgbClr val="727567"/>
                </a:solidFill>
                <a:latin typeface="Calibri"/>
                <a:ea typeface="Calibri"/>
                <a:cs typeface="Calibri"/>
                <a:sym typeface="Calibri"/>
              </a:rPr>
              <a:t> </a:t>
            </a:r>
            <a:r>
              <a:rPr lang="en-GB" sz="3200" b="1" dirty="0">
                <a:solidFill>
                  <a:srgbClr val="0070C0"/>
                </a:solidFill>
                <a:latin typeface="Calibri"/>
                <a:ea typeface="Calibri"/>
                <a:cs typeface="Calibri"/>
                <a:sym typeface="Calibri"/>
              </a:rPr>
              <a:t>(</a:t>
            </a:r>
            <a:r>
              <a:rPr lang="el-GR" sz="3200" b="1" dirty="0">
                <a:solidFill>
                  <a:srgbClr val="0070C0"/>
                </a:solidFill>
                <a:latin typeface="Calibri"/>
                <a:ea typeface="Calibri"/>
                <a:cs typeface="Calibri"/>
                <a:sym typeface="Calibri"/>
              </a:rPr>
              <a:t>7 βασικοί τομείς</a:t>
            </a:r>
            <a:r>
              <a:rPr lang="en-GB" sz="3200" b="1" dirty="0">
                <a:solidFill>
                  <a:srgbClr val="0070C0"/>
                </a:solidFill>
                <a:latin typeface="Calibri"/>
                <a:ea typeface="Calibri"/>
                <a:cs typeface="Calibri"/>
                <a:sym typeface="Calibri"/>
              </a:rPr>
              <a:t>)</a:t>
            </a:r>
            <a:endParaRPr sz="3200" dirty="0">
              <a:solidFill>
                <a:srgbClr val="0070C0"/>
              </a:solidFill>
            </a:endParaRPr>
          </a:p>
        </p:txBody>
      </p:sp>
      <p:graphicFrame>
        <p:nvGraphicFramePr>
          <p:cNvPr id="997" name="Google Shape;997;p22"/>
          <p:cNvGraphicFramePr/>
          <p:nvPr>
            <p:extLst>
              <p:ext uri="{D42A27DB-BD31-4B8C-83A1-F6EECF244321}">
                <p14:modId xmlns:p14="http://schemas.microsoft.com/office/powerpoint/2010/main" val="1253540999"/>
              </p:ext>
            </p:extLst>
          </p:nvPr>
        </p:nvGraphicFramePr>
        <p:xfrm>
          <a:off x="1" y="846010"/>
          <a:ext cx="12192000" cy="5829130"/>
        </p:xfrm>
        <a:graphic>
          <a:graphicData uri="http://schemas.openxmlformats.org/drawingml/2006/table">
            <a:tbl>
              <a:tblPr bandRow="1">
                <a:noFill/>
                <a:tableStyleId>{B21F9394-DB42-4DAD-8F94-2EA2A471D757}</a:tableStyleId>
              </a:tblPr>
              <a:tblGrid>
                <a:gridCol w="4067000">
                  <a:extLst>
                    <a:ext uri="{9D8B030D-6E8A-4147-A177-3AD203B41FA5}">
                      <a16:colId xmlns:a16="http://schemas.microsoft.com/office/drawing/2014/main" val="20000"/>
                    </a:ext>
                  </a:extLst>
                </a:gridCol>
                <a:gridCol w="8125000">
                  <a:extLst>
                    <a:ext uri="{9D8B030D-6E8A-4147-A177-3AD203B41FA5}">
                      <a16:colId xmlns:a16="http://schemas.microsoft.com/office/drawing/2014/main" val="20001"/>
                    </a:ext>
                  </a:extLst>
                </a:gridCol>
              </a:tblGrid>
              <a:tr h="1329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lt1"/>
                          </a:solidFill>
                        </a:rPr>
                        <a:t>Ερώτηση</a:t>
                      </a:r>
                      <a:endParaRPr sz="2200" b="1" u="none" strike="noStrike" cap="none" dirty="0">
                        <a:solidFill>
                          <a:schemeClr val="lt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l-GR" sz="1800" b="1" u="none" strike="noStrike" cap="none" dirty="0">
                          <a:solidFill>
                            <a:schemeClr val="lt1"/>
                          </a:solidFill>
                        </a:rPr>
                        <a:t>Σημειώστε όσες περισσότερες πιθανές λύσεις χρησιμοποιείτε αυτήν τη στιγμή</a:t>
                      </a:r>
                      <a:endParaRPr sz="11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extLst>
                  <a:ext uri="{0D108BD9-81ED-4DB2-BD59-A6C34878D82A}">
                    <a16:rowId xmlns:a16="http://schemas.microsoft.com/office/drawing/2014/main" val="10000"/>
                  </a:ext>
                </a:extLst>
              </a:tr>
              <a:tr h="921975">
                <a:tc>
                  <a:txBody>
                    <a:bodyPr/>
                    <a:lstStyle/>
                    <a:p>
                      <a:pPr marL="457200" marR="0" lvl="0" indent="-457200" algn="ctr" rtl="0">
                        <a:lnSpc>
                          <a:spcPct val="100000"/>
                        </a:lnSpc>
                        <a:spcBef>
                          <a:spcPts val="0"/>
                        </a:spcBef>
                        <a:spcAft>
                          <a:spcPts val="0"/>
                        </a:spcAft>
                        <a:buClr>
                          <a:schemeClr val="dk1"/>
                        </a:buClr>
                        <a:buSzPts val="2200"/>
                        <a:buFont typeface="Calibri"/>
                        <a:buAutoNum type="arabicPeriod"/>
                      </a:pPr>
                      <a:r>
                        <a:rPr lang="el-GR" sz="2000" b="0" u="none" strike="noStrike" cap="none" dirty="0"/>
                        <a:t>Αναλαμβάνετε ήδη την ευθύνη για τις </a:t>
                      </a:r>
                      <a:r>
                        <a:rPr lang="el-GR" sz="2000" b="1" u="none" strike="noStrike" cap="none" dirty="0"/>
                        <a:t>πιθανές επιπτώσεις που προκαλεί η επιχείρησή σας στο περιβάλλον</a:t>
                      </a:r>
                      <a:r>
                        <a:rPr lang="el-GR" sz="2000" b="0" u="none" strike="noStrike" cap="none" dirty="0"/>
                        <a:t>;</a:t>
                      </a:r>
                      <a:endParaRPr sz="2000" b="1"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Διαχειρίζεστε τα λύματα σας και γνωρίζετε πού πηγαίνουν;</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Ενθαρρύνετε το προσωπικό σας να κάνει ομαδική χρήση αυτοκινήτου ή να χρησιμοποιεί τα μέσα μαζικής μεταφοράς;</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Παρέχετε ποδήλατα για το προσωπικό σας;</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Χρησιμοποιείτε ανακυκλωμένο νερό όταν καθαρίζετε μηχανήματα, κτίρια κλπ;</a:t>
                      </a:r>
                      <a:endParaRPr sz="12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5612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2"/>
                      </a:pPr>
                      <a:r>
                        <a:rPr lang="el-GR" sz="2000" b="0" u="none" strike="noStrike" cap="none" dirty="0">
                          <a:solidFill>
                            <a:schemeClr val="dk1"/>
                          </a:solidFill>
                          <a:latin typeface="Calibri"/>
                          <a:ea typeface="Calibri"/>
                          <a:cs typeface="Calibri"/>
                          <a:sym typeface="Calibri"/>
                        </a:rPr>
                        <a:t>Ποια μέτρα </a:t>
                      </a:r>
                      <a:r>
                        <a:rPr lang="el-GR" sz="2000" b="1" u="none" strike="noStrike" cap="none" dirty="0">
                          <a:solidFill>
                            <a:schemeClr val="dk1"/>
                          </a:solidFill>
                          <a:latin typeface="Calibri"/>
                          <a:ea typeface="Calibri"/>
                          <a:cs typeface="Calibri"/>
                          <a:sym typeface="Calibri"/>
                        </a:rPr>
                        <a:t>διατήρησης/μείωσης </a:t>
                      </a:r>
                      <a:r>
                        <a:rPr lang="el-GR" sz="2000" b="0" u="none" strike="noStrike" cap="none" dirty="0">
                          <a:solidFill>
                            <a:schemeClr val="dk1"/>
                          </a:solidFill>
                          <a:latin typeface="Calibri"/>
                          <a:ea typeface="Calibri"/>
                          <a:cs typeface="Calibri"/>
                          <a:sym typeface="Calibri"/>
                        </a:rPr>
                        <a:t>αναλαμβάνετε για </a:t>
                      </a:r>
                      <a:r>
                        <a:rPr lang="el-GR" sz="2000" b="1" u="none" strike="noStrike" cap="none" dirty="0">
                          <a:solidFill>
                            <a:schemeClr val="dk1"/>
                          </a:solidFill>
                          <a:latin typeface="Calibri"/>
                          <a:ea typeface="Calibri"/>
                          <a:cs typeface="Calibri"/>
                          <a:sym typeface="Calibri"/>
                        </a:rPr>
                        <a:t>το νερό, τα απόβλητα και την ενέργεια</a:t>
                      </a:r>
                      <a:r>
                        <a:rPr lang="el-GR" sz="2000" b="0" u="none" strike="noStrike" cap="none" dirty="0">
                          <a:solidFill>
                            <a:schemeClr val="dk1"/>
                          </a:solidFill>
                          <a:latin typeface="Calibri"/>
                          <a:ea typeface="Calibri"/>
                          <a:cs typeface="Calibri"/>
                          <a:sym typeface="Calibri"/>
                        </a:rPr>
                        <a:t>;</a:t>
                      </a:r>
                      <a:endParaRPr sz="20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Χρησιμοποιείτε ενεργειακά αποδοτικό φωτισμό;</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Εξοικονομείτε το νερό της βροχής;</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Έχετε αισθητήρες φωτός;</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Έχετε τουαλέτες με διπλό flush;</a:t>
                      </a:r>
                      <a:endParaRPr sz="200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5612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3"/>
                      </a:pPr>
                      <a:r>
                        <a:rPr lang="el-GR" sz="2000" b="0" u="none" strike="noStrike" cap="none" dirty="0">
                          <a:solidFill>
                            <a:schemeClr val="dk1"/>
                          </a:solidFill>
                          <a:latin typeface="Calibri"/>
                          <a:ea typeface="Calibri"/>
                          <a:cs typeface="Calibri"/>
                          <a:sym typeface="Calibri"/>
                        </a:rPr>
                        <a:t>Ενημερώνετε τους </a:t>
                      </a:r>
                      <a:r>
                        <a:rPr lang="el-GR" sz="2000" b="1" u="none" strike="noStrike" cap="none" dirty="0">
                          <a:solidFill>
                            <a:schemeClr val="dk1"/>
                          </a:solidFill>
                          <a:latin typeface="Calibri"/>
                          <a:ea typeface="Calibri"/>
                          <a:cs typeface="Calibri"/>
                          <a:sym typeface="Calibri"/>
                        </a:rPr>
                        <a:t>επισκέπτες</a:t>
                      </a:r>
                      <a:r>
                        <a:rPr lang="el-GR" sz="2000" b="0" u="none" strike="noStrike" cap="none" dirty="0">
                          <a:solidFill>
                            <a:schemeClr val="dk1"/>
                          </a:solidFill>
                          <a:latin typeface="Calibri"/>
                          <a:ea typeface="Calibri"/>
                          <a:cs typeface="Calibri"/>
                          <a:sym typeface="Calibri"/>
                        </a:rPr>
                        <a:t> και εκπαιδεύετε το </a:t>
                      </a:r>
                      <a:r>
                        <a:rPr lang="el-GR" sz="2000" b="1" u="none" strike="noStrike" cap="none" dirty="0">
                          <a:solidFill>
                            <a:schemeClr val="dk1"/>
                          </a:solidFill>
                          <a:latin typeface="Calibri"/>
                          <a:ea typeface="Calibri"/>
                          <a:cs typeface="Calibri"/>
                          <a:sym typeface="Calibri"/>
                        </a:rPr>
                        <a:t>προσωπικό</a:t>
                      </a:r>
                      <a:r>
                        <a:rPr lang="el-GR" sz="2000" b="0" u="none" strike="noStrike" cap="none" dirty="0">
                          <a:solidFill>
                            <a:schemeClr val="dk1"/>
                          </a:solidFill>
                          <a:latin typeface="Calibri"/>
                          <a:ea typeface="Calibri"/>
                          <a:cs typeface="Calibri"/>
                          <a:sym typeface="Calibri"/>
                        </a:rPr>
                        <a:t> για τις </a:t>
                      </a:r>
                      <a:r>
                        <a:rPr lang="el-GR" sz="2000" b="1" u="none" strike="noStrike" cap="none" dirty="0">
                          <a:solidFill>
                            <a:schemeClr val="dk1"/>
                          </a:solidFill>
                          <a:latin typeface="Calibri"/>
                          <a:ea typeface="Calibri"/>
                          <a:cs typeface="Calibri"/>
                          <a:sym typeface="Calibri"/>
                        </a:rPr>
                        <a:t>περιβαλλοντικές σας φιλοδοξίες</a:t>
                      </a:r>
                      <a:r>
                        <a:rPr lang="el-GR" sz="2000" b="0" u="none" strike="noStrike" cap="none" dirty="0">
                          <a:solidFill>
                            <a:schemeClr val="dk1"/>
                          </a:solidFill>
                          <a:latin typeface="Calibri"/>
                          <a:ea typeface="Calibri"/>
                          <a:cs typeface="Calibri"/>
                          <a:sym typeface="Calibri"/>
                        </a:rPr>
                        <a:t>;</a:t>
                      </a:r>
                      <a:endParaRPr sz="2000" b="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Έχετε σήμανση και πληροφορίες για το πώς μπορούν να συμβάλουν στο να είναι περιβαλλοντικά βιώσιμοι;</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Το προσωπικό σας εκτυπώνει σε ανακυκλωμένο χαρτί;</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Έχετε ήδη Περιβαλλοντική Πολιτική;</a:t>
                      </a:r>
                      <a:endParaRPr sz="200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55612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4"/>
                      </a:pPr>
                      <a:r>
                        <a:rPr lang="el-GR" sz="2000" b="0" u="none" strike="noStrike" cap="none" dirty="0">
                          <a:solidFill>
                            <a:schemeClr val="dk1"/>
                          </a:solidFill>
                          <a:latin typeface="Calibri"/>
                          <a:ea typeface="Calibri"/>
                          <a:cs typeface="Calibri"/>
                          <a:sym typeface="Calibri"/>
                        </a:rPr>
                        <a:t>Έχετε πολιτική </a:t>
                      </a:r>
                      <a:r>
                        <a:rPr lang="el-GR" sz="2000" b="1" u="none" strike="noStrike" cap="none" dirty="0">
                          <a:solidFill>
                            <a:schemeClr val="dk1"/>
                          </a:solidFill>
                          <a:latin typeface="Calibri"/>
                          <a:ea typeface="Calibri"/>
                          <a:cs typeface="Calibri"/>
                          <a:sym typeface="Calibri"/>
                        </a:rPr>
                        <a:t>πωλητών/προμηθευτών</a:t>
                      </a:r>
                      <a:r>
                        <a:rPr lang="el-GR" sz="2200" b="0" u="none" strike="noStrike" cap="none" dirty="0">
                          <a:solidFill>
                            <a:schemeClr val="dk1"/>
                          </a:solidFill>
                          <a:latin typeface="Calibri"/>
                          <a:ea typeface="Calibri"/>
                          <a:cs typeface="Calibri"/>
                          <a:sym typeface="Calibri"/>
                        </a:rPr>
                        <a:t>;</a:t>
                      </a:r>
                      <a:endParaRPr sz="22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Φροντίζετε να μην αγοράζετε προϊόντα που είναι τοξικά για το περιβάλλον μας;</a:t>
                      </a:r>
                    </a:p>
                    <a:p>
                      <a:pPr marL="342900" marR="0" lvl="0" indent="-342900" algn="l" rtl="0">
                        <a:lnSpc>
                          <a:spcPct val="100000"/>
                        </a:lnSpc>
                        <a:spcBef>
                          <a:spcPts val="0"/>
                        </a:spcBef>
                        <a:spcAft>
                          <a:spcPts val="0"/>
                        </a:spcAft>
                        <a:buClr>
                          <a:schemeClr val="dk1"/>
                        </a:buClr>
                        <a:buSzPts val="2200"/>
                        <a:buFont typeface="Arial"/>
                        <a:buChar char="•"/>
                      </a:pPr>
                      <a:r>
                        <a:rPr lang="el-GR" sz="2000" u="none" strike="noStrike" cap="none" dirty="0"/>
                        <a:t>Αγοράζετε προϊόντα Fair Trade, βιολογικά, από τοπικούς παραγωγούς;</a:t>
                      </a:r>
                      <a:endParaRPr sz="200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23"/>
          <p:cNvSpPr txBox="1">
            <a:spLocks noGrp="1"/>
          </p:cNvSpPr>
          <p:nvPr>
            <p:ph type="body" idx="2"/>
          </p:nvPr>
        </p:nvSpPr>
        <p:spPr>
          <a:xfrm>
            <a:off x="559169" y="136352"/>
            <a:ext cx="11073661" cy="582221"/>
          </a:xfrm>
          <a:prstGeom prst="rect">
            <a:avLst/>
          </a:prstGeom>
          <a:noFill/>
          <a:ln>
            <a:noFill/>
          </a:ln>
        </p:spPr>
        <p:txBody>
          <a:bodyPr spcFirstLastPara="1" wrap="square" lIns="91425" tIns="45700" rIns="91425" bIns="45700" anchor="ctr" anchorCtr="0">
            <a:normAutofit fontScale="77500" lnSpcReduction="20000"/>
          </a:bodyPr>
          <a:lstStyle/>
          <a:p>
            <a:pPr marL="0" lvl="0" indent="0" algn="ctr" rtl="0">
              <a:lnSpc>
                <a:spcPct val="90000"/>
              </a:lnSpc>
              <a:spcBef>
                <a:spcPts val="0"/>
              </a:spcBef>
              <a:spcAft>
                <a:spcPts val="0"/>
              </a:spcAft>
              <a:buClr>
                <a:srgbClr val="0070C0"/>
              </a:buClr>
              <a:buSzPts val="3200"/>
              <a:buNone/>
            </a:pPr>
            <a:r>
              <a:rPr lang="el-GR" sz="3200" b="1" dirty="0">
                <a:solidFill>
                  <a:srgbClr val="0070C0"/>
                </a:solidFill>
                <a:latin typeface="Calibri"/>
                <a:ea typeface="Calibri"/>
                <a:cs typeface="Calibri"/>
                <a:sym typeface="Calibri"/>
              </a:rPr>
              <a:t>ΜΕΡΟΣ 1 </a:t>
            </a:r>
            <a:r>
              <a:rPr lang="el-GR" sz="3200" b="1" dirty="0">
                <a:solidFill>
                  <a:srgbClr val="727567"/>
                </a:solidFill>
                <a:latin typeface="Calibri"/>
                <a:ea typeface="Calibri"/>
                <a:cs typeface="Calibri"/>
                <a:sym typeface="Calibri"/>
              </a:rPr>
              <a:t>Αξιολογήστε την περιβαλλοντική σας βιωσιμότητα </a:t>
            </a:r>
            <a:r>
              <a:rPr lang="el-GR" sz="3200" b="1" dirty="0">
                <a:solidFill>
                  <a:srgbClr val="0070C0"/>
                </a:solidFill>
                <a:latin typeface="Calibri"/>
                <a:ea typeface="Calibri"/>
                <a:cs typeface="Calibri"/>
                <a:sym typeface="Calibri"/>
              </a:rPr>
              <a:t>(7 βασικοί τομείς)</a:t>
            </a:r>
            <a:endParaRPr lang="el-GR" sz="3200" dirty="0">
              <a:solidFill>
                <a:srgbClr val="0070C0"/>
              </a:solidFill>
            </a:endParaRPr>
          </a:p>
        </p:txBody>
      </p:sp>
      <p:graphicFrame>
        <p:nvGraphicFramePr>
          <p:cNvPr id="1003" name="Google Shape;1003;p23"/>
          <p:cNvGraphicFramePr/>
          <p:nvPr>
            <p:extLst>
              <p:ext uri="{D42A27DB-BD31-4B8C-83A1-F6EECF244321}">
                <p14:modId xmlns:p14="http://schemas.microsoft.com/office/powerpoint/2010/main" val="2731491571"/>
              </p:ext>
            </p:extLst>
          </p:nvPr>
        </p:nvGraphicFramePr>
        <p:xfrm>
          <a:off x="1" y="797692"/>
          <a:ext cx="12192000" cy="5085000"/>
        </p:xfrm>
        <a:graphic>
          <a:graphicData uri="http://schemas.openxmlformats.org/drawingml/2006/table">
            <a:tbl>
              <a:tblPr bandRow="1">
                <a:noFill/>
                <a:tableStyleId>{B21F9394-DB42-4DAD-8F94-2EA2A471D757}</a:tableStyleId>
              </a:tblPr>
              <a:tblGrid>
                <a:gridCol w="4067000">
                  <a:extLst>
                    <a:ext uri="{9D8B030D-6E8A-4147-A177-3AD203B41FA5}">
                      <a16:colId xmlns:a16="http://schemas.microsoft.com/office/drawing/2014/main" val="20000"/>
                    </a:ext>
                  </a:extLst>
                </a:gridCol>
                <a:gridCol w="8125000">
                  <a:extLst>
                    <a:ext uri="{9D8B030D-6E8A-4147-A177-3AD203B41FA5}">
                      <a16:colId xmlns:a16="http://schemas.microsoft.com/office/drawing/2014/main" val="20001"/>
                    </a:ext>
                  </a:extLst>
                </a:gridCol>
              </a:tblGrid>
              <a:tr h="1329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lt1"/>
                          </a:solidFill>
                        </a:rPr>
                        <a:t>Ερώτηση</a:t>
                      </a:r>
                      <a:endParaRPr sz="2200" b="1" u="none" strike="noStrike" cap="none" dirty="0">
                        <a:solidFill>
                          <a:schemeClr val="lt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lt1"/>
                          </a:solidFill>
                        </a:rPr>
                        <a:t>Σημειώστε όσο περισσότερα</a:t>
                      </a: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extLst>
                  <a:ext uri="{0D108BD9-81ED-4DB2-BD59-A6C34878D82A}">
                    <a16:rowId xmlns:a16="http://schemas.microsoft.com/office/drawing/2014/main" val="10000"/>
                  </a:ext>
                </a:extLst>
              </a:tr>
              <a:tr h="60407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5"/>
                      </a:pPr>
                      <a:r>
                        <a:rPr lang="el-GR" sz="2000" u="none" strike="noStrike" cap="none" dirty="0">
                          <a:solidFill>
                            <a:schemeClr val="dk1"/>
                          </a:solidFill>
                          <a:latin typeface="Calibri"/>
                          <a:ea typeface="Calibri"/>
                          <a:cs typeface="Calibri"/>
                          <a:sym typeface="Calibri"/>
                        </a:rPr>
                        <a:t>Διαχειρίζεστε το </a:t>
                      </a:r>
                      <a:r>
                        <a:rPr lang="el-GR" sz="2000" b="1" u="none" strike="noStrike" cap="none" dirty="0">
                          <a:solidFill>
                            <a:schemeClr val="dk1"/>
                          </a:solidFill>
                          <a:latin typeface="Calibri"/>
                          <a:ea typeface="Calibri"/>
                          <a:cs typeface="Calibri"/>
                          <a:sym typeface="Calibri"/>
                        </a:rPr>
                        <a:t>νερό</a:t>
                      </a:r>
                      <a:r>
                        <a:rPr lang="el-GR" sz="2000" u="none" strike="noStrike" cap="none" dirty="0">
                          <a:solidFill>
                            <a:schemeClr val="dk1"/>
                          </a:solidFill>
                          <a:latin typeface="Calibri"/>
                          <a:ea typeface="Calibri"/>
                          <a:cs typeface="Calibri"/>
                          <a:sym typeface="Calibri"/>
                        </a:rPr>
                        <a:t> σας;</a:t>
                      </a:r>
                    </a:p>
                    <a:p>
                      <a:pPr marL="0" marR="0" lvl="0" indent="0" algn="ctr" rtl="0">
                        <a:lnSpc>
                          <a:spcPct val="100000"/>
                        </a:lnSpc>
                        <a:spcBef>
                          <a:spcPts val="0"/>
                        </a:spcBef>
                        <a:spcAft>
                          <a:spcPts val="0"/>
                        </a:spcAft>
                        <a:buClr>
                          <a:schemeClr val="dk1"/>
                        </a:buClr>
                        <a:buSzPts val="2200"/>
                        <a:buFont typeface="Calibri"/>
                        <a:buNone/>
                      </a:pPr>
                      <a:endParaRPr lang="el-GR" sz="200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200"/>
                        <a:buFont typeface="Calibri"/>
                        <a:buNone/>
                      </a:pPr>
                      <a:r>
                        <a:rPr lang="el-GR" sz="2000" u="none" strike="noStrike" cap="none" dirty="0">
                          <a:solidFill>
                            <a:schemeClr val="dk1"/>
                          </a:solidFill>
                          <a:latin typeface="Calibri"/>
                          <a:ea typeface="Calibri"/>
                          <a:cs typeface="Calibri"/>
                          <a:sym typeface="Calibri"/>
                        </a:rPr>
                        <a:t>(Το τικ υποδεικνύει υλοποίηση και ο αριθμός τη σειρά προτεραιότητας)</a:t>
                      </a:r>
                      <a:endParaRPr sz="2000" u="none" strike="noStrike" cap="none" dirty="0">
                        <a:solidFill>
                          <a:schemeClr val="dk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Χρησιμοποιήστε νερό και φιλικά προς το περιβάλλον προϊόντα καθαρισμού</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Χρησιμοποιείτε χημικές ουσίες που μπορούν να επηρεάσουν τα τοπικά ρέματα;</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Χρησιμοποιείτε υπηρεσία καθαρισμού που είναι φιλική προς το περιβάλλον;</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Χρησιμοποιείτε μεθόδους καθαρισμού που είναι φιλικές προς το περιβάλλον, π.χ. προϊόντα ή ειδικά πλυντήρια ρούχων;</a:t>
                      </a:r>
                      <a:endParaRPr sz="1800" u="none" strike="noStrike" cap="none" dirty="0">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4127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6"/>
                      </a:pPr>
                      <a:r>
                        <a:rPr lang="el-GR" sz="2000" u="none" strike="noStrike" cap="none" dirty="0"/>
                        <a:t>Επενδύετε και προστατεύετε την </a:t>
                      </a:r>
                      <a:r>
                        <a:rPr lang="el-GR" sz="2000" b="1" u="none" strike="noStrike" cap="none" dirty="0"/>
                        <a:t>τοπική κοινωνία</a:t>
                      </a:r>
                      <a:r>
                        <a:rPr lang="el-GR" sz="2000" u="none" strike="noStrike" cap="none" dirty="0"/>
                        <a:t>;</a:t>
                      </a:r>
                      <a:endParaRPr sz="2000" u="none" strike="noStrike" cap="none" dirty="0"/>
                    </a:p>
                    <a:p>
                      <a:pPr marL="457200" marR="0" lvl="0" indent="-317500" algn="ctr" rtl="0">
                        <a:lnSpc>
                          <a:spcPct val="100000"/>
                        </a:lnSpc>
                        <a:spcBef>
                          <a:spcPts val="0"/>
                        </a:spcBef>
                        <a:spcAft>
                          <a:spcPts val="0"/>
                        </a:spcAft>
                        <a:buClr>
                          <a:schemeClr val="dk1"/>
                        </a:buClr>
                        <a:buSzPts val="2200"/>
                        <a:buFont typeface="Calibri"/>
                        <a:buNone/>
                      </a:pPr>
                      <a:endParaRPr sz="2000" u="none" strike="noStrike" cap="none" dirty="0">
                        <a:latin typeface="Calibri"/>
                        <a:ea typeface="Calibri"/>
                        <a:cs typeface="Calibri"/>
                        <a:sym typeface="Calibri"/>
                      </a:endParaRPr>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Είστε εθελοντής ή ανήκετε σε ομάδα υπεύθυνη για φιλικά προς το περιβάλλον έργα/εκδηλώσεις;</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Συμβάλλετε στην προστασία των τοπικών ρεμάτων και του περιβάλλοντος;</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Μοιράζεστε την υπερπαραγωγή με την τοπική κοινότητα ή τους επισκέπτες σας;</a:t>
                      </a:r>
                      <a:endParaRPr lang="en-US" sz="1800" u="none" strike="noStrike" cap="none" dirty="0"/>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41275">
                <a:tc>
                  <a:txBody>
                    <a:bodyPr/>
                    <a:lstStyle/>
                    <a:p>
                      <a:pPr marL="457200" marR="0" lvl="0" indent="-457200" algn="ctr" rtl="0">
                        <a:lnSpc>
                          <a:spcPct val="100000"/>
                        </a:lnSpc>
                        <a:spcBef>
                          <a:spcPts val="0"/>
                        </a:spcBef>
                        <a:spcAft>
                          <a:spcPts val="0"/>
                        </a:spcAft>
                        <a:buClr>
                          <a:schemeClr val="dk1"/>
                        </a:buClr>
                        <a:buSzPts val="2200"/>
                        <a:buFont typeface="Calibri"/>
                        <a:buAutoNum type="arabicPeriod" startAt="7"/>
                      </a:pPr>
                      <a:r>
                        <a:rPr lang="el-GR" sz="2000" u="none" strike="noStrike" cap="none" dirty="0"/>
                        <a:t>Έχετε </a:t>
                      </a:r>
                      <a:r>
                        <a:rPr lang="el-GR" sz="2000" b="1" u="none" strike="noStrike" cap="none" dirty="0"/>
                        <a:t>σχέδιο διαχείρισης ενέργειας</a:t>
                      </a:r>
                      <a:r>
                        <a:rPr lang="el-GR" sz="2000" u="none" strike="noStrike" cap="none" dirty="0"/>
                        <a:t>;</a:t>
                      </a:r>
                      <a:r>
                        <a:rPr lang="en-GB" sz="2000" u="none" strike="noStrike" cap="none" dirty="0"/>
                        <a:t> </a:t>
                      </a:r>
                      <a:endParaRPr sz="1200" u="none" strike="noStrike" cap="none" dirty="0"/>
                    </a:p>
                  </a:txBody>
                  <a:tcPr marL="55000" marR="55000" marT="55000" marB="550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l-GR" sz="1800" u="none" strike="noStrike" cap="none" dirty="0"/>
                        <a:t>Αυτό είναι ένα επίσημο έγγραφο και οδηγός που λειτουργεί ως λίστα ελέγχου, ώστε όλο το προσωπικό να μπορεί να ακολουθήσει ένα σύνολο διαδικασιών, π.χ. να απενεργοποιήσει τον εξοπλισμό γραφείου, να σβήσει τα φώτα στους κοινόχρηστους χώρους όταν δεν χρησιμοποιούνται, να κλείσει τις κουρτίνες για ψύξη, να χαμηλώσει τη θέρμανση, ακόμα και κατά 2 βαθμούς μπορεί να εξοικονομήσει περίπου 160 € σε έναν λογαριασμό 1.000 €.</a:t>
                      </a:r>
                    </a:p>
                    <a:p>
                      <a:pPr marL="0" marR="0" lvl="0" indent="0" algn="ctr" rtl="0">
                        <a:lnSpc>
                          <a:spcPct val="100000"/>
                        </a:lnSpc>
                        <a:spcBef>
                          <a:spcPts val="0"/>
                        </a:spcBef>
                        <a:spcAft>
                          <a:spcPts val="0"/>
                        </a:spcAft>
                        <a:buClr>
                          <a:srgbClr val="000000"/>
                        </a:buClr>
                        <a:buSzPts val="2200"/>
                        <a:buFont typeface="Arial"/>
                        <a:buNone/>
                      </a:pPr>
                      <a:r>
                        <a:rPr lang="el-GR" sz="1800" u="none" strike="noStrike" cap="none" dirty="0"/>
                        <a:t>Δείτε</a:t>
                      </a:r>
                      <a:r>
                        <a:rPr lang="en-GB" sz="1800" u="none" strike="noStrike" cap="none" dirty="0"/>
                        <a:t> </a:t>
                      </a:r>
                      <a:r>
                        <a:rPr lang="en-GB" sz="1800" u="sng" strike="noStrike" cap="none" dirty="0">
                          <a:solidFill>
                            <a:schemeClr val="hlink"/>
                          </a:solidFill>
                          <a:hlinkClick r:id="rId3"/>
                        </a:rPr>
                        <a:t>Energy Management made easy for Tourism SMEs</a:t>
                      </a:r>
                      <a:endParaRPr sz="1800" u="none" strike="noStrike" cap="none" dirty="0">
                        <a:latin typeface="Calibri"/>
                        <a:ea typeface="Calibri"/>
                        <a:cs typeface="Calibri"/>
                        <a:sym typeface="Calibri"/>
                      </a:endParaRPr>
                    </a:p>
                  </a:txBody>
                  <a:tcPr marL="55000" marR="55000" marT="55000" marB="550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24"/>
          <p:cNvSpPr txBox="1">
            <a:spLocks noGrp="1"/>
          </p:cNvSpPr>
          <p:nvPr>
            <p:ph type="body" idx="2"/>
          </p:nvPr>
        </p:nvSpPr>
        <p:spPr>
          <a:xfrm>
            <a:off x="559169" y="140731"/>
            <a:ext cx="11073661" cy="5822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None/>
            </a:pPr>
            <a:r>
              <a:rPr lang="el-GR" sz="3200" b="1" dirty="0">
                <a:solidFill>
                  <a:srgbClr val="0070C0"/>
                </a:solidFill>
                <a:latin typeface="Calibri"/>
                <a:ea typeface="Calibri"/>
                <a:cs typeface="Calibri"/>
                <a:sym typeface="Calibri"/>
              </a:rPr>
              <a:t>ΜΕΡΟΣ 2</a:t>
            </a:r>
            <a:r>
              <a:rPr lang="en-GB" sz="3200" b="1" dirty="0">
                <a:solidFill>
                  <a:srgbClr val="0070C0"/>
                </a:solidFill>
                <a:latin typeface="Calibri"/>
                <a:ea typeface="Calibri"/>
                <a:cs typeface="Calibri"/>
                <a:sym typeface="Calibri"/>
              </a:rPr>
              <a:t> </a:t>
            </a:r>
            <a:r>
              <a:rPr lang="el-GR" sz="3200" b="1" dirty="0">
                <a:solidFill>
                  <a:srgbClr val="727567"/>
                </a:solidFill>
              </a:rPr>
              <a:t>Προτάσεις λ</a:t>
            </a:r>
            <a:r>
              <a:rPr lang="el-GR" sz="3200" b="1" dirty="0">
                <a:solidFill>
                  <a:srgbClr val="727567"/>
                </a:solidFill>
                <a:latin typeface="Calibri"/>
                <a:ea typeface="Calibri"/>
                <a:cs typeface="Calibri"/>
                <a:sym typeface="Calibri"/>
              </a:rPr>
              <a:t>ύσεων, λίστα ενεργειών προτεραιότητας</a:t>
            </a:r>
            <a:endParaRPr sz="3200" dirty="0">
              <a:solidFill>
                <a:srgbClr val="0070C0"/>
              </a:solidFill>
            </a:endParaRPr>
          </a:p>
        </p:txBody>
      </p:sp>
      <p:graphicFrame>
        <p:nvGraphicFramePr>
          <p:cNvPr id="1009" name="Google Shape;1009;p24"/>
          <p:cNvGraphicFramePr/>
          <p:nvPr>
            <p:extLst>
              <p:ext uri="{D42A27DB-BD31-4B8C-83A1-F6EECF244321}">
                <p14:modId xmlns:p14="http://schemas.microsoft.com/office/powerpoint/2010/main" val="2838331555"/>
              </p:ext>
            </p:extLst>
          </p:nvPr>
        </p:nvGraphicFramePr>
        <p:xfrm>
          <a:off x="0" y="874220"/>
          <a:ext cx="12192000" cy="5983820"/>
        </p:xfrm>
        <a:graphic>
          <a:graphicData uri="http://schemas.openxmlformats.org/drawingml/2006/table">
            <a:tbl>
              <a:tblPr bandRow="1">
                <a:noFill/>
                <a:tableStyleId>{B21F9394-DB42-4DAD-8F94-2EA2A471D757}</a:tableStyleId>
              </a:tblPr>
              <a:tblGrid>
                <a:gridCol w="4067000">
                  <a:extLst>
                    <a:ext uri="{9D8B030D-6E8A-4147-A177-3AD203B41FA5}">
                      <a16:colId xmlns:a16="http://schemas.microsoft.com/office/drawing/2014/main" val="20000"/>
                    </a:ext>
                  </a:extLst>
                </a:gridCol>
                <a:gridCol w="8125000">
                  <a:extLst>
                    <a:ext uri="{9D8B030D-6E8A-4147-A177-3AD203B41FA5}">
                      <a16:colId xmlns:a16="http://schemas.microsoft.com/office/drawing/2014/main" val="20001"/>
                    </a:ext>
                  </a:extLst>
                </a:gridCol>
              </a:tblGrid>
              <a:tr h="132975">
                <a:tc gridSpan="2">
                  <a:txBody>
                    <a:bodyPr/>
                    <a:lstStyle/>
                    <a:p>
                      <a:pPr marL="0" marR="0" lvl="0" indent="0" algn="ctr" rtl="0">
                        <a:lnSpc>
                          <a:spcPct val="100000"/>
                        </a:lnSpc>
                        <a:spcBef>
                          <a:spcPts val="0"/>
                        </a:spcBef>
                        <a:spcAft>
                          <a:spcPts val="0"/>
                        </a:spcAft>
                        <a:buClr>
                          <a:srgbClr val="000000"/>
                        </a:buClr>
                        <a:buSzPts val="2200"/>
                        <a:buFont typeface="Arial"/>
                        <a:buNone/>
                      </a:pPr>
                      <a:r>
                        <a:rPr lang="el-GR" sz="1800" b="1" u="none" strike="noStrike" cap="none" dirty="0">
                          <a:solidFill>
                            <a:schemeClr val="lt1"/>
                          </a:solidFill>
                        </a:rPr>
                        <a:t>Σημειώστε όσες περισσότερες είναι δυνατόν, δώστε προτεραιότητα σε αυτά που πρέπει να γίνουν με σειρά αριθμών</a:t>
                      </a:r>
                      <a:endParaRPr sz="11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tc hMerge="1">
                  <a:txBody>
                    <a:bodyPr/>
                    <a:lstStyle/>
                    <a:p>
                      <a:endParaRPr lang="en-US"/>
                    </a:p>
                  </a:txBody>
                  <a:tcPr/>
                </a:tc>
                <a:extLst>
                  <a:ext uri="{0D108BD9-81ED-4DB2-BD59-A6C34878D82A}">
                    <a16:rowId xmlns:a16="http://schemas.microsoft.com/office/drawing/2014/main" val="10000"/>
                  </a:ext>
                </a:extLst>
              </a:tr>
              <a:tr h="741275">
                <a:tc>
                  <a:txBody>
                    <a:bodyPr/>
                    <a:lstStyle/>
                    <a:p>
                      <a:pPr marL="0" marR="0" lvl="0" indent="0" algn="ctr" rtl="0">
                        <a:lnSpc>
                          <a:spcPct val="100000"/>
                        </a:lnSpc>
                        <a:spcBef>
                          <a:spcPts val="0"/>
                        </a:spcBef>
                        <a:spcAft>
                          <a:spcPts val="0"/>
                        </a:spcAft>
                        <a:buClr>
                          <a:schemeClr val="dk1"/>
                        </a:buClr>
                        <a:buSzPts val="2200"/>
                        <a:buFont typeface="Calibri"/>
                        <a:buNone/>
                      </a:pPr>
                      <a:r>
                        <a:rPr lang="el-GR" sz="2200" b="1" u="none" strike="noStrike" cap="none" dirty="0">
                          <a:solidFill>
                            <a:schemeClr val="dk1"/>
                          </a:solidFill>
                          <a:latin typeface="Calibri"/>
                          <a:ea typeface="Calibri"/>
                          <a:cs typeface="Calibri"/>
                          <a:sym typeface="Calibri"/>
                        </a:rPr>
                        <a:t>Προτεραιότητες σπατάλης νερού</a:t>
                      </a:r>
                    </a:p>
                    <a:p>
                      <a:pPr marL="0" marR="0" lvl="0" indent="0" algn="ctr" rtl="0">
                        <a:lnSpc>
                          <a:spcPct val="100000"/>
                        </a:lnSpc>
                        <a:spcBef>
                          <a:spcPts val="0"/>
                        </a:spcBef>
                        <a:spcAft>
                          <a:spcPts val="0"/>
                        </a:spcAft>
                        <a:buClr>
                          <a:schemeClr val="dk1"/>
                        </a:buClr>
                        <a:buSzPts val="2200"/>
                        <a:buFont typeface="Calibri"/>
                        <a:buNone/>
                      </a:pPr>
                      <a:endParaRPr sz="2200" u="none" strike="noStrike" cap="none" dirty="0">
                        <a:solidFill>
                          <a:schemeClr val="dk1"/>
                        </a:solidFill>
                        <a:latin typeface="Calibri"/>
                        <a:ea typeface="Calibri"/>
                        <a:cs typeface="Calibri"/>
                        <a:sym typeface="Calibri"/>
                      </a:endParaRPr>
                    </a:p>
                    <a:p>
                      <a:pPr marL="342900" marR="0" lvl="0" indent="-342900" algn="ctr" rtl="0">
                        <a:lnSpc>
                          <a:spcPct val="100000"/>
                        </a:lnSpc>
                        <a:spcBef>
                          <a:spcPts val="0"/>
                        </a:spcBef>
                        <a:spcAft>
                          <a:spcPts val="0"/>
                        </a:spcAft>
                        <a:buClr>
                          <a:schemeClr val="dk1"/>
                        </a:buClr>
                        <a:buSzPts val="2000"/>
                        <a:buFont typeface="Noto Sans Symbols"/>
                        <a:buChar char="✔"/>
                      </a:pPr>
                      <a:r>
                        <a:rPr lang="en-GB" sz="2000" i="1" u="none" strike="noStrike" cap="none" dirty="0">
                          <a:solidFill>
                            <a:schemeClr val="dk1"/>
                          </a:solidFill>
                          <a:latin typeface="Calibri"/>
                          <a:ea typeface="Calibri"/>
                          <a:cs typeface="Calibri"/>
                          <a:sym typeface="Calibri"/>
                        </a:rPr>
                        <a:t>(</a:t>
                      </a:r>
                      <a:r>
                        <a:rPr lang="el-GR" sz="2000" i="1" u="none" strike="noStrike" cap="none" dirty="0">
                          <a:solidFill>
                            <a:schemeClr val="dk1"/>
                          </a:solidFill>
                          <a:latin typeface="Calibri"/>
                          <a:ea typeface="Calibri"/>
                          <a:cs typeface="Calibri"/>
                          <a:sym typeface="Calibri"/>
                        </a:rPr>
                        <a:t>Το τικ υποδεικνύει υλοποίηση και ο αριθμός τη σειρά προτεραιότητας</a:t>
                      </a:r>
                      <a:r>
                        <a:rPr lang="en-GB" sz="2000" i="1" u="none" strike="noStrike" cap="none" dirty="0">
                          <a:solidFill>
                            <a:schemeClr val="dk1"/>
                          </a:solidFill>
                          <a:latin typeface="Calibri"/>
                          <a:ea typeface="Calibri"/>
                          <a:cs typeface="Calibri"/>
                          <a:sym typeface="Calibri"/>
                        </a:rPr>
                        <a:t>)</a:t>
                      </a:r>
                      <a:endParaRPr sz="2200" i="1" u="none" strike="noStrike" cap="none" dirty="0">
                        <a:solidFill>
                          <a:schemeClr val="dk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Χρησιμοποιήστε νερό και φιλικά προς το περιβάλλον προϊόντα καθαρισμού</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Μην χρησιμοποιείτε χημικές ουσίες που μπορούν να επηρεάσουν τα τοπικά ρέματα</a:t>
                      </a:r>
                      <a:endParaRPr sz="1100" u="none" strike="noStrike" cap="none" dirty="0"/>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Χρησιμοποιήστε μια υπηρεσία καθαρισμού που είναι φιλική προς το περιβάλλον</a:t>
                      </a:r>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Χρησιμοποιήστε μεθόδους καθαρισμού που είναι φιλικές προς το περιβάλλον, π.χ. προϊόντα ή ειδικά πλυντήρια ρούχων</a:t>
                      </a:r>
                      <a:endParaRPr sz="1800" u="none" strike="noStrike" cap="none" dirty="0">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895900">
                <a:tc>
                  <a:txBody>
                    <a:bodyPr/>
                    <a:lstStyle/>
                    <a:p>
                      <a:pPr marL="0" marR="0" lvl="0" indent="0" algn="ctr" rtl="0">
                        <a:lnSpc>
                          <a:spcPct val="100000"/>
                        </a:lnSpc>
                        <a:spcBef>
                          <a:spcPts val="0"/>
                        </a:spcBef>
                        <a:spcAft>
                          <a:spcPts val="0"/>
                        </a:spcAft>
                        <a:buClr>
                          <a:schemeClr val="dk1"/>
                        </a:buClr>
                        <a:buSzPts val="2200"/>
                        <a:buFont typeface="Calibri"/>
                        <a:buNone/>
                      </a:pPr>
                      <a:r>
                        <a:rPr lang="el-GR" sz="2200" b="1" u="none" strike="noStrike" cap="none" dirty="0"/>
                        <a:t>Επενδύστε και προστατέψτε τις Προτεραιότητες</a:t>
                      </a:r>
                      <a:r>
                        <a:rPr lang="en-GB" sz="2200" u="none" strike="noStrike" cap="none" dirty="0"/>
                        <a:t> </a:t>
                      </a:r>
                      <a:r>
                        <a:rPr lang="el-GR" sz="2200" b="1" u="none" strike="noStrike" cap="none" dirty="0"/>
                        <a:t>των τοπικών κοινωνιών</a:t>
                      </a:r>
                      <a:endParaRPr sz="1400" u="none" strike="noStrike" cap="none" dirty="0"/>
                    </a:p>
                    <a:p>
                      <a:pPr marL="342900" marR="0" lvl="0" indent="-203200" algn="ctr" rtl="0">
                        <a:lnSpc>
                          <a:spcPct val="100000"/>
                        </a:lnSpc>
                        <a:spcBef>
                          <a:spcPts val="0"/>
                        </a:spcBef>
                        <a:spcAft>
                          <a:spcPts val="0"/>
                        </a:spcAft>
                        <a:buClr>
                          <a:schemeClr val="dk1"/>
                        </a:buClr>
                        <a:buSzPts val="2200"/>
                        <a:buFont typeface="Noto Sans Symbols"/>
                        <a:buNone/>
                      </a:pPr>
                      <a:endParaRPr sz="2200" u="none" strike="noStrike" cap="none" dirty="0">
                        <a:latin typeface="Calibri"/>
                        <a:ea typeface="Calibri"/>
                        <a:cs typeface="Calibri"/>
                        <a:sym typeface="Calibri"/>
                      </a:endParaRPr>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Συμβολή στην προστασία των τοπικών ρεμάτων και του περιβάλλοντος</a:t>
                      </a:r>
                      <a:endParaRPr sz="1100" u="none" strike="noStrike" cap="none" dirty="0"/>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Γίνετε εθελοντής ή γίνετε μέλος μιας ομάδας υπεύθυνης για φιλικά προς το περιβάλλον έργα/εκδηλώσεις</a:t>
                      </a:r>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Μοιραστείτε την υπερπαραγωγή σας με την τοπική κοινότητα ή τους επισκέπτες σας</a:t>
                      </a:r>
                      <a:endParaRPr sz="1800" u="none" strike="noStrike" cap="none" dirty="0">
                        <a:latin typeface="Calibri"/>
                        <a:ea typeface="Calibri"/>
                        <a:cs typeface="Calibri"/>
                        <a:sym typeface="Calibri"/>
                      </a:endParaRPr>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t>Επιπτώσεις στο περιβάλλον</a:t>
                      </a:r>
                      <a:endParaRPr sz="2200" b="1"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Διαχειριστείτε τα λύματα και μάθετε πού πηγαίνουν</a:t>
                      </a:r>
                      <a:endParaRPr sz="1100" u="none" strike="noStrike" cap="none" dirty="0"/>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Ενθαρρύνετε το προσωπικό σας να κάνει ομαδική χρήση αυτοκινήτου ή να χρησιμοποιεί τα μέσα μαζικής μεταφοράς</a:t>
                      </a:r>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Παρέχετε ποδήλατα για το προσωπικό</a:t>
                      </a:r>
                    </a:p>
                    <a:p>
                      <a:pPr marL="457200" marR="0" lvl="0" indent="-457200" algn="l" rtl="0">
                        <a:lnSpc>
                          <a:spcPct val="100000"/>
                        </a:lnSpc>
                        <a:spcBef>
                          <a:spcPts val="0"/>
                        </a:spcBef>
                        <a:spcAft>
                          <a:spcPts val="0"/>
                        </a:spcAft>
                        <a:buClr>
                          <a:schemeClr val="dk1"/>
                        </a:buClr>
                        <a:buSzPts val="2200"/>
                        <a:buFont typeface="Calibri"/>
                        <a:buAutoNum type="arabicPeriod"/>
                      </a:pPr>
                      <a:r>
                        <a:rPr lang="el-GR" sz="1800" u="none" strike="noStrike" cap="none" dirty="0"/>
                        <a:t>Χρησιμοποιήστε ανακυκλωμένο νερό όταν καθαρίζετε μηχανήματα, κτίρια κ.λπ</a:t>
                      </a:r>
                      <a:endParaRPr sz="11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34700">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dk1"/>
                          </a:solidFill>
                          <a:latin typeface="Calibri"/>
                          <a:ea typeface="Calibri"/>
                          <a:cs typeface="Calibri"/>
                          <a:sym typeface="Calibri"/>
                        </a:rPr>
                        <a:t>Εξοικονόμηση/μείωση νερού, αποβλήτων και ενέργειας</a:t>
                      </a:r>
                      <a:endParaRPr sz="22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Χρησιμοποιήστε ενεργειακά αποδοτικό φωτισμό και αισθητήρες φωτός</a:t>
                      </a:r>
                    </a:p>
                    <a:p>
                      <a:pPr marL="342900" marR="0" lvl="0" indent="-342900" algn="l" rtl="0">
                        <a:lnSpc>
                          <a:spcPct val="100000"/>
                        </a:lnSpc>
                        <a:spcBef>
                          <a:spcPts val="0"/>
                        </a:spcBef>
                        <a:spcAft>
                          <a:spcPts val="0"/>
                        </a:spcAft>
                        <a:buClr>
                          <a:schemeClr val="dk1"/>
                        </a:buClr>
                        <a:buSzPts val="2200"/>
                        <a:buFont typeface="Arial"/>
                        <a:buChar char="•"/>
                      </a:pPr>
                      <a:r>
                        <a:rPr lang="el-GR" sz="1800" u="none" strike="noStrike" cap="none" dirty="0"/>
                        <a:t>Χρησιμοποιείστε το νερό της βροχής και τουαλέτες με διπλό </a:t>
                      </a:r>
                      <a:r>
                        <a:rPr lang="en-US" sz="1800" u="none" strike="noStrike" cap="none" dirty="0"/>
                        <a:t>flush</a:t>
                      </a:r>
                      <a:endParaRPr sz="180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p25"/>
          <p:cNvSpPr txBox="1">
            <a:spLocks noGrp="1"/>
          </p:cNvSpPr>
          <p:nvPr>
            <p:ph type="body" idx="2"/>
          </p:nvPr>
        </p:nvSpPr>
        <p:spPr>
          <a:xfrm>
            <a:off x="559169" y="122704"/>
            <a:ext cx="11073661" cy="58222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0C0"/>
              </a:buClr>
              <a:buSzPts val="3200"/>
              <a:buNone/>
            </a:pPr>
            <a:r>
              <a:rPr lang="el-GR" sz="3200" b="1" dirty="0">
                <a:solidFill>
                  <a:srgbClr val="0070C0"/>
                </a:solidFill>
                <a:latin typeface="Calibri"/>
                <a:ea typeface="Calibri"/>
                <a:cs typeface="Calibri"/>
                <a:sym typeface="Calibri"/>
              </a:rPr>
              <a:t>ΜΕΡΟΣ 3</a:t>
            </a:r>
            <a:r>
              <a:rPr lang="en-GB" sz="3200" b="1" dirty="0">
                <a:solidFill>
                  <a:srgbClr val="0070C0"/>
                </a:solidFill>
                <a:latin typeface="Calibri"/>
                <a:ea typeface="Calibri"/>
                <a:cs typeface="Calibri"/>
                <a:sym typeface="Calibri"/>
              </a:rPr>
              <a:t> </a:t>
            </a:r>
            <a:r>
              <a:rPr lang="el-GR" sz="3200" b="1" dirty="0">
                <a:solidFill>
                  <a:srgbClr val="727567"/>
                </a:solidFill>
                <a:latin typeface="Calibri"/>
                <a:ea typeface="Calibri"/>
                <a:cs typeface="Calibri"/>
                <a:sym typeface="Calibri"/>
              </a:rPr>
              <a:t>λίστα ενεργειών προτεραιότητας</a:t>
            </a:r>
            <a:r>
              <a:rPr lang="en-GB" sz="3200" b="1" dirty="0">
                <a:solidFill>
                  <a:srgbClr val="1B728D"/>
                </a:solidFill>
                <a:latin typeface="Calibri"/>
                <a:ea typeface="Calibri"/>
                <a:cs typeface="Calibri"/>
                <a:sym typeface="Calibri"/>
              </a:rPr>
              <a:t> </a:t>
            </a:r>
            <a:r>
              <a:rPr lang="el-GR" sz="3200" b="1" dirty="0">
                <a:solidFill>
                  <a:srgbClr val="0070C0"/>
                </a:solidFill>
                <a:latin typeface="Calibri"/>
                <a:ea typeface="Calibri"/>
                <a:cs typeface="Calibri"/>
                <a:sym typeface="Calibri"/>
              </a:rPr>
              <a:t>ΑΣΚΗΣΗ</a:t>
            </a:r>
            <a:r>
              <a:rPr lang="en-GB" sz="3200" b="1" dirty="0">
                <a:solidFill>
                  <a:srgbClr val="0070C0"/>
                </a:solidFill>
                <a:latin typeface="Calibri"/>
                <a:ea typeface="Calibri"/>
                <a:cs typeface="Calibri"/>
                <a:sym typeface="Calibri"/>
              </a:rPr>
              <a:t> </a:t>
            </a:r>
            <a:endParaRPr sz="3200" dirty="0">
              <a:solidFill>
                <a:srgbClr val="0070C0"/>
              </a:solidFill>
            </a:endParaRPr>
          </a:p>
        </p:txBody>
      </p:sp>
      <p:graphicFrame>
        <p:nvGraphicFramePr>
          <p:cNvPr id="1015" name="Google Shape;1015;p25"/>
          <p:cNvGraphicFramePr/>
          <p:nvPr>
            <p:extLst>
              <p:ext uri="{D42A27DB-BD31-4B8C-83A1-F6EECF244321}">
                <p14:modId xmlns:p14="http://schemas.microsoft.com/office/powerpoint/2010/main" val="2216008168"/>
              </p:ext>
            </p:extLst>
          </p:nvPr>
        </p:nvGraphicFramePr>
        <p:xfrm>
          <a:off x="1" y="779391"/>
          <a:ext cx="12192000" cy="6303935"/>
        </p:xfrm>
        <a:graphic>
          <a:graphicData uri="http://schemas.openxmlformats.org/drawingml/2006/table">
            <a:tbl>
              <a:tblPr bandRow="1">
                <a:noFill/>
                <a:tableStyleId>{B21F9394-DB42-4DAD-8F94-2EA2A471D757}</a:tableStyleId>
              </a:tblPr>
              <a:tblGrid>
                <a:gridCol w="4067000">
                  <a:extLst>
                    <a:ext uri="{9D8B030D-6E8A-4147-A177-3AD203B41FA5}">
                      <a16:colId xmlns:a16="http://schemas.microsoft.com/office/drawing/2014/main" val="20000"/>
                    </a:ext>
                  </a:extLst>
                </a:gridCol>
                <a:gridCol w="8125000">
                  <a:extLst>
                    <a:ext uri="{9D8B030D-6E8A-4147-A177-3AD203B41FA5}">
                      <a16:colId xmlns:a16="http://schemas.microsoft.com/office/drawing/2014/main" val="20001"/>
                    </a:ext>
                  </a:extLst>
                </a:gridCol>
              </a:tblGrid>
              <a:tr h="132975">
                <a:tc>
                  <a:txBody>
                    <a:bodyPr/>
                    <a:lstStyle/>
                    <a:p>
                      <a:pPr marL="0" marR="0" lvl="0" indent="0" algn="ctr" rtl="0">
                        <a:lnSpc>
                          <a:spcPct val="100000"/>
                        </a:lnSpc>
                        <a:spcBef>
                          <a:spcPts val="0"/>
                        </a:spcBef>
                        <a:spcAft>
                          <a:spcPts val="0"/>
                        </a:spcAft>
                        <a:buClr>
                          <a:srgbClr val="000000"/>
                        </a:buClr>
                        <a:buSzPts val="2200"/>
                        <a:buFont typeface="Arial"/>
                        <a:buNone/>
                      </a:pPr>
                      <a:endParaRPr sz="2200" b="1" u="none" strike="noStrike" cap="none">
                        <a:solidFill>
                          <a:schemeClr val="lt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tc>
                  <a:txBody>
                    <a:bodyPr/>
                    <a:lstStyle/>
                    <a:p>
                      <a:pPr marL="0" marR="0" lvl="0" indent="0" algn="ctr" rtl="0">
                        <a:lnSpc>
                          <a:spcPct val="100000"/>
                        </a:lnSpc>
                        <a:spcBef>
                          <a:spcPts val="0"/>
                        </a:spcBef>
                        <a:spcAft>
                          <a:spcPts val="0"/>
                        </a:spcAft>
                        <a:buClr>
                          <a:srgbClr val="000000"/>
                        </a:buClr>
                        <a:buSzPts val="2200"/>
                        <a:buFont typeface="Arial"/>
                        <a:buNone/>
                      </a:pPr>
                      <a:r>
                        <a:rPr lang="en-GB" sz="2200" b="1" u="none" strike="noStrike" cap="none">
                          <a:solidFill>
                            <a:schemeClr val="lt1"/>
                          </a:solidFill>
                        </a:rPr>
                        <a:t>Tick as Many as Possible</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1B728D"/>
                    </a:solidFill>
                  </a:tcPr>
                </a:tc>
                <a:extLst>
                  <a:ext uri="{0D108BD9-81ED-4DB2-BD59-A6C34878D82A}">
                    <a16:rowId xmlns:a16="http://schemas.microsoft.com/office/drawing/2014/main" val="10000"/>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t>Πιθανές επιπτώσεις στο περιβάλλον</a:t>
                      </a:r>
                      <a:endParaRPr sz="2200" b="1"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dk1"/>
                          </a:solidFill>
                          <a:latin typeface="Calibri"/>
                          <a:ea typeface="Calibri"/>
                          <a:cs typeface="Calibri"/>
                          <a:sym typeface="Calibri"/>
                        </a:rPr>
                        <a:t>Προτεραιότητες σπατάλης νερού</a:t>
                      </a:r>
                      <a:r>
                        <a:rPr lang="en-GB" sz="2200" i="1" u="none" strike="noStrike" cap="none" dirty="0">
                          <a:solidFill>
                            <a:schemeClr val="dk1"/>
                          </a:solidFill>
                          <a:latin typeface="Calibri"/>
                          <a:ea typeface="Calibri"/>
                          <a:cs typeface="Calibri"/>
                          <a:sym typeface="Calibri"/>
                        </a:rPr>
                        <a:t> </a:t>
                      </a:r>
                      <a:endParaRPr sz="2200" i="1" u="none" strike="noStrike" cap="none" dirty="0">
                        <a:solidFill>
                          <a:schemeClr val="dk1"/>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95900">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t>Επενδύστε και προστατέψτε τις προτεραιότητες τωβ τοπικών κοινωνιών</a:t>
                      </a:r>
                      <a:endParaRPr sz="2200" u="none" strike="noStrike" cap="none" dirty="0">
                        <a:latin typeface="Calibri"/>
                        <a:ea typeface="Calibri"/>
                        <a:cs typeface="Calibri"/>
                        <a:sym typeface="Calibri"/>
                      </a:endParaRPr>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62850" marR="62850" marT="62850" marB="6285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t>Σχέδιο Διαχείρισης Ενέργειας</a:t>
                      </a:r>
                      <a:endParaRPr sz="2200" b="1"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0" u="none" strike="noStrike" cap="none" dirty="0">
                          <a:solidFill>
                            <a:schemeClr val="dk1"/>
                          </a:solidFill>
                          <a:latin typeface="Calibri"/>
                          <a:ea typeface="Calibri"/>
                          <a:cs typeface="Calibri"/>
                          <a:sym typeface="Calibri"/>
                        </a:rPr>
                        <a:t>Μέτρα</a:t>
                      </a:r>
                      <a:r>
                        <a:rPr lang="el-GR" sz="2200" b="1" u="none" strike="noStrike" cap="none" dirty="0">
                          <a:solidFill>
                            <a:schemeClr val="dk1"/>
                          </a:solidFill>
                          <a:latin typeface="Calibri"/>
                          <a:ea typeface="Calibri"/>
                          <a:cs typeface="Calibri"/>
                          <a:sym typeface="Calibri"/>
                        </a:rPr>
                        <a:t> εξοικονόμησης/μείωσης νερού, αποβλήτων και ενέργειας</a:t>
                      </a:r>
                      <a:endParaRPr sz="14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dk1"/>
                          </a:solidFill>
                          <a:latin typeface="Calibri"/>
                          <a:ea typeface="Calibri"/>
                          <a:cs typeface="Calibri"/>
                          <a:sym typeface="Calibri"/>
                        </a:rPr>
                        <a:t>Ενημερώστε τους επισκέπτες και εκπαιδεύστε το προσωπικό</a:t>
                      </a:r>
                      <a:r>
                        <a:rPr lang="el-GR" sz="2200" b="0" u="none" strike="noStrike" cap="none" dirty="0">
                          <a:solidFill>
                            <a:schemeClr val="dk1"/>
                          </a:solidFill>
                          <a:latin typeface="Calibri"/>
                          <a:ea typeface="Calibri"/>
                          <a:cs typeface="Calibri"/>
                          <a:sym typeface="Calibri"/>
                        </a:rPr>
                        <a:t> για τις περιβαλλοντικές σας φιλοδοξίες</a:t>
                      </a:r>
                      <a:endParaRPr sz="2200" b="0" u="none" strike="noStrike" cap="none" dirty="0">
                        <a:solidFill>
                          <a:srgbClr val="184258"/>
                        </a:solidFill>
                        <a:latin typeface="Calibri"/>
                        <a:ea typeface="Calibri"/>
                        <a:cs typeface="Calibri"/>
                        <a:sym typeface="Calibri"/>
                      </a:endParaRPr>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a:latin typeface="Calibri"/>
                          <a:ea typeface="Calibri"/>
                          <a:cs typeface="Calibri"/>
                          <a:sym typeface="Calibri"/>
                        </a:rPr>
                        <a:t>Xx</a:t>
                      </a:r>
                      <a:endParaRPr sz="2200" u="none" strike="noStrike" cap="none">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a:latin typeface="Calibri"/>
                          <a:ea typeface="Calibri"/>
                          <a:cs typeface="Calibri"/>
                          <a:sym typeface="Calibri"/>
                        </a:rPr>
                        <a:t>xxx</a:t>
                      </a:r>
                      <a:endParaRPr sz="1400" u="none" strike="noStrike" cap="none"/>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741275">
                <a:tc>
                  <a:txBody>
                    <a:bodyPr/>
                    <a:lstStyle/>
                    <a:p>
                      <a:pPr marL="0" marR="0" lvl="0" indent="0" algn="ctr" rtl="0">
                        <a:lnSpc>
                          <a:spcPct val="100000"/>
                        </a:lnSpc>
                        <a:spcBef>
                          <a:spcPts val="0"/>
                        </a:spcBef>
                        <a:spcAft>
                          <a:spcPts val="0"/>
                        </a:spcAft>
                        <a:buClr>
                          <a:srgbClr val="000000"/>
                        </a:buClr>
                        <a:buSzPts val="2200"/>
                        <a:buFont typeface="Arial"/>
                        <a:buNone/>
                      </a:pPr>
                      <a:r>
                        <a:rPr lang="el-GR" sz="2200" b="1" u="none" strike="noStrike" cap="none" dirty="0">
                          <a:solidFill>
                            <a:schemeClr val="dk1"/>
                          </a:solidFill>
                          <a:latin typeface="Calibri"/>
                          <a:ea typeface="Calibri"/>
                          <a:cs typeface="Calibri"/>
                          <a:sym typeface="Calibri"/>
                        </a:rPr>
                        <a:t>Πολιτική πωλητών/προμηθευτών</a:t>
                      </a:r>
                      <a:endParaRPr sz="2200" b="1"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EF2EA"/>
                    </a:solidFill>
                  </a:tcPr>
                </a:tc>
                <a:tc>
                  <a:txBody>
                    <a:bodyPr/>
                    <a:lstStyle/>
                    <a:p>
                      <a:pPr marL="342900" marR="0" lvl="0" indent="-342900" algn="l" rtl="0">
                        <a:lnSpc>
                          <a:spcPct val="100000"/>
                        </a:lnSpc>
                        <a:spcBef>
                          <a:spcPts val="0"/>
                        </a:spcBef>
                        <a:spcAft>
                          <a:spcPts val="0"/>
                        </a:spcAft>
                        <a:buClr>
                          <a:schemeClr val="dk1"/>
                        </a:buClr>
                        <a:buSzPts val="2200"/>
                        <a:buFont typeface="Noto Sans Symbols"/>
                        <a:buChar char="✔"/>
                      </a:pPr>
                      <a:r>
                        <a:rPr lang="en-GB" sz="2200" u="none" strike="noStrike" cap="none" dirty="0" err="1">
                          <a:latin typeface="Calibri"/>
                          <a:ea typeface="Calibri"/>
                          <a:cs typeface="Calibri"/>
                          <a:sym typeface="Calibri"/>
                        </a:rPr>
                        <a:t>Xx</a:t>
                      </a:r>
                      <a:endParaRPr sz="2200" u="none" strike="noStrike" cap="none" dirty="0">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2200"/>
                        <a:buFont typeface="Calibri"/>
                        <a:buAutoNum type="arabicPeriod"/>
                      </a:pPr>
                      <a:r>
                        <a:rPr lang="en-GB" sz="2200" u="none" strike="noStrike" cap="none" dirty="0">
                          <a:latin typeface="Calibri"/>
                          <a:ea typeface="Calibri"/>
                          <a:cs typeface="Calibri"/>
                          <a:sym typeface="Calibri"/>
                        </a:rPr>
                        <a:t>xxx</a:t>
                      </a:r>
                      <a:endParaRPr sz="1400" u="none" strike="noStrike" cap="none" dirty="0"/>
                    </a:p>
                  </a:txBody>
                  <a:tcPr marL="31225" marR="31225" marT="31225" marB="312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26"/>
          <p:cNvSpPr txBox="1">
            <a:spLocks noGrp="1"/>
          </p:cNvSpPr>
          <p:nvPr>
            <p:ph type="body" idx="5"/>
          </p:nvPr>
        </p:nvSpPr>
        <p:spPr>
          <a:xfrm>
            <a:off x="7488263" y="3062110"/>
            <a:ext cx="4703737" cy="1795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el-GR" dirty="0"/>
              <a:t>Τώρα ετοιμαστείτε να προχωρήσετε στην</a:t>
            </a:r>
          </a:p>
          <a:p>
            <a:pPr marL="0" lvl="0" indent="0" algn="l" rtl="0">
              <a:lnSpc>
                <a:spcPct val="90000"/>
              </a:lnSpc>
              <a:spcBef>
                <a:spcPts val="600"/>
              </a:spcBef>
              <a:spcAft>
                <a:spcPts val="0"/>
              </a:spcAft>
              <a:buClr>
                <a:schemeClr val="lt1"/>
              </a:buClr>
              <a:buSzPts val="2800"/>
              <a:buNone/>
            </a:pPr>
            <a:r>
              <a:rPr lang="el-GR" b="1" dirty="0"/>
              <a:t>Ενότητα</a:t>
            </a:r>
            <a:r>
              <a:rPr lang="en-GB" b="1" dirty="0"/>
              <a:t> 5 </a:t>
            </a:r>
            <a:r>
              <a:rPr lang="el-GR" b="1"/>
              <a:t>Προσέλκυση Πελατών</a:t>
            </a:r>
            <a:endParaRPr dirty="0"/>
          </a:p>
        </p:txBody>
      </p:sp>
      <p:sp>
        <p:nvSpPr>
          <p:cNvPr id="1021" name="Google Shape;1021;p26"/>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el-GR" dirty="0"/>
              <a:t>Μπράβο!</a:t>
            </a:r>
          </a:p>
        </p:txBody>
      </p:sp>
      <p:sp>
        <p:nvSpPr>
          <p:cNvPr id="1022" name="Google Shape;1022;p26"/>
          <p:cNvSpPr/>
          <p:nvPr/>
        </p:nvSpPr>
        <p:spPr>
          <a:xfrm>
            <a:off x="6006353" y="5726524"/>
            <a:ext cx="335329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chemeClr val="lt1"/>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1023" name="Google Shape;1023;p26"/>
          <p:cNvSpPr txBox="1"/>
          <p:nvPr/>
        </p:nvSpPr>
        <p:spPr>
          <a:xfrm>
            <a:off x="237068" y="1958538"/>
            <a:ext cx="3749005" cy="837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3000"/>
              <a:buFont typeface="Arial"/>
              <a:buNone/>
            </a:pPr>
            <a:r>
              <a:rPr lang="el-GR" sz="3000" b="1" i="0" u="none" strike="noStrike" cap="none" dirty="0">
                <a:solidFill>
                  <a:srgbClr val="1B728D"/>
                </a:solidFill>
                <a:latin typeface="Calibri"/>
                <a:ea typeface="Calibri"/>
                <a:cs typeface="Calibri"/>
                <a:sym typeface="Calibri"/>
              </a:rPr>
              <a:t>Σύνδεσμοι του </a:t>
            </a:r>
            <a:r>
              <a:rPr lang="en-GB" sz="3000" b="1" i="0" u="none" strike="noStrike" cap="none" dirty="0">
                <a:solidFill>
                  <a:srgbClr val="1B728D"/>
                </a:solidFill>
                <a:latin typeface="Calibri"/>
                <a:ea typeface="Calibri"/>
                <a:cs typeface="Calibri"/>
                <a:sym typeface="Calibri"/>
              </a:rPr>
              <a:t>PEAK:</a:t>
            </a:r>
            <a:endParaRPr sz="3000" b="1" i="0" u="none" strike="noStrike" cap="none" dirty="0">
              <a:solidFill>
                <a:srgbClr val="1B728D"/>
              </a:solidFill>
              <a:latin typeface="Calibri"/>
              <a:ea typeface="Calibri"/>
              <a:cs typeface="Calibri"/>
              <a:sym typeface="Calibri"/>
            </a:endParaRPr>
          </a:p>
        </p:txBody>
      </p:sp>
      <p:sp>
        <p:nvSpPr>
          <p:cNvPr id="1024" name="Google Shape;1024;p26"/>
          <p:cNvSpPr/>
          <p:nvPr/>
        </p:nvSpPr>
        <p:spPr>
          <a:xfrm>
            <a:off x="539250" y="5049300"/>
            <a:ext cx="245400"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1025" name="Google Shape;1025;p26"/>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323338"/>
                </a:solidFill>
                <a:highlight>
                  <a:srgbClr val="FFFFFF"/>
                </a:highlight>
                <a:latin typeface="Arial"/>
                <a:ea typeface="Arial"/>
                <a:cs typeface="Arial"/>
                <a:sym typeface="Arial"/>
              </a:rPr>
              <a:t>YouTube: </a:t>
            </a:r>
            <a:r>
              <a:rPr lang="en-GB" sz="1400" b="0" i="0" u="sng" strike="noStrike" cap="none">
                <a:solidFill>
                  <a:srgbClr val="87A66E"/>
                </a:solidFill>
                <a:highlight>
                  <a:srgbClr val="FFFFFF"/>
                </a:highlight>
                <a:latin typeface="Arial"/>
                <a:ea typeface="Arial"/>
                <a:cs typeface="Arial"/>
                <a:sym typeface="Arial"/>
                <a:hlinkClick r:id="rId3">
                  <a:extLst>
                    <a:ext uri="{A12FA001-AC4F-418D-AE19-62706E023703}">
                      <ahyp:hlinkClr xmlns:ahyp="http://schemas.microsoft.com/office/drawing/2018/hyperlinkcolor" val="tx"/>
                    </a:ext>
                  </a:extLst>
                </a:hlinkClick>
              </a:rPr>
              <a:t>https://www.youtube.com/@peakentrepreneurs2892/videos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323338"/>
                </a:solidFill>
                <a:highlight>
                  <a:srgbClr val="FFFFFF"/>
                </a:highlight>
                <a:latin typeface="Arial"/>
                <a:ea typeface="Arial"/>
                <a:cs typeface="Arial"/>
                <a:sym typeface="Arial"/>
              </a:rPr>
              <a:t>TikTok:</a:t>
            </a:r>
            <a:r>
              <a:rPr lang="en-GB" sz="1400" b="0" i="0" u="none" strike="noStrike" cap="none">
                <a:solidFill>
                  <a:srgbClr val="323338"/>
                </a:solidFill>
                <a:highlight>
                  <a:srgbClr val="FFFFFF"/>
                </a:highlight>
                <a:latin typeface="Arial"/>
                <a:ea typeface="Arial"/>
                <a:cs typeface="Arial"/>
                <a:sym typeface="Arial"/>
              </a:rPr>
              <a:t> </a:t>
            </a:r>
            <a:r>
              <a:rPr lang="en-GB" sz="1400" b="0" i="0" u="sng" strike="noStrike" cap="none">
                <a:solidFill>
                  <a:srgbClr val="87A66E"/>
                </a:solidFill>
                <a:highlight>
                  <a:srgbClr val="FFFFFF"/>
                </a:highlight>
                <a:latin typeface="Arial"/>
                <a:ea typeface="Arial"/>
                <a:cs typeface="Arial"/>
                <a:sym typeface="Arial"/>
                <a:hlinkClick r:id="rId4">
                  <a:extLst>
                    <a:ext uri="{A12FA001-AC4F-418D-AE19-62706E023703}">
                      <ahyp:hlinkClr xmlns:ahyp="http://schemas.microsoft.com/office/drawing/2018/hyperlinkcolor" val="tx"/>
                    </a:ext>
                  </a:extLst>
                </a:hlinkClick>
              </a:rPr>
              <a:t>https://www.tiktok.com/@peakentrepreneurs</a:t>
            </a:r>
            <a:endParaRPr sz="1400" b="0" i="0" u="sng" strike="noStrike" cap="none">
              <a:solidFill>
                <a:srgbClr val="87A66E"/>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323338"/>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GB" sz="1400" b="1" i="0" u="none" strike="noStrike" cap="none">
                <a:solidFill>
                  <a:srgbClr val="323338"/>
                </a:solidFill>
                <a:highlight>
                  <a:srgbClr val="FFFFFF"/>
                </a:highlight>
                <a:latin typeface="Arial"/>
                <a:ea typeface="Arial"/>
                <a:cs typeface="Arial"/>
                <a:sym typeface="Arial"/>
              </a:rPr>
              <a:t>Instagram:</a:t>
            </a:r>
            <a:r>
              <a:rPr lang="en-GB" sz="1400" b="0" i="0" u="none" strike="noStrike" cap="none">
                <a:solidFill>
                  <a:srgbClr val="323338"/>
                </a:solidFill>
                <a:highlight>
                  <a:srgbClr val="FFFFFF"/>
                </a:highlight>
                <a:latin typeface="Arial"/>
                <a:ea typeface="Arial"/>
                <a:cs typeface="Arial"/>
                <a:sym typeface="Arial"/>
              </a:rPr>
              <a:t> </a:t>
            </a:r>
            <a:r>
              <a:rPr lang="en-GB" sz="1400" b="0" i="0" u="sng" strike="noStrike" cap="none">
                <a:solidFill>
                  <a:srgbClr val="87A66E"/>
                </a:solidFill>
                <a:highlight>
                  <a:srgbClr val="FFFFFF"/>
                </a:highlight>
                <a:latin typeface="Arial"/>
                <a:ea typeface="Arial"/>
                <a:cs typeface="Arial"/>
                <a:sym typeface="Arial"/>
                <a:hlinkClick r:id="rId5">
                  <a:extLst>
                    <a:ext uri="{A12FA001-AC4F-418D-AE19-62706E023703}">
                      <ahyp:hlinkClr xmlns:ahyp="http://schemas.microsoft.com/office/drawing/2018/hyperlinkcolor" val="tx"/>
                    </a:ext>
                  </a:extLst>
                </a:hlinkClick>
              </a:rPr>
              <a:t>https://www.instagram.com/peak.entrepreneurs/</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GB" sz="1400" b="0" i="0" u="none" strike="noStrike" cap="none">
                <a:solidFill>
                  <a:srgbClr val="000000"/>
                </a:solidFill>
                <a:latin typeface="Arial"/>
                <a:ea typeface="Arial"/>
                <a:cs typeface="Arial"/>
                <a:sym typeface="Arial"/>
              </a:rPr>
              <a:t>Facebook: </a:t>
            </a:r>
            <a:r>
              <a:rPr lang="en-GB" sz="1400" b="0" i="0" u="sng" strike="noStrike" cap="none">
                <a:solidFill>
                  <a:srgbClr val="87A66E"/>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https://www.facebook.com/PeakEntrepreneurs</a:t>
            </a:r>
            <a:endParaRPr sz="1400" b="0" i="0" u="none" strike="noStrike" cap="none">
              <a:solidFill>
                <a:srgbClr val="000000"/>
              </a:solidFill>
              <a:latin typeface="Arial"/>
              <a:ea typeface="Arial"/>
              <a:cs typeface="Arial"/>
              <a:sym typeface="Arial"/>
            </a:endParaRPr>
          </a:p>
        </p:txBody>
      </p:sp>
      <p:pic>
        <p:nvPicPr>
          <p:cNvPr id="1026" name="Google Shape;1026;p26"/>
          <p:cNvPicPr preferRelativeResize="0"/>
          <p:nvPr/>
        </p:nvPicPr>
        <p:blipFill rotWithShape="1">
          <a:blip r:embed="rId7">
            <a:alphaModFix/>
          </a:blip>
          <a:srcRect/>
          <a:stretch/>
        </p:blipFill>
        <p:spPr>
          <a:xfrm>
            <a:off x="313274" y="4206325"/>
            <a:ext cx="434026" cy="434026"/>
          </a:xfrm>
          <a:prstGeom prst="rect">
            <a:avLst/>
          </a:prstGeom>
          <a:noFill/>
          <a:ln>
            <a:noFill/>
          </a:ln>
        </p:spPr>
      </p:pic>
      <p:pic>
        <p:nvPicPr>
          <p:cNvPr id="1027" name="Google Shape;1027;p26"/>
          <p:cNvPicPr preferRelativeResize="0"/>
          <p:nvPr/>
        </p:nvPicPr>
        <p:blipFill rotWithShape="1">
          <a:blip r:embed="rId8">
            <a:alphaModFix/>
          </a:blip>
          <a:srcRect/>
          <a:stretch/>
        </p:blipFill>
        <p:spPr>
          <a:xfrm>
            <a:off x="413174" y="3437200"/>
            <a:ext cx="386614" cy="434025"/>
          </a:xfrm>
          <a:prstGeom prst="rect">
            <a:avLst/>
          </a:prstGeom>
          <a:noFill/>
          <a:ln>
            <a:noFill/>
          </a:ln>
        </p:spPr>
      </p:pic>
      <p:pic>
        <p:nvPicPr>
          <p:cNvPr id="1028" name="Google Shape;1028;p26"/>
          <p:cNvPicPr preferRelativeResize="0"/>
          <p:nvPr/>
        </p:nvPicPr>
        <p:blipFill rotWithShape="1">
          <a:blip r:embed="rId9">
            <a:alphaModFix/>
          </a:blip>
          <a:srcRect/>
          <a:stretch/>
        </p:blipFill>
        <p:spPr>
          <a:xfrm>
            <a:off x="313275" y="2668075"/>
            <a:ext cx="530525" cy="36722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3"/>
          <p:cNvSpPr txBox="1">
            <a:spLocks noGrp="1"/>
          </p:cNvSpPr>
          <p:nvPr>
            <p:ph type="body" idx="4"/>
          </p:nvPr>
        </p:nvSpPr>
        <p:spPr>
          <a:xfrm>
            <a:off x="6414889" y="3398296"/>
            <a:ext cx="5240299" cy="2715906"/>
          </a:xfrm>
          <a:prstGeom prst="rect">
            <a:avLst/>
          </a:prstGeom>
          <a:noFill/>
          <a:ln>
            <a:noFill/>
          </a:ln>
        </p:spPr>
        <p:txBody>
          <a:bodyPr spcFirstLastPara="1" wrap="square" lIns="91425" tIns="45700" rIns="91425" bIns="45700" anchor="ctr" anchorCtr="0">
            <a:noAutofit/>
          </a:bodyPr>
          <a:lstStyle/>
          <a:p>
            <a:pPr marL="571500" lvl="0" indent="-342900" algn="just" rtl="0">
              <a:lnSpc>
                <a:spcPct val="90000"/>
              </a:lnSpc>
              <a:spcBef>
                <a:spcPts val="1000"/>
              </a:spcBef>
              <a:spcAft>
                <a:spcPts val="0"/>
              </a:spcAft>
              <a:buSzPts val="2200"/>
              <a:buFont typeface="Arial"/>
              <a:buChar char="•"/>
            </a:pPr>
            <a:r>
              <a:rPr lang="el-GR" sz="2000" dirty="0">
                <a:solidFill>
                  <a:srgbClr val="434537"/>
                </a:solidFill>
              </a:rPr>
              <a:t>Αναγνωρίσετε γιατί τα βουνά και οι επιχειρήσεις της Ευρώπης είναι σημαντικά</a:t>
            </a:r>
          </a:p>
          <a:p>
            <a:pPr marL="571500" lvl="0" indent="-342900" algn="just" rtl="0">
              <a:lnSpc>
                <a:spcPct val="90000"/>
              </a:lnSpc>
              <a:spcBef>
                <a:spcPts val="1000"/>
              </a:spcBef>
              <a:spcAft>
                <a:spcPts val="0"/>
              </a:spcAft>
              <a:buSzPts val="2200"/>
              <a:buFont typeface="Arial"/>
              <a:buChar char="•"/>
            </a:pPr>
            <a:r>
              <a:rPr lang="el-GR" sz="2000" dirty="0">
                <a:solidFill>
                  <a:srgbClr val="434537"/>
                </a:solidFill>
              </a:rPr>
              <a:t>Προσδιορίζετε Βιώσιμες Ευκαιρίες σε Ορεινές Περιοχές</a:t>
            </a:r>
          </a:p>
          <a:p>
            <a:pPr marL="571500" lvl="0" indent="-342900" algn="just" rtl="0">
              <a:lnSpc>
                <a:spcPct val="90000"/>
              </a:lnSpc>
              <a:spcBef>
                <a:spcPts val="1000"/>
              </a:spcBef>
              <a:spcAft>
                <a:spcPts val="0"/>
              </a:spcAft>
              <a:buSzPts val="2200"/>
              <a:buFont typeface="Arial"/>
              <a:buChar char="•"/>
            </a:pPr>
            <a:r>
              <a:rPr lang="el-GR" sz="2000" dirty="0">
                <a:solidFill>
                  <a:srgbClr val="434537"/>
                </a:solidFill>
              </a:rPr>
              <a:t>Και να εμπνευστείτε</a:t>
            </a:r>
            <a:r>
              <a:rPr lang="en-GB" sz="2000" dirty="0">
                <a:solidFill>
                  <a:srgbClr val="434537"/>
                </a:solidFill>
              </a:rPr>
              <a:t> </a:t>
            </a:r>
            <a:r>
              <a:rPr lang="el-GR" sz="2000" i="1" dirty="0">
                <a:solidFill>
                  <a:srgbClr val="0070C0"/>
                </a:solidFill>
              </a:rPr>
              <a:t>από τις Βέλτιστες Πρακτικές Μελετών Περίπτωσης στην Ορεινή Βιωσιμότητα</a:t>
            </a:r>
            <a:r>
              <a:rPr lang="en-GB" sz="2000" i="1" dirty="0">
                <a:solidFill>
                  <a:srgbClr val="0070C0"/>
                </a:solidFill>
              </a:rPr>
              <a:t> </a:t>
            </a:r>
            <a:endParaRPr sz="2000" i="1" dirty="0">
              <a:solidFill>
                <a:srgbClr val="0070C0"/>
              </a:solidFill>
            </a:endParaRPr>
          </a:p>
          <a:p>
            <a:pPr marL="228600" lvl="0" indent="0" algn="just" rtl="0">
              <a:lnSpc>
                <a:spcPct val="90000"/>
              </a:lnSpc>
              <a:spcBef>
                <a:spcPts val="1000"/>
              </a:spcBef>
              <a:spcAft>
                <a:spcPts val="0"/>
              </a:spcAft>
              <a:buSzPts val="2200"/>
              <a:buNone/>
            </a:pPr>
            <a:endParaRPr sz="2000" dirty="0">
              <a:solidFill>
                <a:srgbClr val="434537"/>
              </a:solidFill>
            </a:endParaRPr>
          </a:p>
          <a:p>
            <a:pPr marL="228600" lvl="0" indent="0" algn="just" rtl="0">
              <a:lnSpc>
                <a:spcPct val="90000"/>
              </a:lnSpc>
              <a:spcBef>
                <a:spcPts val="1000"/>
              </a:spcBef>
              <a:spcAft>
                <a:spcPts val="0"/>
              </a:spcAft>
              <a:buSzPts val="2200"/>
              <a:buNone/>
            </a:pPr>
            <a:r>
              <a:rPr lang="el-GR" sz="2000" dirty="0">
                <a:solidFill>
                  <a:srgbClr val="434537"/>
                </a:solidFill>
              </a:rPr>
              <a:t>Ξεκινήστε, λοιπόν, το βιώσιμο επιχειρηματικό ταξίδι στο βουνό σήμερα</a:t>
            </a:r>
            <a:r>
              <a:rPr lang="en-GB" sz="2000" dirty="0">
                <a:solidFill>
                  <a:srgbClr val="434537"/>
                </a:solidFill>
              </a:rPr>
              <a:t>!</a:t>
            </a:r>
            <a:endParaRPr sz="2000" dirty="0">
              <a:solidFill>
                <a:srgbClr val="434537"/>
              </a:solidFill>
            </a:endParaRPr>
          </a:p>
          <a:p>
            <a:pPr marL="457200" lvl="0" indent="-228600" algn="l" rtl="0">
              <a:lnSpc>
                <a:spcPct val="90000"/>
              </a:lnSpc>
              <a:spcBef>
                <a:spcPts val="1000"/>
              </a:spcBef>
              <a:spcAft>
                <a:spcPts val="0"/>
              </a:spcAft>
              <a:buClr>
                <a:srgbClr val="595959"/>
              </a:buClr>
              <a:buSzPts val="2200"/>
              <a:buNone/>
            </a:pPr>
            <a:endParaRPr sz="2400" i="1" dirty="0">
              <a:solidFill>
                <a:srgbClr val="7F59A1"/>
              </a:solidFill>
            </a:endParaRPr>
          </a:p>
          <a:p>
            <a:pPr marL="457200" lvl="0" indent="-228600" algn="l" rtl="0">
              <a:lnSpc>
                <a:spcPct val="90000"/>
              </a:lnSpc>
              <a:spcBef>
                <a:spcPts val="1000"/>
              </a:spcBef>
              <a:spcAft>
                <a:spcPts val="0"/>
              </a:spcAft>
              <a:buClr>
                <a:srgbClr val="595959"/>
              </a:buClr>
              <a:buSzPts val="2200"/>
              <a:buNone/>
            </a:pPr>
            <a:endParaRPr sz="2400" b="1" dirty="0">
              <a:solidFill>
                <a:srgbClr val="1B728D"/>
              </a:solidFill>
            </a:endParaRPr>
          </a:p>
          <a:p>
            <a:pPr marL="457200" lvl="0" indent="-228600" algn="l" rtl="0">
              <a:lnSpc>
                <a:spcPct val="90000"/>
              </a:lnSpc>
              <a:spcBef>
                <a:spcPts val="1000"/>
              </a:spcBef>
              <a:spcAft>
                <a:spcPts val="0"/>
              </a:spcAft>
              <a:buClr>
                <a:srgbClr val="595959"/>
              </a:buClr>
              <a:buSzPts val="2200"/>
              <a:buNone/>
            </a:pPr>
            <a:endParaRPr sz="2400" dirty="0"/>
          </a:p>
          <a:p>
            <a:pPr marL="0" lvl="0" indent="0" algn="l" rtl="0">
              <a:lnSpc>
                <a:spcPct val="90000"/>
              </a:lnSpc>
              <a:spcBef>
                <a:spcPts val="0"/>
              </a:spcBef>
              <a:spcAft>
                <a:spcPts val="0"/>
              </a:spcAft>
              <a:buSzPts val="2200"/>
              <a:buNone/>
            </a:pPr>
            <a:r>
              <a:rPr lang="en-GB" sz="2400" dirty="0"/>
              <a:t> </a:t>
            </a:r>
            <a:endParaRPr sz="2400" dirty="0"/>
          </a:p>
          <a:p>
            <a:pPr marL="0" lvl="0" indent="0" algn="l" rtl="0">
              <a:lnSpc>
                <a:spcPct val="90000"/>
              </a:lnSpc>
              <a:spcBef>
                <a:spcPts val="0"/>
              </a:spcBef>
              <a:spcAft>
                <a:spcPts val="0"/>
              </a:spcAft>
              <a:buSzPts val="2200"/>
              <a:buNone/>
            </a:pPr>
            <a:r>
              <a:rPr lang="en-GB" sz="2400" dirty="0"/>
              <a:t> </a:t>
            </a:r>
            <a:endParaRPr sz="2400" dirty="0"/>
          </a:p>
          <a:p>
            <a:pPr marL="0" lvl="0" indent="0" algn="l" rtl="0">
              <a:lnSpc>
                <a:spcPct val="90000"/>
              </a:lnSpc>
              <a:spcBef>
                <a:spcPts val="0"/>
              </a:spcBef>
              <a:spcAft>
                <a:spcPts val="0"/>
              </a:spcAft>
              <a:buClr>
                <a:srgbClr val="595959"/>
              </a:buClr>
              <a:buSzPts val="2200"/>
              <a:buNone/>
            </a:pPr>
            <a:endParaRPr sz="2400" dirty="0"/>
          </a:p>
        </p:txBody>
      </p:sp>
      <p:sp>
        <p:nvSpPr>
          <p:cNvPr id="837" name="Google Shape;837;p3"/>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l-GR" sz="3600" dirty="0">
                <a:solidFill>
                  <a:srgbClr val="33CCFF"/>
                </a:solidFill>
              </a:rPr>
              <a:t>ΜΑΘΗΣΙΑΚΟΙ ΣΤΟΧΟΙ</a:t>
            </a:r>
          </a:p>
        </p:txBody>
      </p:sp>
      <p:sp>
        <p:nvSpPr>
          <p:cNvPr id="838" name="Google Shape;838;p3"/>
          <p:cNvSpPr txBox="1">
            <a:spLocks noGrp="1"/>
          </p:cNvSpPr>
          <p:nvPr>
            <p:ph type="body" idx="3"/>
          </p:nvPr>
        </p:nvSpPr>
        <p:spPr>
          <a:xfrm>
            <a:off x="6414889" y="1101960"/>
            <a:ext cx="4858164"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l-GR" sz="2800" dirty="0">
                <a:solidFill>
                  <a:srgbClr val="0070C0"/>
                </a:solidFill>
              </a:rPr>
              <a:t>Στο τέλος αυτής της ενότητας, </a:t>
            </a:r>
          </a:p>
          <a:p>
            <a:pPr marL="0" lvl="0" indent="0" algn="l" rtl="0">
              <a:lnSpc>
                <a:spcPct val="90000"/>
              </a:lnSpc>
              <a:spcBef>
                <a:spcPts val="0"/>
              </a:spcBef>
              <a:spcAft>
                <a:spcPts val="0"/>
              </a:spcAft>
              <a:buClr>
                <a:srgbClr val="595959"/>
              </a:buClr>
              <a:buSzPts val="2200"/>
              <a:buNone/>
            </a:pPr>
            <a:r>
              <a:rPr lang="el-GR" sz="2800" dirty="0">
                <a:solidFill>
                  <a:srgbClr val="0070C0"/>
                </a:solidFill>
              </a:rPr>
              <a:t>θα πρέπει να μπορείτε να</a:t>
            </a:r>
            <a:r>
              <a:rPr lang="en-GB" sz="2800" dirty="0">
                <a:solidFill>
                  <a:srgbClr val="0070C0"/>
                </a:solidFill>
              </a:rPr>
              <a:t>:</a:t>
            </a:r>
            <a:endParaRPr sz="2800" dirty="0">
              <a:solidFill>
                <a:srgbClr val="0070C0"/>
              </a:solidFill>
            </a:endParaRPr>
          </a:p>
        </p:txBody>
      </p:sp>
      <p:sp>
        <p:nvSpPr>
          <p:cNvPr id="839" name="Google Shape;839;p3"/>
          <p:cNvSpPr/>
          <p:nvPr/>
        </p:nvSpPr>
        <p:spPr>
          <a:xfrm>
            <a:off x="7256025" y="6141000"/>
            <a:ext cx="4535700" cy="426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txBox="1"/>
          <p:nvPr/>
        </p:nvSpPr>
        <p:spPr>
          <a:xfrm>
            <a:off x="495300" y="5550000"/>
            <a:ext cx="3322200" cy="89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700">
                <a:solidFill>
                  <a:srgbClr val="FFFFFF"/>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700">
              <a:solidFill>
                <a:srgbClr val="FFFFFF"/>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
          <p:cNvSpPr txBox="1">
            <a:spLocks noGrp="1"/>
          </p:cNvSpPr>
          <p:nvPr>
            <p:ph type="body" idx="1"/>
          </p:nvPr>
        </p:nvSpPr>
        <p:spPr>
          <a:xfrm>
            <a:off x="1983520" y="2967001"/>
            <a:ext cx="5609585" cy="1748435"/>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100000"/>
              <a:buNone/>
            </a:pPr>
            <a:r>
              <a:rPr lang="el-GR" dirty="0"/>
              <a:t>Γιατί τα βουνά και οι επιχειρήσεις της Ευρώπης είναι σημαντικά </a:t>
            </a:r>
            <a:endParaRPr dirty="0"/>
          </a:p>
        </p:txBody>
      </p:sp>
      <p:sp>
        <p:nvSpPr>
          <p:cNvPr id="846" name="Google Shape;846;p4"/>
          <p:cNvSpPr txBox="1">
            <a:spLocks noGrp="1"/>
          </p:cNvSpPr>
          <p:nvPr>
            <p:ph type="body" idx="2"/>
          </p:nvPr>
        </p:nvSpPr>
        <p:spPr>
          <a:xfrm>
            <a:off x="646546" y="3505151"/>
            <a:ext cx="90455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en-GB" sz="5400" b="1"/>
              <a:t>01</a:t>
            </a:r>
            <a:endParaRPr/>
          </a:p>
        </p:txBody>
      </p:sp>
      <p:pic>
        <p:nvPicPr>
          <p:cNvPr id="847" name="Google Shape;847;p4" descr="A group of people on a rocky hill overlooking a valley&#10;&#10;Description automatically generated with low confidence"/>
          <p:cNvPicPr preferRelativeResize="0">
            <a:picLocks noGrp="1"/>
          </p:cNvPicPr>
          <p:nvPr>
            <p:ph type="pic" idx="3"/>
          </p:nvPr>
        </p:nvPicPr>
        <p:blipFill rotWithShape="1">
          <a:blip r:embed="rId3">
            <a:alphaModFix/>
          </a:blip>
          <a:srcRect l="2061" r="2060"/>
          <a:stretch/>
        </p:blipFill>
        <p:spPr>
          <a:xfrm>
            <a:off x="7810122" y="0"/>
            <a:ext cx="4381887" cy="68555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5" descr="A picture containing grass, mountain, outdoor, sky&#10;&#10;Description automatically generated"/>
          <p:cNvPicPr preferRelativeResize="0">
            <a:picLocks noGrp="1"/>
          </p:cNvPicPr>
          <p:nvPr>
            <p:ph type="pic" idx="2"/>
          </p:nvPr>
        </p:nvPicPr>
        <p:blipFill rotWithShape="1">
          <a:blip r:embed="rId3">
            <a:alphaModFix/>
          </a:blip>
          <a:srcRect l="2678" r="2678"/>
          <a:stretch/>
        </p:blipFill>
        <p:spPr>
          <a:xfrm flipH="1">
            <a:off x="-1" y="2780"/>
            <a:ext cx="4862437" cy="6855220"/>
          </a:xfrm>
          <a:prstGeom prst="rect">
            <a:avLst/>
          </a:prstGeom>
          <a:noFill/>
          <a:ln>
            <a:noFill/>
          </a:ln>
        </p:spPr>
      </p:pic>
      <p:sp>
        <p:nvSpPr>
          <p:cNvPr id="853" name="Google Shape;853;p5"/>
          <p:cNvSpPr txBox="1">
            <a:spLocks noGrp="1"/>
          </p:cNvSpPr>
          <p:nvPr>
            <p:ph type="body" idx="1"/>
          </p:nvPr>
        </p:nvSpPr>
        <p:spPr>
          <a:xfrm>
            <a:off x="4862436" y="1481535"/>
            <a:ext cx="6962011" cy="466576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200"/>
              <a:buNone/>
            </a:pPr>
            <a:r>
              <a:rPr lang="el-GR" sz="2000" dirty="0">
                <a:solidFill>
                  <a:srgbClr val="0070C0"/>
                </a:solidFill>
              </a:rPr>
              <a:t>Τα βουνά αποτελούν σημαντική πηγή ζωτικών υπηρεσιών των οικοσυστημάτων και διαδραματίζουν σημαντικό ρόλο στην οικονομική ανάπτυξη, την προστασία του περιβάλλοντος, την οικολογική βιωσιμότητα και την ανθρώπινη ευημερία</a:t>
            </a:r>
            <a:r>
              <a:rPr lang="en-GB" sz="2000" dirty="0">
                <a:solidFill>
                  <a:srgbClr val="0070C0"/>
                </a:solidFill>
              </a:rPr>
              <a:t>.</a:t>
            </a:r>
            <a:r>
              <a:rPr lang="el-GR" sz="2000" dirty="0">
                <a:solidFill>
                  <a:srgbClr val="0070C0"/>
                </a:solidFill>
              </a:rPr>
              <a:t> </a:t>
            </a:r>
            <a:r>
              <a:rPr lang="el-GR" sz="2000" dirty="0"/>
              <a:t>Ωστόσο, παρά την αυξημένη αναγνώριση των θεμάτων τους, η επικράτηση της φτώχειας, της ευπάθειας και της οικονομικής και κοινωνικής ανασφάλειας παραμένει υψηλή στις ορεινές περιοχές</a:t>
            </a:r>
            <a:r>
              <a:rPr lang="en-GB" sz="2000" dirty="0"/>
              <a:t>. </a:t>
            </a:r>
            <a:endParaRPr sz="2000" dirty="0"/>
          </a:p>
          <a:p>
            <a:pPr marL="0" lvl="0" indent="0" algn="just" rtl="0">
              <a:lnSpc>
                <a:spcPct val="100000"/>
              </a:lnSpc>
              <a:spcBef>
                <a:spcPts val="0"/>
              </a:spcBef>
              <a:spcAft>
                <a:spcPts val="0"/>
              </a:spcAft>
              <a:buClr>
                <a:srgbClr val="595959"/>
              </a:buClr>
              <a:buSzPts val="2200"/>
              <a:buNone/>
            </a:pPr>
            <a:endParaRPr sz="2000" dirty="0"/>
          </a:p>
          <a:p>
            <a:pPr marL="0" lvl="0" indent="0" algn="just" rtl="0">
              <a:lnSpc>
                <a:spcPct val="100000"/>
              </a:lnSpc>
              <a:spcBef>
                <a:spcPts val="0"/>
              </a:spcBef>
              <a:spcAft>
                <a:spcPts val="0"/>
              </a:spcAft>
              <a:buClr>
                <a:srgbClr val="595959"/>
              </a:buClr>
              <a:buSzPts val="2200"/>
              <a:buNone/>
            </a:pPr>
            <a:r>
              <a:rPr lang="el-GR" sz="2000" dirty="0"/>
              <a:t>Για την επίτευξη της βιώσιμης ορεινής ανάπτυξης υπάρχουν ορισμένες βασικές προκλήσεις, όπως η προστασία των ορεινών οικοσυστημάτων, η εξάλειψη της φτώχειας σύμφωνα με τους Αναπτυξιακούς Στόχους της Χιλιετίας (</a:t>
            </a:r>
            <a:r>
              <a:rPr lang="en-GB" sz="2000" dirty="0"/>
              <a:t>Millennium Development Goals</a:t>
            </a:r>
            <a:r>
              <a:rPr lang="el-GR" sz="2000" dirty="0"/>
              <a:t>,</a:t>
            </a:r>
            <a:r>
              <a:rPr lang="en-GB" sz="2000" dirty="0"/>
              <a:t> MDGs), </a:t>
            </a:r>
            <a:r>
              <a:rPr lang="el-GR" sz="2000" dirty="0"/>
              <a:t>και η διασφάλιση της οικονομικής και κοινωνικής ασφάλειας.</a:t>
            </a:r>
            <a:endParaRPr sz="2000" dirty="0"/>
          </a:p>
        </p:txBody>
      </p:sp>
      <p:sp>
        <p:nvSpPr>
          <p:cNvPr id="854" name="Google Shape;854;p5"/>
          <p:cNvSpPr txBox="1">
            <a:spLocks noGrp="1"/>
          </p:cNvSpPr>
          <p:nvPr>
            <p:ph type="body" idx="3"/>
          </p:nvPr>
        </p:nvSpPr>
        <p:spPr>
          <a:xfrm>
            <a:off x="4862436" y="816604"/>
            <a:ext cx="684903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l-GR" sz="3200" dirty="0">
                <a:solidFill>
                  <a:srgbClr val="0070C0"/>
                </a:solidFill>
              </a:rPr>
              <a:t>Τα βουνά είναι Ζωτικά Οικοσυστήματα</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6"/>
          <p:cNvSpPr txBox="1">
            <a:spLocks noGrp="1"/>
          </p:cNvSpPr>
          <p:nvPr>
            <p:ph type="body" idx="1"/>
          </p:nvPr>
        </p:nvSpPr>
        <p:spPr>
          <a:xfrm>
            <a:off x="4860901" y="1545191"/>
            <a:ext cx="6971708" cy="4487122"/>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000"/>
              <a:buNone/>
            </a:pPr>
            <a:r>
              <a:rPr lang="el-GR" sz="1800" dirty="0">
                <a:solidFill>
                  <a:srgbClr val="0070C0"/>
                </a:solidFill>
              </a:rPr>
              <a:t>Τα ορεινά συστήματα υποστηρίζουν περίπου το ήμισυ του ανθρώπινου πληθυσμού του πλανήτη </a:t>
            </a:r>
            <a:r>
              <a:rPr lang="el-GR" sz="1800" dirty="0"/>
              <a:t>παρέχοντας πολυάριθμα αγαθά και υπηρεσίες, όπως γλυκό νερό, τρόφιμα, φάρμακα που σώζουν ζωές, ενέργεια, μια πλούσια σειρά βιοποικιλότητας και πολιτιστική ποικιλομορφία</a:t>
            </a:r>
            <a:r>
              <a:rPr lang="en-GB" sz="1800" dirty="0"/>
              <a:t>.   </a:t>
            </a:r>
            <a:endParaRPr sz="2000" dirty="0"/>
          </a:p>
          <a:p>
            <a:pPr marL="0" lvl="0" indent="0" algn="just" rtl="0">
              <a:lnSpc>
                <a:spcPct val="100000"/>
              </a:lnSpc>
              <a:spcBef>
                <a:spcPts val="0"/>
              </a:spcBef>
              <a:spcAft>
                <a:spcPts val="0"/>
              </a:spcAft>
              <a:buClr>
                <a:srgbClr val="595959"/>
              </a:buClr>
              <a:buSzPts val="2000"/>
              <a:buNone/>
            </a:pPr>
            <a:endParaRPr sz="1800" dirty="0"/>
          </a:p>
          <a:p>
            <a:pPr marL="0" lvl="0" indent="0" algn="just" rtl="0">
              <a:lnSpc>
                <a:spcPct val="100000"/>
              </a:lnSpc>
              <a:spcBef>
                <a:spcPts val="0"/>
              </a:spcBef>
              <a:spcAft>
                <a:spcPts val="0"/>
              </a:spcAft>
              <a:buClr>
                <a:srgbClr val="0070C0"/>
              </a:buClr>
              <a:buSzPts val="2000"/>
              <a:buNone/>
            </a:pPr>
            <a:r>
              <a:rPr lang="el-GR" sz="1800" dirty="0">
                <a:solidFill>
                  <a:srgbClr val="0070C0"/>
                </a:solidFill>
              </a:rPr>
              <a:t>Τα βουνά είναι από τα πιο εύθραυστα περιβάλλοντα στον κόσμο· είναι επίσης από τα πιο ευάλωτα οικοσυστήματα στην κλιματική αλλαγή</a:t>
            </a:r>
            <a:r>
              <a:rPr lang="en-GB" sz="1800" dirty="0">
                <a:solidFill>
                  <a:srgbClr val="0070C0"/>
                </a:solidFill>
              </a:rPr>
              <a:t>. </a:t>
            </a:r>
            <a:r>
              <a:rPr lang="el-GR" sz="1800" dirty="0"/>
              <a:t>Εάν υποβαθμιστούν ή δεν παράγουν υπηρεσίες, το κόστος για την τοπική, εθνική και παγκόσμια κοινότητα μπορεί να είναι σοβαρό</a:t>
            </a:r>
            <a:r>
              <a:rPr lang="en-GB" sz="1800" dirty="0"/>
              <a:t>. </a:t>
            </a:r>
            <a:endParaRPr sz="2000" dirty="0"/>
          </a:p>
          <a:p>
            <a:pPr marL="0" lvl="0" indent="0" algn="just" rtl="0">
              <a:lnSpc>
                <a:spcPct val="100000"/>
              </a:lnSpc>
              <a:spcBef>
                <a:spcPts val="0"/>
              </a:spcBef>
              <a:spcAft>
                <a:spcPts val="0"/>
              </a:spcAft>
              <a:buClr>
                <a:srgbClr val="595959"/>
              </a:buClr>
              <a:buSzPts val="2000"/>
              <a:buNone/>
            </a:pPr>
            <a:endParaRPr sz="1800" dirty="0"/>
          </a:p>
          <a:p>
            <a:pPr marL="0" lvl="0" indent="0" algn="just" rtl="0">
              <a:lnSpc>
                <a:spcPct val="100000"/>
              </a:lnSpc>
              <a:spcBef>
                <a:spcPts val="0"/>
              </a:spcBef>
              <a:spcAft>
                <a:spcPts val="0"/>
              </a:spcAft>
              <a:buClr>
                <a:srgbClr val="0070C0"/>
              </a:buClr>
              <a:buSzPts val="2000"/>
              <a:buNone/>
            </a:pPr>
            <a:r>
              <a:rPr lang="el-GR" sz="1800" dirty="0">
                <a:solidFill>
                  <a:srgbClr val="0070C0"/>
                </a:solidFill>
              </a:rPr>
              <a:t>Οι πιέσεις που θέτουν σε κίνδυνο τη βιωσιμότητα των ορεινών οικοσυστημάτων </a:t>
            </a:r>
            <a:r>
              <a:rPr lang="el-GR" sz="1800" dirty="0"/>
              <a:t>είναι η οικονομική ανάπτυξη, η παγκοσμιοποίηση, η αυξανόμενη πίεση στους φυσικούς πόρους και η δημιουργία νέων καταστάσεων άγχους και πιθανών συγκρούσεων</a:t>
            </a:r>
            <a:r>
              <a:rPr lang="en-GB" sz="1800" dirty="0"/>
              <a:t>. </a:t>
            </a:r>
            <a:endParaRPr sz="2000" dirty="0"/>
          </a:p>
        </p:txBody>
      </p:sp>
      <p:pic>
        <p:nvPicPr>
          <p:cNvPr id="860" name="Google Shape;860;p6" descr="A person standing on a hill overlooking a lake and mountains&#10;&#10;Description automatically generated with low confidence"/>
          <p:cNvPicPr preferRelativeResize="0">
            <a:picLocks noGrp="1"/>
          </p:cNvPicPr>
          <p:nvPr>
            <p:ph type="pic" idx="2"/>
          </p:nvPr>
        </p:nvPicPr>
        <p:blipFill rotWithShape="1">
          <a:blip r:embed="rId3">
            <a:alphaModFix/>
          </a:blip>
          <a:srcRect l="2710" r="2710"/>
          <a:stretch/>
        </p:blipFill>
        <p:spPr>
          <a:xfrm flipH="1">
            <a:off x="-1" y="2780"/>
            <a:ext cx="4862437" cy="6855220"/>
          </a:xfrm>
          <a:prstGeom prst="rect">
            <a:avLst/>
          </a:prstGeom>
          <a:noFill/>
          <a:ln>
            <a:noFill/>
          </a:ln>
        </p:spPr>
      </p:pic>
      <p:sp>
        <p:nvSpPr>
          <p:cNvPr id="861" name="Google Shape;861;p6"/>
          <p:cNvSpPr txBox="1">
            <a:spLocks noGrp="1"/>
          </p:cNvSpPr>
          <p:nvPr>
            <p:ph type="body" idx="3"/>
          </p:nvPr>
        </p:nvSpPr>
        <p:spPr>
          <a:xfrm>
            <a:off x="4860901" y="748771"/>
            <a:ext cx="6850566"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70C0"/>
              </a:buClr>
              <a:buSzPts val="3200"/>
              <a:buNone/>
            </a:pPr>
            <a:r>
              <a:rPr lang="el-GR" sz="3200" dirty="0">
                <a:solidFill>
                  <a:srgbClr val="0070C0"/>
                </a:solidFill>
              </a:rPr>
              <a:t>Τα βουνά είναι Ζωτικά Οικοσυστήματα</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866" name="Google Shape;866;p7" descr="A picture containing grass, outdoor, nature, traveling&#10;&#10;Description automatically generated"/>
          <p:cNvPicPr preferRelativeResize="0">
            <a:picLocks noGrp="1"/>
          </p:cNvPicPr>
          <p:nvPr>
            <p:ph type="pic" idx="2"/>
          </p:nvPr>
        </p:nvPicPr>
        <p:blipFill rotWithShape="1">
          <a:blip r:embed="rId3">
            <a:alphaModFix/>
          </a:blip>
          <a:srcRect t="6092" b="6090"/>
          <a:stretch/>
        </p:blipFill>
        <p:spPr>
          <a:xfrm flipH="1">
            <a:off x="-1" y="2780"/>
            <a:ext cx="4862437" cy="6855220"/>
          </a:xfrm>
          <a:prstGeom prst="rect">
            <a:avLst/>
          </a:prstGeom>
          <a:noFill/>
          <a:ln>
            <a:noFill/>
          </a:ln>
        </p:spPr>
      </p:pic>
      <p:sp>
        <p:nvSpPr>
          <p:cNvPr id="867" name="Google Shape;867;p7"/>
          <p:cNvSpPr txBox="1">
            <a:spLocks noGrp="1"/>
          </p:cNvSpPr>
          <p:nvPr>
            <p:ph type="body" idx="1"/>
          </p:nvPr>
        </p:nvSpPr>
        <p:spPr>
          <a:xfrm>
            <a:off x="4862436" y="1571385"/>
            <a:ext cx="6970174" cy="553777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000"/>
              <a:buNone/>
            </a:pPr>
            <a:r>
              <a:rPr lang="el-GR" sz="1600" dirty="0">
                <a:solidFill>
                  <a:srgbClr val="0070C0"/>
                </a:solidFill>
              </a:rPr>
              <a:t>Οι ορεινές κοινότητες και οι επιχειρήσεις έχουν υψηλή προσαρμοστική ικανότητα λόγω της στενής επαφής τους με την οικεία γνώση του περιβάλλοντος</a:t>
            </a:r>
            <a:r>
              <a:rPr lang="en-GB" sz="1600" dirty="0">
                <a:solidFill>
                  <a:srgbClr val="0070C0"/>
                </a:solidFill>
              </a:rPr>
              <a:t>. </a:t>
            </a:r>
            <a:r>
              <a:rPr lang="el-GR" sz="1600" dirty="0">
                <a:solidFill>
                  <a:srgbClr val="3C4638"/>
                </a:solidFill>
              </a:rPr>
              <a:t>Οι διαδικασίες και οι πρακτικές προσαρμογής τους, συμπεριλαμβανομένων των παραδοσιακών τεχνολογιών για τη διατήρηση του εδάφους, την προστασία της λεκάνης απορροής και τη διατήρηση των αυτόχθονων ποικιλιών σπόρων, μπορούν να δημιουργήσουν θετικές εξωτερικές επιπτώσεις για τις παγκόσμιες κοινότητες και μπορούν να βοηθήσουν στην αντιμετώπιση των επιπτώσεων της κλιματικής αλλαγής, εάν αναπτυχθούν κατάλληλοι μηχανισμοί κινήτρων που ανταμείβουν τους κατοίκους των βουνών για τη διασφάλιση μια σταθερή ροή υπηρεσιών των ορεινών οικοσυστημάτων</a:t>
            </a:r>
            <a:r>
              <a:rPr lang="en-GB" sz="1600" dirty="0">
                <a:solidFill>
                  <a:srgbClr val="3C4638"/>
                </a:solidFill>
              </a:rPr>
              <a:t>.   </a:t>
            </a:r>
            <a:endParaRPr sz="1800" dirty="0"/>
          </a:p>
          <a:p>
            <a:pPr marL="0" lvl="0" indent="0" algn="just" rtl="0">
              <a:lnSpc>
                <a:spcPct val="100000"/>
              </a:lnSpc>
              <a:spcBef>
                <a:spcPts val="0"/>
              </a:spcBef>
              <a:spcAft>
                <a:spcPts val="0"/>
              </a:spcAft>
              <a:buClr>
                <a:srgbClr val="595959"/>
              </a:buClr>
              <a:buSzPts val="2000"/>
              <a:buNone/>
            </a:pPr>
            <a:endParaRPr sz="1600" dirty="0"/>
          </a:p>
          <a:p>
            <a:pPr marL="0" lvl="0" indent="0" algn="just" rtl="0">
              <a:lnSpc>
                <a:spcPct val="100000"/>
              </a:lnSpc>
              <a:spcBef>
                <a:spcPts val="0"/>
              </a:spcBef>
              <a:spcAft>
                <a:spcPts val="0"/>
              </a:spcAft>
              <a:buClr>
                <a:srgbClr val="0070C0"/>
              </a:buClr>
              <a:buSzPts val="2000"/>
              <a:buNone/>
            </a:pPr>
            <a:r>
              <a:rPr lang="el-GR" sz="1600" dirty="0">
                <a:solidFill>
                  <a:srgbClr val="0070C0"/>
                </a:solidFill>
              </a:rPr>
              <a:t>Η ταχύτητα της αλλαγής και ο μεγάλος αντίκτυπος των παγκόσμιων εξωτερικών επιπτώσεων έχουν αλλάξει τον κοινωνικό ιστό </a:t>
            </a:r>
            <a:r>
              <a:rPr lang="el-GR" sz="1600" dirty="0">
                <a:solidFill>
                  <a:srgbClr val="3C4638"/>
                </a:solidFill>
              </a:rPr>
              <a:t>(π.χ. η είσοδος της γυναίκας στην ορεινή γεωργία) και αύξησε τα περιστατικά ερήμωσης, φτώχειας, επισιτιστικής ανασφάλειας και κοινωνικών συγκρούσεων στις ορεινές περιοχές. Απαιτούνται νέοι μηχανισμοί αντιμετώπισης και πρόσθετη υποστήριξη από την τοπική και την παγκόσμια κοινότητα.</a:t>
            </a:r>
            <a:endParaRPr sz="1600" dirty="0"/>
          </a:p>
          <a:p>
            <a:pPr marL="0" lvl="0" indent="0" algn="l" rtl="0">
              <a:lnSpc>
                <a:spcPct val="100000"/>
              </a:lnSpc>
              <a:spcBef>
                <a:spcPts val="0"/>
              </a:spcBef>
              <a:spcAft>
                <a:spcPts val="0"/>
              </a:spcAft>
              <a:buClr>
                <a:srgbClr val="595959"/>
              </a:buClr>
              <a:buSzPts val="2100"/>
              <a:buNone/>
            </a:pPr>
            <a:endParaRPr sz="1800" dirty="0"/>
          </a:p>
        </p:txBody>
      </p:sp>
      <p:sp>
        <p:nvSpPr>
          <p:cNvPr id="868" name="Google Shape;868;p7"/>
          <p:cNvSpPr txBox="1">
            <a:spLocks noGrp="1"/>
          </p:cNvSpPr>
          <p:nvPr>
            <p:ph type="body" idx="3"/>
          </p:nvPr>
        </p:nvSpPr>
        <p:spPr>
          <a:xfrm>
            <a:off x="4862436" y="436614"/>
            <a:ext cx="6873096" cy="9353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70C0"/>
              </a:buClr>
              <a:buSzPts val="3200"/>
              <a:buNone/>
            </a:pPr>
            <a:r>
              <a:rPr lang="el-GR" sz="3200" dirty="0">
                <a:solidFill>
                  <a:srgbClr val="0070C0"/>
                </a:solidFill>
              </a:rPr>
              <a:t>Οι ορεινές κοινότητες και οι επιχειρήσεις είναι σημαντικές</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
          <p:cNvSpPr txBox="1">
            <a:spLocks noGrp="1"/>
          </p:cNvSpPr>
          <p:nvPr>
            <p:ph type="body" idx="1"/>
          </p:nvPr>
        </p:nvSpPr>
        <p:spPr>
          <a:xfrm>
            <a:off x="4862436" y="1483895"/>
            <a:ext cx="7032538" cy="4698541"/>
          </a:xfrm>
          <a:prstGeom prst="rect">
            <a:avLst/>
          </a:prstGeom>
          <a:solidFill>
            <a:schemeClr val="lt1"/>
          </a:solid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70C0"/>
              </a:buClr>
              <a:buSzPts val="2000"/>
              <a:buNone/>
            </a:pPr>
            <a:r>
              <a:rPr lang="el-GR" sz="1800" dirty="0">
                <a:solidFill>
                  <a:srgbClr val="0070C0"/>
                </a:solidFill>
              </a:rPr>
              <a:t>Καθώς οι επιπτώσεις της κλιματικής αλλαγής γίνονται όλο και πιο δύσκολο να αγνοηθούν, οι επιχειρήσεις συνειδητοποιούν την ανάγκη να δράσουν</a:t>
            </a:r>
            <a:r>
              <a:rPr lang="en-GB" sz="1800" dirty="0">
                <a:solidFill>
                  <a:srgbClr val="0070C0"/>
                </a:solidFill>
              </a:rPr>
              <a:t>. </a:t>
            </a:r>
            <a:r>
              <a:rPr lang="el-GR" sz="1800" dirty="0"/>
              <a:t>Σύμφωνα με μια έρευνα</a:t>
            </a:r>
            <a:r>
              <a:rPr lang="en-GB" sz="1800" dirty="0"/>
              <a:t>, </a:t>
            </a:r>
            <a:r>
              <a:rPr lang="el-GR" sz="1800" dirty="0">
                <a:solidFill>
                  <a:srgbClr val="0070C0"/>
                </a:solidFill>
              </a:rPr>
              <a:t>δύο στις τρεις μικρές επιχειρήσεις (63%) δίνουν προτεραιότητα σε πρωτοβουλίες βιωσιμότητας για τους επόμενους 12 μήνες</a:t>
            </a:r>
            <a:r>
              <a:rPr lang="en-GB" sz="1800" dirty="0">
                <a:solidFill>
                  <a:srgbClr val="0070C0"/>
                </a:solidFill>
              </a:rPr>
              <a:t>. </a:t>
            </a:r>
            <a:r>
              <a:rPr lang="el-GR" sz="1800" dirty="0"/>
              <a:t>Αυτές οι επιχειρήσεις έχουν επίσης τη μεγαλύτερη ανάπτυξη</a:t>
            </a:r>
            <a:r>
              <a:rPr lang="en-GB" sz="1800" dirty="0"/>
              <a:t>. </a:t>
            </a:r>
            <a:endParaRPr sz="2000" dirty="0"/>
          </a:p>
          <a:p>
            <a:pPr marL="0" lvl="0" indent="0" algn="just" rtl="0">
              <a:lnSpc>
                <a:spcPct val="100000"/>
              </a:lnSpc>
              <a:spcBef>
                <a:spcPts val="0"/>
              </a:spcBef>
              <a:spcAft>
                <a:spcPts val="0"/>
              </a:spcAft>
              <a:buClr>
                <a:srgbClr val="595959"/>
              </a:buClr>
              <a:buSzPts val="2000"/>
              <a:buNone/>
            </a:pPr>
            <a:endParaRPr sz="1800" dirty="0"/>
          </a:p>
          <a:p>
            <a:pPr marL="0" lvl="0" indent="0" algn="just" rtl="0">
              <a:lnSpc>
                <a:spcPct val="100000"/>
              </a:lnSpc>
              <a:spcBef>
                <a:spcPts val="0"/>
              </a:spcBef>
              <a:spcAft>
                <a:spcPts val="0"/>
              </a:spcAft>
              <a:buClr>
                <a:srgbClr val="595959"/>
              </a:buClr>
              <a:buSzPts val="2000"/>
              <a:buNone/>
            </a:pPr>
            <a:r>
              <a:rPr lang="el-GR" sz="1800" dirty="0"/>
              <a:t>Επιπλέον, είναι πιο πιθανό οι καταναλωτές να δίνουν προτεραιότητα στη βιωσιμότητα και το πράσινο στις αποφάσεις τους</a:t>
            </a:r>
            <a:r>
              <a:rPr lang="en-GB" sz="1800" dirty="0"/>
              <a:t> – </a:t>
            </a:r>
            <a:r>
              <a:rPr lang="el-GR" sz="1800" dirty="0">
                <a:solidFill>
                  <a:srgbClr val="0070C0"/>
                </a:solidFill>
              </a:rPr>
              <a:t>το 73% των καταναλωτών στο Ηνωμένο Βασίλειο θέλουν να είναι πιο βιώσιμοι και θέλουν οι επιχειρήσεις με τις οποίες συναλλάσσονται να τηρούν επίσης αυτές τις αξίες</a:t>
            </a:r>
            <a:r>
              <a:rPr lang="en-GB" sz="1800" dirty="0">
                <a:solidFill>
                  <a:srgbClr val="0070C0"/>
                </a:solidFill>
              </a:rPr>
              <a:t>. </a:t>
            </a:r>
            <a:endParaRPr sz="2000" dirty="0"/>
          </a:p>
          <a:p>
            <a:pPr marL="0" lvl="0" indent="0" algn="just" rtl="0">
              <a:lnSpc>
                <a:spcPct val="100000"/>
              </a:lnSpc>
              <a:spcBef>
                <a:spcPts val="0"/>
              </a:spcBef>
              <a:spcAft>
                <a:spcPts val="0"/>
              </a:spcAft>
              <a:buClr>
                <a:srgbClr val="595959"/>
              </a:buClr>
              <a:buSzPts val="2000"/>
              <a:buNone/>
            </a:pPr>
            <a:endParaRPr sz="1800" dirty="0"/>
          </a:p>
          <a:p>
            <a:pPr marL="0" lvl="0" indent="0" algn="just" rtl="0">
              <a:lnSpc>
                <a:spcPct val="100000"/>
              </a:lnSpc>
              <a:spcBef>
                <a:spcPts val="0"/>
              </a:spcBef>
              <a:spcAft>
                <a:spcPts val="0"/>
              </a:spcAft>
              <a:buClr>
                <a:srgbClr val="595959"/>
              </a:buClr>
              <a:buSzPts val="2000"/>
              <a:buNone/>
            </a:pPr>
            <a:r>
              <a:rPr lang="el-GR" sz="1800" dirty="0"/>
              <a:t>Αυτή η τάση, σε συνδυασμό με τη δέσμευση της κυβέρνησης να επιτύχει το Net Zero έως το 2050, σημαίνει ότι οι εταιρείες και οι επιχειρήσεις πρέπει να αρχίσουν να σκέφτονται την πορεία τους προς το Net Zero νωρίτερα παρά αργότερα</a:t>
            </a:r>
            <a:r>
              <a:rPr lang="en-GB" sz="1800" dirty="0"/>
              <a:t>. </a:t>
            </a:r>
            <a:endParaRPr sz="1800" dirty="0"/>
          </a:p>
        </p:txBody>
      </p:sp>
      <p:sp>
        <p:nvSpPr>
          <p:cNvPr id="874" name="Google Shape;874;p8"/>
          <p:cNvSpPr txBox="1">
            <a:spLocks noGrp="1"/>
          </p:cNvSpPr>
          <p:nvPr>
            <p:ph type="body" idx="3"/>
          </p:nvPr>
        </p:nvSpPr>
        <p:spPr>
          <a:xfrm>
            <a:off x="4862436" y="394954"/>
            <a:ext cx="6926657" cy="1013012"/>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120000"/>
              </a:lnSpc>
              <a:spcBef>
                <a:spcPts val="0"/>
              </a:spcBef>
              <a:spcAft>
                <a:spcPts val="0"/>
              </a:spcAft>
              <a:buClr>
                <a:srgbClr val="0070C0"/>
              </a:buClr>
              <a:buSzPct val="100000"/>
              <a:buNone/>
            </a:pPr>
            <a:r>
              <a:rPr lang="el-GR" dirty="0">
                <a:solidFill>
                  <a:srgbClr val="0070C0"/>
                </a:solidFill>
              </a:rPr>
              <a:t>Οι ευρωπαϊκές μικρομεσαίες επιχειρήσεις των ορεινών περιοχών δίνουν προτεραιότητα στη βιωσιμότητα και το πράσινο</a:t>
            </a:r>
            <a:endParaRPr dirty="0"/>
          </a:p>
        </p:txBody>
      </p:sp>
      <p:pic>
        <p:nvPicPr>
          <p:cNvPr id="875" name="Google Shape;875;p8" descr="A picture containing tree, outdoor, person&#10;&#10;Description automatically generated"/>
          <p:cNvPicPr preferRelativeResize="0">
            <a:picLocks noGrp="1"/>
          </p:cNvPicPr>
          <p:nvPr>
            <p:ph type="pic" idx="2"/>
          </p:nvPr>
        </p:nvPicPr>
        <p:blipFill rotWithShape="1">
          <a:blip r:embed="rId3">
            <a:alphaModFix/>
          </a:blip>
          <a:srcRect t="3009" b="3008"/>
          <a:stretch/>
        </p:blipFill>
        <p:spPr>
          <a:xfrm flipH="1">
            <a:off x="-1" y="2780"/>
            <a:ext cx="4862437" cy="68552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9"/>
          <p:cNvPicPr preferRelativeResize="0">
            <a:picLocks noGrp="1"/>
          </p:cNvPicPr>
          <p:nvPr>
            <p:ph type="pic" idx="2"/>
          </p:nvPr>
        </p:nvPicPr>
        <p:blipFill rotWithShape="1">
          <a:blip r:embed="rId3">
            <a:alphaModFix/>
          </a:blip>
          <a:srcRect t="31180" b="31182"/>
          <a:stretch/>
        </p:blipFill>
        <p:spPr>
          <a:xfrm>
            <a:off x="1" y="-22478"/>
            <a:ext cx="12187575" cy="6880476"/>
          </a:xfrm>
          <a:prstGeom prst="rect">
            <a:avLst/>
          </a:prstGeom>
          <a:noFill/>
          <a:ln>
            <a:noFill/>
          </a:ln>
        </p:spPr>
      </p:pic>
      <p:sp>
        <p:nvSpPr>
          <p:cNvPr id="881" name="Google Shape;881;p9"/>
          <p:cNvSpPr txBox="1">
            <a:spLocks noGrp="1"/>
          </p:cNvSpPr>
          <p:nvPr>
            <p:ph type="body" idx="1"/>
          </p:nvPr>
        </p:nvSpPr>
        <p:spPr>
          <a:xfrm rot="10800000">
            <a:off x="10331262" y="4818246"/>
            <a:ext cx="785328" cy="1056986"/>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9600"/>
              <a:buNone/>
            </a:pPr>
            <a:r>
              <a:rPr lang="en-GB"/>
              <a:t>‘</a:t>
            </a:r>
            <a:endParaRPr/>
          </a:p>
        </p:txBody>
      </p:sp>
      <p:sp>
        <p:nvSpPr>
          <p:cNvPr id="882" name="Google Shape;882;p9"/>
          <p:cNvSpPr txBox="1">
            <a:spLocks noGrp="1"/>
          </p:cNvSpPr>
          <p:nvPr>
            <p:ph type="body" idx="3"/>
          </p:nvPr>
        </p:nvSpPr>
        <p:spPr>
          <a:xfrm>
            <a:off x="5747581" y="150127"/>
            <a:ext cx="6344460" cy="5977719"/>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lnSpc>
                <a:spcPct val="120000"/>
              </a:lnSpc>
              <a:spcBef>
                <a:spcPts val="0"/>
              </a:spcBef>
              <a:spcAft>
                <a:spcPts val="0"/>
              </a:spcAft>
              <a:buClr>
                <a:schemeClr val="lt1"/>
              </a:buClr>
              <a:buSzPts val="2200"/>
              <a:buNone/>
            </a:pPr>
            <a:r>
              <a:rPr lang="el-GR" sz="2000" dirty="0"/>
              <a:t>Περίπου το ήμισυ του παγκόσμιου πληθυσμού εξαρτάται από τα βουνά για γλυκό νερό, καθαρή ενέργεια, νερό άρδευσης, έλεγχο των πλημμυρών, ορυκτά, ξυλεία και δασικά προϊόντα μη ξυλείας, αναψυχή και γενετικούς πόρους. Οι μισές από τις παγκόσμιες εστίες βιοποικιλότητας (17 από τις 34) και το ένα τρίτο όλων των προστατευόμενων περιοχών βρίσκονται στα βουνά. Τα βουνά φιλοξενούν επίσης περισσότερους από ένα δισεκατομμύριο ανθρώπους, ένα σημαντικό ποσοστό των οποίων είναι αυτόχθονες εθνοτικές κοινότητες των οποίων τα μέσα διαβίωσης εξαρτώνται σε μεγάλο βαθμό από τους φυσικούς πόρους που διατίθενται στις ορεινές περιοχές. Τα βουνά είναι επίσης πηγή πολιτιστικών, πνευματικών και ψυχαγωγικών πόρων για τους αστικούς πληθυσμούς</a:t>
            </a:r>
            <a:r>
              <a:rPr lang="en-GB" sz="2000" dirty="0"/>
              <a:t>. </a:t>
            </a:r>
            <a:r>
              <a:rPr lang="el-GR" sz="2000" u="sng" dirty="0">
                <a:solidFill>
                  <a:schemeClr val="hlink"/>
                </a:solidFill>
                <a:hlinkClick r:id="rId4"/>
              </a:rPr>
              <a:t>Πηγή</a:t>
            </a:r>
            <a:r>
              <a:rPr lang="en-GB" sz="2000" u="sng" dirty="0">
                <a:solidFill>
                  <a:schemeClr val="hlink"/>
                </a:solidFill>
                <a:hlinkClick r:id="rId4"/>
              </a:rPr>
              <a:t> </a:t>
            </a:r>
            <a:endParaRPr sz="2000" dirty="0"/>
          </a:p>
        </p:txBody>
      </p:sp>
      <p:sp>
        <p:nvSpPr>
          <p:cNvPr id="883" name="Google Shape;883;p9"/>
          <p:cNvSpPr txBox="1"/>
          <p:nvPr/>
        </p:nvSpPr>
        <p:spPr>
          <a:xfrm>
            <a:off x="5308460" y="150127"/>
            <a:ext cx="785328" cy="1056986"/>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lt1"/>
              </a:buClr>
              <a:buSzPts val="6000"/>
              <a:buFont typeface="Arial"/>
              <a:buNone/>
            </a:pPr>
            <a:r>
              <a:rPr lang="en-GB" sz="6000" b="1" i="0" u="none" strike="noStrike" cap="none" dirty="0">
                <a:solidFill>
                  <a:schemeClr val="lt1"/>
                </a:solidFill>
                <a:latin typeface="Times New Roman"/>
                <a:ea typeface="Times New Roman"/>
                <a:cs typeface="Times New Roman"/>
                <a:sym typeface="Times New Roman"/>
              </a:rPr>
              <a:t>‘</a:t>
            </a:r>
            <a:endParaRPr sz="1400" b="0" i="0" u="none" strike="noStrike" cap="none" dirty="0">
              <a:solidFill>
                <a:srgbClr val="000000"/>
              </a:solidFill>
              <a:latin typeface="Arial"/>
              <a:ea typeface="Arial"/>
              <a:cs typeface="Arial"/>
              <a:sym typeface="Arial"/>
            </a:endParaRPr>
          </a:p>
        </p:txBody>
      </p:sp>
      <p:sp>
        <p:nvSpPr>
          <p:cNvPr id="884" name="Google Shape;884;p9"/>
          <p:cNvSpPr/>
          <p:nvPr/>
        </p:nvSpPr>
        <p:spPr>
          <a:xfrm>
            <a:off x="136472" y="97279"/>
            <a:ext cx="4353636" cy="2713298"/>
          </a:xfrm>
          <a:prstGeom prst="roundRect">
            <a:avLst>
              <a:gd name="adj" fmla="val 16667"/>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5" name="Google Shape;885;p9"/>
          <p:cNvSpPr txBox="1"/>
          <p:nvPr/>
        </p:nvSpPr>
        <p:spPr>
          <a:xfrm>
            <a:off x="986828" y="151081"/>
            <a:ext cx="3385995" cy="2554505"/>
          </a:xfrm>
          <a:prstGeom prst="rect">
            <a:avLst/>
          </a:prstGeom>
          <a:solidFill>
            <a:srgbClr val="086D6E"/>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l-GR" sz="3200" b="0" i="0" u="none" strike="noStrike" cap="none" dirty="0">
                <a:solidFill>
                  <a:schemeClr val="lt1"/>
                </a:solidFill>
                <a:latin typeface="Calibri"/>
                <a:ea typeface="Calibri"/>
                <a:cs typeface="Calibri"/>
                <a:sym typeface="Calibri"/>
              </a:rPr>
              <a:t>Βιώσιμες Ευκαιρίες σε Ορεινές Περιοχές</a:t>
            </a:r>
          </a:p>
          <a:p>
            <a:pPr marL="0" marR="0" lvl="0" indent="0" algn="r" rtl="0">
              <a:lnSpc>
                <a:spcPct val="100000"/>
              </a:lnSpc>
              <a:spcBef>
                <a:spcPts val="0"/>
              </a:spcBef>
              <a:spcAft>
                <a:spcPts val="0"/>
              </a:spcAft>
              <a:buClr>
                <a:srgbClr val="000000"/>
              </a:buClr>
              <a:buSzPts val="3600"/>
              <a:buFont typeface="Arial"/>
              <a:buNone/>
            </a:pPr>
            <a:r>
              <a:rPr lang="el-GR" sz="3200" b="0" i="0" u="none" strike="noStrike" cap="none" dirty="0">
                <a:solidFill>
                  <a:schemeClr val="lt1"/>
                </a:solidFill>
                <a:latin typeface="Calibri"/>
                <a:ea typeface="Calibri"/>
                <a:cs typeface="Calibri"/>
                <a:sym typeface="Calibri"/>
              </a:rPr>
              <a:t>Με Μελέτες Περίπτωσης</a:t>
            </a:r>
            <a:endParaRPr sz="1200" b="0" i="0" u="none" strike="noStrike" cap="none" dirty="0">
              <a:solidFill>
                <a:srgbClr val="000000"/>
              </a:solidFill>
              <a:latin typeface="Arial"/>
              <a:ea typeface="Arial"/>
              <a:cs typeface="Arial"/>
              <a:sym typeface="Arial"/>
            </a:endParaRPr>
          </a:p>
        </p:txBody>
      </p:sp>
      <p:sp>
        <p:nvSpPr>
          <p:cNvPr id="886" name="Google Shape;886;p9"/>
          <p:cNvSpPr txBox="1"/>
          <p:nvPr/>
        </p:nvSpPr>
        <p:spPr>
          <a:xfrm>
            <a:off x="1191093" y="170125"/>
            <a:ext cx="737295" cy="5822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000"/>
              <a:buFont typeface="Arial"/>
              <a:buNone/>
            </a:pPr>
            <a:r>
              <a:rPr lang="en-GB" sz="4000" b="0" i="0" u="none" strike="noStrike" cap="none">
                <a:solidFill>
                  <a:schemeClr val="lt1"/>
                </a:solidFill>
                <a:latin typeface="Calibri"/>
                <a:ea typeface="Calibri"/>
                <a:cs typeface="Calibri"/>
                <a:sym typeface="Calibri"/>
              </a:rPr>
              <a:t>02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2673</TotalTime>
  <Words>3594</Words>
  <Application>Microsoft Office PowerPoint</Application>
  <PresentationFormat>Widescreen</PresentationFormat>
  <Paragraphs>210</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Montserrat</vt:lpstr>
      <vt:lpstr>Montserrat Light</vt:lpstr>
      <vt:lpstr>Calibri</vt:lpstr>
      <vt:lpstr>Lato</vt:lpstr>
      <vt:lpstr>Noto Sans Symbols</vt:lpstr>
      <vt:lpstr>Montserrat Medium</vt:lpstr>
      <vt:lpstr>Quattrocento Sans</vt:lpstr>
      <vt:lpstr>Times New Roman</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Hephaestus</cp:lastModifiedBy>
  <cp:revision>27</cp:revision>
  <dcterms:created xsi:type="dcterms:W3CDTF">2020-10-14T13:32:04Z</dcterms:created>
  <dcterms:modified xsi:type="dcterms:W3CDTF">2023-06-14T16:09:09Z</dcterms:modified>
</cp:coreProperties>
</file>