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6858000" cx="12192000"/>
  <p:notesSz cx="6858000" cy="9144000"/>
  <p:embeddedFontLst>
    <p:embeddedFont>
      <p:font typeface="Montserrat"/>
      <p:regular r:id="rId23"/>
      <p:bold r:id="rId24"/>
      <p:italic r:id="rId25"/>
      <p:boldItalic r:id="rId26"/>
    </p:embeddedFont>
    <p:embeddedFont>
      <p:font typeface="Montserrat Light"/>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1" roundtripDataSignature="AMtx7miEBwBuEVUKEvyWUHU4qoPSyhbxm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5F5C76F-6909-4122-B67C-EDB8EFCDBCF0}">
  <a:tblStyle styleId="{95F5C76F-6909-4122-B67C-EDB8EFCDBCF0}" styleName="Table_0">
    <a:wholeTbl>
      <a:tcTxStyle b="off" i="off">
        <a:font>
          <a:latin typeface="Arial"/>
          <a:ea typeface="Arial"/>
          <a:cs typeface="Arial"/>
        </a:font>
        <a:schemeClr val="dk1"/>
      </a:tcTxStyle>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op>
            <a:ln cap="flat" cmpd="sng" w="9525">
              <a:solidFill>
                <a:schemeClr val="accent5"/>
              </a:solidFill>
              <a:prstDash val="solid"/>
              <a:round/>
              <a:headEnd len="sm" w="sm" type="none"/>
              <a:tailEnd len="sm" w="sm" type="none"/>
            </a:ln>
          </a:top>
          <a:bottom>
            <a:ln cap="flat" cmpd="sng" w="9525">
              <a:solidFill>
                <a:schemeClr val="accent5"/>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tcStyle>
        <a:tcBdr>
          <a:top>
            <a:ln cap="flat" cmpd="sng" w="9525">
              <a:solidFill>
                <a:schemeClr val="accent5"/>
              </a:solidFill>
              <a:prstDash val="solid"/>
              <a:round/>
              <a:headEnd len="sm" w="sm" type="none"/>
              <a:tailEnd len="sm" w="sm" type="none"/>
            </a:ln>
          </a:top>
          <a:bottom>
            <a:ln cap="flat" cmpd="sng" w="9525">
              <a:solidFill>
                <a:schemeClr val="accent5"/>
              </a:solidFill>
              <a:prstDash val="solid"/>
              <a:round/>
              <a:headEnd len="sm" w="sm" type="none"/>
              <a:tailEnd len="sm" w="sm" type="none"/>
            </a:ln>
          </a:bottom>
        </a:tcBdr>
      </a:tcStyle>
    </a:band1H>
    <a:band2H>
      <a:tcTxStyle/>
    </a:band2H>
    <a:band1V>
      <a:tcTxStyle/>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cBdr>
      </a:tcStyle>
    </a:band1V>
    <a:band2V>
      <a:tcTxStyle/>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cBdr>
      </a:tcStyle>
    </a:band2V>
    <a:lastCol>
      <a:tcTxStyle b="on" i="off"/>
    </a:lastCol>
    <a:firstCol>
      <a:tcTxStyle b="on" i="off"/>
    </a:firstCol>
    <a:lastRow>
      <a:tcTxStyle b="on" i="off"/>
      <a:tcStyle>
        <a:tcBdr>
          <a:top>
            <a:ln cap="flat" cmpd="sng" w="50800">
              <a:solidFill>
                <a:schemeClr val="accent5"/>
              </a:solidFill>
              <a:prstDash val="solid"/>
              <a:round/>
              <a:headEnd len="sm" w="sm" type="none"/>
              <a:tailEnd len="sm" w="sm" type="none"/>
            </a:ln>
          </a:top>
        </a:tcBdr>
      </a:tcStyle>
    </a:lastRow>
    <a:seCell>
      <a:tcTxStyle/>
    </a:seCell>
    <a:swCell>
      <a:tcTxStyle/>
    </a:swCell>
    <a:firstRow>
      <a:tcTxStyle b="on" i="off">
        <a:font>
          <a:latin typeface="Arial"/>
          <a:ea typeface="Arial"/>
          <a:cs typeface="Arial"/>
        </a:font>
        <a:schemeClr val="lt1"/>
      </a:tcTxStyle>
      <a:tcStyle>
        <a:fill>
          <a:solidFill>
            <a:schemeClr val="accent5"/>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Montserrat-bold.fntdata"/><Relationship Id="rId23" Type="http://schemas.openxmlformats.org/officeDocument/2006/relationships/font" Target="fonts/Montserrat-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boldItalic.fntdata"/><Relationship Id="rId25" Type="http://schemas.openxmlformats.org/officeDocument/2006/relationships/font" Target="fonts/Montserrat-italic.fntdata"/><Relationship Id="rId28" Type="http://schemas.openxmlformats.org/officeDocument/2006/relationships/font" Target="fonts/MontserratLight-bold.fntdata"/><Relationship Id="rId27" Type="http://schemas.openxmlformats.org/officeDocument/2006/relationships/font" Target="fonts/MontserratLight-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Light-italic.fntdata"/><Relationship Id="rId7" Type="http://schemas.openxmlformats.org/officeDocument/2006/relationships/slide" Target="slides/slide2.xml"/><Relationship Id="rId8" Type="http://schemas.openxmlformats.org/officeDocument/2006/relationships/slide" Target="slides/slide3.xml"/><Relationship Id="rId31" Type="http://customschemas.google.com/relationships/presentationmetadata" Target="metadata"/><Relationship Id="rId30" Type="http://schemas.openxmlformats.org/officeDocument/2006/relationships/font" Target="fonts/MontserratLight-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anva.com/graphs/business-model-canvas/"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5" name="Google Shape;16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8" name="Google Shape;248;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8" name="Google Shape;258;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8" name="Google Shape;268;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6" name="Google Shape;276;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u="sng">
                <a:solidFill>
                  <a:schemeClr val="hlink"/>
                </a:solidFill>
                <a:hlinkClick r:id="rId2"/>
              </a:rPr>
              <a:t>Create a Business Model Canvas Online | Canva</a:t>
            </a:r>
            <a:r>
              <a:rPr lang="en-US"/>
              <a:t> </a:t>
            </a:r>
            <a:endParaRPr/>
          </a:p>
          <a:p>
            <a:pPr indent="-298450" lvl="0" marL="457200" rtl="0" algn="l">
              <a:lnSpc>
                <a:spcPct val="100000"/>
              </a:lnSpc>
              <a:spcBef>
                <a:spcPts val="0"/>
              </a:spcBef>
              <a:spcAft>
                <a:spcPts val="0"/>
              </a:spcAft>
              <a:buSzPts val="1100"/>
              <a:buChar char="●"/>
            </a:pPr>
            <a:r>
              <a:rPr lang="en-US"/>
              <a:t>https://www.canva.com/graphs/business-model-canvas/</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0070C0"/>
                </a:solidFill>
                <a:latin typeface="Calibri"/>
                <a:ea typeface="Calibri"/>
                <a:cs typeface="Calibri"/>
                <a:sym typeface="Calibri"/>
              </a:rPr>
              <a:t>https://www.youtube.com/watch?v=47VLFFqs1Sw</a:t>
            </a:r>
            <a:endParaRPr/>
          </a:p>
          <a:p>
            <a:pPr indent="0" lvl="0" marL="0" rtl="0" algn="l">
              <a:lnSpc>
                <a:spcPct val="100000"/>
              </a:lnSpc>
              <a:spcBef>
                <a:spcPts val="0"/>
              </a:spcBef>
              <a:spcAft>
                <a:spcPts val="0"/>
              </a:spcAft>
              <a:buSzPts val="1100"/>
              <a:buNone/>
            </a:pPr>
            <a:r>
              <a:t/>
            </a:r>
            <a:endParaRPr/>
          </a:p>
        </p:txBody>
      </p:sp>
      <p:sp>
        <p:nvSpPr>
          <p:cNvPr id="290" name="Google Shape;290;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8" name="Google Shape;29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sz="1100">
                <a:latin typeface="Calibri"/>
                <a:ea typeface="Calibri"/>
                <a:cs typeface="Calibri"/>
                <a:sym typeface="Calibri"/>
              </a:rPr>
              <a:t>https://www.instagram.com/peak.entrepreneurs/</a:t>
            </a:r>
            <a:endParaRPr/>
          </a:p>
          <a:p>
            <a:pPr indent="0" lvl="0" marL="0" rtl="0" algn="l">
              <a:lnSpc>
                <a:spcPct val="100000"/>
              </a:lnSpc>
              <a:spcBef>
                <a:spcPts val="0"/>
              </a:spcBef>
              <a:spcAft>
                <a:spcPts val="0"/>
              </a:spcAft>
              <a:buSzPts val="1100"/>
              <a:buNone/>
            </a:pPr>
            <a:r>
              <a:rPr lang="en-US"/>
              <a:t>https://www.peakentrepreneurs.eu/</a:t>
            </a:r>
            <a:endParaRPr/>
          </a:p>
          <a:p>
            <a:pPr indent="0" lvl="0" marL="0" marR="0" rtl="0" algn="l">
              <a:lnSpc>
                <a:spcPct val="100000"/>
              </a:lnSpc>
              <a:spcBef>
                <a:spcPts val="0"/>
              </a:spcBef>
              <a:spcAft>
                <a:spcPts val="0"/>
              </a:spcAft>
              <a:buClr>
                <a:srgbClr val="000000"/>
              </a:buClr>
              <a:buSzPts val="1100"/>
              <a:buFont typeface="Arial"/>
              <a:buNone/>
            </a:pPr>
            <a:r>
              <a:rPr lang="en-US"/>
              <a:t>https://www.facebook.com/PeakEntrepreneurs/</a:t>
            </a:r>
            <a:endParaRPr/>
          </a:p>
          <a:p>
            <a:pPr indent="0" lvl="0" marL="0" rtl="0" algn="l">
              <a:lnSpc>
                <a:spcPct val="100000"/>
              </a:lnSpc>
              <a:spcBef>
                <a:spcPts val="0"/>
              </a:spcBef>
              <a:spcAft>
                <a:spcPts val="0"/>
              </a:spcAft>
              <a:buSzPts val="1100"/>
              <a:buNone/>
            </a:pPr>
            <a:r>
              <a:t/>
            </a:r>
            <a:endParaRPr/>
          </a:p>
        </p:txBody>
      </p:sp>
      <p:sp>
        <p:nvSpPr>
          <p:cNvPr id="306" name="Google Shape;306;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5" name="Google Shape;17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2" name="Google Shape;18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1" name="Google Shape;191;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8" name="Google Shape;198;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3" name="Google Shape;213;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2" name="Google Shape;222;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9" name="Google Shape;22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7" name="Google Shape;237;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p:cSld name="Cover Slide ">
    <p:spTree>
      <p:nvGrpSpPr>
        <p:cNvPr id="11" name="Shape 11"/>
        <p:cNvGrpSpPr/>
        <p:nvPr/>
      </p:nvGrpSpPr>
      <p:grpSpPr>
        <a:xfrm>
          <a:off x="0" y="0"/>
          <a:ext cx="0" cy="0"/>
          <a:chOff x="0" y="0"/>
          <a:chExt cx="0" cy="0"/>
        </a:xfrm>
      </p:grpSpPr>
      <p:sp>
        <p:nvSpPr>
          <p:cNvPr id="12" name="Google Shape;12;p36"/>
          <p:cNvSpPr/>
          <p:nvPr/>
        </p:nvSpPr>
        <p:spPr>
          <a:xfrm>
            <a:off x="1948762" y="1722815"/>
            <a:ext cx="10243238" cy="5171791"/>
          </a:xfrm>
          <a:custGeom>
            <a:rect b="b" l="l" r="r" t="t"/>
            <a:pathLst>
              <a:path extrusionOk="0" h="577708" w="1144207">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 picture containing text, clock, sign, gauge&#10;&#10;Description automatically generated" id="13" name="Google Shape;13;p36"/>
          <p:cNvPicPr preferRelativeResize="0"/>
          <p:nvPr/>
        </p:nvPicPr>
        <p:blipFill rotWithShape="1">
          <a:blip r:embed="rId2">
            <a:alphaModFix/>
          </a:blip>
          <a:srcRect b="0" l="0" r="0" t="0"/>
          <a:stretch/>
        </p:blipFill>
        <p:spPr>
          <a:xfrm>
            <a:off x="5317933" y="707727"/>
            <a:ext cx="4104904" cy="941876"/>
          </a:xfrm>
          <a:prstGeom prst="rect">
            <a:avLst/>
          </a:prstGeom>
          <a:noFill/>
          <a:ln>
            <a:noFill/>
          </a:ln>
        </p:spPr>
      </p:pic>
      <p:sp>
        <p:nvSpPr>
          <p:cNvPr id="14" name="Google Shape;14;p36"/>
          <p:cNvSpPr/>
          <p:nvPr>
            <p:ph idx="2" type="pic"/>
          </p:nvPr>
        </p:nvSpPr>
        <p:spPr>
          <a:xfrm>
            <a:off x="-14513" y="923489"/>
            <a:ext cx="4390612" cy="5971126"/>
          </a:xfrm>
          <a:prstGeom prst="rect">
            <a:avLst/>
          </a:prstGeom>
          <a:noFill/>
          <a:ln>
            <a:noFill/>
          </a:ln>
        </p:spPr>
      </p:sp>
      <p:sp>
        <p:nvSpPr>
          <p:cNvPr id="15" name="Google Shape;15;p36"/>
          <p:cNvSpPr/>
          <p:nvPr/>
        </p:nvSpPr>
        <p:spPr>
          <a:xfrm>
            <a:off x="1948762" y="1686209"/>
            <a:ext cx="10243238" cy="5171791"/>
          </a:xfrm>
          <a:custGeom>
            <a:rect b="b" l="l" r="r" t="t"/>
            <a:pathLst>
              <a:path extrusionOk="0" h="577708" w="1144207">
                <a:moveTo>
                  <a:pt x="0" y="577709"/>
                </a:moveTo>
                <a:lnTo>
                  <a:pt x="267674" y="129289"/>
                </a:lnTo>
                <a:lnTo>
                  <a:pt x="1144207" y="0"/>
                </a:lnTo>
                <a:lnTo>
                  <a:pt x="1142961" y="577085"/>
                </a:lnTo>
                <a:close/>
              </a:path>
            </a:pathLst>
          </a:custGeom>
          <a:blipFill rotWithShape="1">
            <a:blip r:embed="rId3">
              <a:alphaModFix/>
            </a:blip>
            <a:stretch>
              <a:fillRect b="-65434" l="-32105" r="32104" t="-79327"/>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 name="Google Shape;16;p36"/>
          <p:cNvSpPr txBox="1"/>
          <p:nvPr>
            <p:ph idx="1" type="body"/>
          </p:nvPr>
        </p:nvSpPr>
        <p:spPr>
          <a:xfrm>
            <a:off x="5317932" y="4349593"/>
            <a:ext cx="5435885" cy="115826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5000"/>
              <a:buNone/>
              <a:defRPr b="1"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 name="Google Shape;17;p36"/>
          <p:cNvSpPr txBox="1"/>
          <p:nvPr>
            <p:ph idx="3" type="body"/>
          </p:nvPr>
        </p:nvSpPr>
        <p:spPr>
          <a:xfrm>
            <a:off x="5317932" y="3750962"/>
            <a:ext cx="527865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8" name="Google Shape;18;p36"/>
          <p:cNvGrpSpPr/>
          <p:nvPr/>
        </p:nvGrpSpPr>
        <p:grpSpPr>
          <a:xfrm>
            <a:off x="9427616" y="5733416"/>
            <a:ext cx="2735993" cy="679345"/>
            <a:chOff x="0" y="0"/>
            <a:chExt cx="2301694" cy="571500"/>
          </a:xfrm>
        </p:grpSpPr>
        <p:sp>
          <p:nvSpPr>
            <p:cNvPr id="19" name="Google Shape;19;p36"/>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0" name="Google Shape;20;p36"/>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
        <p:nvSpPr>
          <p:cNvPr id="21" name="Google Shape;21;p36"/>
          <p:cNvSpPr/>
          <p:nvPr/>
        </p:nvSpPr>
        <p:spPr>
          <a:xfrm flipH="1">
            <a:off x="5077932" y="4323426"/>
            <a:ext cx="6336000" cy="36000"/>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MASTER slide">
  <p:cSld name="Text only MASTER slide">
    <p:spTree>
      <p:nvGrpSpPr>
        <p:cNvPr id="131" name="Shape 131"/>
        <p:cNvGrpSpPr/>
        <p:nvPr/>
      </p:nvGrpSpPr>
      <p:grpSpPr>
        <a:xfrm>
          <a:off x="0" y="0"/>
          <a:ext cx="0" cy="0"/>
          <a:chOff x="0" y="0"/>
          <a:chExt cx="0" cy="0"/>
        </a:xfrm>
      </p:grpSpPr>
      <p:sp>
        <p:nvSpPr>
          <p:cNvPr id="132" name="Google Shape;132;p64"/>
          <p:cNvSpPr/>
          <p:nvPr/>
        </p:nvSpPr>
        <p:spPr>
          <a:xfrm>
            <a:off x="408953" y="13403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133" name="Google Shape;133;p64"/>
          <p:cNvSpPr txBox="1"/>
          <p:nvPr>
            <p:ph idx="1" type="body"/>
          </p:nvPr>
        </p:nvSpPr>
        <p:spPr>
          <a:xfrm>
            <a:off x="529759" y="1757011"/>
            <a:ext cx="11073662"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 name="Google Shape;134;p64"/>
          <p:cNvSpPr txBox="1"/>
          <p:nvPr>
            <p:ph idx="2" type="body"/>
          </p:nvPr>
        </p:nvSpPr>
        <p:spPr>
          <a:xfrm>
            <a:off x="529758" y="642972"/>
            <a:ext cx="11073661"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35" name="Google Shape;135;p64"/>
          <p:cNvGrpSpPr/>
          <p:nvPr/>
        </p:nvGrpSpPr>
        <p:grpSpPr>
          <a:xfrm>
            <a:off x="408953" y="6110271"/>
            <a:ext cx="11323912" cy="541807"/>
            <a:chOff x="430699" y="6069857"/>
            <a:chExt cx="11323912" cy="541807"/>
          </a:xfrm>
        </p:grpSpPr>
        <p:sp>
          <p:nvSpPr>
            <p:cNvPr id="136" name="Google Shape;136;p64"/>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7" name="Google Shape;137;p64"/>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138" name="Google Shape;138;p64"/>
            <p:cNvPicPr preferRelativeResize="0"/>
            <p:nvPr/>
          </p:nvPicPr>
          <p:blipFill rotWithShape="1">
            <a:blip r:embed="rId2">
              <a:alphaModFix/>
            </a:blip>
            <a:srcRect b="-7351" l="28689" r="49709" t="329"/>
            <a:stretch/>
          </p:blipFill>
          <p:spPr>
            <a:xfrm>
              <a:off x="430699" y="6069857"/>
              <a:ext cx="394801" cy="448830"/>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with quote">
  <p:cSld name="Photo Slide with quote">
    <p:spTree>
      <p:nvGrpSpPr>
        <p:cNvPr id="139" name="Shape 139"/>
        <p:cNvGrpSpPr/>
        <p:nvPr/>
      </p:nvGrpSpPr>
      <p:grpSpPr>
        <a:xfrm>
          <a:off x="0" y="0"/>
          <a:ext cx="0" cy="0"/>
          <a:chOff x="0" y="0"/>
          <a:chExt cx="0" cy="0"/>
        </a:xfrm>
      </p:grpSpPr>
      <p:sp>
        <p:nvSpPr>
          <p:cNvPr id="140" name="Google Shape;140;p41"/>
          <p:cNvSpPr/>
          <p:nvPr/>
        </p:nvSpPr>
        <p:spPr>
          <a:xfrm>
            <a:off x="4559917" y="0"/>
            <a:ext cx="7632082" cy="6858000"/>
          </a:xfrm>
          <a:custGeom>
            <a:rect b="b" l="l" r="r" t="t"/>
            <a:pathLst>
              <a:path extrusionOk="0" h="760575" w="857755">
                <a:moveTo>
                  <a:pt x="201018" y="169930"/>
                </a:moveTo>
                <a:lnTo>
                  <a:pt x="0" y="760575"/>
                </a:lnTo>
                <a:lnTo>
                  <a:pt x="586226" y="760575"/>
                </a:lnTo>
                <a:lnTo>
                  <a:pt x="857756" y="760342"/>
                </a:lnTo>
                <a:lnTo>
                  <a:pt x="857756"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 name="Google Shape;141;p41"/>
          <p:cNvSpPr/>
          <p:nvPr/>
        </p:nvSpPr>
        <p:spPr>
          <a:xfrm>
            <a:off x="4559918" y="0"/>
            <a:ext cx="7632082" cy="6858000"/>
          </a:xfrm>
          <a:custGeom>
            <a:rect b="b" l="l" r="r" t="t"/>
            <a:pathLst>
              <a:path extrusionOk="0" h="760575" w="857755">
                <a:moveTo>
                  <a:pt x="201018" y="169930"/>
                </a:moveTo>
                <a:lnTo>
                  <a:pt x="0" y="760575"/>
                </a:lnTo>
                <a:lnTo>
                  <a:pt x="586226" y="760575"/>
                </a:lnTo>
                <a:lnTo>
                  <a:pt x="857756" y="760342"/>
                </a:lnTo>
                <a:lnTo>
                  <a:pt x="857756" y="0"/>
                </a:lnTo>
                <a:close/>
              </a:path>
            </a:pathLst>
          </a:custGeom>
          <a:blipFill rotWithShape="1">
            <a:blip r:embed="rId2">
              <a:alphaModFix/>
            </a:blip>
            <a:stretch>
              <a:fillRect b="-65434" l="-32105" r="32104" t="-79327"/>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 name="Google Shape;142;p41"/>
          <p:cNvSpPr/>
          <p:nvPr>
            <p:ph idx="2" type="pic"/>
          </p:nvPr>
        </p:nvSpPr>
        <p:spPr>
          <a:xfrm>
            <a:off x="1" y="-22478"/>
            <a:ext cx="12187574" cy="6880476"/>
          </a:xfrm>
          <a:prstGeom prst="rect">
            <a:avLst/>
          </a:prstGeom>
          <a:noFill/>
          <a:ln>
            <a:noFill/>
          </a:ln>
        </p:spPr>
      </p:sp>
      <p:sp>
        <p:nvSpPr>
          <p:cNvPr id="143" name="Google Shape;143;p41"/>
          <p:cNvSpPr txBox="1"/>
          <p:nvPr>
            <p:ph idx="1" type="body"/>
          </p:nvPr>
        </p:nvSpPr>
        <p:spPr>
          <a:xfrm>
            <a:off x="10605172" y="4778869"/>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 name="Google Shape;144;p41"/>
          <p:cNvSpPr txBox="1"/>
          <p:nvPr>
            <p:ph idx="3" type="body"/>
          </p:nvPr>
        </p:nvSpPr>
        <p:spPr>
          <a:xfrm>
            <a:off x="7021108" y="1671991"/>
            <a:ext cx="4369392" cy="3923448"/>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 name="Google Shape;145;p41"/>
          <p:cNvSpPr txBox="1"/>
          <p:nvPr>
            <p:ph idx="4" type="body"/>
          </p:nvPr>
        </p:nvSpPr>
        <p:spPr>
          <a:xfrm>
            <a:off x="6900182" y="1639353"/>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 name="Google Shape;146;p41"/>
          <p:cNvSpPr/>
          <p:nvPr/>
        </p:nvSpPr>
        <p:spPr>
          <a:xfrm>
            <a:off x="5084618" y="6203859"/>
            <a:ext cx="6625332" cy="45719"/>
          </a:xfrm>
          <a:custGeom>
            <a:rect b="b" l="l" r="r" t="t"/>
            <a:pathLst>
              <a:path extrusionOk="0" h="8144" w="2568842">
                <a:moveTo>
                  <a:pt x="0" y="0"/>
                </a:moveTo>
                <a:lnTo>
                  <a:pt x="2568843" y="0"/>
                </a:lnTo>
              </a:path>
            </a:pathLst>
          </a:custGeom>
          <a:no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 name="Google Shape;147;p41"/>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p:cSld name="Final Slide">
    <p:spTree>
      <p:nvGrpSpPr>
        <p:cNvPr id="148" name="Shape 148"/>
        <p:cNvGrpSpPr/>
        <p:nvPr/>
      </p:nvGrpSpPr>
      <p:grpSpPr>
        <a:xfrm>
          <a:off x="0" y="0"/>
          <a:ext cx="0" cy="0"/>
          <a:chOff x="0" y="0"/>
          <a:chExt cx="0" cy="0"/>
        </a:xfrm>
      </p:grpSpPr>
      <p:sp>
        <p:nvSpPr>
          <p:cNvPr id="149" name="Google Shape;149;p63"/>
          <p:cNvSpPr/>
          <p:nvPr/>
        </p:nvSpPr>
        <p:spPr>
          <a:xfrm flipH="1" rot="-5400000">
            <a:off x="5604725" y="270725"/>
            <a:ext cx="6553432" cy="6621118"/>
          </a:xfrm>
          <a:custGeom>
            <a:rect b="b" l="l" r="r" t="t"/>
            <a:pathLst>
              <a:path extrusionOk="0" h="577708" w="1144207">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 name="Google Shape;150;p63"/>
          <p:cNvSpPr/>
          <p:nvPr/>
        </p:nvSpPr>
        <p:spPr>
          <a:xfrm flipH="1" rot="-5400000">
            <a:off x="5557861" y="270725"/>
            <a:ext cx="6553432" cy="6621118"/>
          </a:xfrm>
          <a:custGeom>
            <a:rect b="b" l="l" r="r" t="t"/>
            <a:pathLst>
              <a:path extrusionOk="0" h="577708" w="1144207">
                <a:moveTo>
                  <a:pt x="0" y="577709"/>
                </a:moveTo>
                <a:lnTo>
                  <a:pt x="267674" y="129289"/>
                </a:lnTo>
                <a:lnTo>
                  <a:pt x="1144207" y="0"/>
                </a:lnTo>
                <a:lnTo>
                  <a:pt x="1142961" y="577085"/>
                </a:lnTo>
                <a:close/>
              </a:path>
            </a:pathLst>
          </a:custGeom>
          <a:blipFill rotWithShape="1">
            <a:blip r:embed="rId2">
              <a:alphaModFix/>
            </a:blip>
            <a:stretch>
              <a:fillRect b="-30964" l="-24307" r="24307" t="8637"/>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 name="Google Shape;151;p63"/>
          <p:cNvSpPr txBox="1"/>
          <p:nvPr>
            <p:ph idx="1" type="body"/>
          </p:nvPr>
        </p:nvSpPr>
        <p:spPr>
          <a:xfrm>
            <a:off x="1009870" y="3322266"/>
            <a:ext cx="2880000" cy="36192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 name="Google Shape;152;p63"/>
          <p:cNvSpPr txBox="1"/>
          <p:nvPr>
            <p:ph idx="2" type="body"/>
          </p:nvPr>
        </p:nvSpPr>
        <p:spPr>
          <a:xfrm>
            <a:off x="1009870" y="3945225"/>
            <a:ext cx="2880000" cy="36192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 name="Google Shape;153;p63"/>
          <p:cNvSpPr txBox="1"/>
          <p:nvPr>
            <p:ph idx="3" type="body"/>
          </p:nvPr>
        </p:nvSpPr>
        <p:spPr>
          <a:xfrm>
            <a:off x="1018034" y="4588788"/>
            <a:ext cx="2880000" cy="36192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 name="Google Shape;154;p63"/>
          <p:cNvSpPr/>
          <p:nvPr/>
        </p:nvSpPr>
        <p:spPr>
          <a:xfrm flipH="1" rot="10800000">
            <a:off x="46864" y="5695906"/>
            <a:ext cx="5128570" cy="777330"/>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155" name="Google Shape;155;p63"/>
          <p:cNvSpPr txBox="1"/>
          <p:nvPr>
            <p:ph idx="4" type="body"/>
          </p:nvPr>
        </p:nvSpPr>
        <p:spPr>
          <a:xfrm>
            <a:off x="918627" y="5726524"/>
            <a:ext cx="3898089"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63"/>
          <p:cNvSpPr txBox="1"/>
          <p:nvPr>
            <p:ph idx="5" type="body"/>
          </p:nvPr>
        </p:nvSpPr>
        <p:spPr>
          <a:xfrm>
            <a:off x="7986644" y="3109248"/>
            <a:ext cx="3195486"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 name="Google Shape;157;p63"/>
          <p:cNvSpPr txBox="1"/>
          <p:nvPr>
            <p:ph idx="6" type="body"/>
          </p:nvPr>
        </p:nvSpPr>
        <p:spPr>
          <a:xfrm>
            <a:off x="7986644" y="2223113"/>
            <a:ext cx="3195485" cy="83725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5000"/>
              <a:buNone/>
              <a:defRPr b="1"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58" name="Google Shape;158;p63"/>
          <p:cNvGrpSpPr/>
          <p:nvPr/>
        </p:nvGrpSpPr>
        <p:grpSpPr>
          <a:xfrm>
            <a:off x="9432575" y="5721840"/>
            <a:ext cx="2735993" cy="679345"/>
            <a:chOff x="0" y="0"/>
            <a:chExt cx="2301694" cy="571500"/>
          </a:xfrm>
        </p:grpSpPr>
        <p:sp>
          <p:nvSpPr>
            <p:cNvPr id="159" name="Google Shape;159;p63"/>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60" name="Google Shape;160;p63"/>
            <p:cNvPicPr preferRelativeResize="0"/>
            <p:nvPr/>
          </p:nvPicPr>
          <p:blipFill rotWithShape="1">
            <a:blip r:embed="rId3">
              <a:alphaModFix/>
            </a:blip>
            <a:srcRect b="0" l="0" r="44449" t="0"/>
            <a:stretch/>
          </p:blipFill>
          <p:spPr>
            <a:xfrm>
              <a:off x="312965" y="96237"/>
              <a:ext cx="1675765" cy="384810"/>
            </a:xfrm>
            <a:prstGeom prst="rect">
              <a:avLst/>
            </a:prstGeom>
            <a:noFill/>
            <a:ln>
              <a:noFill/>
            </a:ln>
          </p:spPr>
        </p:pic>
      </p:grpSp>
      <p:pic>
        <p:nvPicPr>
          <p:cNvPr descr="A picture containing text, clock, sign, gauge&#10;&#10;Description automatically generated" id="161" name="Google Shape;161;p63"/>
          <p:cNvPicPr preferRelativeResize="0"/>
          <p:nvPr/>
        </p:nvPicPr>
        <p:blipFill rotWithShape="1">
          <a:blip r:embed="rId4">
            <a:alphaModFix/>
          </a:blip>
          <a:srcRect b="0" l="0" r="0" t="0"/>
          <a:stretch/>
        </p:blipFill>
        <p:spPr>
          <a:xfrm>
            <a:off x="711812" y="990700"/>
            <a:ext cx="4104904" cy="941876"/>
          </a:xfrm>
          <a:prstGeom prst="rect">
            <a:avLst/>
          </a:prstGeom>
          <a:noFill/>
          <a:ln>
            <a:noFill/>
          </a:ln>
        </p:spPr>
      </p:pic>
      <p:sp>
        <p:nvSpPr>
          <p:cNvPr id="162" name="Google Shape;162;p63"/>
          <p:cNvSpPr/>
          <p:nvPr/>
        </p:nvSpPr>
        <p:spPr>
          <a:xfrm rot="10800000">
            <a:off x="7639382" y="3074841"/>
            <a:ext cx="3890008" cy="45719"/>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1">
  <p:cSld name="Text Slide with Photo 1">
    <p:spTree>
      <p:nvGrpSpPr>
        <p:cNvPr id="22" name="Shape 22"/>
        <p:cNvGrpSpPr/>
        <p:nvPr/>
      </p:nvGrpSpPr>
      <p:grpSpPr>
        <a:xfrm>
          <a:off x="0" y="0"/>
          <a:ext cx="0" cy="0"/>
          <a:chOff x="0" y="0"/>
          <a:chExt cx="0" cy="0"/>
        </a:xfrm>
      </p:grpSpPr>
      <p:sp>
        <p:nvSpPr>
          <p:cNvPr id="23" name="Google Shape;23;p38"/>
          <p:cNvSpPr/>
          <p:nvPr/>
        </p:nvSpPr>
        <p:spPr>
          <a:xfrm flipH="1">
            <a:off x="1868123" y="4568506"/>
            <a:ext cx="3052949" cy="2282034"/>
          </a:xfrm>
          <a:custGeom>
            <a:rect b="b" l="l" r="r" t="t"/>
            <a:pathLst>
              <a:path extrusionOk="0" h="2282034" w="3052949">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 name="Google Shape;24;p38"/>
          <p:cNvSpPr/>
          <p:nvPr>
            <p:ph idx="2" type="pic"/>
          </p:nvPr>
        </p:nvSpPr>
        <p:spPr>
          <a:xfrm flipH="1">
            <a:off x="-1" y="2780"/>
            <a:ext cx="4862437" cy="6855220"/>
          </a:xfrm>
          <a:prstGeom prst="rect">
            <a:avLst/>
          </a:prstGeom>
          <a:noFill/>
          <a:ln>
            <a:noFill/>
          </a:ln>
        </p:spPr>
      </p:sp>
      <p:sp>
        <p:nvSpPr>
          <p:cNvPr id="25" name="Google Shape;25;p38"/>
          <p:cNvSpPr/>
          <p:nvPr/>
        </p:nvSpPr>
        <p:spPr>
          <a:xfrm flipH="1">
            <a:off x="1838805" y="4567427"/>
            <a:ext cx="3052949" cy="2282034"/>
          </a:xfrm>
          <a:custGeom>
            <a:rect b="b" l="l" r="r" t="t"/>
            <a:pathLst>
              <a:path extrusionOk="0" h="2282034" w="3052949">
                <a:moveTo>
                  <a:pt x="711661" y="0"/>
                </a:moveTo>
                <a:lnTo>
                  <a:pt x="3052949" y="2264969"/>
                </a:lnTo>
                <a:lnTo>
                  <a:pt x="0" y="2282034"/>
                </a:lnTo>
                <a:lnTo>
                  <a:pt x="711661" y="0"/>
                </a:lnTo>
                <a:close/>
              </a:path>
            </a:pathLst>
          </a:custGeom>
          <a:blipFill rotWithShape="1">
            <a:blip r:embed="rId2">
              <a:alphaModFix/>
            </a:blip>
            <a:stretch>
              <a:fillRect b="-51263" l="-18857" r="18856" t="-14075"/>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 name="Google Shape;26;p38"/>
          <p:cNvSpPr/>
          <p:nvPr/>
        </p:nvSpPr>
        <p:spPr>
          <a:xfrm>
            <a:off x="4753425" y="13911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27" name="Google Shape;27;p38"/>
          <p:cNvSpPr txBox="1"/>
          <p:nvPr>
            <p:ph idx="1" type="body"/>
          </p:nvPr>
        </p:nvSpPr>
        <p:spPr>
          <a:xfrm>
            <a:off x="4874231" y="1807811"/>
            <a:ext cx="6971708"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38"/>
          <p:cNvSpPr txBox="1"/>
          <p:nvPr>
            <p:ph idx="3" type="body"/>
          </p:nvPr>
        </p:nvSpPr>
        <p:spPr>
          <a:xfrm>
            <a:off x="4874230" y="693772"/>
            <a:ext cx="697170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9" name="Google Shape;29;p38"/>
          <p:cNvGrpSpPr/>
          <p:nvPr/>
        </p:nvGrpSpPr>
        <p:grpSpPr>
          <a:xfrm>
            <a:off x="4950389" y="6203959"/>
            <a:ext cx="6804222" cy="407705"/>
            <a:chOff x="4950389" y="6203959"/>
            <a:chExt cx="6804222" cy="407705"/>
          </a:xfrm>
        </p:grpSpPr>
        <p:sp>
          <p:nvSpPr>
            <p:cNvPr id="30" name="Google Shape;30;p38"/>
            <p:cNvSpPr/>
            <p:nvPr/>
          </p:nvSpPr>
          <p:spPr>
            <a:xfrm>
              <a:off x="4950389" y="6203959"/>
              <a:ext cx="6653029"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 name="Google Shape;31;p38"/>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p:cSld name="Overview/Content Slide">
    <p:spTree>
      <p:nvGrpSpPr>
        <p:cNvPr id="32" name="Shape 32"/>
        <p:cNvGrpSpPr/>
        <p:nvPr/>
      </p:nvGrpSpPr>
      <p:grpSpPr>
        <a:xfrm>
          <a:off x="0" y="0"/>
          <a:ext cx="0" cy="0"/>
          <a:chOff x="0" y="0"/>
          <a:chExt cx="0" cy="0"/>
        </a:xfrm>
      </p:grpSpPr>
      <p:sp>
        <p:nvSpPr>
          <p:cNvPr id="33" name="Google Shape;33;p37"/>
          <p:cNvSpPr/>
          <p:nvPr/>
        </p:nvSpPr>
        <p:spPr>
          <a:xfrm>
            <a:off x="0" y="610"/>
            <a:ext cx="6525203" cy="6882859"/>
          </a:xfrm>
          <a:custGeom>
            <a:rect b="b" l="l" r="r" t="t"/>
            <a:pathLst>
              <a:path extrusionOk="0" h="767745" w="731963">
                <a:moveTo>
                  <a:pt x="731964" y="0"/>
                </a:moveTo>
                <a:lnTo>
                  <a:pt x="560553" y="591191"/>
                </a:lnTo>
                <a:lnTo>
                  <a:pt x="1402" y="767745"/>
                </a:lnTo>
                <a:lnTo>
                  <a:pt x="0" y="779"/>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 name="Google Shape;34;p37"/>
          <p:cNvSpPr/>
          <p:nvPr/>
        </p:nvSpPr>
        <p:spPr>
          <a:xfrm>
            <a:off x="34468" y="610"/>
            <a:ext cx="6525203" cy="6882859"/>
          </a:xfrm>
          <a:custGeom>
            <a:rect b="b" l="l" r="r" t="t"/>
            <a:pathLst>
              <a:path extrusionOk="0" h="767745" w="731963">
                <a:moveTo>
                  <a:pt x="731964" y="0"/>
                </a:moveTo>
                <a:lnTo>
                  <a:pt x="560553" y="591191"/>
                </a:lnTo>
                <a:lnTo>
                  <a:pt x="1402" y="767745"/>
                </a:lnTo>
                <a:lnTo>
                  <a:pt x="0" y="779"/>
                </a:lnTo>
                <a:close/>
              </a:path>
            </a:pathLst>
          </a:custGeom>
          <a:blipFill rotWithShape="1">
            <a:blip r:embed="rId2">
              <a:alphaModFix amt="60027"/>
            </a:blip>
            <a:stretch>
              <a:fillRect b="-52757" l="-41098" r="10751" t="27"/>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 name="Google Shape;35;p37"/>
          <p:cNvSpPr/>
          <p:nvPr/>
        </p:nvSpPr>
        <p:spPr>
          <a:xfrm>
            <a:off x="613829" y="1557895"/>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6" name="Google Shape;36;p37"/>
          <p:cNvSpPr txBox="1"/>
          <p:nvPr>
            <p:ph idx="1" type="body"/>
          </p:nvPr>
        </p:nvSpPr>
        <p:spPr>
          <a:xfrm>
            <a:off x="651678" y="1929781"/>
            <a:ext cx="4306395" cy="328064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7"/>
          <p:cNvSpPr txBox="1"/>
          <p:nvPr>
            <p:ph idx="2" type="body"/>
          </p:nvPr>
        </p:nvSpPr>
        <p:spPr>
          <a:xfrm>
            <a:off x="613829" y="658730"/>
            <a:ext cx="4378451" cy="6036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37"/>
          <p:cNvSpPr txBox="1"/>
          <p:nvPr>
            <p:ph idx="3" type="body"/>
          </p:nvPr>
        </p:nvSpPr>
        <p:spPr>
          <a:xfrm>
            <a:off x="7431607" y="685470"/>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37"/>
          <p:cNvSpPr txBox="1"/>
          <p:nvPr>
            <p:ph idx="4" type="body"/>
          </p:nvPr>
        </p:nvSpPr>
        <p:spPr>
          <a:xfrm>
            <a:off x="7431607" y="1760096"/>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37"/>
          <p:cNvSpPr txBox="1"/>
          <p:nvPr>
            <p:ph idx="5" type="body"/>
          </p:nvPr>
        </p:nvSpPr>
        <p:spPr>
          <a:xfrm>
            <a:off x="7431607" y="2819860"/>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37"/>
          <p:cNvSpPr txBox="1"/>
          <p:nvPr>
            <p:ph idx="6" type="body"/>
          </p:nvPr>
        </p:nvSpPr>
        <p:spPr>
          <a:xfrm>
            <a:off x="7417752" y="3878046"/>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37"/>
          <p:cNvSpPr txBox="1"/>
          <p:nvPr>
            <p:ph idx="7" type="body"/>
          </p:nvPr>
        </p:nvSpPr>
        <p:spPr>
          <a:xfrm>
            <a:off x="7431607" y="4955348"/>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37"/>
          <p:cNvSpPr txBox="1"/>
          <p:nvPr>
            <p:ph idx="8" type="body"/>
          </p:nvPr>
        </p:nvSpPr>
        <p:spPr>
          <a:xfrm>
            <a:off x="6701697" y="74266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7"/>
          <p:cNvSpPr txBox="1"/>
          <p:nvPr>
            <p:ph idx="9" type="body"/>
          </p:nvPr>
        </p:nvSpPr>
        <p:spPr>
          <a:xfrm>
            <a:off x="6701697" y="1817291"/>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37"/>
          <p:cNvSpPr txBox="1"/>
          <p:nvPr>
            <p:ph idx="13" type="body"/>
          </p:nvPr>
        </p:nvSpPr>
        <p:spPr>
          <a:xfrm>
            <a:off x="6701697" y="287705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7"/>
          <p:cNvSpPr txBox="1"/>
          <p:nvPr>
            <p:ph idx="14" type="body"/>
          </p:nvPr>
        </p:nvSpPr>
        <p:spPr>
          <a:xfrm>
            <a:off x="6687842" y="3935241"/>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37"/>
          <p:cNvSpPr txBox="1"/>
          <p:nvPr>
            <p:ph idx="15" type="body"/>
          </p:nvPr>
        </p:nvSpPr>
        <p:spPr>
          <a:xfrm>
            <a:off x="6701697" y="5012543"/>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37"/>
          <p:cNvSpPr/>
          <p:nvPr/>
        </p:nvSpPr>
        <p:spPr>
          <a:xfrm>
            <a:off x="7285064" y="6089907"/>
            <a:ext cx="4498409" cy="46166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800"/>
              <a:buFont typeface="Arial"/>
              <a:buNone/>
            </a:pPr>
            <a:r>
              <a:rPr b="0" i="0" lang="en-US" sz="800" u="none" cap="none" strike="noStrike">
                <a:solidFill>
                  <a:srgbClr val="595959"/>
                </a:solidFill>
                <a:latin typeface="Calibri"/>
                <a:ea typeface="Calibri"/>
                <a:cs typeface="Calibri"/>
                <a:sym typeface="Calibri"/>
              </a:rPr>
              <a:t>This programme  as been funded with support from the European Commission. The author is solely responsible for this publication (communication) and the Commission accepts no responsibility for any  use that may be made of the information contained therein 2020-3-UK01-KA205-094357</a:t>
            </a:r>
            <a:endParaRPr b="0" i="0" sz="1400" u="none" cap="none" strike="noStrike">
              <a:solidFill>
                <a:srgbClr val="000000"/>
              </a:solidFill>
              <a:latin typeface="Arial"/>
              <a:ea typeface="Arial"/>
              <a:cs typeface="Arial"/>
              <a:sym typeface="Arial"/>
            </a:endParaRPr>
          </a:p>
        </p:txBody>
      </p:sp>
      <p:sp>
        <p:nvSpPr>
          <p:cNvPr id="49" name="Google Shape;49;p37"/>
          <p:cNvSpPr/>
          <p:nvPr/>
        </p:nvSpPr>
        <p:spPr>
          <a:xfrm>
            <a:off x="15865" y="5296347"/>
            <a:ext cx="6178609" cy="1587122"/>
          </a:xfrm>
          <a:custGeom>
            <a:rect b="b" l="l" r="r" t="t"/>
            <a:pathLst>
              <a:path extrusionOk="0" h="178035" w="693084">
                <a:moveTo>
                  <a:pt x="693085" y="178035"/>
                </a:moveTo>
                <a:lnTo>
                  <a:pt x="559150" y="0"/>
                </a:lnTo>
                <a:lnTo>
                  <a:pt x="0" y="176555"/>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0" name="Google Shape;50;p37"/>
          <p:cNvSpPr/>
          <p:nvPr/>
        </p:nvSpPr>
        <p:spPr>
          <a:xfrm>
            <a:off x="152400" y="153010"/>
            <a:ext cx="6525203" cy="6882859"/>
          </a:xfrm>
          <a:custGeom>
            <a:rect b="b" l="l" r="r" t="t"/>
            <a:pathLst>
              <a:path extrusionOk="0" h="767745" w="731963">
                <a:moveTo>
                  <a:pt x="731964" y="0"/>
                </a:moveTo>
                <a:lnTo>
                  <a:pt x="560553" y="591191"/>
                </a:lnTo>
                <a:lnTo>
                  <a:pt x="1402" y="767745"/>
                </a:lnTo>
                <a:lnTo>
                  <a:pt x="0" y="779"/>
                </a:lnTo>
                <a:close/>
              </a:path>
            </a:pathLst>
          </a:cu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C">
  <p:cSld name="5 point icon Graph C">
    <p:spTree>
      <p:nvGrpSpPr>
        <p:cNvPr id="51" name="Shape 51"/>
        <p:cNvGrpSpPr/>
        <p:nvPr/>
      </p:nvGrpSpPr>
      <p:grpSpPr>
        <a:xfrm>
          <a:off x="0" y="0"/>
          <a:ext cx="0" cy="0"/>
          <a:chOff x="0" y="0"/>
          <a:chExt cx="0" cy="0"/>
        </a:xfrm>
      </p:grpSpPr>
      <p:grpSp>
        <p:nvGrpSpPr>
          <p:cNvPr id="52" name="Google Shape;52;p56"/>
          <p:cNvGrpSpPr/>
          <p:nvPr/>
        </p:nvGrpSpPr>
        <p:grpSpPr>
          <a:xfrm>
            <a:off x="1154562" y="1887157"/>
            <a:ext cx="9882876" cy="2798187"/>
            <a:chOff x="1875859" y="4907106"/>
            <a:chExt cx="20625932" cy="5839921"/>
          </a:xfrm>
        </p:grpSpPr>
        <p:sp>
          <p:nvSpPr>
            <p:cNvPr id="53" name="Google Shape;53;p56"/>
            <p:cNvSpPr/>
            <p:nvPr/>
          </p:nvSpPr>
          <p:spPr>
            <a:xfrm rot="10800000">
              <a:off x="1875859" y="4907106"/>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54" name="Google Shape;54;p56"/>
            <p:cNvSpPr/>
            <p:nvPr/>
          </p:nvSpPr>
          <p:spPr>
            <a:xfrm>
              <a:off x="5916227" y="4907106"/>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55" name="Google Shape;55;p56"/>
            <p:cNvSpPr/>
            <p:nvPr/>
          </p:nvSpPr>
          <p:spPr>
            <a:xfrm rot="10800000">
              <a:off x="9956596" y="4907109"/>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56" name="Google Shape;56;p56"/>
            <p:cNvSpPr/>
            <p:nvPr/>
          </p:nvSpPr>
          <p:spPr>
            <a:xfrm>
              <a:off x="13996964" y="4907111"/>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57" name="Google Shape;57;p56"/>
            <p:cNvSpPr/>
            <p:nvPr/>
          </p:nvSpPr>
          <p:spPr>
            <a:xfrm>
              <a:off x="1875859" y="4907106"/>
              <a:ext cx="4464459" cy="4631501"/>
            </a:xfrm>
            <a:prstGeom prst="blockArc">
              <a:avLst>
                <a:gd fmla="val 10800000" name="adj1"/>
                <a:gd fmla="val 0" name="adj2"/>
                <a:gd fmla="val 9694" name="adj3"/>
              </a:avLst>
            </a:prstGeom>
            <a:solidFill>
              <a:srgbClr val="1B72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58" name="Google Shape;58;p56"/>
            <p:cNvSpPr/>
            <p:nvPr/>
          </p:nvSpPr>
          <p:spPr>
            <a:xfrm rot="10800000">
              <a:off x="18037332" y="4907111"/>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59" name="Google Shape;59;p56"/>
            <p:cNvSpPr/>
            <p:nvPr/>
          </p:nvSpPr>
          <p:spPr>
            <a:xfrm rot="10800000">
              <a:off x="5916227" y="4907106"/>
              <a:ext cx="4464459" cy="4631501"/>
            </a:xfrm>
            <a:prstGeom prst="blockArc">
              <a:avLst>
                <a:gd fmla="val 10800000" name="adj1"/>
                <a:gd fmla="val 0" name="adj2"/>
                <a:gd fmla="val 9694" name="adj3"/>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60" name="Google Shape;60;p56"/>
            <p:cNvSpPr/>
            <p:nvPr/>
          </p:nvSpPr>
          <p:spPr>
            <a:xfrm rot="10800000">
              <a:off x="13996964" y="4907111"/>
              <a:ext cx="4464459" cy="4631501"/>
            </a:xfrm>
            <a:prstGeom prst="blockArc">
              <a:avLst>
                <a:gd fmla="val 10800000" name="adj1"/>
                <a:gd fmla="val 0" name="adj2"/>
                <a:gd fmla="val 9694" name="adj3"/>
              </a:avLst>
            </a:prstGeom>
            <a:solidFill>
              <a:srgbClr val="3D3D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61" name="Google Shape;61;p56"/>
            <p:cNvSpPr/>
            <p:nvPr/>
          </p:nvSpPr>
          <p:spPr>
            <a:xfrm>
              <a:off x="9956596" y="4907108"/>
              <a:ext cx="4464459" cy="4631501"/>
            </a:xfrm>
            <a:prstGeom prst="blockArc">
              <a:avLst>
                <a:gd fmla="val 10800000" name="adj1"/>
                <a:gd fmla="val 0" name="adj2"/>
                <a:gd fmla="val 9694" name="adj3"/>
              </a:avLst>
            </a:prstGeom>
            <a:solidFill>
              <a:srgbClr val="7F59A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62" name="Google Shape;62;p56"/>
            <p:cNvSpPr/>
            <p:nvPr/>
          </p:nvSpPr>
          <p:spPr>
            <a:xfrm>
              <a:off x="18037331" y="4907110"/>
              <a:ext cx="4464459" cy="4631501"/>
            </a:xfrm>
            <a:prstGeom prst="blockArc">
              <a:avLst>
                <a:gd fmla="val 10800000" name="adj1"/>
                <a:gd fmla="val 0" name="adj2"/>
                <a:gd fmla="val 9694" name="adj3"/>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63" name="Google Shape;63;p56"/>
            <p:cNvSpPr txBox="1"/>
            <p:nvPr/>
          </p:nvSpPr>
          <p:spPr>
            <a:xfrm>
              <a:off x="3248482" y="10100696"/>
              <a:ext cx="192713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Montserrat"/>
                  <a:ea typeface="Montserrat"/>
                  <a:cs typeface="Montserrat"/>
                  <a:sym typeface="Montserrat"/>
                </a:rPr>
                <a:t>Mission</a:t>
              </a:r>
              <a:endParaRPr b="0" i="0" sz="1400" u="none" cap="none" strike="noStrike">
                <a:solidFill>
                  <a:srgbClr val="000000"/>
                </a:solidFill>
                <a:latin typeface="Arial"/>
                <a:ea typeface="Arial"/>
                <a:cs typeface="Arial"/>
                <a:sym typeface="Arial"/>
              </a:endParaRPr>
            </a:p>
          </p:txBody>
        </p:sp>
        <p:sp>
          <p:nvSpPr>
            <p:cNvPr id="64" name="Google Shape;64;p56"/>
            <p:cNvSpPr txBox="1"/>
            <p:nvPr/>
          </p:nvSpPr>
          <p:spPr>
            <a:xfrm>
              <a:off x="7357215" y="10100696"/>
              <a:ext cx="158248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Montserrat"/>
                  <a:ea typeface="Montserrat"/>
                  <a:cs typeface="Montserrat"/>
                  <a:sym typeface="Montserrat"/>
                </a:rPr>
                <a:t>Vision</a:t>
              </a:r>
              <a:endParaRPr b="0" i="0" sz="1400" u="none" cap="none" strike="noStrike">
                <a:solidFill>
                  <a:srgbClr val="000000"/>
                </a:solidFill>
                <a:latin typeface="Arial"/>
                <a:ea typeface="Arial"/>
                <a:cs typeface="Arial"/>
                <a:sym typeface="Arial"/>
              </a:endParaRPr>
            </a:p>
          </p:txBody>
        </p:sp>
        <p:sp>
          <p:nvSpPr>
            <p:cNvPr id="65" name="Google Shape;65;p56"/>
            <p:cNvSpPr txBox="1"/>
            <p:nvPr/>
          </p:nvSpPr>
          <p:spPr>
            <a:xfrm>
              <a:off x="11461705" y="10100696"/>
              <a:ext cx="145424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Montserrat"/>
                  <a:ea typeface="Montserrat"/>
                  <a:cs typeface="Montserrat"/>
                  <a:sym typeface="Montserrat"/>
                </a:rPr>
                <a:t>Goals</a:t>
              </a:r>
              <a:endParaRPr b="0" i="0" sz="1400" u="none" cap="none" strike="noStrike">
                <a:solidFill>
                  <a:srgbClr val="000000"/>
                </a:solidFill>
                <a:latin typeface="Arial"/>
                <a:ea typeface="Arial"/>
                <a:cs typeface="Arial"/>
                <a:sym typeface="Arial"/>
              </a:endParaRPr>
            </a:p>
          </p:txBody>
        </p:sp>
        <p:sp>
          <p:nvSpPr>
            <p:cNvPr id="66" name="Google Shape;66;p56"/>
            <p:cNvSpPr txBox="1"/>
            <p:nvPr/>
          </p:nvSpPr>
          <p:spPr>
            <a:xfrm>
              <a:off x="15369825" y="10100696"/>
              <a:ext cx="171874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Montserrat"/>
                  <a:ea typeface="Montserrat"/>
                  <a:cs typeface="Montserrat"/>
                  <a:sym typeface="Montserrat"/>
                </a:rPr>
                <a:t>Values</a:t>
              </a:r>
              <a:endParaRPr b="0" i="0" sz="1400" u="none" cap="none" strike="noStrike">
                <a:solidFill>
                  <a:srgbClr val="000000"/>
                </a:solidFill>
                <a:latin typeface="Arial"/>
                <a:ea typeface="Arial"/>
                <a:cs typeface="Arial"/>
                <a:sym typeface="Arial"/>
              </a:endParaRPr>
            </a:p>
          </p:txBody>
        </p:sp>
        <p:sp>
          <p:nvSpPr>
            <p:cNvPr id="67" name="Google Shape;67;p56"/>
            <p:cNvSpPr txBox="1"/>
            <p:nvPr/>
          </p:nvSpPr>
          <p:spPr>
            <a:xfrm>
              <a:off x="19196192" y="10100696"/>
              <a:ext cx="214674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Montserrat"/>
                  <a:ea typeface="Montserrat"/>
                  <a:cs typeface="Montserrat"/>
                  <a:sym typeface="Montserrat"/>
                </a:rPr>
                <a:t>Strategy</a:t>
              </a:r>
              <a:endParaRPr b="0" i="0" sz="1400" u="none" cap="none" strike="noStrike">
                <a:solidFill>
                  <a:srgbClr val="000000"/>
                </a:solidFill>
                <a:latin typeface="Arial"/>
                <a:ea typeface="Arial"/>
                <a:cs typeface="Arial"/>
                <a:sym typeface="Arial"/>
              </a:endParaRPr>
            </a:p>
          </p:txBody>
        </p:sp>
      </p:grpSp>
      <p:sp>
        <p:nvSpPr>
          <p:cNvPr id="68" name="Google Shape;68;p56"/>
          <p:cNvSpPr txBox="1"/>
          <p:nvPr>
            <p:ph idx="1" type="body"/>
          </p:nvPr>
        </p:nvSpPr>
        <p:spPr>
          <a:xfrm>
            <a:off x="3269110"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56"/>
          <p:cNvSpPr txBox="1"/>
          <p:nvPr>
            <p:ph idx="2" type="body"/>
          </p:nvPr>
        </p:nvSpPr>
        <p:spPr>
          <a:xfrm>
            <a:off x="1333175" y="4539912"/>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56"/>
          <p:cNvSpPr txBox="1"/>
          <p:nvPr>
            <p:ph idx="3" type="body"/>
          </p:nvPr>
        </p:nvSpPr>
        <p:spPr>
          <a:xfrm>
            <a:off x="7165569" y="4535946"/>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56"/>
          <p:cNvSpPr txBox="1"/>
          <p:nvPr>
            <p:ph idx="4" type="body"/>
          </p:nvPr>
        </p:nvSpPr>
        <p:spPr>
          <a:xfrm>
            <a:off x="5229634" y="4542698"/>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56"/>
          <p:cNvSpPr txBox="1"/>
          <p:nvPr>
            <p:ph idx="5" type="body"/>
          </p:nvPr>
        </p:nvSpPr>
        <p:spPr>
          <a:xfrm>
            <a:off x="9101503" y="4557649"/>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 name="Google Shape;73;p56"/>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74" name="Google Shape;74;p56"/>
          <p:cNvGrpSpPr/>
          <p:nvPr/>
        </p:nvGrpSpPr>
        <p:grpSpPr>
          <a:xfrm>
            <a:off x="4571670" y="6135034"/>
            <a:ext cx="3059425" cy="407404"/>
            <a:chOff x="4345239" y="6324600"/>
            <a:chExt cx="3059425" cy="407404"/>
          </a:xfrm>
        </p:grpSpPr>
        <p:sp>
          <p:nvSpPr>
            <p:cNvPr id="75" name="Google Shape;75;p56"/>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76" name="Google Shape;76;p56"/>
            <p:cNvPicPr preferRelativeResize="0"/>
            <p:nvPr/>
          </p:nvPicPr>
          <p:blipFill rotWithShape="1">
            <a:blip r:embed="rId2">
              <a:alphaModFix/>
            </a:blip>
            <a:srcRect b="-7351" l="28689" r="49709" t="329"/>
            <a:stretch/>
          </p:blipFill>
          <p:spPr>
            <a:xfrm>
              <a:off x="4345239" y="6324600"/>
              <a:ext cx="358362" cy="407404"/>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p:cSld name="Laptop Slide">
    <p:spTree>
      <p:nvGrpSpPr>
        <p:cNvPr id="77" name="Shape 77"/>
        <p:cNvGrpSpPr/>
        <p:nvPr/>
      </p:nvGrpSpPr>
      <p:grpSpPr>
        <a:xfrm>
          <a:off x="0" y="0"/>
          <a:ext cx="0" cy="0"/>
          <a:chOff x="0" y="0"/>
          <a:chExt cx="0" cy="0"/>
        </a:xfrm>
      </p:grpSpPr>
      <p:sp>
        <p:nvSpPr>
          <p:cNvPr id="78" name="Google Shape;78;p42"/>
          <p:cNvSpPr/>
          <p:nvPr/>
        </p:nvSpPr>
        <p:spPr>
          <a:xfrm>
            <a:off x="241300" y="228600"/>
            <a:ext cx="11696700" cy="30353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79" name="Google Shape;79;p42"/>
          <p:cNvPicPr preferRelativeResize="0"/>
          <p:nvPr/>
        </p:nvPicPr>
        <p:blipFill rotWithShape="1">
          <a:blip r:embed="rId2">
            <a:alphaModFix/>
          </a:blip>
          <a:srcRect b="11083" l="-18315" r="29196" t="15976"/>
          <a:stretch/>
        </p:blipFill>
        <p:spPr>
          <a:xfrm>
            <a:off x="3752900" y="1030385"/>
            <a:ext cx="8439100" cy="5375657"/>
          </a:xfrm>
          <a:prstGeom prst="rect">
            <a:avLst/>
          </a:prstGeom>
          <a:noFill/>
          <a:ln>
            <a:noFill/>
          </a:ln>
        </p:spPr>
      </p:pic>
      <p:sp>
        <p:nvSpPr>
          <p:cNvPr id="80" name="Google Shape;80;p42"/>
          <p:cNvSpPr/>
          <p:nvPr>
            <p:ph idx="2" type="pic"/>
          </p:nvPr>
        </p:nvSpPr>
        <p:spPr>
          <a:xfrm>
            <a:off x="7061200" y="1203325"/>
            <a:ext cx="5130800" cy="3913188"/>
          </a:xfrm>
          <a:prstGeom prst="rect">
            <a:avLst/>
          </a:prstGeom>
          <a:solidFill>
            <a:schemeClr val="lt1"/>
          </a:solidFill>
          <a:ln>
            <a:noFill/>
          </a:ln>
        </p:spPr>
      </p:sp>
      <p:sp>
        <p:nvSpPr>
          <p:cNvPr id="81" name="Google Shape;81;p42"/>
          <p:cNvSpPr txBox="1"/>
          <p:nvPr>
            <p:ph idx="1" type="body"/>
          </p:nvPr>
        </p:nvSpPr>
        <p:spPr>
          <a:xfrm>
            <a:off x="831350" y="3594101"/>
            <a:ext cx="5029134" cy="223351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42"/>
          <p:cNvSpPr/>
          <p:nvPr/>
        </p:nvSpPr>
        <p:spPr>
          <a:xfrm>
            <a:off x="831350" y="1502804"/>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83" name="Google Shape;83;p42"/>
          <p:cNvSpPr txBox="1"/>
          <p:nvPr>
            <p:ph idx="3" type="body"/>
          </p:nvPr>
        </p:nvSpPr>
        <p:spPr>
          <a:xfrm>
            <a:off x="734714" y="642972"/>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84" name="Google Shape;84;p42"/>
          <p:cNvGrpSpPr/>
          <p:nvPr/>
        </p:nvGrpSpPr>
        <p:grpSpPr>
          <a:xfrm>
            <a:off x="408953" y="6110271"/>
            <a:ext cx="11323912" cy="541807"/>
            <a:chOff x="430699" y="6069857"/>
            <a:chExt cx="11323912" cy="541807"/>
          </a:xfrm>
        </p:grpSpPr>
        <p:sp>
          <p:nvSpPr>
            <p:cNvPr id="85" name="Google Shape;85;p42"/>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6" name="Google Shape;86;p42"/>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87" name="Google Shape;87;p42"/>
            <p:cNvPicPr preferRelativeResize="0"/>
            <p:nvPr/>
          </p:nvPicPr>
          <p:blipFill rotWithShape="1">
            <a:blip r:embed="rId3">
              <a:alphaModFix/>
            </a:blip>
            <a:srcRect b="-7351" l="28689" r="49709" t="329"/>
            <a:stretch/>
          </p:blipFill>
          <p:spPr>
            <a:xfrm>
              <a:off x="430699" y="6069857"/>
              <a:ext cx="394801" cy="448830"/>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3">
  <p:cSld name="Text Slide with Photo 3">
    <p:spTree>
      <p:nvGrpSpPr>
        <p:cNvPr id="88" name="Shape 88"/>
        <p:cNvGrpSpPr/>
        <p:nvPr/>
      </p:nvGrpSpPr>
      <p:grpSpPr>
        <a:xfrm>
          <a:off x="0" y="0"/>
          <a:ext cx="0" cy="0"/>
          <a:chOff x="0" y="0"/>
          <a:chExt cx="0" cy="0"/>
        </a:xfrm>
      </p:grpSpPr>
      <p:sp>
        <p:nvSpPr>
          <p:cNvPr id="89" name="Google Shape;89;p47"/>
          <p:cNvSpPr/>
          <p:nvPr>
            <p:ph idx="2" type="pic"/>
          </p:nvPr>
        </p:nvSpPr>
        <p:spPr>
          <a:xfrm>
            <a:off x="16300" y="-732"/>
            <a:ext cx="12175708" cy="3635823"/>
          </a:xfrm>
          <a:prstGeom prst="rect">
            <a:avLst/>
          </a:prstGeom>
          <a:noFill/>
          <a:ln>
            <a:noFill/>
          </a:ln>
        </p:spPr>
      </p:sp>
      <p:sp>
        <p:nvSpPr>
          <p:cNvPr id="90" name="Google Shape;90;p47"/>
          <p:cNvSpPr/>
          <p:nvPr/>
        </p:nvSpPr>
        <p:spPr>
          <a:xfrm>
            <a:off x="16300" y="-732"/>
            <a:ext cx="2746956" cy="3664678"/>
          </a:xfrm>
          <a:custGeom>
            <a:rect b="b" l="l" r="r" t="t"/>
            <a:pathLst>
              <a:path extrusionOk="0" h="408635" w="308734">
                <a:moveTo>
                  <a:pt x="0" y="408635"/>
                </a:moveTo>
                <a:lnTo>
                  <a:pt x="308735" y="368072"/>
                </a:lnTo>
                <a:lnTo>
                  <a:pt x="3428"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1" name="Google Shape;91;p47"/>
          <p:cNvSpPr/>
          <p:nvPr/>
        </p:nvSpPr>
        <p:spPr>
          <a:xfrm>
            <a:off x="0" y="-29587"/>
            <a:ext cx="2746956" cy="3664678"/>
          </a:xfrm>
          <a:custGeom>
            <a:rect b="b" l="l" r="r" t="t"/>
            <a:pathLst>
              <a:path extrusionOk="0" h="408635" w="308734">
                <a:moveTo>
                  <a:pt x="0" y="408635"/>
                </a:moveTo>
                <a:lnTo>
                  <a:pt x="308735" y="368072"/>
                </a:lnTo>
                <a:lnTo>
                  <a:pt x="3428" y="0"/>
                </a:lnTo>
                <a:close/>
              </a:path>
            </a:pathLst>
          </a:custGeom>
          <a:blipFill rotWithShape="1">
            <a:blip r:embed="rId2">
              <a:alphaModFix/>
            </a:blip>
            <a:stretch>
              <a:fillRect b="-17752" l="-13486" r="5545" t="17753"/>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2" name="Google Shape;92;p47"/>
          <p:cNvSpPr/>
          <p:nvPr/>
        </p:nvSpPr>
        <p:spPr>
          <a:xfrm rot="-5400000">
            <a:off x="4603789" y="4842414"/>
            <a:ext cx="2160000" cy="45719"/>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93" name="Google Shape;93;p47"/>
          <p:cNvSpPr txBox="1"/>
          <p:nvPr>
            <p:ph idx="1" type="body"/>
          </p:nvPr>
        </p:nvSpPr>
        <p:spPr>
          <a:xfrm>
            <a:off x="5942234" y="3947558"/>
            <a:ext cx="5812377" cy="175937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p47"/>
          <p:cNvSpPr txBox="1"/>
          <p:nvPr>
            <p:ph idx="3" type="body"/>
          </p:nvPr>
        </p:nvSpPr>
        <p:spPr>
          <a:xfrm>
            <a:off x="787112" y="3956644"/>
            <a:ext cx="4668890" cy="175937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95" name="Google Shape;95;p47"/>
          <p:cNvGrpSpPr/>
          <p:nvPr/>
        </p:nvGrpSpPr>
        <p:grpSpPr>
          <a:xfrm>
            <a:off x="408953" y="6110271"/>
            <a:ext cx="11323912" cy="541807"/>
            <a:chOff x="430699" y="6069857"/>
            <a:chExt cx="11323912" cy="541807"/>
          </a:xfrm>
        </p:grpSpPr>
        <p:sp>
          <p:nvSpPr>
            <p:cNvPr id="96" name="Google Shape;96;p47"/>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7" name="Google Shape;97;p47"/>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98" name="Google Shape;98;p47"/>
            <p:cNvPicPr preferRelativeResize="0"/>
            <p:nvPr/>
          </p:nvPicPr>
          <p:blipFill rotWithShape="1">
            <a:blip r:embed="rId3">
              <a:alphaModFix/>
            </a:blip>
            <a:srcRect b="-7351" l="28689" r="49709" t="329"/>
            <a:stretch/>
          </p:blipFill>
          <p:spPr>
            <a:xfrm>
              <a:off x="430699" y="6069857"/>
              <a:ext cx="394801" cy="448830"/>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text box">
  <p:cSld name="2 column text box">
    <p:spTree>
      <p:nvGrpSpPr>
        <p:cNvPr id="99" name="Shape 99"/>
        <p:cNvGrpSpPr/>
        <p:nvPr/>
      </p:nvGrpSpPr>
      <p:grpSpPr>
        <a:xfrm>
          <a:off x="0" y="0"/>
          <a:ext cx="0" cy="0"/>
          <a:chOff x="0" y="0"/>
          <a:chExt cx="0" cy="0"/>
        </a:xfrm>
      </p:grpSpPr>
      <p:sp>
        <p:nvSpPr>
          <p:cNvPr id="100" name="Google Shape;100;p55"/>
          <p:cNvSpPr/>
          <p:nvPr/>
        </p:nvSpPr>
        <p:spPr>
          <a:xfrm>
            <a:off x="0" y="482371"/>
            <a:ext cx="6113604" cy="2855598"/>
          </a:xfrm>
          <a:prstGeom prst="rect">
            <a:avLst/>
          </a:prstGeom>
          <a:solidFill>
            <a:srgbClr val="1B72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 name="Google Shape;101;p55"/>
          <p:cNvSpPr/>
          <p:nvPr/>
        </p:nvSpPr>
        <p:spPr>
          <a:xfrm>
            <a:off x="6113604" y="482371"/>
            <a:ext cx="6113604" cy="2855598"/>
          </a:xfrm>
          <a:prstGeom prst="rect">
            <a:avLst/>
          </a:prstGeom>
          <a:solidFill>
            <a:srgbClr val="7F59A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2" name="Google Shape;102;p55"/>
          <p:cNvSpPr txBox="1"/>
          <p:nvPr>
            <p:ph idx="1" type="body"/>
          </p:nvPr>
        </p:nvSpPr>
        <p:spPr>
          <a:xfrm>
            <a:off x="633715" y="3843119"/>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55"/>
          <p:cNvSpPr txBox="1"/>
          <p:nvPr>
            <p:ph idx="2" type="body"/>
          </p:nvPr>
        </p:nvSpPr>
        <p:spPr>
          <a:xfrm>
            <a:off x="633715" y="2505507"/>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55"/>
          <p:cNvSpPr txBox="1"/>
          <p:nvPr>
            <p:ph idx="3" type="body"/>
          </p:nvPr>
        </p:nvSpPr>
        <p:spPr>
          <a:xfrm>
            <a:off x="6420771" y="3880875"/>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 name="Google Shape;105;p55"/>
          <p:cNvSpPr txBox="1"/>
          <p:nvPr>
            <p:ph idx="4" type="body"/>
          </p:nvPr>
        </p:nvSpPr>
        <p:spPr>
          <a:xfrm>
            <a:off x="6420771" y="2543263"/>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06" name="Google Shape;106;p55"/>
          <p:cNvGrpSpPr/>
          <p:nvPr/>
        </p:nvGrpSpPr>
        <p:grpSpPr>
          <a:xfrm>
            <a:off x="4571670" y="6135034"/>
            <a:ext cx="3059425" cy="407404"/>
            <a:chOff x="4345239" y="6324600"/>
            <a:chExt cx="3059425" cy="407404"/>
          </a:xfrm>
        </p:grpSpPr>
        <p:sp>
          <p:nvSpPr>
            <p:cNvPr id="107" name="Google Shape;107;p55"/>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108" name="Google Shape;108;p55"/>
            <p:cNvPicPr preferRelativeResize="0"/>
            <p:nvPr/>
          </p:nvPicPr>
          <p:blipFill rotWithShape="1">
            <a:blip r:embed="rId2">
              <a:alphaModFix/>
            </a:blip>
            <a:srcRect b="-7351" l="28689" r="49709" t="329"/>
            <a:stretch/>
          </p:blipFill>
          <p:spPr>
            <a:xfrm>
              <a:off x="4345239" y="6324600"/>
              <a:ext cx="358362" cy="407404"/>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1">
  <p:cSld name="Photo Slide 1">
    <p:spTree>
      <p:nvGrpSpPr>
        <p:cNvPr id="109" name="Shape 109"/>
        <p:cNvGrpSpPr/>
        <p:nvPr/>
      </p:nvGrpSpPr>
      <p:grpSpPr>
        <a:xfrm>
          <a:off x="0" y="0"/>
          <a:ext cx="0" cy="0"/>
          <a:chOff x="0" y="0"/>
          <a:chExt cx="0" cy="0"/>
        </a:xfrm>
      </p:grpSpPr>
      <p:sp>
        <p:nvSpPr>
          <p:cNvPr id="110" name="Google Shape;110;p48"/>
          <p:cNvSpPr/>
          <p:nvPr/>
        </p:nvSpPr>
        <p:spPr>
          <a:xfrm>
            <a:off x="0" y="2286000"/>
            <a:ext cx="12220463" cy="4572010"/>
          </a:xfrm>
          <a:custGeom>
            <a:rect b="b" l="l" r="r" t="t"/>
            <a:pathLst>
              <a:path extrusionOk="0" h="451615" w="1370236">
                <a:moveTo>
                  <a:pt x="1370236" y="451615"/>
                </a:moveTo>
                <a:lnTo>
                  <a:pt x="1370236" y="0"/>
                </a:lnTo>
                <a:lnTo>
                  <a:pt x="0" y="171782"/>
                </a:lnTo>
                <a:lnTo>
                  <a:pt x="0" y="451615"/>
                </a:lnTo>
                <a:lnTo>
                  <a:pt x="1370236" y="451615"/>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1" name="Google Shape;111;p48"/>
          <p:cNvSpPr/>
          <p:nvPr/>
        </p:nvSpPr>
        <p:spPr>
          <a:xfrm>
            <a:off x="-14232" y="2285989"/>
            <a:ext cx="12220463" cy="4572010"/>
          </a:xfrm>
          <a:custGeom>
            <a:rect b="b" l="l" r="r" t="t"/>
            <a:pathLst>
              <a:path extrusionOk="0" h="451615" w="1370236">
                <a:moveTo>
                  <a:pt x="1370236" y="451615"/>
                </a:moveTo>
                <a:lnTo>
                  <a:pt x="1370236" y="0"/>
                </a:lnTo>
                <a:lnTo>
                  <a:pt x="0" y="171782"/>
                </a:lnTo>
                <a:lnTo>
                  <a:pt x="0" y="451615"/>
                </a:lnTo>
                <a:lnTo>
                  <a:pt x="1370236" y="451615"/>
                </a:lnTo>
                <a:close/>
              </a:path>
            </a:pathLst>
          </a:custGeom>
          <a:blipFill rotWithShape="1">
            <a:blip r:embed="rId2">
              <a:alphaModFix/>
            </a:blip>
            <a:stretch>
              <a:fillRect b="-55365" l="65710" r="-36569" t="-18085"/>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2" name="Google Shape;112;p48"/>
          <p:cNvSpPr/>
          <p:nvPr>
            <p:ph idx="2" type="pic"/>
          </p:nvPr>
        </p:nvSpPr>
        <p:spPr>
          <a:xfrm>
            <a:off x="-14226" y="1"/>
            <a:ext cx="12220460" cy="4117768"/>
          </a:xfrm>
          <a:prstGeom prst="rect">
            <a:avLst/>
          </a:prstGeom>
          <a:noFill/>
          <a:ln>
            <a:noFill/>
          </a:ln>
        </p:spPr>
      </p:sp>
      <p:sp>
        <p:nvSpPr>
          <p:cNvPr id="113" name="Google Shape;113;p48"/>
          <p:cNvSpPr/>
          <p:nvPr/>
        </p:nvSpPr>
        <p:spPr>
          <a:xfrm rot="-5400000">
            <a:off x="4603789" y="5062545"/>
            <a:ext cx="2160000" cy="45719"/>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114" name="Google Shape;114;p48"/>
          <p:cNvSpPr txBox="1"/>
          <p:nvPr>
            <p:ph idx="1" type="body"/>
          </p:nvPr>
        </p:nvSpPr>
        <p:spPr>
          <a:xfrm>
            <a:off x="5942234" y="4167689"/>
            <a:ext cx="5538057" cy="175937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48"/>
          <p:cNvSpPr txBox="1"/>
          <p:nvPr>
            <p:ph idx="3" type="body"/>
          </p:nvPr>
        </p:nvSpPr>
        <p:spPr>
          <a:xfrm>
            <a:off x="787112" y="4176775"/>
            <a:ext cx="4668890" cy="175937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16" name="Google Shape;116;p48"/>
          <p:cNvGrpSpPr/>
          <p:nvPr/>
        </p:nvGrpSpPr>
        <p:grpSpPr>
          <a:xfrm>
            <a:off x="622300" y="6215325"/>
            <a:ext cx="11110565" cy="436753"/>
            <a:chOff x="644046" y="6174911"/>
            <a:chExt cx="11110565" cy="436753"/>
          </a:xfrm>
        </p:grpSpPr>
        <p:sp>
          <p:nvSpPr>
            <p:cNvPr id="117" name="Google Shape;117;p48"/>
            <p:cNvSpPr/>
            <p:nvPr/>
          </p:nvSpPr>
          <p:spPr>
            <a:xfrm>
              <a:off x="644046" y="6174911"/>
              <a:ext cx="11103304" cy="74767"/>
            </a:xfrm>
            <a:custGeom>
              <a:rect b="b" l="l" r="r" t="t"/>
              <a:pathLst>
                <a:path extrusionOk="0" h="8144" w="2568842">
                  <a:moveTo>
                    <a:pt x="0" y="0"/>
                  </a:moveTo>
                  <a:lnTo>
                    <a:pt x="2568843" y="0"/>
                  </a:lnTo>
                </a:path>
              </a:pathLst>
            </a:custGeom>
            <a:no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8" name="Google Shape;118;p48"/>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Slide - Orange">
  <p:cSld name="Bullet Slide - Orange">
    <p:spTree>
      <p:nvGrpSpPr>
        <p:cNvPr id="119" name="Shape 119"/>
        <p:cNvGrpSpPr/>
        <p:nvPr/>
      </p:nvGrpSpPr>
      <p:grpSpPr>
        <a:xfrm>
          <a:off x="0" y="0"/>
          <a:ext cx="0" cy="0"/>
          <a:chOff x="0" y="0"/>
          <a:chExt cx="0" cy="0"/>
        </a:xfrm>
      </p:grpSpPr>
      <p:grpSp>
        <p:nvGrpSpPr>
          <p:cNvPr id="120" name="Google Shape;120;p50"/>
          <p:cNvGrpSpPr/>
          <p:nvPr/>
        </p:nvGrpSpPr>
        <p:grpSpPr>
          <a:xfrm flipH="1" rot="-2700000">
            <a:off x="3894556" y="400601"/>
            <a:ext cx="1969370" cy="1472145"/>
            <a:chOff x="4411342" y="-101937"/>
            <a:chExt cx="3052994" cy="2282176"/>
          </a:xfrm>
        </p:grpSpPr>
        <p:sp>
          <p:nvSpPr>
            <p:cNvPr id="121" name="Google Shape;121;p50"/>
            <p:cNvSpPr/>
            <p:nvPr/>
          </p:nvSpPr>
          <p:spPr>
            <a:xfrm>
              <a:off x="4411387" y="-101795"/>
              <a:ext cx="3052949" cy="2282034"/>
            </a:xfrm>
            <a:custGeom>
              <a:rect b="b" l="l" r="r" t="t"/>
              <a:pathLst>
                <a:path extrusionOk="0" h="2282034" w="3052949">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2" name="Google Shape;122;p50"/>
            <p:cNvSpPr/>
            <p:nvPr/>
          </p:nvSpPr>
          <p:spPr>
            <a:xfrm>
              <a:off x="4411342" y="-101937"/>
              <a:ext cx="3052949" cy="2282034"/>
            </a:xfrm>
            <a:custGeom>
              <a:rect b="b" l="l" r="r" t="t"/>
              <a:pathLst>
                <a:path extrusionOk="0" h="2282034" w="3052949">
                  <a:moveTo>
                    <a:pt x="711661" y="0"/>
                  </a:moveTo>
                  <a:lnTo>
                    <a:pt x="3052949" y="2264969"/>
                  </a:lnTo>
                  <a:lnTo>
                    <a:pt x="0" y="2282034"/>
                  </a:lnTo>
                  <a:lnTo>
                    <a:pt x="711661" y="0"/>
                  </a:lnTo>
                  <a:close/>
                </a:path>
              </a:pathLst>
            </a:custGeom>
            <a:blipFill rotWithShape="1">
              <a:blip r:embed="rId2">
                <a:alphaModFix/>
              </a:blip>
              <a:stretch>
                <a:fillRect b="-51263" l="-18857" r="18856" t="-14075"/>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23" name="Google Shape;123;p50"/>
          <p:cNvSpPr txBox="1"/>
          <p:nvPr>
            <p:ph idx="1" type="body"/>
          </p:nvPr>
        </p:nvSpPr>
        <p:spPr>
          <a:xfrm>
            <a:off x="6353299" y="2066544"/>
            <a:ext cx="5132263" cy="372251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EA1D76"/>
              </a:buClr>
              <a:buSzPts val="2400"/>
              <a:buFont typeface="Arial"/>
              <a:buNone/>
              <a:defRPr sz="24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p50"/>
          <p:cNvSpPr txBox="1"/>
          <p:nvPr>
            <p:ph idx="2" type="body"/>
          </p:nvPr>
        </p:nvSpPr>
        <p:spPr>
          <a:xfrm>
            <a:off x="6326940" y="708094"/>
            <a:ext cx="5158622" cy="85715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279BD3"/>
              </a:buClr>
              <a:buSzPts val="3600"/>
              <a:buNone/>
              <a:defRPr i="0" sz="36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25" name="Google Shape;125;p50"/>
          <p:cNvCxnSpPr/>
          <p:nvPr/>
        </p:nvCxnSpPr>
        <p:spPr>
          <a:xfrm>
            <a:off x="4734866" y="-25723"/>
            <a:ext cx="0" cy="6853558"/>
          </a:xfrm>
          <a:prstGeom prst="straightConnector1">
            <a:avLst/>
          </a:prstGeom>
          <a:noFill/>
          <a:ln cap="flat" cmpd="sng" w="12700">
            <a:solidFill>
              <a:srgbClr val="3D3D7D"/>
            </a:solidFill>
            <a:prstDash val="solid"/>
            <a:miter lim="800000"/>
            <a:headEnd len="sm" w="sm" type="none"/>
            <a:tailEnd len="sm" w="sm" type="none"/>
          </a:ln>
        </p:spPr>
      </p:cxnSp>
      <p:sp>
        <p:nvSpPr>
          <p:cNvPr id="126" name="Google Shape;126;p50"/>
          <p:cNvSpPr txBox="1"/>
          <p:nvPr>
            <p:ph idx="3" type="body"/>
          </p:nvPr>
        </p:nvSpPr>
        <p:spPr>
          <a:xfrm>
            <a:off x="1103474" y="708094"/>
            <a:ext cx="2624105" cy="368461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 name="Google Shape;127;p50"/>
          <p:cNvSpPr txBox="1"/>
          <p:nvPr>
            <p:ph idx="4" type="body"/>
          </p:nvPr>
        </p:nvSpPr>
        <p:spPr>
          <a:xfrm>
            <a:off x="4783395" y="712471"/>
            <a:ext cx="1154422" cy="85715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28" name="Google Shape;128;p50"/>
          <p:cNvGrpSpPr/>
          <p:nvPr/>
        </p:nvGrpSpPr>
        <p:grpSpPr>
          <a:xfrm rot="-5400000">
            <a:off x="-1013603" y="4727067"/>
            <a:ext cx="3059425" cy="407404"/>
            <a:chOff x="4345239" y="6324600"/>
            <a:chExt cx="3059425" cy="407404"/>
          </a:xfrm>
        </p:grpSpPr>
        <p:sp>
          <p:nvSpPr>
            <p:cNvPr id="129" name="Google Shape;129;p50"/>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130" name="Google Shape;130;p50"/>
            <p:cNvPicPr preferRelativeResize="0"/>
            <p:nvPr/>
          </p:nvPicPr>
          <p:blipFill rotWithShape="1">
            <a:blip r:embed="rId3">
              <a:alphaModFix/>
            </a:blip>
            <a:srcRect b="-7351" l="28689" r="49709" t="329"/>
            <a:stretch/>
          </p:blipFill>
          <p:spPr>
            <a:xfrm>
              <a:off x="4345239" y="6324600"/>
              <a:ext cx="358362" cy="407404"/>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3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hyperlink" Target="https://www.canva.com/graphs/business-model-canva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hyperlink" Target="https://www.youtube.com/watch?v=47VLFFqs1Sw" TargetMode="Externa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1" Type="http://schemas.openxmlformats.org/officeDocument/2006/relationships/image" Target="../media/image18.png"/><Relationship Id="rId10" Type="http://schemas.openxmlformats.org/officeDocument/2006/relationships/image" Target="../media/image20.png"/><Relationship Id="rId13" Type="http://schemas.openxmlformats.org/officeDocument/2006/relationships/image" Target="../media/image15.png"/><Relationship Id="rId12" Type="http://schemas.openxmlformats.org/officeDocument/2006/relationships/image" Target="../media/image14.png"/><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hyperlink" Target="about:blank" TargetMode="External"/><Relationship Id="rId4" Type="http://schemas.openxmlformats.org/officeDocument/2006/relationships/hyperlink" Target="about:blank" TargetMode="External"/><Relationship Id="rId9" Type="http://schemas.openxmlformats.org/officeDocument/2006/relationships/hyperlink" Target="https://www.facebook.com/PeakEntrepreneurs" TargetMode="External"/><Relationship Id="rId5" Type="http://schemas.openxmlformats.org/officeDocument/2006/relationships/hyperlink" Target="about:blank" TargetMode="External"/><Relationship Id="rId6" Type="http://schemas.openxmlformats.org/officeDocument/2006/relationships/hyperlink" Target="https://www.youtube.com/@peakentrepreneurs2892/videos" TargetMode="External"/><Relationship Id="rId7" Type="http://schemas.openxmlformats.org/officeDocument/2006/relationships/hyperlink" Target="https://www.tiktok.com/@peakentrepreneurs" TargetMode="External"/><Relationship Id="rId8" Type="http://schemas.openxmlformats.org/officeDocument/2006/relationships/hyperlink" Target="https://www.instagram.com/peak.entrepreneur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22.png"/><Relationship Id="rId7"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1.jpg"/><Relationship Id="rId4" Type="http://schemas.openxmlformats.org/officeDocument/2006/relationships/hyperlink" Target="https://trends.google.com/trends/?geo=GB"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3"/>
          <p:cNvSpPr txBox="1"/>
          <p:nvPr>
            <p:ph idx="1" type="body"/>
          </p:nvPr>
        </p:nvSpPr>
        <p:spPr>
          <a:xfrm>
            <a:off x="5180588" y="4117117"/>
            <a:ext cx="6874068" cy="172574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5000"/>
              <a:buNone/>
            </a:pPr>
            <a:r>
              <a:rPr b="0" lang="en-US" sz="3600"/>
              <a:t>Tækifæri til frumkvöðlastarfs í fjallahéruðum og dreifðum byggðum</a:t>
            </a:r>
            <a:endParaRPr b="0"/>
          </a:p>
        </p:txBody>
      </p:sp>
      <p:sp>
        <p:nvSpPr>
          <p:cNvPr id="168" name="Google Shape;168;p3"/>
          <p:cNvSpPr txBox="1"/>
          <p:nvPr>
            <p:ph idx="3" type="body"/>
          </p:nvPr>
        </p:nvSpPr>
        <p:spPr>
          <a:xfrm>
            <a:off x="5180588" y="3115874"/>
            <a:ext cx="5278651" cy="697353"/>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3600"/>
              <a:buNone/>
            </a:pPr>
            <a:r>
              <a:rPr lang="en-US" sz="4800"/>
              <a:t>Námspakki 2  </a:t>
            </a:r>
            <a:endParaRPr/>
          </a:p>
        </p:txBody>
      </p:sp>
      <p:grpSp>
        <p:nvGrpSpPr>
          <p:cNvPr id="169" name="Google Shape;169;p3"/>
          <p:cNvGrpSpPr/>
          <p:nvPr/>
        </p:nvGrpSpPr>
        <p:grpSpPr>
          <a:xfrm>
            <a:off x="2088627" y="3786905"/>
            <a:ext cx="2082443" cy="2861107"/>
            <a:chOff x="5875548" y="3125276"/>
            <a:chExt cx="438214" cy="602070"/>
          </a:xfrm>
        </p:grpSpPr>
        <p:sp>
          <p:nvSpPr>
            <p:cNvPr id="170" name="Google Shape;170;p3"/>
            <p:cNvSpPr/>
            <p:nvPr/>
          </p:nvSpPr>
          <p:spPr>
            <a:xfrm>
              <a:off x="5875548" y="3125276"/>
              <a:ext cx="369945" cy="602070"/>
            </a:xfrm>
            <a:custGeom>
              <a:rect b="b" l="l" r="r" t="t"/>
              <a:pathLst>
                <a:path extrusionOk="0" h="602070" w="369945">
                  <a:moveTo>
                    <a:pt x="369945" y="5539"/>
                  </a:moveTo>
                  <a:lnTo>
                    <a:pt x="343224" y="0"/>
                  </a:lnTo>
                  <a:lnTo>
                    <a:pt x="0" y="582197"/>
                  </a:lnTo>
                  <a:lnTo>
                    <a:pt x="94910" y="602071"/>
                  </a:lnTo>
                  <a:lnTo>
                    <a:pt x="95236" y="601582"/>
                  </a:lnTo>
                  <a:lnTo>
                    <a:pt x="26966" y="587328"/>
                  </a:lnTo>
                  <a:close/>
                </a:path>
              </a:pathLst>
            </a:custGeom>
            <a:solidFill>
              <a:srgbClr val="279BD3">
                <a:alpha val="545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1" name="Google Shape;171;p3"/>
            <p:cNvSpPr/>
            <p:nvPr/>
          </p:nvSpPr>
          <p:spPr>
            <a:xfrm>
              <a:off x="5902513" y="3130815"/>
              <a:ext cx="411249" cy="596043"/>
            </a:xfrm>
            <a:custGeom>
              <a:rect b="b" l="l" r="r" t="t"/>
              <a:pathLst>
                <a:path extrusionOk="0" h="596043" w="411249">
                  <a:moveTo>
                    <a:pt x="342979" y="0"/>
                  </a:moveTo>
                  <a:lnTo>
                    <a:pt x="0" y="581790"/>
                  </a:lnTo>
                  <a:lnTo>
                    <a:pt x="68270" y="596043"/>
                  </a:lnTo>
                  <a:lnTo>
                    <a:pt x="411250" y="14254"/>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id="172" name="Google Shape;172;p3"/>
          <p:cNvPicPr preferRelativeResize="0"/>
          <p:nvPr>
            <p:ph idx="2" type="pic"/>
          </p:nvPr>
        </p:nvPicPr>
        <p:blipFill rotWithShape="1">
          <a:blip r:embed="rId3">
            <a:alphaModFix/>
          </a:blip>
          <a:srcRect b="0" l="969" r="969" t="0"/>
          <a:stretch/>
        </p:blipFill>
        <p:spPr>
          <a:xfrm>
            <a:off x="-14513" y="0"/>
            <a:ext cx="5066960" cy="689461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4"/>
          <p:cNvSpPr txBox="1"/>
          <p:nvPr>
            <p:ph idx="1" type="body"/>
          </p:nvPr>
        </p:nvSpPr>
        <p:spPr>
          <a:xfrm>
            <a:off x="203201" y="3429000"/>
            <a:ext cx="5892798" cy="2819400"/>
          </a:xfrm>
          <a:prstGeom prst="rect">
            <a:avLst/>
          </a:prstGeom>
          <a:noFill/>
          <a:ln>
            <a:noFill/>
          </a:ln>
        </p:spPr>
        <p:txBody>
          <a:bodyPr anchorCtr="0" anchor="t" bIns="45700" lIns="91425" spcFirstLastPara="1" rIns="91425" wrap="square" tIns="45700">
            <a:normAutofit fontScale="92500"/>
          </a:bodyPr>
          <a:lstStyle/>
          <a:p>
            <a:pPr indent="-342900" lvl="0" marL="342900" rtl="0" algn="l">
              <a:lnSpc>
                <a:spcPct val="90000"/>
              </a:lnSpc>
              <a:spcBef>
                <a:spcPts val="0"/>
              </a:spcBef>
              <a:spcAft>
                <a:spcPts val="0"/>
              </a:spcAft>
              <a:buSzPct val="108108"/>
              <a:buFont typeface="Noto Sans Symbols"/>
              <a:buChar char="❖"/>
            </a:pPr>
            <a:r>
              <a:rPr lang="en-US"/>
              <a:t>Góð leið til að sjá hvað samkeppnisaðilar þínir eru að gera er að sækja viðskiptasýningar og gera svo  markaðsrannsóknir þegar þú ert að skrifa viðskiptaáætlun þína. </a:t>
            </a:r>
            <a:endParaRPr/>
          </a:p>
          <a:p>
            <a:pPr indent="0" lvl="0" marL="0" rtl="0" algn="l">
              <a:lnSpc>
                <a:spcPct val="90000"/>
              </a:lnSpc>
              <a:spcBef>
                <a:spcPts val="0"/>
              </a:spcBef>
              <a:spcAft>
                <a:spcPts val="0"/>
              </a:spcAft>
              <a:buSzPct val="108108"/>
              <a:buNone/>
            </a:pPr>
            <a:r>
              <a:t/>
            </a:r>
            <a:endParaRPr/>
          </a:p>
          <a:p>
            <a:pPr indent="-342900" lvl="0" marL="342900" rtl="0" algn="l">
              <a:lnSpc>
                <a:spcPct val="90000"/>
              </a:lnSpc>
              <a:spcBef>
                <a:spcPts val="0"/>
              </a:spcBef>
              <a:spcAft>
                <a:spcPts val="0"/>
              </a:spcAft>
              <a:buSzPct val="108108"/>
              <a:buFont typeface="Noto Sans Symbols"/>
              <a:buChar char="❖"/>
            </a:pPr>
            <a:r>
              <a:rPr lang="en-US"/>
              <a:t>Það er aldrei að vita, þú gætir verið með færni sem þarf til að bæta eitthvað eða finnur hugmyndaríka notkun á tækni sem gerir ferli skilvirkara.</a:t>
            </a:r>
            <a:endParaRPr/>
          </a:p>
        </p:txBody>
      </p:sp>
      <p:sp>
        <p:nvSpPr>
          <p:cNvPr id="251" name="Google Shape;251;p24"/>
          <p:cNvSpPr txBox="1"/>
          <p:nvPr>
            <p:ph idx="2" type="body"/>
          </p:nvPr>
        </p:nvSpPr>
        <p:spPr>
          <a:xfrm>
            <a:off x="317500" y="1857470"/>
            <a:ext cx="5453729" cy="145723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ctr">
              <a:lnSpc>
                <a:spcPct val="90000"/>
              </a:lnSpc>
              <a:spcBef>
                <a:spcPts val="0"/>
              </a:spcBef>
              <a:spcAft>
                <a:spcPts val="0"/>
              </a:spcAft>
              <a:buSzPct val="149688"/>
              <a:buNone/>
            </a:pPr>
            <a:r>
              <a:rPr b="1" lang="en-US" sz="2600">
                <a:solidFill>
                  <a:srgbClr val="20EEF1"/>
                </a:solidFill>
              </a:rPr>
              <a:t>5. Fáðu innblástur frá hugmynd sem þegar er til</a:t>
            </a:r>
            <a:endParaRPr sz="2000">
              <a:solidFill>
                <a:srgbClr val="20EEF1"/>
              </a:solidFill>
            </a:endParaRPr>
          </a:p>
          <a:p>
            <a:pPr indent="0" lvl="0" marL="0" rtl="0" algn="ctr">
              <a:lnSpc>
                <a:spcPct val="90000"/>
              </a:lnSpc>
              <a:spcBef>
                <a:spcPts val="0"/>
              </a:spcBef>
              <a:spcAft>
                <a:spcPts val="0"/>
              </a:spcAft>
              <a:buSzPct val="194594"/>
              <a:buNone/>
            </a:pPr>
            <a:r>
              <a:rPr lang="en-US" sz="2000"/>
              <a:t>Það er heldur ólíklegt að finna upp alveg nýja og frumlega hugmynd,  þú þarft að vera meðvituð/aður um höfundarréttarlög</a:t>
            </a:r>
            <a:br>
              <a:rPr lang="en-US" sz="2000"/>
            </a:br>
            <a:endParaRPr/>
          </a:p>
        </p:txBody>
      </p:sp>
      <p:sp>
        <p:nvSpPr>
          <p:cNvPr id="252" name="Google Shape;252;p24"/>
          <p:cNvSpPr txBox="1"/>
          <p:nvPr>
            <p:ph idx="3" type="body"/>
          </p:nvPr>
        </p:nvSpPr>
        <p:spPr>
          <a:xfrm>
            <a:off x="6095998" y="3429000"/>
            <a:ext cx="6096002" cy="3035300"/>
          </a:xfrm>
          <a:prstGeom prst="rect">
            <a:avLst/>
          </a:prstGeom>
          <a:noFill/>
          <a:ln>
            <a:noFill/>
          </a:ln>
        </p:spPr>
        <p:txBody>
          <a:bodyPr anchorCtr="0" anchor="t" bIns="45700" lIns="91425" spcFirstLastPara="1" rIns="91425" wrap="square" tIns="45700">
            <a:normAutofit lnSpcReduction="10000"/>
          </a:bodyPr>
          <a:lstStyle/>
          <a:p>
            <a:pPr indent="-342900" lvl="0" marL="342900" rtl="0" algn="l">
              <a:lnSpc>
                <a:spcPct val="90000"/>
              </a:lnSpc>
              <a:spcBef>
                <a:spcPts val="0"/>
              </a:spcBef>
              <a:spcAft>
                <a:spcPts val="0"/>
              </a:spcAft>
              <a:buSzPts val="2400"/>
              <a:buFont typeface="Noto Sans Symbols"/>
              <a:buChar char="❖"/>
            </a:pPr>
            <a:r>
              <a:rPr lang="en-US"/>
              <a:t>Þó Covid hafi verið fordæmalaus alþjóðleg áskorun, þá verða alltaf breytingar á viðskiptalandslaginu sem þarf að fylgjast með til að vera með í leiknum.</a:t>
            </a:r>
            <a:endParaRPr/>
          </a:p>
          <a:p>
            <a:pPr indent="-190500" lvl="0" marL="342900" rtl="0" algn="l">
              <a:lnSpc>
                <a:spcPct val="90000"/>
              </a:lnSpc>
              <a:spcBef>
                <a:spcPts val="0"/>
              </a:spcBef>
              <a:spcAft>
                <a:spcPts val="0"/>
              </a:spcAft>
              <a:buSzPts val="2400"/>
              <a:buFont typeface="Noto Sans Symbols"/>
              <a:buNone/>
            </a:pPr>
            <a:r>
              <a:t/>
            </a:r>
            <a:endParaRPr/>
          </a:p>
          <a:p>
            <a:pPr indent="-342900" lvl="0" marL="342900" rtl="0" algn="l">
              <a:lnSpc>
                <a:spcPct val="90000"/>
              </a:lnSpc>
              <a:spcBef>
                <a:spcPts val="0"/>
              </a:spcBef>
              <a:spcAft>
                <a:spcPts val="0"/>
              </a:spcAft>
              <a:buSzPts val="2400"/>
              <a:buFont typeface="Noto Sans Symbols"/>
              <a:buChar char="❖"/>
            </a:pPr>
            <a:r>
              <a:rPr lang="en-US"/>
              <a:t>Því meðvitaðri sem þú ert um áskoranir sem viðskiptavinir þínir og iðnaður standa frammi fyrir, því meiri líkur eru á að þú finnir nýstárlegar lausnir á vandamálum</a:t>
            </a:r>
            <a:r>
              <a:rPr lang="en-US" sz="2400"/>
              <a:t>.</a:t>
            </a:r>
            <a:endParaRPr/>
          </a:p>
          <a:p>
            <a:pPr indent="0" lvl="0" marL="0" rtl="0" algn="l">
              <a:lnSpc>
                <a:spcPct val="90000"/>
              </a:lnSpc>
              <a:spcBef>
                <a:spcPts val="0"/>
              </a:spcBef>
              <a:spcAft>
                <a:spcPts val="0"/>
              </a:spcAft>
              <a:buSzPts val="2400"/>
              <a:buNone/>
            </a:pPr>
            <a:r>
              <a:t/>
            </a:r>
            <a:endParaRPr b="1" sz="2400"/>
          </a:p>
          <a:p>
            <a:pPr indent="-228600" lvl="0" marL="228600" rtl="0" algn="ctr">
              <a:lnSpc>
                <a:spcPct val="90000"/>
              </a:lnSpc>
              <a:spcBef>
                <a:spcPts val="0"/>
              </a:spcBef>
              <a:spcAft>
                <a:spcPts val="0"/>
              </a:spcAft>
              <a:buClr>
                <a:srgbClr val="595959"/>
              </a:buClr>
              <a:buSzPts val="2400"/>
              <a:buNone/>
            </a:pPr>
            <a:r>
              <a:t/>
            </a:r>
            <a:endParaRPr/>
          </a:p>
        </p:txBody>
      </p:sp>
      <p:sp>
        <p:nvSpPr>
          <p:cNvPr id="253" name="Google Shape;253;p24"/>
          <p:cNvSpPr txBox="1"/>
          <p:nvPr>
            <p:ph idx="4" type="body"/>
          </p:nvPr>
        </p:nvSpPr>
        <p:spPr>
          <a:xfrm>
            <a:off x="6197599" y="1863280"/>
            <a:ext cx="5892800" cy="1457230"/>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0000"/>
              </a:lnSpc>
              <a:spcBef>
                <a:spcPts val="0"/>
              </a:spcBef>
              <a:spcAft>
                <a:spcPts val="0"/>
              </a:spcAft>
              <a:buClr>
                <a:schemeClr val="lt1"/>
              </a:buClr>
              <a:buSzPts val="3600"/>
              <a:buNone/>
            </a:pPr>
            <a:r>
              <a:rPr b="1" lang="en-US" sz="2400">
                <a:solidFill>
                  <a:srgbClr val="20EEF1"/>
                </a:solidFill>
              </a:rPr>
              <a:t>6. Leystu vandamál</a:t>
            </a:r>
            <a:endParaRPr/>
          </a:p>
          <a:p>
            <a:pPr indent="0" lvl="0" marL="0" rtl="0" algn="ctr">
              <a:lnSpc>
                <a:spcPct val="90000"/>
              </a:lnSpc>
              <a:spcBef>
                <a:spcPts val="0"/>
              </a:spcBef>
              <a:spcAft>
                <a:spcPts val="0"/>
              </a:spcAft>
              <a:buClr>
                <a:schemeClr val="lt1"/>
              </a:buClr>
              <a:buSzPts val="3600"/>
              <a:buNone/>
            </a:pPr>
            <a:r>
              <a:t/>
            </a:r>
            <a:endParaRPr sz="2400"/>
          </a:p>
          <a:p>
            <a:pPr indent="0" lvl="0" marL="0" rtl="0" algn="ctr">
              <a:lnSpc>
                <a:spcPct val="90000"/>
              </a:lnSpc>
              <a:spcBef>
                <a:spcPts val="0"/>
              </a:spcBef>
              <a:spcAft>
                <a:spcPts val="0"/>
              </a:spcAft>
              <a:buSzPts val="3600"/>
              <a:buNone/>
            </a:pPr>
            <a:r>
              <a:rPr lang="en-US" sz="1900"/>
              <a:t>Kórónuveirufaraldurinn sýndi að fyrirtæki aðlöguðu sig að breyttum þörfum neytenda mjög fljótt. </a:t>
            </a:r>
            <a:br>
              <a:rPr lang="en-US" sz="1900"/>
            </a:br>
            <a:endParaRPr sz="3000"/>
          </a:p>
        </p:txBody>
      </p:sp>
      <p:pic>
        <p:nvPicPr>
          <p:cNvPr descr="Buona idea contorno" id="254" name="Google Shape;254;p24"/>
          <p:cNvPicPr preferRelativeResize="0"/>
          <p:nvPr/>
        </p:nvPicPr>
        <p:blipFill rotWithShape="1">
          <a:blip r:embed="rId3">
            <a:alphaModFix/>
          </a:blip>
          <a:srcRect b="0" l="0" r="0" t="0"/>
          <a:stretch/>
        </p:blipFill>
        <p:spPr>
          <a:xfrm>
            <a:off x="2646841" y="737654"/>
            <a:ext cx="1005516" cy="1005516"/>
          </a:xfrm>
          <a:prstGeom prst="rect">
            <a:avLst/>
          </a:prstGeom>
          <a:noFill/>
          <a:ln>
            <a:noFill/>
          </a:ln>
        </p:spPr>
      </p:pic>
      <p:pic>
        <p:nvPicPr>
          <p:cNvPr descr="Culturista contorno" id="255" name="Google Shape;255;p24"/>
          <p:cNvPicPr preferRelativeResize="0"/>
          <p:nvPr/>
        </p:nvPicPr>
        <p:blipFill rotWithShape="1">
          <a:blip r:embed="rId4">
            <a:alphaModFix/>
          </a:blip>
          <a:srcRect b="0" l="0" r="0" t="0"/>
          <a:stretch/>
        </p:blipFill>
        <p:spPr>
          <a:xfrm>
            <a:off x="8348762" y="685947"/>
            <a:ext cx="1101925" cy="11019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16"/>
          <p:cNvSpPr txBox="1"/>
          <p:nvPr>
            <p:ph idx="1" type="body"/>
          </p:nvPr>
        </p:nvSpPr>
        <p:spPr>
          <a:xfrm>
            <a:off x="5727700" y="4167688"/>
            <a:ext cx="6464300" cy="2211341"/>
          </a:xfrm>
          <a:prstGeom prst="rect">
            <a:avLst/>
          </a:prstGeom>
          <a:noFill/>
          <a:ln>
            <a:noFill/>
          </a:ln>
        </p:spPr>
        <p:txBody>
          <a:bodyPr anchorCtr="0" anchor="t" bIns="45700" lIns="91425" spcFirstLastPara="1" rIns="91425" wrap="square" tIns="45700">
            <a:normAutofit fontScale="77500" lnSpcReduction="20000"/>
          </a:bodyPr>
          <a:lstStyle/>
          <a:p>
            <a:pPr indent="-342900" lvl="0" marL="342900" rtl="0" algn="l">
              <a:lnSpc>
                <a:spcPct val="90000"/>
              </a:lnSpc>
              <a:spcBef>
                <a:spcPts val="0"/>
              </a:spcBef>
              <a:spcAft>
                <a:spcPts val="0"/>
              </a:spcAft>
              <a:buSzPct val="129032"/>
              <a:buFont typeface="Arial"/>
              <a:buChar char="•"/>
            </a:pPr>
            <a:r>
              <a:rPr lang="en-US"/>
              <a:t>Að fylgjast með löggjöf þíns geira er mikilvægt þar sem það gæti leitt í ljós eftirspurn eftir einhverju sem var ekki til staðar áður. Til dæmis ollu Covid-19 takmarkanir á samveru fólks innandyra því að fyrirtæki leituðu leiða til að búa til aðlaðandi svæði utandyra til að laða að viðskiptavini.</a:t>
            </a:r>
            <a:endParaRPr/>
          </a:p>
          <a:p>
            <a:pPr indent="-190500" lvl="0" marL="342900" rtl="0" algn="l">
              <a:lnSpc>
                <a:spcPct val="90000"/>
              </a:lnSpc>
              <a:spcBef>
                <a:spcPts val="0"/>
              </a:spcBef>
              <a:spcAft>
                <a:spcPts val="0"/>
              </a:spcAft>
              <a:buSzPct val="129032"/>
              <a:buFont typeface="Arial"/>
              <a:buNone/>
            </a:pPr>
            <a:r>
              <a:t/>
            </a:r>
            <a:endParaRPr/>
          </a:p>
          <a:p>
            <a:pPr indent="-342900" lvl="0" marL="342900" rtl="0" algn="l">
              <a:lnSpc>
                <a:spcPct val="90000"/>
              </a:lnSpc>
              <a:spcBef>
                <a:spcPts val="0"/>
              </a:spcBef>
              <a:spcAft>
                <a:spcPts val="0"/>
              </a:spcAft>
              <a:buSzPct val="129032"/>
              <a:buFont typeface="Arial"/>
              <a:buChar char="•"/>
            </a:pPr>
            <a:r>
              <a:rPr lang="en-US"/>
              <a:t>Góð leið til að vera upplýstur er að ganga í samtök viðkomandi atvinnugeira, gerast áskrifandi að viðeigandi fréttabréfum og setja upp </a:t>
            </a:r>
            <a:r>
              <a:rPr b="1" lang="en-US"/>
              <a:t>Google Alerts </a:t>
            </a:r>
            <a:r>
              <a:rPr lang="en-US"/>
              <a:t>fyrir leitarorð sem tengjast fyrirtækinu þínu.</a:t>
            </a:r>
            <a:endParaRPr/>
          </a:p>
        </p:txBody>
      </p:sp>
      <p:sp>
        <p:nvSpPr>
          <p:cNvPr id="261" name="Google Shape;261;p16"/>
          <p:cNvSpPr txBox="1"/>
          <p:nvPr>
            <p:ph idx="3" type="body"/>
          </p:nvPr>
        </p:nvSpPr>
        <p:spPr>
          <a:xfrm>
            <a:off x="540327" y="4176775"/>
            <a:ext cx="4821382" cy="175937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3600"/>
              <a:buNone/>
            </a:pPr>
            <a:r>
              <a:rPr lang="en-US" sz="2800">
                <a:solidFill>
                  <a:srgbClr val="20EEF1"/>
                </a:solidFill>
              </a:rPr>
              <a:t>7. Vertu meðvitaður um ný </a:t>
            </a:r>
            <a:endParaRPr/>
          </a:p>
          <a:p>
            <a:pPr indent="0" lvl="0" marL="0" rtl="0" algn="l">
              <a:lnSpc>
                <a:spcPct val="90000"/>
              </a:lnSpc>
              <a:spcBef>
                <a:spcPts val="0"/>
              </a:spcBef>
              <a:spcAft>
                <a:spcPts val="0"/>
              </a:spcAft>
              <a:buSzPts val="3600"/>
              <a:buNone/>
            </a:pPr>
            <a:r>
              <a:rPr lang="en-US" sz="2800">
                <a:solidFill>
                  <a:srgbClr val="20EEF1"/>
                </a:solidFill>
              </a:rPr>
              <a:t>     lög og reglur</a:t>
            </a:r>
            <a:endParaRPr/>
          </a:p>
        </p:txBody>
      </p:sp>
      <p:grpSp>
        <p:nvGrpSpPr>
          <p:cNvPr id="262" name="Google Shape;262;p16"/>
          <p:cNvGrpSpPr/>
          <p:nvPr/>
        </p:nvGrpSpPr>
        <p:grpSpPr>
          <a:xfrm rot="3085413">
            <a:off x="8671429" y="1421270"/>
            <a:ext cx="2082443" cy="2861107"/>
            <a:chOff x="5875548" y="3125276"/>
            <a:chExt cx="438214" cy="602070"/>
          </a:xfrm>
        </p:grpSpPr>
        <p:sp>
          <p:nvSpPr>
            <p:cNvPr id="263" name="Google Shape;263;p16"/>
            <p:cNvSpPr/>
            <p:nvPr/>
          </p:nvSpPr>
          <p:spPr>
            <a:xfrm>
              <a:off x="5875548" y="3125276"/>
              <a:ext cx="369945" cy="602070"/>
            </a:xfrm>
            <a:custGeom>
              <a:rect b="b" l="l" r="r" t="t"/>
              <a:pathLst>
                <a:path extrusionOk="0" h="602070" w="369945">
                  <a:moveTo>
                    <a:pt x="369945" y="5539"/>
                  </a:moveTo>
                  <a:lnTo>
                    <a:pt x="343224" y="0"/>
                  </a:lnTo>
                  <a:lnTo>
                    <a:pt x="0" y="582197"/>
                  </a:lnTo>
                  <a:lnTo>
                    <a:pt x="94910" y="602071"/>
                  </a:lnTo>
                  <a:lnTo>
                    <a:pt x="95236" y="601582"/>
                  </a:lnTo>
                  <a:lnTo>
                    <a:pt x="26966" y="587328"/>
                  </a:lnTo>
                  <a:close/>
                </a:path>
              </a:pathLst>
            </a:custGeom>
            <a:solidFill>
              <a:srgbClr val="7F59A1">
                <a:alpha val="545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4" name="Google Shape;264;p16"/>
            <p:cNvSpPr/>
            <p:nvPr/>
          </p:nvSpPr>
          <p:spPr>
            <a:xfrm>
              <a:off x="5902513" y="3130815"/>
              <a:ext cx="411249" cy="596043"/>
            </a:xfrm>
            <a:custGeom>
              <a:rect b="b" l="l" r="r" t="t"/>
              <a:pathLst>
                <a:path extrusionOk="0" h="596043" w="411249">
                  <a:moveTo>
                    <a:pt x="342979" y="0"/>
                  </a:moveTo>
                  <a:lnTo>
                    <a:pt x="0" y="581790"/>
                  </a:lnTo>
                  <a:lnTo>
                    <a:pt x="68270" y="596043"/>
                  </a:lnTo>
                  <a:lnTo>
                    <a:pt x="411250" y="14254"/>
                  </a:lnTo>
                  <a:close/>
                </a:path>
              </a:pathLst>
            </a:custGeom>
            <a:solidFill>
              <a:srgbClr val="7F59A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Immagine che contiene testo, tavolo&#10;&#10;Descrizione generata automaticamente" id="265" name="Google Shape;265;p16"/>
          <p:cNvPicPr preferRelativeResize="0"/>
          <p:nvPr>
            <p:ph idx="2" type="pic"/>
          </p:nvPr>
        </p:nvPicPr>
        <p:blipFill rotWithShape="1">
          <a:blip r:embed="rId3">
            <a:alphaModFix amt="70000"/>
          </a:blip>
          <a:srcRect b="19931" l="0" r="0" t="19932"/>
          <a:stretch/>
        </p:blipFill>
        <p:spPr>
          <a:xfrm>
            <a:off x="-14226" y="-9624"/>
            <a:ext cx="12206226" cy="403298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19"/>
          <p:cNvSpPr txBox="1"/>
          <p:nvPr>
            <p:ph idx="1" type="body"/>
          </p:nvPr>
        </p:nvSpPr>
        <p:spPr>
          <a:xfrm>
            <a:off x="4995511" y="1926978"/>
            <a:ext cx="7196489" cy="460376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A1D76"/>
              </a:buClr>
              <a:buSzPts val="2400"/>
              <a:buNone/>
            </a:pPr>
            <a:r>
              <a:rPr lang="en-US">
                <a:solidFill>
                  <a:srgbClr val="20EEF1"/>
                </a:solidFill>
              </a:rPr>
              <a:t>Viðskiptahönnun: </a:t>
            </a:r>
            <a:endParaRPr/>
          </a:p>
          <a:p>
            <a:pPr indent="0" lvl="0" marL="0" rtl="0" algn="l">
              <a:lnSpc>
                <a:spcPct val="90000"/>
              </a:lnSpc>
              <a:spcBef>
                <a:spcPts val="0"/>
              </a:spcBef>
              <a:spcAft>
                <a:spcPts val="0"/>
              </a:spcAft>
              <a:buSzPts val="2400"/>
              <a:buNone/>
            </a:pPr>
            <a:r>
              <a:rPr lang="en-US"/>
              <a:t>Hönnunin byggir á sjónrænum stuðningi við það sem ná á fram og varpar ljósi á mikilvæg atriði jafnvel áður en frumgerðir eru búnar til.</a:t>
            </a:r>
            <a:endParaRPr/>
          </a:p>
          <a:p>
            <a:pPr indent="0" lvl="0" marL="0" rtl="0" algn="l">
              <a:lnSpc>
                <a:spcPct val="90000"/>
              </a:lnSpc>
              <a:spcBef>
                <a:spcPts val="0"/>
              </a:spcBef>
              <a:spcAft>
                <a:spcPts val="0"/>
              </a:spcAft>
              <a:buClr>
                <a:srgbClr val="EA1D76"/>
              </a:buClr>
              <a:buSzPts val="2400"/>
              <a:buFont typeface="Arial"/>
              <a:buNone/>
            </a:pPr>
            <a:r>
              <a:t/>
            </a:r>
            <a:endParaRPr/>
          </a:p>
          <a:p>
            <a:pPr indent="-342900" lvl="0" marL="342900" rtl="0" algn="l">
              <a:lnSpc>
                <a:spcPct val="90000"/>
              </a:lnSpc>
              <a:spcBef>
                <a:spcPts val="0"/>
              </a:spcBef>
              <a:spcAft>
                <a:spcPts val="0"/>
              </a:spcAft>
              <a:buClr>
                <a:srgbClr val="EA1D76"/>
              </a:buClr>
              <a:buSzPts val="2400"/>
              <a:buFont typeface="Noto Sans Symbols"/>
              <a:buChar char="⮚"/>
            </a:pPr>
            <a:r>
              <a:rPr lang="en-US"/>
              <a:t>Byggir á notendaupplifun.</a:t>
            </a:r>
            <a:endParaRPr/>
          </a:p>
          <a:p>
            <a:pPr indent="-342900" lvl="0" marL="342900" rtl="0" algn="l">
              <a:lnSpc>
                <a:spcPct val="90000"/>
              </a:lnSpc>
              <a:spcBef>
                <a:spcPts val="0"/>
              </a:spcBef>
              <a:spcAft>
                <a:spcPts val="0"/>
              </a:spcAft>
              <a:buSzPts val="2400"/>
              <a:buFont typeface="Noto Sans Symbols"/>
              <a:buChar char="⮚"/>
            </a:pPr>
            <a:r>
              <a:rPr lang="en-US"/>
              <a:t>Nýtir sjónræn hjálpartæki til að varpa ljósi á álitaefni.</a:t>
            </a:r>
            <a:endParaRPr/>
          </a:p>
          <a:p>
            <a:pPr indent="-342900" lvl="0" marL="342900" rtl="0" algn="l">
              <a:lnSpc>
                <a:spcPct val="90000"/>
              </a:lnSpc>
              <a:spcBef>
                <a:spcPts val="0"/>
              </a:spcBef>
              <a:spcAft>
                <a:spcPts val="0"/>
              </a:spcAft>
              <a:buSzPts val="2400"/>
              <a:buFont typeface="Noto Sans Symbols"/>
              <a:buChar char="⮚"/>
            </a:pPr>
            <a:r>
              <a:rPr lang="en-US"/>
              <a:t>Gerir ráð fyrir prófunarþætti til að kanna styrkleika hugmyndarinnar með litlum kostnaði.</a:t>
            </a:r>
            <a:br>
              <a:rPr lang="en-US"/>
            </a:br>
            <a:r>
              <a:rPr lang="en-US"/>
              <a:t>Miðar að endurtekningum sem gerir það að verkum að niðurstöður verði ekki tilviljunarkennt framboð og eftirspurn, heldur stýrt kerfi verðmætasköpunar fyrir fyrirtækið.</a:t>
            </a:r>
            <a:endParaRPr/>
          </a:p>
          <a:p>
            <a:pPr indent="0" lvl="0" marL="0" rtl="0" algn="l">
              <a:lnSpc>
                <a:spcPct val="90000"/>
              </a:lnSpc>
              <a:spcBef>
                <a:spcPts val="0"/>
              </a:spcBef>
              <a:spcAft>
                <a:spcPts val="0"/>
              </a:spcAft>
              <a:buClr>
                <a:srgbClr val="EA1D76"/>
              </a:buClr>
              <a:buSzPts val="2400"/>
              <a:buFont typeface="Arial"/>
              <a:buNone/>
            </a:pPr>
            <a:r>
              <a:t/>
            </a:r>
            <a:endParaRPr/>
          </a:p>
        </p:txBody>
      </p:sp>
      <p:sp>
        <p:nvSpPr>
          <p:cNvPr id="271" name="Google Shape;271;p19"/>
          <p:cNvSpPr txBox="1"/>
          <p:nvPr>
            <p:ph idx="2" type="body"/>
          </p:nvPr>
        </p:nvSpPr>
        <p:spPr>
          <a:xfrm>
            <a:off x="6096001" y="327259"/>
            <a:ext cx="5829700" cy="1390705"/>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SzPts val="3600"/>
              <a:buNone/>
            </a:pPr>
            <a:r>
              <a:rPr lang="en-US" sz="2400"/>
              <a:t>Viðskiptalíkan Canvas er stefnumótandi viðskiptahönnunartæki til að sýna sjónrænt hvernig fyrirtæki býr til, dreifir og fangar verðmæti.</a:t>
            </a:r>
            <a:endParaRPr/>
          </a:p>
        </p:txBody>
      </p:sp>
      <p:sp>
        <p:nvSpPr>
          <p:cNvPr id="272" name="Google Shape;272;p19"/>
          <p:cNvSpPr txBox="1"/>
          <p:nvPr>
            <p:ph idx="3" type="body"/>
          </p:nvPr>
        </p:nvSpPr>
        <p:spPr>
          <a:xfrm>
            <a:off x="500514" y="708094"/>
            <a:ext cx="3893758" cy="323826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95959"/>
              </a:buClr>
              <a:buSzPts val="3600"/>
              <a:buNone/>
            </a:pPr>
            <a:r>
              <a:rPr lang="en-US" sz="4800"/>
              <a:t>Viðskiptalíkan Canvas</a:t>
            </a:r>
            <a:endParaRPr sz="4800"/>
          </a:p>
        </p:txBody>
      </p:sp>
      <p:pic>
        <p:nvPicPr>
          <p:cNvPr descr="Immagine che contiene testo&#10;&#10;Descrizione generata automaticamente" id="273" name="Google Shape;273;p19"/>
          <p:cNvPicPr preferRelativeResize="0"/>
          <p:nvPr/>
        </p:nvPicPr>
        <p:blipFill rotWithShape="1">
          <a:blip r:embed="rId3">
            <a:alphaModFix/>
          </a:blip>
          <a:srcRect b="0" l="0" r="0" t="0"/>
          <a:stretch/>
        </p:blipFill>
        <p:spPr>
          <a:xfrm>
            <a:off x="618592" y="2493818"/>
            <a:ext cx="3657601" cy="365608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66"/>
          <p:cNvSpPr txBox="1"/>
          <p:nvPr>
            <p:ph idx="1" type="body"/>
          </p:nvPr>
        </p:nvSpPr>
        <p:spPr>
          <a:xfrm>
            <a:off x="5399773" y="1597794"/>
            <a:ext cx="6792228" cy="507251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A1D76"/>
              </a:buClr>
              <a:buSzPts val="2400"/>
              <a:buFont typeface="Arial"/>
              <a:buNone/>
            </a:pPr>
            <a:r>
              <a:t/>
            </a:r>
            <a:endParaRPr/>
          </a:p>
          <a:p>
            <a:pPr indent="0" lvl="0" marL="0" rtl="0" algn="l">
              <a:lnSpc>
                <a:spcPct val="90000"/>
              </a:lnSpc>
              <a:spcBef>
                <a:spcPts val="0"/>
              </a:spcBef>
              <a:spcAft>
                <a:spcPts val="0"/>
              </a:spcAft>
              <a:buSzPts val="2400"/>
              <a:buNone/>
            </a:pPr>
            <a:r>
              <a:rPr lang="en-US"/>
              <a:t>PEAK verkefnið leggur til tæki og tól sem nýtast til þess að stofna hvernig fyrirtæki sem er, en með áherslu á </a:t>
            </a:r>
            <a:r>
              <a:rPr lang="en-US">
                <a:solidFill>
                  <a:srgbClr val="00B0F0"/>
                </a:solidFill>
              </a:rPr>
              <a:t>félagslega og umhverfislega sjálfbærni</a:t>
            </a:r>
            <a:r>
              <a:rPr lang="en-US"/>
              <a:t>. </a:t>
            </a:r>
            <a:br>
              <a:rPr lang="en-US"/>
            </a:br>
            <a:endParaRPr/>
          </a:p>
          <a:p>
            <a:pPr indent="0" lvl="0" marL="0" rtl="0" algn="l">
              <a:lnSpc>
                <a:spcPct val="90000"/>
              </a:lnSpc>
              <a:spcBef>
                <a:spcPts val="0"/>
              </a:spcBef>
              <a:spcAft>
                <a:spcPts val="0"/>
              </a:spcAft>
              <a:buSzPts val="2400"/>
              <a:buNone/>
            </a:pPr>
            <a:r>
              <a:rPr lang="en-US"/>
              <a:t>Tækin nýtast vel til að byggja upp viðskiptalíkan fyrir sprotafyrirtæki á sviði félagslegrar nýsköpunar sem taka á margþættum þörfum/kröfum tiltekins svæðis/samfélags, og geta: </a:t>
            </a:r>
            <a:br>
              <a:rPr lang="en-US"/>
            </a:br>
            <a:endParaRPr/>
          </a:p>
          <a:p>
            <a:pPr indent="-342900" lvl="0" marL="342900" rtl="0" algn="l">
              <a:lnSpc>
                <a:spcPct val="90000"/>
              </a:lnSpc>
              <a:spcBef>
                <a:spcPts val="0"/>
              </a:spcBef>
              <a:spcAft>
                <a:spcPts val="0"/>
              </a:spcAft>
              <a:buSzPts val="2400"/>
              <a:buFont typeface="Noto Sans Symbols"/>
              <a:buChar char="✔"/>
            </a:pPr>
            <a:r>
              <a:rPr lang="en-US"/>
              <a:t>skilgreint efnahagsleg, félagsleg og umhverfisleg áhrif sem starfsemi framtíðarfyrirtækisins mun hafa í för með sér!</a:t>
            </a:r>
            <a:endParaRPr/>
          </a:p>
        </p:txBody>
      </p:sp>
      <p:sp>
        <p:nvSpPr>
          <p:cNvPr id="279" name="Google Shape;279;p66"/>
          <p:cNvSpPr txBox="1"/>
          <p:nvPr>
            <p:ph idx="3" type="body"/>
          </p:nvPr>
        </p:nvSpPr>
        <p:spPr>
          <a:xfrm>
            <a:off x="500514" y="708094"/>
            <a:ext cx="3893758" cy="323826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95959"/>
              </a:buClr>
              <a:buSzPts val="3600"/>
              <a:buNone/>
            </a:pPr>
            <a:r>
              <a:rPr lang="en-US" sz="4800"/>
              <a:t>Viðskiptalíkan Canvas</a:t>
            </a:r>
            <a:endParaRPr sz="4800"/>
          </a:p>
        </p:txBody>
      </p:sp>
      <p:pic>
        <p:nvPicPr>
          <p:cNvPr descr="Immagine che contiene testo&#10;&#10;Descrizione generata automaticamente" id="280" name="Google Shape;280;p66"/>
          <p:cNvPicPr preferRelativeResize="0"/>
          <p:nvPr/>
        </p:nvPicPr>
        <p:blipFill rotWithShape="1">
          <a:blip r:embed="rId3">
            <a:alphaModFix/>
          </a:blip>
          <a:srcRect b="0" l="0" r="0" t="0"/>
          <a:stretch/>
        </p:blipFill>
        <p:spPr>
          <a:xfrm>
            <a:off x="773228" y="2535382"/>
            <a:ext cx="3657601" cy="346115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67"/>
          <p:cNvSpPr txBox="1"/>
          <p:nvPr>
            <p:ph idx="1" type="body"/>
          </p:nvPr>
        </p:nvSpPr>
        <p:spPr>
          <a:xfrm>
            <a:off x="529759" y="1757011"/>
            <a:ext cx="11073662" cy="3867704"/>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rgbClr val="595959"/>
              </a:buClr>
              <a:buSzPts val="2400"/>
              <a:buNone/>
            </a:pPr>
            <a:r>
              <a:t/>
            </a:r>
            <a:endParaRPr/>
          </a:p>
        </p:txBody>
      </p:sp>
      <p:sp>
        <p:nvSpPr>
          <p:cNvPr id="286" name="Google Shape;286;p67"/>
          <p:cNvSpPr txBox="1"/>
          <p:nvPr>
            <p:ph idx="2" type="body"/>
          </p:nvPr>
        </p:nvSpPr>
        <p:spPr>
          <a:xfrm>
            <a:off x="529758" y="642972"/>
            <a:ext cx="11073661" cy="582221"/>
          </a:xfrm>
          <a:prstGeom prst="rect">
            <a:avLst/>
          </a:prstGeom>
          <a:noFill/>
          <a:ln>
            <a:noFill/>
          </a:ln>
        </p:spPr>
        <p:txBody>
          <a:bodyPr anchorCtr="0" anchor="t" bIns="45700" lIns="91425" spcFirstLastPara="1" rIns="91425" wrap="square" tIns="45700">
            <a:normAutofit fontScale="92500" lnSpcReduction="20000"/>
          </a:bodyPr>
          <a:lstStyle/>
          <a:p>
            <a:pPr indent="-228600" lvl="0" marL="457200" rtl="0" algn="l">
              <a:lnSpc>
                <a:spcPct val="90000"/>
              </a:lnSpc>
              <a:spcBef>
                <a:spcPts val="1000"/>
              </a:spcBef>
              <a:spcAft>
                <a:spcPts val="0"/>
              </a:spcAft>
              <a:buClr>
                <a:srgbClr val="595959"/>
              </a:buClr>
              <a:buSzPct val="108108"/>
              <a:buNone/>
            </a:pPr>
            <a:r>
              <a:t/>
            </a:r>
            <a:endParaRPr/>
          </a:p>
        </p:txBody>
      </p:sp>
      <p:graphicFrame>
        <p:nvGraphicFramePr>
          <p:cNvPr id="287" name="Google Shape;287;p67"/>
          <p:cNvGraphicFramePr/>
          <p:nvPr/>
        </p:nvGraphicFramePr>
        <p:xfrm>
          <a:off x="0" y="-2"/>
          <a:ext cx="3000000" cy="3000000"/>
        </p:xfrm>
        <a:graphic>
          <a:graphicData uri="http://schemas.openxmlformats.org/drawingml/2006/table">
            <a:tbl>
              <a:tblPr bandRow="1" firstRow="1">
                <a:solidFill>
                  <a:srgbClr val="0094C8"/>
                </a:solidFill>
                <a:tableStyleId>{95F5C76F-6909-4122-B67C-EDB8EFCDBCF0}</a:tableStyleId>
              </a:tblPr>
              <a:tblGrid>
                <a:gridCol w="2218775"/>
                <a:gridCol w="2030500"/>
                <a:gridCol w="2823875"/>
                <a:gridCol w="2568400"/>
                <a:gridCol w="2550450"/>
              </a:tblGrid>
              <a:tr h="841650">
                <a:tc gridSpan="5">
                  <a:txBody>
                    <a:bodyPr/>
                    <a:lstStyle/>
                    <a:p>
                      <a:pPr indent="0" lvl="0" marL="0" marR="0" rtl="0" algn="ctr">
                        <a:lnSpc>
                          <a:spcPct val="100000"/>
                        </a:lnSpc>
                        <a:spcBef>
                          <a:spcPts val="0"/>
                        </a:spcBef>
                        <a:spcAft>
                          <a:spcPts val="0"/>
                        </a:spcAft>
                        <a:buNone/>
                      </a:pPr>
                      <a:r>
                        <a:rPr lang="en-US" sz="2800" u="none" cap="none" strike="noStrike"/>
                        <a:t>Viðskiptalíkan Canvas </a:t>
                      </a:r>
                      <a:endParaRPr/>
                    </a:p>
                    <a:p>
                      <a:pPr indent="0" lvl="0" marL="0" marR="0" rtl="0" algn="ctr">
                        <a:lnSpc>
                          <a:spcPct val="100000"/>
                        </a:lnSpc>
                        <a:spcBef>
                          <a:spcPts val="0"/>
                        </a:spcBef>
                        <a:spcAft>
                          <a:spcPts val="0"/>
                        </a:spcAft>
                        <a:buNone/>
                      </a:pPr>
                      <a:r>
                        <a:rPr lang="en-US" sz="1400" u="sng" cap="none" strike="noStrike">
                          <a:solidFill>
                            <a:srgbClr val="002060"/>
                          </a:solidFill>
                          <a:hlinkClick r:id="rId3">
                            <a:extLst>
                              <a:ext uri="{A12FA001-AC4F-418D-AE19-62706E023703}">
                                <ahyp:hlinkClr val="tx"/>
                              </a:ext>
                            </a:extLst>
                          </a:hlinkClick>
                        </a:rPr>
                        <a:t>canva.com</a:t>
                      </a:r>
                      <a:endParaRPr sz="1400" u="none" cap="none" strike="noStrike">
                        <a:solidFill>
                          <a:srgbClr val="002060"/>
                        </a:solidFil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hMerge="1"/>
              </a:tr>
              <a:tr h="627150">
                <a:tc gridSpan="5">
                  <a:txBody>
                    <a:bodyPr/>
                    <a:lstStyle/>
                    <a:p>
                      <a:pPr indent="0" lvl="0" marL="0" marR="0" rtl="0" algn="ctr">
                        <a:lnSpc>
                          <a:spcPct val="100000"/>
                        </a:lnSpc>
                        <a:spcBef>
                          <a:spcPts val="0"/>
                        </a:spcBef>
                        <a:spcAft>
                          <a:spcPts val="0"/>
                        </a:spcAft>
                        <a:buClr>
                          <a:srgbClr val="000000"/>
                        </a:buClr>
                        <a:buSzPts val="1400"/>
                        <a:buFont typeface="Arial"/>
                        <a:buNone/>
                      </a:pPr>
                      <a:r>
                        <a:t/>
                      </a:r>
                      <a:endParaRPr b="1" sz="1400" u="none" cap="none" strike="noStrike">
                        <a:solidFill>
                          <a:schemeClr val="lt1"/>
                        </a:solidFill>
                      </a:endParaRPr>
                    </a:p>
                    <a:p>
                      <a:pPr indent="0" lvl="0" marL="0" marR="0" rtl="0" algn="ctr">
                        <a:lnSpc>
                          <a:spcPct val="100000"/>
                        </a:lnSpc>
                        <a:spcBef>
                          <a:spcPts val="0"/>
                        </a:spcBef>
                        <a:spcAft>
                          <a:spcPts val="0"/>
                        </a:spcAft>
                        <a:buClr>
                          <a:srgbClr val="000000"/>
                        </a:buClr>
                        <a:buSzPts val="1400"/>
                        <a:buFont typeface="Arial"/>
                        <a:buNone/>
                      </a:pPr>
                      <a:r>
                        <a:rPr b="1" lang="en-US" sz="1400" u="none" cap="none" strike="noStrike">
                          <a:solidFill>
                            <a:schemeClr val="lt1"/>
                          </a:solidFill>
                        </a:rPr>
                        <a:t> 1.  VANDAMÁL: Skilgreindu vandamálið/þörfina sem hugmyndin leysir: greina orsakirnar sem hafa stuðlað að eða stuðla að vandamálinu</a:t>
                      </a:r>
                      <a:r>
                        <a:rPr lang="en-US" sz="1400" u="none" cap="none" strike="noStrike">
                          <a:solidFill>
                            <a:schemeClr val="lt1"/>
                          </a:solidFill>
                        </a:rPr>
                        <a:t>.</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hMerge="1"/>
                <a:tc hMerge="1"/>
                <a:tc hMerge="1"/>
              </a:tr>
              <a:tr h="1665525">
                <a:tc>
                  <a:txBody>
                    <a:bodyPr/>
                    <a:lstStyle/>
                    <a:p>
                      <a:pPr indent="0" lvl="0" marL="0" marR="0" rtl="0" algn="l">
                        <a:lnSpc>
                          <a:spcPct val="100000"/>
                        </a:lnSpc>
                        <a:spcBef>
                          <a:spcPts val="0"/>
                        </a:spcBef>
                        <a:spcAft>
                          <a:spcPts val="0"/>
                        </a:spcAft>
                        <a:buNone/>
                      </a:pPr>
                      <a:r>
                        <a:rPr b="1" lang="en-US" sz="1400" u="none" cap="none" strike="noStrike">
                          <a:solidFill>
                            <a:schemeClr val="lt1"/>
                          </a:solidFill>
                        </a:rPr>
                        <a:t>2. Viðskiptavinagreining: </a:t>
                      </a:r>
                      <a:endParaRPr/>
                    </a:p>
                    <a:p>
                      <a:pPr indent="0" lvl="0" marL="0" marR="0" rtl="0" algn="l">
                        <a:lnSpc>
                          <a:spcPct val="100000"/>
                        </a:lnSpc>
                        <a:spcBef>
                          <a:spcPts val="0"/>
                        </a:spcBef>
                        <a:spcAft>
                          <a:spcPts val="0"/>
                        </a:spcAft>
                        <a:buNone/>
                      </a:pPr>
                      <a:r>
                        <a:t/>
                      </a:r>
                      <a:endParaRPr b="1" sz="800" u="none" cap="none" strike="noStrike">
                        <a:solidFill>
                          <a:schemeClr val="lt1"/>
                        </a:solidFill>
                      </a:endParaRPr>
                    </a:p>
                    <a:p>
                      <a:pPr indent="0" lvl="0" marL="0" marR="0" rtl="0" algn="l">
                        <a:lnSpc>
                          <a:spcPct val="100000"/>
                        </a:lnSpc>
                        <a:spcBef>
                          <a:spcPts val="0"/>
                        </a:spcBef>
                        <a:spcAft>
                          <a:spcPts val="0"/>
                        </a:spcAft>
                        <a:buNone/>
                      </a:pPr>
                      <a:r>
                        <a:rPr b="0" lang="en-US" sz="1400" u="none" cap="none" strike="noStrike">
                          <a:solidFill>
                            <a:schemeClr val="lt1"/>
                          </a:solidFill>
                        </a:rPr>
                        <a:t>Hverjir eru viðskiptavinirnir / notendurnir þínir</a:t>
                      </a:r>
                      <a:r>
                        <a:rPr b="1" lang="en-US" sz="1400" u="none" cap="none" strike="noStrike">
                          <a:solidFill>
                            <a:schemeClr val="lt1"/>
                          </a:solidFill>
                        </a:rPr>
                        <a:t>? </a:t>
                      </a:r>
                      <a:endParaRPr sz="1400" u="none" cap="none" strike="noStrike">
                        <a:solidFill>
                          <a:schemeClr val="lt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lang="en-US" sz="1400" u="none" cap="none" strike="noStrike">
                          <a:solidFill>
                            <a:schemeClr val="lt1"/>
                          </a:solidFill>
                        </a:rPr>
                        <a:t>3. Lausn</a:t>
                      </a:r>
                      <a:r>
                        <a:rPr b="0" lang="en-US" sz="1400" u="none" cap="none" strike="noStrike">
                          <a:solidFill>
                            <a:schemeClr val="lt1"/>
                          </a:solidFill>
                        </a:rPr>
                        <a:t>: </a:t>
                      </a:r>
                      <a:endParaRPr/>
                    </a:p>
                    <a:p>
                      <a:pPr indent="0" lvl="0" marL="0" marR="0" rtl="0" algn="l">
                        <a:lnSpc>
                          <a:spcPct val="100000"/>
                        </a:lnSpc>
                        <a:spcBef>
                          <a:spcPts val="0"/>
                        </a:spcBef>
                        <a:spcAft>
                          <a:spcPts val="0"/>
                        </a:spcAft>
                        <a:buNone/>
                      </a:pPr>
                      <a:r>
                        <a:t/>
                      </a:r>
                      <a:endParaRPr b="0" sz="800" u="none" cap="none" strike="noStrike">
                        <a:solidFill>
                          <a:schemeClr val="lt1"/>
                        </a:solidFill>
                      </a:endParaRPr>
                    </a:p>
                    <a:p>
                      <a:pPr indent="0" lvl="0" marL="0" marR="0" rtl="0" algn="l">
                        <a:lnSpc>
                          <a:spcPct val="100000"/>
                        </a:lnSpc>
                        <a:spcBef>
                          <a:spcPts val="0"/>
                        </a:spcBef>
                        <a:spcAft>
                          <a:spcPts val="0"/>
                        </a:spcAft>
                        <a:buNone/>
                      </a:pPr>
                      <a:r>
                        <a:rPr b="0" lang="en-US" sz="1400" u="none" cap="none" strike="noStrike">
                          <a:solidFill>
                            <a:schemeClr val="lt1"/>
                          </a:solidFill>
                        </a:rPr>
                        <a:t>Lýstu lausninni sem þú hefur í huga til að leysa þekkt vandamál/ þörf og orsakir þess.</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lang="en-US" sz="1400" u="none" cap="none" strike="noStrike">
                          <a:solidFill>
                            <a:schemeClr val="lt1"/>
                          </a:solidFill>
                        </a:rPr>
                        <a:t>4. Virði og samkeppnisforskot: </a:t>
                      </a:r>
                      <a:endParaRPr/>
                    </a:p>
                    <a:p>
                      <a:pPr indent="0" lvl="0" marL="0" marR="0" rtl="0" algn="l">
                        <a:lnSpc>
                          <a:spcPct val="100000"/>
                        </a:lnSpc>
                        <a:spcBef>
                          <a:spcPts val="0"/>
                        </a:spcBef>
                        <a:spcAft>
                          <a:spcPts val="0"/>
                        </a:spcAft>
                        <a:buNone/>
                      </a:pPr>
                      <a:r>
                        <a:t/>
                      </a:r>
                      <a:endParaRPr b="0" sz="800" u="none" cap="none" strike="noStrike">
                        <a:solidFill>
                          <a:schemeClr val="lt1"/>
                        </a:solidFill>
                      </a:endParaRPr>
                    </a:p>
                    <a:p>
                      <a:pPr indent="0" lvl="0" marL="0" marR="0" rtl="0" algn="l">
                        <a:lnSpc>
                          <a:spcPct val="100000"/>
                        </a:lnSpc>
                        <a:spcBef>
                          <a:spcPts val="0"/>
                        </a:spcBef>
                        <a:spcAft>
                          <a:spcPts val="0"/>
                        </a:spcAft>
                        <a:buNone/>
                      </a:pPr>
                      <a:r>
                        <a:rPr b="0" lang="en-US" sz="1400" u="none" cap="none" strike="noStrike">
                          <a:solidFill>
                            <a:schemeClr val="lt1"/>
                          </a:solidFill>
                        </a:rPr>
                        <a:t>Hvert er virðið fyrir viðskiptavininn? Af hverju er hugmynd þín frábrugðin öðrum?</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lang="en-US" sz="1400" u="none" cap="none" strike="noStrike">
                          <a:solidFill>
                            <a:schemeClr val="lt1"/>
                          </a:solidFill>
                        </a:rPr>
                        <a:t>5. Viðurkenndur lærdómur: </a:t>
                      </a:r>
                      <a:endParaRPr/>
                    </a:p>
                    <a:p>
                      <a:pPr indent="0" lvl="0" marL="0" marR="0" rtl="0" algn="l">
                        <a:lnSpc>
                          <a:spcPct val="100000"/>
                        </a:lnSpc>
                        <a:spcBef>
                          <a:spcPts val="0"/>
                        </a:spcBef>
                        <a:spcAft>
                          <a:spcPts val="0"/>
                        </a:spcAft>
                        <a:buNone/>
                      </a:pPr>
                      <a:r>
                        <a:t/>
                      </a:r>
                      <a:endParaRPr b="0" sz="800" u="none" cap="none" strike="noStrike">
                        <a:solidFill>
                          <a:schemeClr val="lt1"/>
                        </a:solidFill>
                      </a:endParaRPr>
                    </a:p>
                    <a:p>
                      <a:pPr indent="0" lvl="0" marL="0" marR="0" rtl="0" algn="l">
                        <a:lnSpc>
                          <a:spcPct val="100000"/>
                        </a:lnSpc>
                        <a:spcBef>
                          <a:spcPts val="0"/>
                        </a:spcBef>
                        <a:spcAft>
                          <a:spcPts val="0"/>
                        </a:spcAft>
                        <a:buNone/>
                      </a:pPr>
                      <a:r>
                        <a:rPr b="0" lang="en-US" sz="1400" u="none" cap="none" strike="noStrike">
                          <a:solidFill>
                            <a:schemeClr val="lt1"/>
                          </a:solidFill>
                        </a:rPr>
                        <a:t>Greina trúverðugar forsendur verkefnisins. Hvað veldur vandamálum fyrir viðskiptavini þína / notendur?</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lang="en-US" sz="1400" u="none" cap="none" strike="noStrike">
                          <a:solidFill>
                            <a:schemeClr val="lt1"/>
                          </a:solidFill>
                        </a:rPr>
                        <a:t>6. Lykilstarfsemi og úrræði: </a:t>
                      </a:r>
                      <a:endParaRPr/>
                    </a:p>
                    <a:p>
                      <a:pPr indent="0" lvl="0" marL="0" marR="0" rtl="0" algn="l">
                        <a:lnSpc>
                          <a:spcPct val="100000"/>
                        </a:lnSpc>
                        <a:spcBef>
                          <a:spcPts val="0"/>
                        </a:spcBef>
                        <a:spcAft>
                          <a:spcPts val="0"/>
                        </a:spcAft>
                        <a:buNone/>
                      </a:pPr>
                      <a:r>
                        <a:t/>
                      </a:r>
                      <a:endParaRPr sz="800" u="none" cap="none" strike="noStrike">
                        <a:solidFill>
                          <a:schemeClr val="lt1"/>
                        </a:solidFill>
                      </a:endParaRPr>
                    </a:p>
                    <a:p>
                      <a:pPr indent="0" lvl="0" marL="0" marR="0" rtl="0" algn="l">
                        <a:lnSpc>
                          <a:spcPct val="100000"/>
                        </a:lnSpc>
                        <a:spcBef>
                          <a:spcPts val="0"/>
                        </a:spcBef>
                        <a:spcAft>
                          <a:spcPts val="0"/>
                        </a:spcAft>
                        <a:buNone/>
                      </a:pPr>
                      <a:r>
                        <a:rPr lang="en-US" sz="1400" u="none" cap="none" strike="noStrike">
                          <a:solidFill>
                            <a:schemeClr val="lt1"/>
                          </a:solidFill>
                        </a:rPr>
                        <a:t>Hvaða lykilaðgerðum þarf að sinna til þess að ná settum markmiðum og hvaða úrræði þarf til þess.</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824925">
                <a:tc gridSpan="3">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chemeClr val="lt1"/>
                          </a:solidFill>
                        </a:rPr>
                        <a:t>7. Tekjur</a:t>
                      </a:r>
                      <a:r>
                        <a:rPr lang="en-US" sz="1400" u="none" cap="none" strike="noStrike">
                          <a:solidFill>
                            <a:schemeClr val="lt1"/>
                          </a:solidFill>
                        </a:rPr>
                        <a:t>: Skilgreindu kostnaðinn sem fellur til við stofnun og rekstur fyrirtækisins. Hverjir eru kostnaðarliðirnir og hvers vegna?</a:t>
                      </a:r>
                      <a:br>
                        <a:rPr lang="en-US" sz="1400" u="none" cap="none" strike="noStrike">
                          <a:solidFill>
                            <a:schemeClr val="lt1"/>
                          </a:solidFill>
                        </a:rPr>
                      </a:b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hMerge="1"/>
                <a:tc gridSpan="2">
                  <a:txBody>
                    <a:bodyPr/>
                    <a:lstStyle/>
                    <a:p>
                      <a:pPr indent="0" lvl="0" marL="0" marR="0" rtl="0" algn="l">
                        <a:lnSpc>
                          <a:spcPct val="100000"/>
                        </a:lnSpc>
                        <a:spcBef>
                          <a:spcPts val="0"/>
                        </a:spcBef>
                        <a:spcAft>
                          <a:spcPts val="0"/>
                        </a:spcAft>
                        <a:buNone/>
                      </a:pPr>
                      <a:r>
                        <a:rPr b="1" lang="en-US" sz="1400" u="none" cap="none" strike="noStrike">
                          <a:solidFill>
                            <a:schemeClr val="lt1"/>
                          </a:solidFill>
                        </a:rPr>
                        <a:t>8. Tekjur: </a:t>
                      </a:r>
                      <a:r>
                        <a:rPr lang="en-US" sz="1400" u="none" cap="none" strike="noStrike">
                          <a:solidFill>
                            <a:schemeClr val="lt1"/>
                          </a:solidFill>
                        </a:rPr>
                        <a:t>Skilgreindu hversu mikið, hvernig og hvers vegna viðskiptavinir ættu að greiða fyrir þjónustu þína / vöru.</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r>
              <a:tr h="587700">
                <a:tc gridSpan="5">
                  <a:txBody>
                    <a:bodyPr/>
                    <a:lstStyle/>
                    <a:p>
                      <a:pPr indent="0" lvl="0" marL="0" marR="0" rtl="0" algn="l">
                        <a:lnSpc>
                          <a:spcPct val="100000"/>
                        </a:lnSpc>
                        <a:spcBef>
                          <a:spcPts val="0"/>
                        </a:spcBef>
                        <a:spcAft>
                          <a:spcPts val="0"/>
                        </a:spcAft>
                        <a:buNone/>
                      </a:pPr>
                      <a:r>
                        <a:rPr b="1" lang="en-US" sz="1400" u="none" cap="none" strike="noStrike">
                          <a:solidFill>
                            <a:schemeClr val="lt1"/>
                          </a:solidFill>
                        </a:rPr>
                        <a:t>9. Lykilsamstarfsaðilar: S</a:t>
                      </a:r>
                      <a:r>
                        <a:rPr lang="en-US" sz="1400" u="none" cap="none" strike="noStrike">
                          <a:solidFill>
                            <a:schemeClr val="lt1"/>
                          </a:solidFill>
                        </a:rPr>
                        <a:t>kilgreindu tengslanet helstu birgja og samstarfsaðila sem þurfa að vera til staðar svo hugmyndin gangi upp,  með það í huga að draga úr áhættu og geta nálgast bjargir með auðveldari hætti.</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hMerge="1"/>
                <a:tc hMerge="1"/>
                <a:tc hMerge="1"/>
              </a:tr>
              <a:tr h="587700">
                <a:tc gridSpan="5">
                  <a:txBody>
                    <a:bodyPr/>
                    <a:lstStyle/>
                    <a:p>
                      <a:pPr indent="0" lvl="0" marL="0" marR="0" rtl="0" algn="l">
                        <a:lnSpc>
                          <a:spcPct val="100000"/>
                        </a:lnSpc>
                        <a:spcBef>
                          <a:spcPts val="0"/>
                        </a:spcBef>
                        <a:spcAft>
                          <a:spcPts val="0"/>
                        </a:spcAft>
                        <a:buNone/>
                      </a:pPr>
                      <a:r>
                        <a:rPr b="1" lang="en-US" sz="1400" u="none" cap="none" strike="noStrike">
                          <a:solidFill>
                            <a:schemeClr val="lt1"/>
                          </a:solidFill>
                        </a:rPr>
                        <a:t>10. Rakning nýsköpunar</a:t>
                      </a:r>
                      <a:r>
                        <a:rPr lang="en-US" sz="1400" u="none" cap="none" strike="noStrike">
                          <a:solidFill>
                            <a:schemeClr val="lt1"/>
                          </a:solidFill>
                        </a:rPr>
                        <a:t>: Skilgreindu væntanlegan umhverfis- og/eða félagslegan ávinning og/eða kostnað hugmyndarinnar. Hverju bætir hún við fyrir umhverfið og markhópinn sem hún á að ná til?</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hMerge="1"/>
                <a:tc hMerge="1"/>
                <a:tc hMerge="1"/>
              </a:tr>
              <a:tr h="584325">
                <a:tc gridSpan="5">
                  <a:txBody>
                    <a:bodyPr/>
                    <a:lstStyle/>
                    <a:p>
                      <a:pPr indent="0" lvl="0" marL="0" marR="0" rtl="0" algn="l">
                        <a:lnSpc>
                          <a:spcPct val="100000"/>
                        </a:lnSpc>
                        <a:spcBef>
                          <a:spcPts val="0"/>
                        </a:spcBef>
                        <a:spcAft>
                          <a:spcPts val="0"/>
                        </a:spcAft>
                        <a:buNone/>
                      </a:pPr>
                      <a:r>
                        <a:rPr b="1" lang="en-US" sz="1400" u="none" cap="none" strike="noStrike">
                          <a:solidFill>
                            <a:schemeClr val="lt1"/>
                          </a:solidFill>
                        </a:rPr>
                        <a:t>11. Söluleiðir og samskipti: </a:t>
                      </a:r>
                      <a:r>
                        <a:rPr b="0" lang="en-US" sz="1400" u="none" cap="none" strike="noStrike">
                          <a:solidFill>
                            <a:schemeClr val="lt1"/>
                          </a:solidFill>
                        </a:rPr>
                        <a:t>Hvar og hvernig fara samskipti við viðskiptavini fram, hvernig ætlar þú að koma skilaboðum um aukið virði til viðskiptavinarins. </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hMerge="1"/>
                <a:tc hMerge="1"/>
                <a:tc hMerge="1"/>
              </a:tr>
              <a:tr h="584325">
                <a:tc gridSpan="5">
                  <a:txBody>
                    <a:bodyPr/>
                    <a:lstStyle/>
                    <a:p>
                      <a:pPr indent="0" lvl="0" marL="0" marR="0" rtl="0" algn="l">
                        <a:lnSpc>
                          <a:spcPct val="100000"/>
                        </a:lnSpc>
                        <a:spcBef>
                          <a:spcPts val="0"/>
                        </a:spcBef>
                        <a:spcAft>
                          <a:spcPts val="0"/>
                        </a:spcAft>
                        <a:buNone/>
                      </a:pPr>
                      <a:r>
                        <a:rPr b="1" lang="en-US" sz="1400" u="none" cap="none" strike="noStrike">
                          <a:solidFill>
                            <a:schemeClr val="lt1"/>
                          </a:solidFill>
                        </a:rPr>
                        <a:t>12. Viðurkenndur lærdómur - 2: </a:t>
                      </a:r>
                      <a:r>
                        <a:rPr b="0" lang="en-US" sz="1400" u="none" cap="none" strike="noStrike">
                          <a:solidFill>
                            <a:schemeClr val="lt1"/>
                          </a:solidFill>
                        </a:rPr>
                        <a:t>Skapa lágstemmda lífvænlega vöru </a:t>
                      </a:r>
                      <a:r>
                        <a:rPr lang="en-US" sz="1400" u="none" cap="none" strike="noStrike">
                          <a:solidFill>
                            <a:schemeClr val="lt1"/>
                          </a:solidFill>
                        </a:rPr>
                        <a:t>(MVP) með skýrt afmörkuðum eiginleikum; prófa hugmyndinna með tilliti til ákveðinna, mælanlegra eiginleika. </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hMerge="1"/>
                <a:tc hMerge="1"/>
                <a:tc hMerge="1"/>
              </a:tr>
              <a:tr h="554700">
                <a:tc gridSpan="5">
                  <a:txBody>
                    <a:bodyPr/>
                    <a:lstStyle/>
                    <a:p>
                      <a:pPr indent="0" lvl="0" marL="0" marR="0" rtl="0" algn="l">
                        <a:lnSpc>
                          <a:spcPct val="100000"/>
                        </a:lnSpc>
                        <a:spcBef>
                          <a:spcPts val="0"/>
                        </a:spcBef>
                        <a:spcAft>
                          <a:spcPts val="0"/>
                        </a:spcAft>
                        <a:buNone/>
                      </a:pPr>
                      <a:r>
                        <a:rPr b="1" lang="en-US" sz="1400" u="none" cap="none" strike="noStrike">
                          <a:solidFill>
                            <a:schemeClr val="lt1"/>
                          </a:solidFill>
                        </a:rPr>
                        <a:t>13. Áhrifagreining: </a:t>
                      </a:r>
                      <a:r>
                        <a:rPr lang="en-US" sz="1400" u="none" cap="none" strike="noStrike">
                          <a:solidFill>
                            <a:schemeClr val="lt1"/>
                          </a:solidFill>
                        </a:rPr>
                        <a:t>Lýstu þeim efnahags-, félags- og umhverfislegu áhrifum sem þú býst við að verkefnið þitt hafi á næstu árum.</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hMerge="1"/>
                <a:tc hMerge="1"/>
                <a:tc hMerge="1"/>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15686"/>
          </a:schemeClr>
        </a:solidFill>
      </p:bgPr>
    </p:bg>
    <p:spTree>
      <p:nvGrpSpPr>
        <p:cNvPr id="291" name="Shape 291"/>
        <p:cNvGrpSpPr/>
        <p:nvPr/>
      </p:nvGrpSpPr>
      <p:grpSpPr>
        <a:xfrm>
          <a:off x="0" y="0"/>
          <a:ext cx="0" cy="0"/>
          <a:chOff x="0" y="0"/>
          <a:chExt cx="0" cy="0"/>
        </a:xfrm>
      </p:grpSpPr>
      <p:sp>
        <p:nvSpPr>
          <p:cNvPr id="292" name="Google Shape;292;p68"/>
          <p:cNvSpPr txBox="1"/>
          <p:nvPr>
            <p:ph idx="1" type="body"/>
          </p:nvPr>
        </p:nvSpPr>
        <p:spPr>
          <a:xfrm>
            <a:off x="279400" y="3429000"/>
            <a:ext cx="6070600" cy="2786028"/>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1000"/>
              </a:spcBef>
              <a:spcAft>
                <a:spcPts val="0"/>
              </a:spcAft>
              <a:buSzPts val="2400"/>
              <a:buNone/>
            </a:pPr>
            <a:r>
              <a:rPr lang="en-US">
                <a:solidFill>
                  <a:srgbClr val="0070C0"/>
                </a:solidFill>
                <a:latin typeface="Calibri"/>
                <a:ea typeface="Calibri"/>
                <a:cs typeface="Calibri"/>
                <a:sym typeface="Calibri"/>
              </a:rPr>
              <a:t>Horfðu á myndbönd af ungum frumkvöðlum sem hafa stofnað fyrirtæki í fjalllendi ESB og fáðu innblástur!</a:t>
            </a:r>
            <a:endParaRPr i="0">
              <a:solidFill>
                <a:srgbClr val="0070C0"/>
              </a:solidFill>
              <a:latin typeface="Calibri"/>
              <a:ea typeface="Calibri"/>
              <a:cs typeface="Calibri"/>
              <a:sym typeface="Calibri"/>
            </a:endParaRPr>
          </a:p>
        </p:txBody>
      </p:sp>
      <p:sp>
        <p:nvSpPr>
          <p:cNvPr id="293" name="Google Shape;293;p68"/>
          <p:cNvSpPr txBox="1"/>
          <p:nvPr>
            <p:ph idx="3" type="body"/>
          </p:nvPr>
        </p:nvSpPr>
        <p:spPr>
          <a:xfrm>
            <a:off x="592474" y="642972"/>
            <a:ext cx="5085159" cy="582221"/>
          </a:xfrm>
          <a:prstGeom prst="rect">
            <a:avLst/>
          </a:prstGeom>
          <a:noFill/>
          <a:ln>
            <a:noFill/>
          </a:ln>
        </p:spPr>
        <p:txBody>
          <a:bodyPr anchorCtr="0" anchor="t" bIns="45700" lIns="91425" spcFirstLastPara="1" rIns="91425" wrap="square" tIns="45700">
            <a:normAutofit fontScale="92500" lnSpcReduction="20000"/>
          </a:bodyPr>
          <a:lstStyle/>
          <a:p>
            <a:pPr indent="-228600" lvl="0" marL="457200" rtl="0" algn="l">
              <a:lnSpc>
                <a:spcPct val="90000"/>
              </a:lnSpc>
              <a:spcBef>
                <a:spcPts val="1000"/>
              </a:spcBef>
              <a:spcAft>
                <a:spcPts val="0"/>
              </a:spcAft>
              <a:buSzPct val="108108"/>
              <a:buNone/>
            </a:pPr>
            <a:r>
              <a:rPr b="1" lang="en-US">
                <a:solidFill>
                  <a:srgbClr val="3BEFEB"/>
                </a:solidFill>
              </a:rPr>
              <a:t>Fáðu innblástur</a:t>
            </a:r>
            <a:endParaRPr/>
          </a:p>
        </p:txBody>
      </p:sp>
      <p:sp>
        <p:nvSpPr>
          <p:cNvPr id="294" name="Google Shape;294;p68"/>
          <p:cNvSpPr txBox="1"/>
          <p:nvPr/>
        </p:nvSpPr>
        <p:spPr>
          <a:xfrm>
            <a:off x="734714" y="1492071"/>
            <a:ext cx="5970886"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chemeClr val="lt1"/>
                </a:solidFill>
                <a:latin typeface="Calibri"/>
                <a:ea typeface="Calibri"/>
                <a:cs typeface="Calibri"/>
                <a:sym typeface="Calibri"/>
              </a:rPr>
              <a:t>Jafningjafræðsla er öflugt og gott tæki sem gerir þér kleift að  tengja það sem þú hefur lært fram að þessu. </a:t>
            </a:r>
            <a:endParaRPr/>
          </a:p>
        </p:txBody>
      </p:sp>
      <p:pic>
        <p:nvPicPr>
          <p:cNvPr descr="Mynd sem inniheldur texti, innandyra, veggur, nokkrir" id="295" name="Google Shape;295;p68">
            <a:hlinkClick r:id="rId3"/>
          </p:cNvPr>
          <p:cNvPicPr preferRelativeResize="0"/>
          <p:nvPr>
            <p:ph idx="2" type="pic"/>
          </p:nvPr>
        </p:nvPicPr>
        <p:blipFill rotWithShape="1">
          <a:blip r:embed="rId4">
            <a:alphaModFix/>
          </a:blip>
          <a:srcRect b="0" l="8796" r="8795" t="0"/>
          <a:stretch/>
        </p:blipFill>
        <p:spPr>
          <a:xfrm>
            <a:off x="7051675" y="1203325"/>
            <a:ext cx="5130800" cy="3913188"/>
          </a:xfrm>
          <a:prstGeom prst="rect">
            <a:avLst/>
          </a:prstGeom>
          <a:solidFill>
            <a:schemeClr val="lt1"/>
          </a:solid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8"/>
          <p:cNvSpPr txBox="1"/>
          <p:nvPr>
            <p:ph idx="3" type="body"/>
          </p:nvPr>
        </p:nvSpPr>
        <p:spPr>
          <a:xfrm>
            <a:off x="7182465" y="1547825"/>
            <a:ext cx="4697501" cy="469894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000"/>
              <a:buNone/>
            </a:pPr>
            <a:r>
              <a:rPr lang="en-US" sz="3600"/>
              <a:t>Notaðu sniðmátið á glærunum hér á undan og settu nýstárlegu, flottu viðskiptahugmyndina þína inn í mismunandi reiti viðskiptalíkansins - CANVAS</a:t>
            </a:r>
            <a:r>
              <a:rPr lang="en-US"/>
              <a:t>.</a:t>
            </a:r>
            <a:br>
              <a:rPr lang="en-US"/>
            </a:br>
            <a:endParaRPr/>
          </a:p>
        </p:txBody>
      </p:sp>
      <p:sp>
        <p:nvSpPr>
          <p:cNvPr id="301" name="Google Shape;301;p8"/>
          <p:cNvSpPr txBox="1"/>
          <p:nvPr>
            <p:ph idx="4" type="body"/>
          </p:nvPr>
        </p:nvSpPr>
        <p:spPr>
          <a:xfrm>
            <a:off x="154512" y="2183518"/>
            <a:ext cx="5783966" cy="1739704"/>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lnSpc>
                <a:spcPct val="90000"/>
              </a:lnSpc>
              <a:spcBef>
                <a:spcPts val="0"/>
              </a:spcBef>
              <a:spcAft>
                <a:spcPts val="0"/>
              </a:spcAft>
              <a:buSzPct val="100000"/>
              <a:buNone/>
            </a:pPr>
            <a:r>
              <a:rPr lang="en-US">
                <a:solidFill>
                  <a:srgbClr val="3BEFEB"/>
                </a:solidFill>
              </a:rPr>
              <a:t>Búðu til flotta viðskiptaáætlun!</a:t>
            </a:r>
            <a:endParaRPr/>
          </a:p>
          <a:p>
            <a:pPr indent="0" lvl="0" marL="0" rtl="0" algn="l">
              <a:lnSpc>
                <a:spcPct val="90000"/>
              </a:lnSpc>
              <a:spcBef>
                <a:spcPts val="0"/>
              </a:spcBef>
              <a:spcAft>
                <a:spcPts val="0"/>
              </a:spcAft>
              <a:buClr>
                <a:schemeClr val="lt1"/>
              </a:buClr>
              <a:buSzPct val="100000"/>
              <a:buNone/>
            </a:pPr>
            <a:r>
              <a:t/>
            </a:r>
            <a:endParaRPr/>
          </a:p>
        </p:txBody>
      </p:sp>
      <p:sp>
        <p:nvSpPr>
          <p:cNvPr id="302" name="Google Shape;302;p8"/>
          <p:cNvSpPr/>
          <p:nvPr/>
        </p:nvSpPr>
        <p:spPr>
          <a:xfrm>
            <a:off x="5102898" y="13842"/>
            <a:ext cx="7089102" cy="1533983"/>
          </a:xfrm>
          <a:custGeom>
            <a:rect b="b" l="l" r="r" t="t"/>
            <a:pathLst>
              <a:path extrusionOk="0" h="1472706" w="6700701">
                <a:moveTo>
                  <a:pt x="0" y="0"/>
                </a:moveTo>
                <a:lnTo>
                  <a:pt x="6700701" y="0"/>
                </a:lnTo>
                <a:lnTo>
                  <a:pt x="1169410" y="1472706"/>
                </a:lnTo>
                <a:lnTo>
                  <a:pt x="0" y="0"/>
                </a:lnTo>
                <a:close/>
              </a:path>
            </a:pathLst>
          </a:custGeom>
          <a:solidFill>
            <a:srgbClr val="279BD3">
              <a:alpha val="3137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3" name="Google Shape;303;p8"/>
          <p:cNvSpPr txBox="1"/>
          <p:nvPr/>
        </p:nvSpPr>
        <p:spPr>
          <a:xfrm>
            <a:off x="154512" y="780833"/>
            <a:ext cx="4705434"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FF66FF"/>
                </a:solidFill>
                <a:latin typeface="Calibri"/>
                <a:ea typeface="Calibri"/>
                <a:cs typeface="Calibri"/>
                <a:sym typeface="Calibri"/>
              </a:rPr>
              <a:t>STUTT VERKEFNI</a:t>
            </a:r>
            <a:endParaRPr b="0" i="0" sz="3600" u="none" cap="none" strike="noStrike">
              <a:solidFill>
                <a:srgbClr val="FF66FF"/>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32"/>
          <p:cNvSpPr txBox="1"/>
          <p:nvPr>
            <p:ph idx="4" type="body"/>
          </p:nvPr>
        </p:nvSpPr>
        <p:spPr>
          <a:xfrm>
            <a:off x="918627" y="5726524"/>
            <a:ext cx="4364573" cy="7311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lang="en-US" sz="2400" u="sng">
                <a:solidFill>
                  <a:schemeClr val="lt1"/>
                </a:solidFill>
                <a:hlinkClick r:id="rId3">
                  <a:extLst>
                    <a:ext uri="{A12FA001-AC4F-418D-AE19-62706E023703}">
                      <ahyp:hlinkClr val="tx"/>
                    </a:ext>
                  </a:extLst>
                </a:hlinkClick>
              </a:rPr>
              <a:t>www.</a:t>
            </a:r>
            <a:r>
              <a:rPr b="1" lang="en-US" sz="2400" u="sng">
                <a:solidFill>
                  <a:schemeClr val="lt1"/>
                </a:solidFill>
                <a:hlinkClick r:id="rId4">
                  <a:extLst>
                    <a:ext uri="{A12FA001-AC4F-418D-AE19-62706E023703}">
                      <ahyp:hlinkClr val="tx"/>
                    </a:ext>
                  </a:extLst>
                </a:hlinkClick>
              </a:rPr>
              <a:t>peakentrepreneurs.</a:t>
            </a:r>
            <a:r>
              <a:rPr lang="en-US" sz="2400" u="sng">
                <a:solidFill>
                  <a:schemeClr val="lt1"/>
                </a:solidFill>
                <a:hlinkClick r:id="rId5">
                  <a:extLst>
                    <a:ext uri="{A12FA001-AC4F-418D-AE19-62706E023703}">
                      <ahyp:hlinkClr val="tx"/>
                    </a:ext>
                  </a:extLst>
                </a:hlinkClick>
              </a:rPr>
              <a:t>eu</a:t>
            </a:r>
            <a:endParaRPr sz="2400">
              <a:solidFill>
                <a:schemeClr val="lt1"/>
              </a:solidFill>
            </a:endParaRPr>
          </a:p>
        </p:txBody>
      </p:sp>
      <p:sp>
        <p:nvSpPr>
          <p:cNvPr id="309" name="Google Shape;309;p32"/>
          <p:cNvSpPr txBox="1"/>
          <p:nvPr>
            <p:ph idx="5" type="body"/>
          </p:nvPr>
        </p:nvSpPr>
        <p:spPr>
          <a:xfrm>
            <a:off x="6897843" y="3109248"/>
            <a:ext cx="5294157" cy="255989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800"/>
              <a:buNone/>
            </a:pPr>
            <a:r>
              <a:rPr lang="en-US"/>
              <a:t>Nú ert þú tilbúin/n  að fara yfir í námspakka 3a og 3b:</a:t>
            </a:r>
            <a:endParaRPr/>
          </a:p>
          <a:p>
            <a:pPr indent="0" lvl="0" marL="0" rtl="0" algn="l">
              <a:lnSpc>
                <a:spcPct val="90000"/>
              </a:lnSpc>
              <a:spcBef>
                <a:spcPts val="0"/>
              </a:spcBef>
              <a:spcAft>
                <a:spcPts val="0"/>
              </a:spcAft>
              <a:buClr>
                <a:schemeClr val="lt1"/>
              </a:buClr>
              <a:buSzPts val="2800"/>
              <a:buNone/>
            </a:pPr>
            <a:r>
              <a:t/>
            </a:r>
            <a:endParaRPr/>
          </a:p>
          <a:p>
            <a:pPr indent="0" lvl="0" marL="0" rtl="0" algn="l">
              <a:lnSpc>
                <a:spcPct val="90000"/>
              </a:lnSpc>
              <a:spcBef>
                <a:spcPts val="0"/>
              </a:spcBef>
              <a:spcAft>
                <a:spcPts val="0"/>
              </a:spcAft>
              <a:buClr>
                <a:schemeClr val="lt1"/>
              </a:buClr>
              <a:buSzPts val="2800"/>
              <a:buNone/>
            </a:pPr>
            <a:r>
              <a:rPr b="1" i="1" lang="en-US"/>
              <a:t>Sjálfbær fjallaferðamennska, matur, landbúnaður/búskapur og nýsköpun</a:t>
            </a:r>
            <a:endParaRPr/>
          </a:p>
          <a:p>
            <a:pPr indent="0" lvl="0" marL="0" rtl="0" algn="l">
              <a:lnSpc>
                <a:spcPct val="90000"/>
              </a:lnSpc>
              <a:spcBef>
                <a:spcPts val="0"/>
              </a:spcBef>
              <a:spcAft>
                <a:spcPts val="0"/>
              </a:spcAft>
              <a:buClr>
                <a:schemeClr val="lt1"/>
              </a:buClr>
              <a:buSzPts val="2800"/>
              <a:buNone/>
            </a:pPr>
            <a:r>
              <a:t/>
            </a:r>
            <a:endParaRPr b="1" i="1"/>
          </a:p>
        </p:txBody>
      </p:sp>
      <p:sp>
        <p:nvSpPr>
          <p:cNvPr id="310" name="Google Shape;310;p32"/>
          <p:cNvSpPr txBox="1"/>
          <p:nvPr>
            <p:ph idx="6" type="body"/>
          </p:nvPr>
        </p:nvSpPr>
        <p:spPr>
          <a:xfrm>
            <a:off x="7986644" y="2223113"/>
            <a:ext cx="3195485" cy="83725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5000"/>
              <a:buNone/>
            </a:pPr>
            <a:r>
              <a:rPr lang="en-US"/>
              <a:t>Vel gert!</a:t>
            </a:r>
            <a:endParaRPr/>
          </a:p>
        </p:txBody>
      </p:sp>
      <p:sp>
        <p:nvSpPr>
          <p:cNvPr id="311" name="Google Shape;311;p32"/>
          <p:cNvSpPr/>
          <p:nvPr/>
        </p:nvSpPr>
        <p:spPr>
          <a:xfrm>
            <a:off x="279863" y="5090875"/>
            <a:ext cx="376875" cy="535550"/>
          </a:xfrm>
          <a:custGeom>
            <a:rect b="b" l="l" r="r" t="t"/>
            <a:pathLst>
              <a:path extrusionOk="0" h="257" w="146">
                <a:moveTo>
                  <a:pt x="92" y="55"/>
                </a:moveTo>
                <a:cubicBezTo>
                  <a:pt x="92" y="91"/>
                  <a:pt x="92" y="91"/>
                  <a:pt x="92" y="91"/>
                </a:cubicBezTo>
                <a:cubicBezTo>
                  <a:pt x="146" y="91"/>
                  <a:pt x="146" y="91"/>
                  <a:pt x="146" y="91"/>
                </a:cubicBezTo>
                <a:cubicBezTo>
                  <a:pt x="137" y="146"/>
                  <a:pt x="137" y="146"/>
                  <a:pt x="137" y="146"/>
                </a:cubicBezTo>
                <a:cubicBezTo>
                  <a:pt x="92" y="146"/>
                  <a:pt x="92" y="146"/>
                  <a:pt x="92" y="146"/>
                </a:cubicBezTo>
                <a:cubicBezTo>
                  <a:pt x="92" y="257"/>
                  <a:pt x="92" y="257"/>
                  <a:pt x="92" y="257"/>
                </a:cubicBezTo>
                <a:cubicBezTo>
                  <a:pt x="37" y="257"/>
                  <a:pt x="37" y="257"/>
                  <a:pt x="37" y="257"/>
                </a:cubicBezTo>
                <a:cubicBezTo>
                  <a:pt x="37" y="146"/>
                  <a:pt x="37" y="146"/>
                  <a:pt x="37" y="146"/>
                </a:cubicBezTo>
                <a:cubicBezTo>
                  <a:pt x="0" y="146"/>
                  <a:pt x="0" y="146"/>
                  <a:pt x="0" y="146"/>
                </a:cubicBezTo>
                <a:cubicBezTo>
                  <a:pt x="0" y="91"/>
                  <a:pt x="0" y="91"/>
                  <a:pt x="0" y="91"/>
                </a:cubicBezTo>
                <a:cubicBezTo>
                  <a:pt x="37" y="91"/>
                  <a:pt x="37" y="91"/>
                  <a:pt x="37" y="91"/>
                </a:cubicBezTo>
                <a:cubicBezTo>
                  <a:pt x="37" y="55"/>
                  <a:pt x="37" y="55"/>
                  <a:pt x="37" y="55"/>
                </a:cubicBezTo>
                <a:cubicBezTo>
                  <a:pt x="37" y="34"/>
                  <a:pt x="48" y="17"/>
                  <a:pt x="64" y="7"/>
                </a:cubicBezTo>
                <a:cubicBezTo>
                  <a:pt x="72" y="3"/>
                  <a:pt x="82" y="0"/>
                  <a:pt x="92" y="0"/>
                </a:cubicBezTo>
                <a:cubicBezTo>
                  <a:pt x="146" y="0"/>
                  <a:pt x="146" y="0"/>
                  <a:pt x="146" y="0"/>
                </a:cubicBezTo>
                <a:cubicBezTo>
                  <a:pt x="146" y="55"/>
                  <a:pt x="146" y="55"/>
                  <a:pt x="146" y="55"/>
                </a:cubicBezTo>
                <a:lnTo>
                  <a:pt x="92" y="55"/>
                </a:lnTo>
                <a:close/>
              </a:path>
            </a:pathLst>
          </a:custGeom>
          <a:solidFill>
            <a:srgbClr val="279BD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312" name="Google Shape;312;p32"/>
          <p:cNvSpPr txBox="1"/>
          <p:nvPr/>
        </p:nvSpPr>
        <p:spPr>
          <a:xfrm>
            <a:off x="816750" y="2741875"/>
            <a:ext cx="5952600" cy="281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US">
                <a:solidFill>
                  <a:srgbClr val="323338"/>
                </a:solidFill>
                <a:highlight>
                  <a:srgbClr val="FFFFFF"/>
                </a:highlight>
              </a:rPr>
              <a:t>YouTube: </a:t>
            </a:r>
            <a:r>
              <a:rPr lang="en-US" u="sng">
                <a:solidFill>
                  <a:srgbClr val="87A66E"/>
                </a:solidFill>
                <a:highlight>
                  <a:srgbClr val="FFFFFF"/>
                </a:highlight>
                <a:hlinkClick r:id="rId6">
                  <a:extLst>
                    <a:ext uri="{A12FA001-AC4F-418D-AE19-62706E023703}">
                      <ahyp:hlinkClr val="tx"/>
                    </a:ext>
                  </a:extLst>
                </a:hlinkClick>
              </a:rPr>
              <a:t>https://www.youtube.com/@peakentrepreneurs2892/videos</a:t>
            </a:r>
            <a:endParaRPr u="sng">
              <a:solidFill>
                <a:srgbClr val="87A66E"/>
              </a:solidFill>
              <a:highlight>
                <a:srgbClr val="FFFFFF"/>
              </a:highlight>
            </a:endParaRPr>
          </a:p>
          <a:p>
            <a:pPr indent="0" lvl="0" marL="0" rtl="0" algn="l">
              <a:lnSpc>
                <a:spcPct val="115000"/>
              </a:lnSpc>
              <a:spcBef>
                <a:spcPts val="1200"/>
              </a:spcBef>
              <a:spcAft>
                <a:spcPts val="0"/>
              </a:spcAft>
              <a:buNone/>
            </a:pPr>
            <a:r>
              <a:t/>
            </a:r>
            <a:endParaRPr b="1">
              <a:solidFill>
                <a:srgbClr val="323338"/>
              </a:solidFill>
              <a:highlight>
                <a:srgbClr val="FFFFFF"/>
              </a:highlight>
            </a:endParaRPr>
          </a:p>
          <a:p>
            <a:pPr indent="0" lvl="0" marL="0" rtl="0" algn="l">
              <a:lnSpc>
                <a:spcPct val="115000"/>
              </a:lnSpc>
              <a:spcBef>
                <a:spcPts val="1200"/>
              </a:spcBef>
              <a:spcAft>
                <a:spcPts val="0"/>
              </a:spcAft>
              <a:buNone/>
            </a:pPr>
            <a:r>
              <a:rPr b="1" lang="en-US">
                <a:solidFill>
                  <a:srgbClr val="323338"/>
                </a:solidFill>
                <a:highlight>
                  <a:srgbClr val="FFFFFF"/>
                </a:highlight>
              </a:rPr>
              <a:t>TikTok:</a:t>
            </a:r>
            <a:r>
              <a:rPr lang="en-US">
                <a:solidFill>
                  <a:srgbClr val="323338"/>
                </a:solidFill>
                <a:highlight>
                  <a:srgbClr val="FFFFFF"/>
                </a:highlight>
              </a:rPr>
              <a:t> </a:t>
            </a:r>
            <a:r>
              <a:rPr lang="en-US" u="sng">
                <a:solidFill>
                  <a:srgbClr val="87A66E"/>
                </a:solidFill>
                <a:highlight>
                  <a:srgbClr val="FFFFFF"/>
                </a:highlight>
                <a:hlinkClick r:id="rId7">
                  <a:extLst>
                    <a:ext uri="{A12FA001-AC4F-418D-AE19-62706E023703}">
                      <ahyp:hlinkClr val="tx"/>
                    </a:ext>
                  </a:extLst>
                </a:hlinkClick>
              </a:rPr>
              <a:t>https://www.tiktok.com/@peakentrepreneurs</a:t>
            </a:r>
            <a:endParaRPr u="sng">
              <a:solidFill>
                <a:srgbClr val="87A66E"/>
              </a:solidFill>
              <a:highlight>
                <a:srgbClr val="FFFFFF"/>
              </a:highlight>
            </a:endParaRPr>
          </a:p>
          <a:p>
            <a:pPr indent="0" lvl="0" marL="0" rtl="0" algn="l">
              <a:lnSpc>
                <a:spcPct val="115000"/>
              </a:lnSpc>
              <a:spcBef>
                <a:spcPts val="1200"/>
              </a:spcBef>
              <a:spcAft>
                <a:spcPts val="0"/>
              </a:spcAft>
              <a:buNone/>
            </a:pPr>
            <a:r>
              <a:t/>
            </a:r>
            <a:endParaRPr b="1">
              <a:solidFill>
                <a:srgbClr val="323338"/>
              </a:solidFill>
              <a:highlight>
                <a:srgbClr val="FFFFFF"/>
              </a:highlight>
            </a:endParaRPr>
          </a:p>
          <a:p>
            <a:pPr indent="0" lvl="0" marL="0" rtl="0" algn="l">
              <a:lnSpc>
                <a:spcPct val="115000"/>
              </a:lnSpc>
              <a:spcBef>
                <a:spcPts val="1200"/>
              </a:spcBef>
              <a:spcAft>
                <a:spcPts val="0"/>
              </a:spcAft>
              <a:buNone/>
            </a:pPr>
            <a:r>
              <a:rPr b="1" lang="en-US">
                <a:solidFill>
                  <a:srgbClr val="323338"/>
                </a:solidFill>
                <a:highlight>
                  <a:srgbClr val="FFFFFF"/>
                </a:highlight>
              </a:rPr>
              <a:t>Instagram:</a:t>
            </a:r>
            <a:r>
              <a:rPr lang="en-US">
                <a:solidFill>
                  <a:srgbClr val="323338"/>
                </a:solidFill>
                <a:highlight>
                  <a:srgbClr val="FFFFFF"/>
                </a:highlight>
              </a:rPr>
              <a:t> </a:t>
            </a:r>
            <a:r>
              <a:rPr lang="en-US" u="sng">
                <a:solidFill>
                  <a:srgbClr val="87A66E"/>
                </a:solidFill>
                <a:highlight>
                  <a:srgbClr val="FFFFFF"/>
                </a:highlight>
                <a:hlinkClick r:id="rId8">
                  <a:extLst>
                    <a:ext uri="{A12FA001-AC4F-418D-AE19-62706E023703}">
                      <ahyp:hlinkClr val="tx"/>
                    </a:ext>
                  </a:extLst>
                </a:hlinkClick>
              </a:rPr>
              <a:t>https://www.instagram.com/peak.entrepreneurs/</a:t>
            </a:r>
            <a:endParaRPr/>
          </a:p>
          <a:p>
            <a:pPr indent="0" lvl="0" marL="0" rtl="0" algn="l">
              <a:lnSpc>
                <a:spcPct val="115000"/>
              </a:lnSpc>
              <a:spcBef>
                <a:spcPts val="1200"/>
              </a:spcBef>
              <a:spcAft>
                <a:spcPts val="0"/>
              </a:spcAft>
              <a:buNone/>
            </a:pPr>
            <a:r>
              <a:t/>
            </a:r>
            <a:endParaRPr/>
          </a:p>
          <a:p>
            <a:pPr indent="0" lvl="0" marL="0" rtl="0" algn="l">
              <a:lnSpc>
                <a:spcPct val="115000"/>
              </a:lnSpc>
              <a:spcBef>
                <a:spcPts val="1200"/>
              </a:spcBef>
              <a:spcAft>
                <a:spcPts val="1200"/>
              </a:spcAft>
              <a:buNone/>
            </a:pPr>
            <a:r>
              <a:rPr lang="en-US"/>
              <a:t>Facebook: </a:t>
            </a:r>
            <a:r>
              <a:rPr lang="en-US" u="sng">
                <a:solidFill>
                  <a:srgbClr val="87A66E"/>
                </a:solidFill>
                <a:hlinkClick r:id="rId9">
                  <a:extLst>
                    <a:ext uri="{A12FA001-AC4F-418D-AE19-62706E023703}">
                      <ahyp:hlinkClr val="tx"/>
                    </a:ext>
                  </a:extLst>
                </a:hlinkClick>
              </a:rPr>
              <a:t>https://www.facebook.com/PeakEntrepreneurs</a:t>
            </a:r>
            <a:endParaRPr/>
          </a:p>
        </p:txBody>
      </p:sp>
      <p:pic>
        <p:nvPicPr>
          <p:cNvPr id="313" name="Google Shape;313;p32"/>
          <p:cNvPicPr preferRelativeResize="0"/>
          <p:nvPr/>
        </p:nvPicPr>
        <p:blipFill rotWithShape="1">
          <a:blip r:embed="rId10">
            <a:alphaModFix/>
          </a:blip>
          <a:srcRect b="0" l="0" r="0" t="0"/>
          <a:stretch/>
        </p:blipFill>
        <p:spPr>
          <a:xfrm>
            <a:off x="222170" y="4245113"/>
            <a:ext cx="492250" cy="492250"/>
          </a:xfrm>
          <a:prstGeom prst="rect">
            <a:avLst/>
          </a:prstGeom>
          <a:noFill/>
          <a:ln>
            <a:noFill/>
          </a:ln>
        </p:spPr>
      </p:pic>
      <p:pic>
        <p:nvPicPr>
          <p:cNvPr id="314" name="Google Shape;314;p32"/>
          <p:cNvPicPr preferRelativeResize="0"/>
          <p:nvPr/>
        </p:nvPicPr>
        <p:blipFill rotWithShape="1">
          <a:blip r:embed="rId11">
            <a:alphaModFix/>
          </a:blip>
          <a:srcRect b="0" l="0" r="0" t="0"/>
          <a:stretch/>
        </p:blipFill>
        <p:spPr>
          <a:xfrm>
            <a:off x="248345" y="3496075"/>
            <a:ext cx="439900" cy="493850"/>
          </a:xfrm>
          <a:prstGeom prst="rect">
            <a:avLst/>
          </a:prstGeom>
          <a:noFill/>
          <a:ln>
            <a:noFill/>
          </a:ln>
        </p:spPr>
      </p:pic>
      <p:pic>
        <p:nvPicPr>
          <p:cNvPr id="315" name="Google Shape;315;p32"/>
          <p:cNvPicPr preferRelativeResize="0"/>
          <p:nvPr/>
        </p:nvPicPr>
        <p:blipFill rotWithShape="1">
          <a:blip r:embed="rId12">
            <a:alphaModFix/>
          </a:blip>
          <a:srcRect b="0" l="0" r="0" t="0"/>
          <a:stretch/>
        </p:blipFill>
        <p:spPr>
          <a:xfrm>
            <a:off x="222176" y="2724300"/>
            <a:ext cx="492250" cy="340735"/>
          </a:xfrm>
          <a:prstGeom prst="rect">
            <a:avLst/>
          </a:prstGeom>
          <a:noFill/>
          <a:ln>
            <a:noFill/>
          </a:ln>
        </p:spPr>
      </p:pic>
      <p:pic>
        <p:nvPicPr>
          <p:cNvPr id="316" name="Google Shape;316;p32"/>
          <p:cNvPicPr preferRelativeResize="0"/>
          <p:nvPr/>
        </p:nvPicPr>
        <p:blipFill>
          <a:blip r:embed="rId13">
            <a:alphaModFix/>
          </a:blip>
          <a:stretch>
            <a:fillRect/>
          </a:stretch>
        </p:blipFill>
        <p:spPr>
          <a:xfrm>
            <a:off x="248350" y="2004875"/>
            <a:ext cx="2529350" cy="619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descr="Immagine che contiene testo, persona, uomo, interni&#10;&#10;Descrizione generata automaticamente" id="177" name="Google Shape;177;p5"/>
          <p:cNvPicPr preferRelativeResize="0"/>
          <p:nvPr>
            <p:ph idx="2" type="pic"/>
          </p:nvPr>
        </p:nvPicPr>
        <p:blipFill rotWithShape="1">
          <a:blip r:embed="rId3">
            <a:alphaModFix/>
          </a:blip>
          <a:srcRect b="0" l="26331" r="26331" t="0"/>
          <a:stretch/>
        </p:blipFill>
        <p:spPr>
          <a:xfrm flipH="1">
            <a:off x="11717" y="0"/>
            <a:ext cx="4862513" cy="6854825"/>
          </a:xfrm>
          <a:prstGeom prst="rect">
            <a:avLst/>
          </a:prstGeom>
          <a:noFill/>
          <a:ln>
            <a:noFill/>
          </a:ln>
        </p:spPr>
      </p:pic>
      <p:sp>
        <p:nvSpPr>
          <p:cNvPr id="178" name="Google Shape;178;p5"/>
          <p:cNvSpPr txBox="1"/>
          <p:nvPr>
            <p:ph idx="1" type="body"/>
          </p:nvPr>
        </p:nvSpPr>
        <p:spPr>
          <a:xfrm>
            <a:off x="5041900" y="1447800"/>
            <a:ext cx="6832600" cy="471642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400"/>
              <a:buNone/>
            </a:pPr>
            <a:r>
              <a:rPr lang="en-US"/>
              <a:t>Námspakki 2 í PEAK námskeiðinu býður upp á verkfæri og greiningartól til þess að: </a:t>
            </a:r>
            <a:br>
              <a:rPr lang="en-US"/>
            </a:br>
            <a:endParaRPr/>
          </a:p>
          <a:p>
            <a:pPr indent="-342900" lvl="0" marL="342900" rtl="0" algn="l">
              <a:lnSpc>
                <a:spcPct val="90000"/>
              </a:lnSpc>
              <a:spcBef>
                <a:spcPts val="0"/>
              </a:spcBef>
              <a:spcAft>
                <a:spcPts val="0"/>
              </a:spcAft>
              <a:buSzPts val="2400"/>
              <a:buFont typeface="Arial"/>
              <a:buChar char="•"/>
            </a:pPr>
            <a:r>
              <a:rPr lang="en-US"/>
              <a:t>Greina glufur á markaði sem ekki er verið að nýta, en hægt er að þróa á snjallan og sjálfbæran hátt. </a:t>
            </a:r>
            <a:endParaRPr/>
          </a:p>
          <a:p>
            <a:pPr indent="-190500" lvl="0" marL="342900" rtl="0" algn="l">
              <a:lnSpc>
                <a:spcPct val="90000"/>
              </a:lnSpc>
              <a:spcBef>
                <a:spcPts val="0"/>
              </a:spcBef>
              <a:spcAft>
                <a:spcPts val="0"/>
              </a:spcAft>
              <a:buSzPts val="2400"/>
              <a:buFont typeface="Arial"/>
              <a:buNone/>
            </a:pPr>
            <a:r>
              <a:t/>
            </a:r>
            <a:endParaRPr/>
          </a:p>
          <a:p>
            <a:pPr indent="-342900" lvl="0" marL="342900" rtl="0" algn="l">
              <a:lnSpc>
                <a:spcPct val="90000"/>
              </a:lnSpc>
              <a:spcBef>
                <a:spcPts val="0"/>
              </a:spcBef>
              <a:spcAft>
                <a:spcPts val="0"/>
              </a:spcAft>
              <a:buSzPts val="2400"/>
              <a:buFont typeface="Arial"/>
              <a:buChar char="•"/>
            </a:pPr>
            <a:r>
              <a:rPr lang="en-US"/>
              <a:t>Læra að koma auga á tækifærin með vísan í fjallasvæði, þróa þau með verkfærum eins og </a:t>
            </a:r>
            <a:r>
              <a:rPr i="1" lang="en-US"/>
              <a:t>Next Canvas Business Plan</a:t>
            </a:r>
            <a:r>
              <a:rPr lang="en-US"/>
              <a:t> til að byggja upp viðskiptahugmyndir  á umhverfislega, félagslega og efnahagslega sjálfbæra vegu.</a:t>
            </a:r>
            <a:endParaRPr/>
          </a:p>
        </p:txBody>
      </p:sp>
      <p:sp>
        <p:nvSpPr>
          <p:cNvPr id="179" name="Google Shape;179;p5"/>
          <p:cNvSpPr txBox="1"/>
          <p:nvPr>
            <p:ph idx="3" type="body"/>
          </p:nvPr>
        </p:nvSpPr>
        <p:spPr>
          <a:xfrm>
            <a:off x="4874230" y="693772"/>
            <a:ext cx="7089170" cy="75402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95959"/>
              </a:buClr>
              <a:buSzPts val="3600"/>
              <a:buNone/>
            </a:pPr>
            <a:r>
              <a:rPr lang="en-US" sz="4800"/>
              <a:t>Kynning</a:t>
            </a:r>
            <a:endParaRPr sz="4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4"/>
          <p:cNvSpPr txBox="1"/>
          <p:nvPr>
            <p:ph idx="2" type="body"/>
          </p:nvPr>
        </p:nvSpPr>
        <p:spPr>
          <a:xfrm>
            <a:off x="629327" y="828531"/>
            <a:ext cx="4975313" cy="67931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solidFill>
                  <a:srgbClr val="00B0F0"/>
                </a:solidFill>
              </a:rPr>
              <a:t>NÁMSMARKMIÐ</a:t>
            </a:r>
            <a:endParaRPr>
              <a:solidFill>
                <a:srgbClr val="00B0F0"/>
              </a:solidFill>
            </a:endParaRPr>
          </a:p>
        </p:txBody>
      </p:sp>
      <p:sp>
        <p:nvSpPr>
          <p:cNvPr id="185" name="Google Shape;185;p4"/>
          <p:cNvSpPr txBox="1"/>
          <p:nvPr>
            <p:ph idx="3" type="body"/>
          </p:nvPr>
        </p:nvSpPr>
        <p:spPr>
          <a:xfrm>
            <a:off x="7431606" y="685470"/>
            <a:ext cx="4493693" cy="82237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200"/>
              <a:buNone/>
            </a:pPr>
            <a:r>
              <a:rPr b="1" lang="en-US" sz="3000"/>
              <a:t>Í lok námspakkans ættir þú að geta:</a:t>
            </a:r>
            <a:br>
              <a:rPr b="1" lang="en-US" sz="3000"/>
            </a:br>
            <a:endParaRPr b="1" sz="3000"/>
          </a:p>
        </p:txBody>
      </p:sp>
      <p:sp>
        <p:nvSpPr>
          <p:cNvPr id="186" name="Google Shape;186;p4"/>
          <p:cNvSpPr txBox="1"/>
          <p:nvPr>
            <p:ph idx="4" type="body"/>
          </p:nvPr>
        </p:nvSpPr>
        <p:spPr>
          <a:xfrm>
            <a:off x="6096000" y="1394847"/>
            <a:ext cx="5977179" cy="4644803"/>
          </a:xfrm>
          <a:prstGeom prst="rect">
            <a:avLst/>
          </a:prstGeom>
          <a:noFill/>
          <a:ln>
            <a:noFill/>
          </a:ln>
        </p:spPr>
        <p:txBody>
          <a:bodyPr anchorCtr="0" anchor="ctr" bIns="45700" lIns="91425" spcFirstLastPara="1" rIns="91425" wrap="square" tIns="45700">
            <a:noAutofit/>
          </a:bodyPr>
          <a:lstStyle/>
          <a:p>
            <a:pPr indent="-342900" lvl="0" marL="342900" rtl="0" algn="l">
              <a:lnSpc>
                <a:spcPct val="90000"/>
              </a:lnSpc>
              <a:spcBef>
                <a:spcPts val="0"/>
              </a:spcBef>
              <a:spcAft>
                <a:spcPts val="0"/>
              </a:spcAft>
              <a:buSzPts val="2200"/>
              <a:buFont typeface="Arial"/>
              <a:buChar char="•"/>
            </a:pPr>
            <a:r>
              <a:rPr lang="en-US" sz="2400"/>
              <a:t>Borið kennsl á og greint glufur á mörkuðum sem eins og er er ekki verið að sinna. </a:t>
            </a:r>
            <a:endParaRPr/>
          </a:p>
          <a:p>
            <a:pPr indent="-203200" lvl="0" marL="342900" rtl="0" algn="l">
              <a:lnSpc>
                <a:spcPct val="90000"/>
              </a:lnSpc>
              <a:spcBef>
                <a:spcPts val="0"/>
              </a:spcBef>
              <a:spcAft>
                <a:spcPts val="0"/>
              </a:spcAft>
              <a:buSzPts val="2200"/>
              <a:buFont typeface="Arial"/>
              <a:buNone/>
            </a:pPr>
            <a:r>
              <a:t/>
            </a:r>
            <a:endParaRPr sz="1000"/>
          </a:p>
          <a:p>
            <a:pPr indent="-342900" lvl="0" marL="342900" rtl="0" algn="l">
              <a:lnSpc>
                <a:spcPct val="90000"/>
              </a:lnSpc>
              <a:spcBef>
                <a:spcPts val="0"/>
              </a:spcBef>
              <a:spcAft>
                <a:spcPts val="0"/>
              </a:spcAft>
              <a:buSzPts val="2200"/>
              <a:buFont typeface="Arial"/>
              <a:buChar char="•"/>
            </a:pPr>
            <a:r>
              <a:rPr lang="en-US" sz="2400"/>
              <a:t>Eflt vannýttar auðlindir fjallasvæða til að breyta þeim í atvinnustarfsemi. </a:t>
            </a:r>
            <a:endParaRPr/>
          </a:p>
          <a:p>
            <a:pPr indent="-203200" lvl="0" marL="342900" rtl="0" algn="l">
              <a:lnSpc>
                <a:spcPct val="90000"/>
              </a:lnSpc>
              <a:spcBef>
                <a:spcPts val="0"/>
              </a:spcBef>
              <a:spcAft>
                <a:spcPts val="0"/>
              </a:spcAft>
              <a:buSzPts val="2200"/>
              <a:buFont typeface="Arial"/>
              <a:buNone/>
            </a:pPr>
            <a:r>
              <a:t/>
            </a:r>
            <a:endParaRPr sz="1000"/>
          </a:p>
          <a:p>
            <a:pPr indent="-342900" lvl="0" marL="342900" rtl="0" algn="l">
              <a:lnSpc>
                <a:spcPct val="90000"/>
              </a:lnSpc>
              <a:spcBef>
                <a:spcPts val="0"/>
              </a:spcBef>
              <a:spcAft>
                <a:spcPts val="0"/>
              </a:spcAft>
              <a:buSzPts val="2200"/>
              <a:buFont typeface="Arial"/>
              <a:buChar char="•"/>
            </a:pPr>
            <a:r>
              <a:rPr lang="en-US" sz="2400"/>
              <a:t>Greina efnahags-, félags- og umhverfisleg áhrif viðskiptahugmyndar þinnar.</a:t>
            </a:r>
            <a:endParaRPr/>
          </a:p>
          <a:p>
            <a:pPr indent="-203200" lvl="0" marL="342900" rtl="0" algn="l">
              <a:lnSpc>
                <a:spcPct val="90000"/>
              </a:lnSpc>
              <a:spcBef>
                <a:spcPts val="0"/>
              </a:spcBef>
              <a:spcAft>
                <a:spcPts val="0"/>
              </a:spcAft>
              <a:buSzPts val="2200"/>
              <a:buFont typeface="Arial"/>
              <a:buNone/>
            </a:pPr>
            <a:r>
              <a:t/>
            </a:r>
            <a:endParaRPr sz="1000"/>
          </a:p>
          <a:p>
            <a:pPr indent="-342900" lvl="0" marL="342900" rtl="0" algn="l">
              <a:lnSpc>
                <a:spcPct val="90000"/>
              </a:lnSpc>
              <a:spcBef>
                <a:spcPts val="0"/>
              </a:spcBef>
              <a:spcAft>
                <a:spcPts val="0"/>
              </a:spcAft>
              <a:buSzPts val="2200"/>
              <a:buFont typeface="Arial"/>
              <a:buChar char="•"/>
            </a:pPr>
            <a:r>
              <a:rPr lang="en-US" sz="2400"/>
              <a:t>Notað tólin til þess að greina, fylgja eftir og meta hugmyndina þína fyrir snjallfyrirtækið þitt.</a:t>
            </a:r>
            <a:endParaRPr sz="2400"/>
          </a:p>
        </p:txBody>
      </p:sp>
      <p:sp>
        <p:nvSpPr>
          <p:cNvPr id="187" name="Google Shape;187;p4"/>
          <p:cNvSpPr txBox="1"/>
          <p:nvPr/>
        </p:nvSpPr>
        <p:spPr>
          <a:xfrm>
            <a:off x="179025" y="4789550"/>
            <a:ext cx="3824400" cy="73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800">
                <a:solidFill>
                  <a:schemeClr val="lt1"/>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800">
              <a:solidFill>
                <a:schemeClr val="lt1"/>
              </a:solidFill>
              <a:latin typeface="Calibri"/>
              <a:ea typeface="Calibri"/>
              <a:cs typeface="Calibri"/>
              <a:sym typeface="Calibri"/>
            </a:endParaRPr>
          </a:p>
        </p:txBody>
      </p:sp>
      <p:sp>
        <p:nvSpPr>
          <p:cNvPr id="188" name="Google Shape;188;p4"/>
          <p:cNvSpPr txBox="1"/>
          <p:nvPr/>
        </p:nvSpPr>
        <p:spPr>
          <a:xfrm>
            <a:off x="7330575" y="6110650"/>
            <a:ext cx="45390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p18"/>
          <p:cNvPicPr preferRelativeResize="0"/>
          <p:nvPr>
            <p:ph idx="2" type="pic"/>
          </p:nvPr>
        </p:nvPicPr>
        <p:blipFill rotWithShape="1">
          <a:blip r:embed="rId3">
            <a:alphaModFix/>
          </a:blip>
          <a:srcRect b="0" l="38053" r="38054" t="0"/>
          <a:stretch/>
        </p:blipFill>
        <p:spPr>
          <a:xfrm>
            <a:off x="0" y="3175"/>
            <a:ext cx="4862513" cy="6854825"/>
          </a:xfrm>
          <a:prstGeom prst="rect">
            <a:avLst/>
          </a:prstGeom>
          <a:noFill/>
          <a:ln>
            <a:noFill/>
          </a:ln>
        </p:spPr>
      </p:pic>
      <p:sp>
        <p:nvSpPr>
          <p:cNvPr id="194" name="Google Shape;194;p18"/>
          <p:cNvSpPr txBox="1"/>
          <p:nvPr>
            <p:ph idx="1" type="body"/>
          </p:nvPr>
        </p:nvSpPr>
        <p:spPr>
          <a:xfrm>
            <a:off x="4874231" y="1464910"/>
            <a:ext cx="7317769" cy="468189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SzPts val="2400"/>
              <a:buNone/>
            </a:pPr>
            <a:r>
              <a:rPr lang="en-US" sz="3200"/>
              <a:t>Glufa á markaði merkir viðskiptatækifæri. Það er þegar þú hefur greint eitthvað sem viðskiptavinir þurfa, en það er ekki í boði eins og er.</a:t>
            </a:r>
            <a:br>
              <a:rPr lang="en-US" sz="3200"/>
            </a:br>
            <a:endParaRPr/>
          </a:p>
          <a:p>
            <a:pPr indent="-228600" lvl="0" marL="228600" rtl="0" algn="l">
              <a:lnSpc>
                <a:spcPct val="90000"/>
              </a:lnSpc>
              <a:spcBef>
                <a:spcPts val="0"/>
              </a:spcBef>
              <a:spcAft>
                <a:spcPts val="0"/>
              </a:spcAft>
              <a:buSzPts val="2400"/>
              <a:buNone/>
            </a:pPr>
            <a:r>
              <a:rPr lang="en-US" sz="3200"/>
              <a:t>Þetta gæti verið eitthvað sem er alveg einstakt, endurbætur á hugmynd sem þegar er til staðar eða leið til að kynna hugmynd á nýjum markaði.</a:t>
            </a:r>
            <a:br>
              <a:rPr lang="en-US" sz="3200"/>
            </a:br>
            <a:endParaRPr/>
          </a:p>
        </p:txBody>
      </p:sp>
      <p:sp>
        <p:nvSpPr>
          <p:cNvPr id="195" name="Google Shape;195;p18"/>
          <p:cNvSpPr txBox="1"/>
          <p:nvPr>
            <p:ph idx="3" type="body"/>
          </p:nvPr>
        </p:nvSpPr>
        <p:spPr>
          <a:xfrm>
            <a:off x="4874230" y="482600"/>
            <a:ext cx="7317770" cy="850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3600"/>
              <a:buNone/>
            </a:pPr>
            <a:r>
              <a:rPr lang="en-US" sz="4800"/>
              <a:t>Hvað er „glufa” á markaði?</a:t>
            </a:r>
            <a:endParaRPr/>
          </a:p>
          <a:p>
            <a:pPr indent="0" lvl="0" marL="0" rtl="0" algn="l">
              <a:lnSpc>
                <a:spcPct val="90000"/>
              </a:lnSpc>
              <a:spcBef>
                <a:spcPts val="0"/>
              </a:spcBef>
              <a:spcAft>
                <a:spcPts val="0"/>
              </a:spcAft>
              <a:buClr>
                <a:srgbClr val="595959"/>
              </a:buClr>
              <a:buSzPts val="3600"/>
              <a:buNone/>
            </a:pPr>
            <a:r>
              <a:t/>
            </a:r>
            <a:endParaRPr sz="2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5"/>
          <p:cNvSpPr txBox="1"/>
          <p:nvPr>
            <p:ph idx="1" type="body"/>
          </p:nvPr>
        </p:nvSpPr>
        <p:spPr>
          <a:xfrm>
            <a:off x="3128044" y="4245063"/>
            <a:ext cx="1960525" cy="1237497"/>
          </a:xfrm>
          <a:prstGeom prst="rect">
            <a:avLst/>
          </a:prstGeom>
          <a:noFill/>
          <a:ln>
            <a:noFill/>
          </a:ln>
        </p:spPr>
        <p:txBody>
          <a:bodyPr anchorCtr="0" anchor="t" bIns="45700" lIns="91425" spcFirstLastPara="1" rIns="91425" wrap="square" tIns="45700">
            <a:normAutofit fontScale="92500"/>
          </a:bodyPr>
          <a:lstStyle/>
          <a:p>
            <a:pPr indent="-228600" lvl="0" marL="228600" rtl="0" algn="ctr">
              <a:lnSpc>
                <a:spcPct val="90000"/>
              </a:lnSpc>
              <a:spcBef>
                <a:spcPts val="0"/>
              </a:spcBef>
              <a:spcAft>
                <a:spcPts val="0"/>
              </a:spcAft>
              <a:buClr>
                <a:srgbClr val="595959"/>
              </a:buClr>
              <a:buSzPct val="108108"/>
              <a:buNone/>
            </a:pPr>
            <a:r>
              <a:rPr lang="en-US"/>
              <a:t>2.</a:t>
            </a:r>
            <a:endParaRPr/>
          </a:p>
          <a:p>
            <a:pPr indent="-228600" lvl="0" marL="228600" rtl="0" algn="ctr">
              <a:lnSpc>
                <a:spcPct val="90000"/>
              </a:lnSpc>
              <a:spcBef>
                <a:spcPts val="0"/>
              </a:spcBef>
              <a:spcAft>
                <a:spcPts val="0"/>
              </a:spcAft>
              <a:buClr>
                <a:srgbClr val="595959"/>
              </a:buClr>
              <a:buSzPct val="108108"/>
              <a:buNone/>
            </a:pPr>
            <a:r>
              <a:rPr lang="en-US"/>
              <a:t>Settu þig í spor neytenda</a:t>
            </a:r>
            <a:endParaRPr/>
          </a:p>
        </p:txBody>
      </p:sp>
      <p:sp>
        <p:nvSpPr>
          <p:cNvPr id="201" name="Google Shape;201;p25"/>
          <p:cNvSpPr txBox="1"/>
          <p:nvPr>
            <p:ph idx="2" type="body"/>
          </p:nvPr>
        </p:nvSpPr>
        <p:spPr>
          <a:xfrm>
            <a:off x="800291" y="4235525"/>
            <a:ext cx="2082712" cy="1247035"/>
          </a:xfrm>
          <a:prstGeom prst="rect">
            <a:avLst/>
          </a:prstGeom>
          <a:noFill/>
          <a:ln>
            <a:noFill/>
          </a:ln>
        </p:spPr>
        <p:txBody>
          <a:bodyPr anchorCtr="0" anchor="t" bIns="45700" lIns="91425" spcFirstLastPara="1" rIns="91425" wrap="square" tIns="45700">
            <a:noAutofit/>
          </a:bodyPr>
          <a:lstStyle/>
          <a:p>
            <a:pPr indent="-228600" lvl="0" marL="228600" rtl="0" algn="ctr">
              <a:lnSpc>
                <a:spcPct val="90000"/>
              </a:lnSpc>
              <a:spcBef>
                <a:spcPts val="0"/>
              </a:spcBef>
              <a:spcAft>
                <a:spcPts val="0"/>
              </a:spcAft>
              <a:buSzPts val="2400"/>
              <a:buNone/>
            </a:pPr>
            <a:r>
              <a:rPr lang="en-US"/>
              <a:t>1.</a:t>
            </a:r>
            <a:endParaRPr/>
          </a:p>
          <a:p>
            <a:pPr indent="-228600" lvl="0" marL="228600" rtl="0" algn="ctr">
              <a:lnSpc>
                <a:spcPct val="90000"/>
              </a:lnSpc>
              <a:spcBef>
                <a:spcPts val="0"/>
              </a:spcBef>
              <a:spcAft>
                <a:spcPts val="0"/>
              </a:spcAft>
              <a:buSzPts val="2400"/>
              <a:buNone/>
            </a:pPr>
            <a:r>
              <a:rPr lang="en-US" sz="2200"/>
              <a:t>Nýttu styrkleika þína</a:t>
            </a:r>
            <a:br>
              <a:rPr lang="en-US"/>
            </a:br>
            <a:endParaRPr/>
          </a:p>
        </p:txBody>
      </p:sp>
      <p:sp>
        <p:nvSpPr>
          <p:cNvPr id="202" name="Google Shape;202;p25"/>
          <p:cNvSpPr txBox="1"/>
          <p:nvPr>
            <p:ph idx="3" type="body"/>
          </p:nvPr>
        </p:nvSpPr>
        <p:spPr>
          <a:xfrm>
            <a:off x="6792346" y="4245063"/>
            <a:ext cx="2563173" cy="1237497"/>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ctr">
              <a:lnSpc>
                <a:spcPct val="90000"/>
              </a:lnSpc>
              <a:spcBef>
                <a:spcPts val="0"/>
              </a:spcBef>
              <a:spcAft>
                <a:spcPts val="0"/>
              </a:spcAft>
              <a:buClr>
                <a:srgbClr val="595959"/>
              </a:buClr>
              <a:buSzPct val="108108"/>
              <a:buNone/>
            </a:pPr>
            <a:r>
              <a:rPr lang="en-US"/>
              <a:t>4.</a:t>
            </a:r>
            <a:endParaRPr/>
          </a:p>
          <a:p>
            <a:pPr indent="-228600" lvl="0" marL="228600" rtl="0" algn="ctr">
              <a:lnSpc>
                <a:spcPct val="90000"/>
              </a:lnSpc>
              <a:spcBef>
                <a:spcPts val="0"/>
              </a:spcBef>
              <a:spcAft>
                <a:spcPts val="0"/>
              </a:spcAft>
              <a:buClr>
                <a:srgbClr val="595959"/>
              </a:buClr>
              <a:buSzPct val="108108"/>
              <a:buNone/>
            </a:pPr>
            <a:r>
              <a:rPr lang="en-US"/>
              <a:t>Skoðaðu hugmyndina í alþjóðasamhengi</a:t>
            </a:r>
            <a:endParaRPr/>
          </a:p>
        </p:txBody>
      </p:sp>
      <p:sp>
        <p:nvSpPr>
          <p:cNvPr id="203" name="Google Shape;203;p25"/>
          <p:cNvSpPr txBox="1"/>
          <p:nvPr>
            <p:ph idx="4" type="body"/>
          </p:nvPr>
        </p:nvSpPr>
        <p:spPr>
          <a:xfrm>
            <a:off x="5210757" y="4245063"/>
            <a:ext cx="1732731" cy="1237497"/>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ctr">
              <a:lnSpc>
                <a:spcPct val="90000"/>
              </a:lnSpc>
              <a:spcBef>
                <a:spcPts val="0"/>
              </a:spcBef>
              <a:spcAft>
                <a:spcPts val="0"/>
              </a:spcAft>
              <a:buClr>
                <a:srgbClr val="595959"/>
              </a:buClr>
              <a:buSzPct val="108108"/>
              <a:buNone/>
            </a:pPr>
            <a:r>
              <a:rPr lang="en-US"/>
              <a:t>3.</a:t>
            </a:r>
            <a:endParaRPr/>
          </a:p>
          <a:p>
            <a:pPr indent="-228600" lvl="0" marL="228600" rtl="0" algn="ctr">
              <a:lnSpc>
                <a:spcPct val="90000"/>
              </a:lnSpc>
              <a:spcBef>
                <a:spcPts val="0"/>
              </a:spcBef>
              <a:spcAft>
                <a:spcPts val="0"/>
              </a:spcAft>
              <a:buClr>
                <a:srgbClr val="595959"/>
              </a:buClr>
              <a:buSzPct val="108108"/>
              <a:buNone/>
            </a:pPr>
            <a:r>
              <a:rPr lang="en-US"/>
              <a:t>Skoðaðu þróun markaðsins </a:t>
            </a:r>
            <a:endParaRPr/>
          </a:p>
        </p:txBody>
      </p:sp>
      <p:sp>
        <p:nvSpPr>
          <p:cNvPr id="204" name="Google Shape;204;p25"/>
          <p:cNvSpPr txBox="1"/>
          <p:nvPr>
            <p:ph idx="5" type="body"/>
          </p:nvPr>
        </p:nvSpPr>
        <p:spPr>
          <a:xfrm>
            <a:off x="9271242" y="4269537"/>
            <a:ext cx="2225062" cy="1217511"/>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90000"/>
              </a:lnSpc>
              <a:spcBef>
                <a:spcPts val="0"/>
              </a:spcBef>
              <a:spcAft>
                <a:spcPts val="0"/>
              </a:spcAft>
              <a:buSzPct val="92664"/>
              <a:buNone/>
            </a:pPr>
            <a:r>
              <a:rPr lang="en-US" sz="2800"/>
              <a:t>5.</a:t>
            </a:r>
            <a:endParaRPr/>
          </a:p>
          <a:p>
            <a:pPr indent="0" lvl="0" marL="0" rtl="0" algn="ctr">
              <a:lnSpc>
                <a:spcPct val="90000"/>
              </a:lnSpc>
              <a:spcBef>
                <a:spcPts val="0"/>
              </a:spcBef>
              <a:spcAft>
                <a:spcPts val="0"/>
              </a:spcAft>
              <a:buSzPct val="108108"/>
              <a:buNone/>
            </a:pPr>
            <a:r>
              <a:rPr lang="en-US"/>
              <a:t>Fáðu innblástur frá hugmynd sem þegar er til</a:t>
            </a:r>
            <a:endParaRPr/>
          </a:p>
        </p:txBody>
      </p:sp>
      <p:sp>
        <p:nvSpPr>
          <p:cNvPr id="205" name="Google Shape;205;p25"/>
          <p:cNvSpPr txBox="1"/>
          <p:nvPr>
            <p:ph idx="6" type="body"/>
          </p:nvPr>
        </p:nvSpPr>
        <p:spPr>
          <a:xfrm>
            <a:off x="10764" y="266700"/>
            <a:ext cx="12181236" cy="817857"/>
          </a:xfrm>
          <a:prstGeom prst="rect">
            <a:avLst/>
          </a:prstGeom>
          <a:noFill/>
          <a:ln>
            <a:noFill/>
          </a:ln>
        </p:spPr>
        <p:txBody>
          <a:bodyPr anchorCtr="0" anchor="t" bIns="45700" lIns="91425" spcFirstLastPara="1" rIns="91425" wrap="square" tIns="45700">
            <a:normAutofit fontScale="85000" lnSpcReduction="20000"/>
          </a:bodyPr>
          <a:lstStyle/>
          <a:p>
            <a:pPr indent="0" lvl="0" marL="0" rtl="0" algn="ctr">
              <a:lnSpc>
                <a:spcPct val="90000"/>
              </a:lnSpc>
              <a:spcBef>
                <a:spcPts val="0"/>
              </a:spcBef>
              <a:spcAft>
                <a:spcPts val="0"/>
              </a:spcAft>
              <a:buSzPct val="105882"/>
              <a:buNone/>
            </a:pPr>
            <a:r>
              <a:rPr lang="en-US" sz="4000"/>
              <a:t>Ráð til að greina glufur á markaði: leiðbeiningar skref fyrir skref</a:t>
            </a:r>
            <a:br>
              <a:rPr lang="en-US" sz="4000"/>
            </a:br>
            <a:endParaRPr/>
          </a:p>
        </p:txBody>
      </p:sp>
      <p:pic>
        <p:nvPicPr>
          <p:cNvPr descr="Culturista contorno" id="206" name="Google Shape;206;p25"/>
          <p:cNvPicPr preferRelativeResize="0"/>
          <p:nvPr/>
        </p:nvPicPr>
        <p:blipFill rotWithShape="1">
          <a:blip r:embed="rId3">
            <a:alphaModFix/>
          </a:blip>
          <a:srcRect b="0" l="0" r="0" t="0"/>
          <a:stretch/>
        </p:blipFill>
        <p:spPr>
          <a:xfrm>
            <a:off x="1752600" y="2514600"/>
            <a:ext cx="914400" cy="914400"/>
          </a:xfrm>
          <a:prstGeom prst="rect">
            <a:avLst/>
          </a:prstGeom>
          <a:noFill/>
          <a:ln>
            <a:noFill/>
          </a:ln>
        </p:spPr>
      </p:pic>
      <p:pic>
        <p:nvPicPr>
          <p:cNvPr descr="Recensione cliente contorno" id="207" name="Google Shape;207;p25"/>
          <p:cNvPicPr preferRelativeResize="0"/>
          <p:nvPr/>
        </p:nvPicPr>
        <p:blipFill rotWithShape="1">
          <a:blip r:embed="rId4">
            <a:alphaModFix/>
          </a:blip>
          <a:srcRect b="0" l="0" r="0" t="0"/>
          <a:stretch/>
        </p:blipFill>
        <p:spPr>
          <a:xfrm>
            <a:off x="3678275" y="2514600"/>
            <a:ext cx="914400" cy="914400"/>
          </a:xfrm>
          <a:prstGeom prst="rect">
            <a:avLst/>
          </a:prstGeom>
          <a:noFill/>
          <a:ln>
            <a:noFill/>
          </a:ln>
        </p:spPr>
      </p:pic>
      <p:pic>
        <p:nvPicPr>
          <p:cNvPr descr="Ricerca contorno" id="208" name="Google Shape;208;p25"/>
          <p:cNvPicPr preferRelativeResize="0"/>
          <p:nvPr/>
        </p:nvPicPr>
        <p:blipFill rotWithShape="1">
          <a:blip r:embed="rId5">
            <a:alphaModFix/>
          </a:blip>
          <a:srcRect b="0" l="0" r="0" t="0"/>
          <a:stretch/>
        </p:blipFill>
        <p:spPr>
          <a:xfrm>
            <a:off x="5727700" y="2514600"/>
            <a:ext cx="914400" cy="914400"/>
          </a:xfrm>
          <a:prstGeom prst="rect">
            <a:avLst/>
          </a:prstGeom>
          <a:noFill/>
          <a:ln>
            <a:noFill/>
          </a:ln>
        </p:spPr>
      </p:pic>
      <p:pic>
        <p:nvPicPr>
          <p:cNvPr descr="Mappamondo contorno" id="209" name="Google Shape;209;p25"/>
          <p:cNvPicPr preferRelativeResize="0"/>
          <p:nvPr/>
        </p:nvPicPr>
        <p:blipFill rotWithShape="1">
          <a:blip r:embed="rId6">
            <a:alphaModFix/>
          </a:blip>
          <a:srcRect b="0" l="0" r="0" t="0"/>
          <a:stretch/>
        </p:blipFill>
        <p:spPr>
          <a:xfrm>
            <a:off x="7574734" y="2514600"/>
            <a:ext cx="914400" cy="914400"/>
          </a:xfrm>
          <a:prstGeom prst="rect">
            <a:avLst/>
          </a:prstGeom>
          <a:noFill/>
          <a:ln>
            <a:noFill/>
          </a:ln>
        </p:spPr>
      </p:pic>
      <p:pic>
        <p:nvPicPr>
          <p:cNvPr descr="Buona idea contorno" id="210" name="Google Shape;210;p25"/>
          <p:cNvPicPr preferRelativeResize="0"/>
          <p:nvPr/>
        </p:nvPicPr>
        <p:blipFill rotWithShape="1">
          <a:blip r:embed="rId7">
            <a:alphaModFix/>
          </a:blip>
          <a:srcRect b="0" l="0" r="0" t="0"/>
          <a:stretch/>
        </p:blipFill>
        <p:spPr>
          <a:xfrm>
            <a:off x="9553650" y="2514600"/>
            <a:ext cx="914400" cy="914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65"/>
          <p:cNvSpPr txBox="1"/>
          <p:nvPr>
            <p:ph idx="1" type="body"/>
          </p:nvPr>
        </p:nvSpPr>
        <p:spPr>
          <a:xfrm>
            <a:off x="6552757" y="4523622"/>
            <a:ext cx="2963236" cy="1247034"/>
          </a:xfrm>
          <a:prstGeom prst="rect">
            <a:avLst/>
          </a:prstGeom>
          <a:noFill/>
          <a:ln>
            <a:noFill/>
          </a:ln>
        </p:spPr>
        <p:txBody>
          <a:bodyPr anchorCtr="0" anchor="t" bIns="45700" lIns="91425" spcFirstLastPara="1" rIns="91425" wrap="square" tIns="45700">
            <a:noAutofit/>
          </a:bodyPr>
          <a:lstStyle/>
          <a:p>
            <a:pPr indent="-228600" lvl="0" marL="457200" rtl="0" algn="ctr">
              <a:lnSpc>
                <a:spcPct val="90000"/>
              </a:lnSpc>
              <a:spcBef>
                <a:spcPts val="0"/>
              </a:spcBef>
              <a:spcAft>
                <a:spcPts val="0"/>
              </a:spcAft>
              <a:buSzPts val="2400"/>
              <a:buNone/>
            </a:pPr>
            <a:r>
              <a:rPr lang="en-US" sz="2200">
                <a:solidFill>
                  <a:srgbClr val="262626"/>
                </a:solidFill>
                <a:latin typeface="Calibri"/>
                <a:ea typeface="Calibri"/>
                <a:cs typeface="Calibri"/>
                <a:sym typeface="Calibri"/>
              </a:rPr>
              <a:t>7.</a:t>
            </a:r>
            <a:endParaRPr/>
          </a:p>
          <a:p>
            <a:pPr indent="-228600" lvl="0" marL="457200" rtl="0" algn="ctr">
              <a:lnSpc>
                <a:spcPct val="90000"/>
              </a:lnSpc>
              <a:spcBef>
                <a:spcPts val="0"/>
              </a:spcBef>
              <a:spcAft>
                <a:spcPts val="0"/>
              </a:spcAft>
              <a:buSzPts val="2400"/>
              <a:buNone/>
            </a:pPr>
            <a:r>
              <a:rPr lang="en-US" sz="2200">
                <a:solidFill>
                  <a:srgbClr val="262626"/>
                </a:solidFill>
                <a:latin typeface="Calibri"/>
                <a:ea typeface="Calibri"/>
                <a:cs typeface="Calibri"/>
                <a:sym typeface="Calibri"/>
              </a:rPr>
              <a:t>Vertu meðvituð/aður um ný lög og reglur</a:t>
            </a:r>
            <a:endParaRPr i="0" sz="2200">
              <a:solidFill>
                <a:srgbClr val="262626"/>
              </a:solidFill>
              <a:latin typeface="Calibri"/>
              <a:ea typeface="Calibri"/>
              <a:cs typeface="Calibri"/>
              <a:sym typeface="Calibri"/>
            </a:endParaRPr>
          </a:p>
        </p:txBody>
      </p:sp>
      <p:sp>
        <p:nvSpPr>
          <p:cNvPr id="216" name="Google Shape;216;p65"/>
          <p:cNvSpPr txBox="1"/>
          <p:nvPr>
            <p:ph idx="2" type="body"/>
          </p:nvPr>
        </p:nvSpPr>
        <p:spPr>
          <a:xfrm>
            <a:off x="3096843" y="4523622"/>
            <a:ext cx="1985114" cy="1247035"/>
          </a:xfrm>
          <a:prstGeom prst="rect">
            <a:avLst/>
          </a:prstGeom>
          <a:noFill/>
          <a:ln>
            <a:noFill/>
          </a:ln>
        </p:spPr>
        <p:txBody>
          <a:bodyPr anchorCtr="0" anchor="t" bIns="45700" lIns="91425" spcFirstLastPara="1" rIns="91425" wrap="square" tIns="45700">
            <a:noAutofit/>
          </a:bodyPr>
          <a:lstStyle/>
          <a:p>
            <a:pPr indent="-228600" lvl="0" marL="228600" rtl="0" algn="ctr">
              <a:lnSpc>
                <a:spcPct val="90000"/>
              </a:lnSpc>
              <a:spcBef>
                <a:spcPts val="0"/>
              </a:spcBef>
              <a:spcAft>
                <a:spcPts val="0"/>
              </a:spcAft>
              <a:buClr>
                <a:srgbClr val="595959"/>
              </a:buClr>
              <a:buSzPts val="2400"/>
              <a:buNone/>
            </a:pPr>
            <a:r>
              <a:rPr lang="en-US"/>
              <a:t> 6.</a:t>
            </a:r>
            <a:endParaRPr/>
          </a:p>
          <a:p>
            <a:pPr indent="-228600" lvl="0" marL="228600" rtl="0" algn="ctr">
              <a:lnSpc>
                <a:spcPct val="90000"/>
              </a:lnSpc>
              <a:spcBef>
                <a:spcPts val="0"/>
              </a:spcBef>
              <a:spcAft>
                <a:spcPts val="0"/>
              </a:spcAft>
              <a:buClr>
                <a:srgbClr val="595959"/>
              </a:buClr>
              <a:buSzPts val="2400"/>
              <a:buNone/>
            </a:pPr>
            <a:r>
              <a:rPr lang="en-US"/>
              <a:t>Leystu vandamál</a:t>
            </a:r>
            <a:endParaRPr/>
          </a:p>
        </p:txBody>
      </p:sp>
      <p:sp>
        <p:nvSpPr>
          <p:cNvPr id="217" name="Google Shape;217;p65"/>
          <p:cNvSpPr txBox="1"/>
          <p:nvPr>
            <p:ph idx="6" type="body"/>
          </p:nvPr>
        </p:nvSpPr>
        <p:spPr>
          <a:xfrm>
            <a:off x="10764" y="266700"/>
            <a:ext cx="12181236" cy="817857"/>
          </a:xfrm>
          <a:prstGeom prst="rect">
            <a:avLst/>
          </a:prstGeom>
          <a:noFill/>
          <a:ln>
            <a:noFill/>
          </a:ln>
        </p:spPr>
        <p:txBody>
          <a:bodyPr anchorCtr="0" anchor="t" bIns="45700" lIns="91425" spcFirstLastPara="1" rIns="91425" wrap="square" tIns="45700">
            <a:normAutofit fontScale="85000" lnSpcReduction="10000"/>
          </a:bodyPr>
          <a:lstStyle/>
          <a:p>
            <a:pPr indent="0" lvl="0" marL="0" rtl="0" algn="ctr">
              <a:lnSpc>
                <a:spcPct val="90000"/>
              </a:lnSpc>
              <a:spcBef>
                <a:spcPts val="0"/>
              </a:spcBef>
              <a:spcAft>
                <a:spcPts val="0"/>
              </a:spcAft>
              <a:buSzPct val="105882"/>
              <a:buNone/>
            </a:pPr>
            <a:r>
              <a:rPr lang="en-US" sz="4000"/>
              <a:t>Ráð til að greina glufur á markaði: leiðbeiningar skref fyrir skref </a:t>
            </a:r>
            <a:endParaRPr/>
          </a:p>
        </p:txBody>
      </p:sp>
      <p:pic>
        <p:nvPicPr>
          <p:cNvPr descr="Culturista contorno" id="218" name="Google Shape;218;p65"/>
          <p:cNvPicPr preferRelativeResize="0"/>
          <p:nvPr/>
        </p:nvPicPr>
        <p:blipFill rotWithShape="1">
          <a:blip r:embed="rId3">
            <a:alphaModFix/>
          </a:blip>
          <a:srcRect b="0" l="0" r="0" t="0"/>
          <a:stretch/>
        </p:blipFill>
        <p:spPr>
          <a:xfrm>
            <a:off x="3632200" y="2514600"/>
            <a:ext cx="914400" cy="914400"/>
          </a:xfrm>
          <a:prstGeom prst="rect">
            <a:avLst/>
          </a:prstGeom>
          <a:noFill/>
          <a:ln>
            <a:noFill/>
          </a:ln>
        </p:spPr>
      </p:pic>
      <p:pic>
        <p:nvPicPr>
          <p:cNvPr descr="Recensione cliente contorno" id="219" name="Google Shape;219;p65"/>
          <p:cNvPicPr preferRelativeResize="0"/>
          <p:nvPr/>
        </p:nvPicPr>
        <p:blipFill rotWithShape="1">
          <a:blip r:embed="rId4">
            <a:alphaModFix/>
          </a:blip>
          <a:srcRect b="0" l="0" r="0" t="0"/>
          <a:stretch/>
        </p:blipFill>
        <p:spPr>
          <a:xfrm>
            <a:off x="7577175" y="2501900"/>
            <a:ext cx="914400" cy="914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10"/>
          <p:cNvPicPr preferRelativeResize="0"/>
          <p:nvPr>
            <p:ph idx="2" type="pic"/>
          </p:nvPr>
        </p:nvPicPr>
        <p:blipFill rotWithShape="1">
          <a:blip r:embed="rId3">
            <a:alphaModFix/>
          </a:blip>
          <a:srcRect b="3004" l="0" r="0" t="3006"/>
          <a:stretch/>
        </p:blipFill>
        <p:spPr>
          <a:xfrm flipH="1">
            <a:off x="-3" y="2780"/>
            <a:ext cx="4874232" cy="6855220"/>
          </a:xfrm>
          <a:prstGeom prst="rect">
            <a:avLst/>
          </a:prstGeom>
          <a:noFill/>
          <a:ln>
            <a:noFill/>
          </a:ln>
        </p:spPr>
      </p:pic>
      <p:sp>
        <p:nvSpPr>
          <p:cNvPr id="225" name="Google Shape;225;p10"/>
          <p:cNvSpPr txBox="1"/>
          <p:nvPr>
            <p:ph idx="1" type="body"/>
          </p:nvPr>
        </p:nvSpPr>
        <p:spPr>
          <a:xfrm>
            <a:off x="4874230" y="1496291"/>
            <a:ext cx="7317770" cy="5189352"/>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SzPct val="108108"/>
              <a:buNone/>
            </a:pPr>
            <a:r>
              <a:rPr b="1" lang="en-US">
                <a:solidFill>
                  <a:srgbClr val="20EEF1"/>
                </a:solidFill>
                <a:latin typeface="Calibri"/>
                <a:ea typeface="Calibri"/>
                <a:cs typeface="Calibri"/>
                <a:sym typeface="Calibri"/>
              </a:rPr>
              <a:t>1. Bjóddu upp á einstaka vöru eða þjónustu</a:t>
            </a:r>
            <a:br>
              <a:rPr b="1" lang="en-US">
                <a:latin typeface="Calibri"/>
                <a:ea typeface="Calibri"/>
                <a:cs typeface="Calibri"/>
                <a:sym typeface="Calibri"/>
              </a:rPr>
            </a:br>
            <a:r>
              <a:rPr lang="en-US">
                <a:latin typeface="Calibri"/>
                <a:ea typeface="Calibri"/>
                <a:cs typeface="Calibri"/>
                <a:sym typeface="Calibri"/>
              </a:rPr>
              <a:t>Helst viltu vera sá eini sem selur það sem þú ert að selja.  </a:t>
            </a:r>
            <a:endParaRPr/>
          </a:p>
          <a:p>
            <a:pPr indent="0" lvl="0" marL="0" rtl="0" algn="l">
              <a:lnSpc>
                <a:spcPct val="90000"/>
              </a:lnSpc>
              <a:spcBef>
                <a:spcPts val="0"/>
              </a:spcBef>
              <a:spcAft>
                <a:spcPts val="0"/>
              </a:spcAft>
              <a:buSzPct val="108108"/>
              <a:buNone/>
            </a:pPr>
            <a:r>
              <a:rPr lang="en-US">
                <a:latin typeface="Calibri"/>
                <a:ea typeface="Calibri"/>
                <a:cs typeface="Calibri"/>
                <a:sym typeface="Calibri"/>
              </a:rPr>
              <a:t>   Galdurinn við að koma með einstaka vöru eða þjónustu er að   </a:t>
            </a:r>
            <a:endParaRPr/>
          </a:p>
          <a:p>
            <a:pPr indent="0" lvl="0" marL="0" rtl="0" algn="l">
              <a:lnSpc>
                <a:spcPct val="90000"/>
              </a:lnSpc>
              <a:spcBef>
                <a:spcPts val="0"/>
              </a:spcBef>
              <a:spcAft>
                <a:spcPts val="0"/>
              </a:spcAft>
              <a:buSzPct val="108108"/>
              <a:buNone/>
            </a:pPr>
            <a:r>
              <a:rPr lang="en-US">
                <a:latin typeface="Calibri"/>
                <a:ea typeface="Calibri"/>
                <a:cs typeface="Calibri"/>
                <a:sym typeface="Calibri"/>
              </a:rPr>
              <a:t>   leita að óuppfylltum þörfum.</a:t>
            </a:r>
            <a:br>
              <a:rPr lang="en-US">
                <a:latin typeface="Calibri"/>
                <a:ea typeface="Calibri"/>
                <a:cs typeface="Calibri"/>
                <a:sym typeface="Calibri"/>
              </a:rPr>
            </a:br>
            <a:endParaRPr/>
          </a:p>
          <a:p>
            <a:pPr indent="-228600" lvl="0" marL="228600" rtl="0" algn="l">
              <a:lnSpc>
                <a:spcPct val="90000"/>
              </a:lnSpc>
              <a:spcBef>
                <a:spcPts val="0"/>
              </a:spcBef>
              <a:spcAft>
                <a:spcPts val="0"/>
              </a:spcAft>
              <a:buSzPct val="108108"/>
              <a:buNone/>
            </a:pPr>
            <a:r>
              <a:rPr b="1" lang="en-US">
                <a:solidFill>
                  <a:srgbClr val="20EEF1"/>
                </a:solidFill>
                <a:latin typeface="Calibri"/>
                <a:ea typeface="Calibri"/>
                <a:cs typeface="Calibri"/>
                <a:sym typeface="Calibri"/>
              </a:rPr>
              <a:t>2. Bjóddu upp á seljanlega vöru eða þjónustu</a:t>
            </a:r>
            <a:br>
              <a:rPr b="1" lang="en-US">
                <a:latin typeface="Calibri"/>
                <a:ea typeface="Calibri"/>
                <a:cs typeface="Calibri"/>
                <a:sym typeface="Calibri"/>
              </a:rPr>
            </a:br>
            <a:r>
              <a:rPr lang="en-US">
                <a:solidFill>
                  <a:srgbClr val="222222"/>
                </a:solidFill>
                <a:latin typeface="Calibri"/>
                <a:ea typeface="Calibri"/>
                <a:cs typeface="Calibri"/>
                <a:sym typeface="Calibri"/>
              </a:rPr>
              <a:t>Þú gætir komið með alls kyns </a:t>
            </a:r>
            <a:r>
              <a:rPr lang="en-US" u="sng">
                <a:solidFill>
                  <a:srgbClr val="222222"/>
                </a:solidFill>
                <a:latin typeface="Calibri"/>
                <a:ea typeface="Calibri"/>
                <a:cs typeface="Calibri"/>
                <a:sym typeface="Calibri"/>
              </a:rPr>
              <a:t>skapandi og frumlegar vörur </a:t>
            </a:r>
            <a:r>
              <a:rPr lang="en-US">
                <a:solidFill>
                  <a:srgbClr val="222222"/>
                </a:solidFill>
                <a:latin typeface="Calibri"/>
                <a:ea typeface="Calibri"/>
                <a:cs typeface="Calibri"/>
                <a:sym typeface="Calibri"/>
              </a:rPr>
              <a:t>og/eða þjónustu, en ef enginn vill það sem þú hefur framleitt eru lítið gagn í henni. Þar að auki, ef þú stefnir á lítinn sérhæfðan markað þá verður að vera nægileg eftirspurn eftir vörunni þinni til að þú getir hagnast. Til að ákvarða eftirspurn verður þú að meta markaðinn og </a:t>
            </a:r>
            <a:r>
              <a:rPr lang="en-US" u="sng">
                <a:solidFill>
                  <a:srgbClr val="222222"/>
                </a:solidFill>
                <a:latin typeface="Calibri"/>
                <a:ea typeface="Calibri"/>
                <a:cs typeface="Calibri"/>
                <a:sym typeface="Calibri"/>
              </a:rPr>
              <a:t>gera umfangsmiklar markaðsrannsóknir</a:t>
            </a:r>
            <a:r>
              <a:rPr lang="en-US">
                <a:solidFill>
                  <a:srgbClr val="222222"/>
                </a:solidFill>
                <a:latin typeface="Calibri"/>
                <a:ea typeface="Calibri"/>
                <a:cs typeface="Calibri"/>
                <a:sym typeface="Calibri"/>
              </a:rPr>
              <a:t>. Ef þú vilt vita hvort það sé markaður fyrir vöruna þína, þá er besta leiðin til að komast að því að spyrja markhópinn þinn.</a:t>
            </a:r>
            <a:br>
              <a:rPr lang="en-US">
                <a:solidFill>
                  <a:srgbClr val="222222"/>
                </a:solidFill>
                <a:latin typeface="Calibri"/>
                <a:ea typeface="Calibri"/>
                <a:cs typeface="Calibri"/>
                <a:sym typeface="Calibri"/>
              </a:rPr>
            </a:br>
            <a:endParaRPr b="1"/>
          </a:p>
        </p:txBody>
      </p:sp>
      <p:sp>
        <p:nvSpPr>
          <p:cNvPr id="226" name="Google Shape;226;p10"/>
          <p:cNvSpPr txBox="1"/>
          <p:nvPr>
            <p:ph idx="3" type="body"/>
          </p:nvPr>
        </p:nvSpPr>
        <p:spPr>
          <a:xfrm>
            <a:off x="5592686" y="212260"/>
            <a:ext cx="5880857" cy="107455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3600"/>
              <a:buNone/>
            </a:pPr>
            <a:r>
              <a:rPr lang="en-US" sz="3200">
                <a:solidFill>
                  <a:srgbClr val="0070C0"/>
                </a:solidFill>
              </a:rPr>
              <a:t>Ráð til að greina glufur á markaði:       </a:t>
            </a:r>
            <a:endParaRPr/>
          </a:p>
          <a:p>
            <a:pPr indent="0" lvl="0" marL="0" rtl="0" algn="l">
              <a:lnSpc>
                <a:spcPct val="90000"/>
              </a:lnSpc>
              <a:spcBef>
                <a:spcPts val="0"/>
              </a:spcBef>
              <a:spcAft>
                <a:spcPts val="0"/>
              </a:spcAft>
              <a:buSzPts val="3600"/>
              <a:buNone/>
            </a:pPr>
            <a:r>
              <a:rPr lang="en-US" sz="3200">
                <a:solidFill>
                  <a:srgbClr val="0070C0"/>
                </a:solidFill>
              </a:rPr>
              <a:t>Leiðbeiningar skref fyrir skref</a:t>
            </a:r>
            <a:endParaRPr sz="3200">
              <a:solidFill>
                <a:srgbClr val="0070C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15686"/>
          </a:schemeClr>
        </a:solidFill>
      </p:bgPr>
    </p:bg>
    <p:spTree>
      <p:nvGrpSpPr>
        <p:cNvPr id="230" name="Shape 230"/>
        <p:cNvGrpSpPr/>
        <p:nvPr/>
      </p:nvGrpSpPr>
      <p:grpSpPr>
        <a:xfrm>
          <a:off x="0" y="0"/>
          <a:ext cx="0" cy="0"/>
          <a:chOff x="0" y="0"/>
          <a:chExt cx="0" cy="0"/>
        </a:xfrm>
      </p:grpSpPr>
      <p:pic>
        <p:nvPicPr>
          <p:cNvPr id="231" name="Google Shape;231;p9"/>
          <p:cNvPicPr preferRelativeResize="0"/>
          <p:nvPr>
            <p:ph idx="2" type="pic"/>
          </p:nvPr>
        </p:nvPicPr>
        <p:blipFill rotWithShape="1">
          <a:blip r:embed="rId3">
            <a:alphaModFix/>
          </a:blip>
          <a:srcRect b="0" l="805" r="805" t="0"/>
          <a:stretch/>
        </p:blipFill>
        <p:spPr>
          <a:xfrm>
            <a:off x="7061200" y="1203325"/>
            <a:ext cx="5130800" cy="3913188"/>
          </a:xfrm>
          <a:prstGeom prst="rect">
            <a:avLst/>
          </a:prstGeom>
          <a:solidFill>
            <a:schemeClr val="lt1"/>
          </a:solidFill>
          <a:ln>
            <a:noFill/>
          </a:ln>
        </p:spPr>
      </p:pic>
      <p:sp>
        <p:nvSpPr>
          <p:cNvPr id="232" name="Google Shape;232;p9"/>
          <p:cNvSpPr txBox="1"/>
          <p:nvPr>
            <p:ph idx="1" type="body"/>
          </p:nvPr>
        </p:nvSpPr>
        <p:spPr>
          <a:xfrm>
            <a:off x="279400" y="3429000"/>
            <a:ext cx="6070600" cy="2786028"/>
          </a:xfrm>
          <a:prstGeom prst="rect">
            <a:avLst/>
          </a:prstGeom>
          <a:noFill/>
          <a:ln>
            <a:noFill/>
          </a:ln>
        </p:spPr>
        <p:txBody>
          <a:bodyPr anchorCtr="0" anchor="t" bIns="45700" lIns="91425" spcFirstLastPara="1" rIns="91425" wrap="square" tIns="45700">
            <a:noAutofit/>
          </a:bodyPr>
          <a:lstStyle/>
          <a:p>
            <a:pPr indent="-342900" lvl="0" marL="571500" rtl="0" algn="l">
              <a:lnSpc>
                <a:spcPct val="90000"/>
              </a:lnSpc>
              <a:spcBef>
                <a:spcPts val="1000"/>
              </a:spcBef>
              <a:spcAft>
                <a:spcPts val="0"/>
              </a:spcAft>
              <a:buSzPts val="2400"/>
              <a:buFont typeface="Arial"/>
              <a:buChar char="•"/>
            </a:pPr>
            <a:r>
              <a:rPr b="1" i="0" lang="en-US" u="sng">
                <a:solidFill>
                  <a:srgbClr val="0070C0"/>
                </a:solidFill>
                <a:latin typeface="Calibri"/>
                <a:ea typeface="Calibri"/>
                <a:cs typeface="Calibri"/>
                <a:sym typeface="Calibri"/>
                <a:hlinkClick r:id="rId4">
                  <a:extLst>
                    <a:ext uri="{A12FA001-AC4F-418D-AE19-62706E023703}">
                      <ahyp:hlinkClr val="tx"/>
                    </a:ext>
                  </a:extLst>
                </a:hlinkClick>
              </a:rPr>
              <a:t>Google Trends</a:t>
            </a:r>
            <a:r>
              <a:rPr b="1" i="0" lang="en-US">
                <a:solidFill>
                  <a:srgbClr val="0070C0"/>
                </a:solidFill>
                <a:latin typeface="Calibri"/>
                <a:ea typeface="Calibri"/>
                <a:cs typeface="Calibri"/>
                <a:sym typeface="Calibri"/>
              </a:rPr>
              <a:t> </a:t>
            </a:r>
            <a:r>
              <a:rPr lang="en-US">
                <a:solidFill>
                  <a:srgbClr val="033637"/>
                </a:solidFill>
                <a:latin typeface="Calibri"/>
                <a:ea typeface="Calibri"/>
                <a:cs typeface="Calibri"/>
                <a:sym typeface="Calibri"/>
              </a:rPr>
              <a:t>er frábær leið til að sjá hverju fólk leitar að. </a:t>
            </a:r>
            <a:br>
              <a:rPr lang="en-US">
                <a:solidFill>
                  <a:srgbClr val="033637"/>
                </a:solidFill>
                <a:latin typeface="Calibri"/>
                <a:ea typeface="Calibri"/>
                <a:cs typeface="Calibri"/>
                <a:sym typeface="Calibri"/>
              </a:rPr>
            </a:br>
            <a:r>
              <a:rPr lang="en-US">
                <a:solidFill>
                  <a:srgbClr val="033637"/>
                </a:solidFill>
                <a:latin typeface="Calibri"/>
                <a:ea typeface="Calibri"/>
                <a:cs typeface="Calibri"/>
                <a:sym typeface="Calibri"/>
              </a:rPr>
              <a:t>Samfélagsmiðlar eru leið til að fylgjast með vinsælum myllumerkjum (e. hashtags). Greina helstu samfélagsmiðlana: Facebook, Instagram, Twitter, TikTok o.s.frv.</a:t>
            </a:r>
            <a:br>
              <a:rPr lang="en-US">
                <a:solidFill>
                  <a:srgbClr val="033637"/>
                </a:solidFill>
                <a:latin typeface="Calibri"/>
                <a:ea typeface="Calibri"/>
                <a:cs typeface="Calibri"/>
                <a:sym typeface="Calibri"/>
              </a:rPr>
            </a:br>
            <a:endParaRPr/>
          </a:p>
        </p:txBody>
      </p:sp>
      <p:sp>
        <p:nvSpPr>
          <p:cNvPr id="233" name="Google Shape;233;p9"/>
          <p:cNvSpPr txBox="1"/>
          <p:nvPr>
            <p:ph idx="3" type="body"/>
          </p:nvPr>
        </p:nvSpPr>
        <p:spPr>
          <a:xfrm>
            <a:off x="734714" y="642972"/>
            <a:ext cx="5085159" cy="582221"/>
          </a:xfrm>
          <a:prstGeom prst="rect">
            <a:avLst/>
          </a:prstGeom>
          <a:noFill/>
          <a:ln>
            <a:noFill/>
          </a:ln>
        </p:spPr>
        <p:txBody>
          <a:bodyPr anchorCtr="0" anchor="t" bIns="45700" lIns="91425" spcFirstLastPara="1" rIns="91425" wrap="square" tIns="45700">
            <a:normAutofit fontScale="85000" lnSpcReduction="20000"/>
          </a:bodyPr>
          <a:lstStyle/>
          <a:p>
            <a:pPr indent="-228600" lvl="0" marL="457200" rtl="0" algn="l">
              <a:lnSpc>
                <a:spcPct val="90000"/>
              </a:lnSpc>
              <a:spcBef>
                <a:spcPts val="1000"/>
              </a:spcBef>
              <a:spcAft>
                <a:spcPts val="0"/>
              </a:spcAft>
              <a:buSzPct val="117647"/>
              <a:buNone/>
            </a:pPr>
            <a:r>
              <a:rPr lang="en-US">
                <a:solidFill>
                  <a:srgbClr val="20EEF1"/>
                </a:solidFill>
              </a:rPr>
              <a:t>3. Rannsókn á markaðsþróun</a:t>
            </a:r>
            <a:endParaRPr/>
          </a:p>
          <a:p>
            <a:pPr indent="-228600" lvl="0" marL="457200" rtl="0" algn="l">
              <a:lnSpc>
                <a:spcPct val="90000"/>
              </a:lnSpc>
              <a:spcBef>
                <a:spcPts val="1000"/>
              </a:spcBef>
              <a:spcAft>
                <a:spcPts val="0"/>
              </a:spcAft>
              <a:buSzPct val="117647"/>
              <a:buNone/>
            </a:pPr>
            <a:r>
              <a:t/>
            </a:r>
            <a:endParaRPr/>
          </a:p>
        </p:txBody>
      </p:sp>
      <p:sp>
        <p:nvSpPr>
          <p:cNvPr id="234" name="Google Shape;234;p9"/>
          <p:cNvSpPr txBox="1"/>
          <p:nvPr/>
        </p:nvSpPr>
        <p:spPr>
          <a:xfrm>
            <a:off x="734714" y="1492071"/>
            <a:ext cx="5970886"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chemeClr val="lt1"/>
                </a:solidFill>
                <a:latin typeface="Calibri"/>
                <a:ea typeface="Calibri"/>
                <a:cs typeface="Calibri"/>
                <a:sym typeface="Calibri"/>
              </a:rPr>
              <a:t>Ef þú ert að leita að nýrri hugmynd að vöru eða þjónustu geturðu fundið innblástur með því að sjá hvað er vinsælt. Hér eru nokkur gagnleg verkfæri: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15"/>
          <p:cNvSpPr txBox="1"/>
          <p:nvPr>
            <p:ph idx="1" type="body"/>
          </p:nvPr>
        </p:nvSpPr>
        <p:spPr>
          <a:xfrm>
            <a:off x="5816600" y="3746500"/>
            <a:ext cx="6184900" cy="2501900"/>
          </a:xfrm>
          <a:prstGeom prst="rect">
            <a:avLst/>
          </a:prstGeom>
          <a:noFill/>
          <a:ln>
            <a:noFill/>
          </a:ln>
        </p:spPr>
        <p:txBody>
          <a:bodyPr anchorCtr="0" anchor="t" bIns="45700" lIns="91425" spcFirstLastPara="1" rIns="91425" wrap="square" tIns="45700">
            <a:noAutofit/>
          </a:bodyPr>
          <a:lstStyle/>
          <a:p>
            <a:pPr indent="-342900" lvl="0" marL="342900" rtl="0" algn="l">
              <a:lnSpc>
                <a:spcPct val="70000"/>
              </a:lnSpc>
              <a:spcBef>
                <a:spcPts val="0"/>
              </a:spcBef>
              <a:spcAft>
                <a:spcPts val="0"/>
              </a:spcAft>
              <a:buSzPts val="2400"/>
              <a:buFont typeface="Arial"/>
              <a:buChar char="•"/>
            </a:pPr>
            <a:r>
              <a:rPr lang="en-US"/>
              <a:t>Áður en þú verður of spennt/ur fyrir því að fara með hjólaskauta upp á hálendið skaltu íhuga hvers vegna eitthvað gæti virkað í einu landi en ekki öðru.</a:t>
            </a:r>
            <a:endParaRPr/>
          </a:p>
          <a:p>
            <a:pPr indent="-190500" lvl="0" marL="342900" rtl="0" algn="l">
              <a:lnSpc>
                <a:spcPct val="70000"/>
              </a:lnSpc>
              <a:spcBef>
                <a:spcPts val="0"/>
              </a:spcBef>
              <a:spcAft>
                <a:spcPts val="0"/>
              </a:spcAft>
              <a:buSzPts val="2400"/>
              <a:buFont typeface="Arial"/>
              <a:buNone/>
            </a:pPr>
            <a:r>
              <a:t/>
            </a:r>
            <a:endParaRPr/>
          </a:p>
          <a:p>
            <a:pPr indent="-342900" lvl="0" marL="342900" rtl="0" algn="l">
              <a:lnSpc>
                <a:spcPct val="70000"/>
              </a:lnSpc>
              <a:spcBef>
                <a:spcPts val="0"/>
              </a:spcBef>
              <a:spcAft>
                <a:spcPts val="0"/>
              </a:spcAft>
              <a:buSzPts val="2400"/>
              <a:buFont typeface="Arial"/>
              <a:buChar char="•"/>
            </a:pPr>
            <a:r>
              <a:rPr lang="en-US"/>
              <a:t>Hugsaðu um hvort það sé meira krefjandi að fá aðgang að efnunum, dýrt að búa til eða hvort fólk yfir höfuð hafi áhuga á hugmyndinni.</a:t>
            </a:r>
            <a:endParaRPr/>
          </a:p>
        </p:txBody>
      </p:sp>
      <p:sp>
        <p:nvSpPr>
          <p:cNvPr id="240" name="Google Shape;240;p15"/>
          <p:cNvSpPr txBox="1"/>
          <p:nvPr>
            <p:ph idx="3" type="body"/>
          </p:nvPr>
        </p:nvSpPr>
        <p:spPr>
          <a:xfrm>
            <a:off x="190500" y="3746500"/>
            <a:ext cx="5448300" cy="2374900"/>
          </a:xfrm>
          <a:prstGeom prst="rect">
            <a:avLst/>
          </a:prstGeom>
          <a:noFill/>
          <a:ln>
            <a:noFill/>
          </a:ln>
        </p:spPr>
        <p:txBody>
          <a:bodyPr anchorCtr="0" anchor="t" bIns="45700" lIns="91425" spcFirstLastPara="1" rIns="91425" wrap="square" tIns="45700">
            <a:normAutofit fontScale="47500" lnSpcReduction="20000"/>
          </a:bodyPr>
          <a:lstStyle/>
          <a:p>
            <a:pPr indent="-685800" lvl="0" marL="685800" rtl="0" algn="l">
              <a:lnSpc>
                <a:spcPct val="90000"/>
              </a:lnSpc>
              <a:spcBef>
                <a:spcPts val="0"/>
              </a:spcBef>
              <a:spcAft>
                <a:spcPts val="0"/>
              </a:spcAft>
              <a:buSzPct val="148606"/>
              <a:buFont typeface="Arial"/>
              <a:buChar char="•"/>
            </a:pPr>
            <a:r>
              <a:rPr lang="en-US" sz="5100"/>
              <a:t>Hefur þú einhvern tímann ferðast til annarra landa og uppgötvað t.d. spennandi götumat og langað að kynna hann heima fyrir? </a:t>
            </a:r>
            <a:endParaRPr/>
          </a:p>
          <a:p>
            <a:pPr indent="-457200" lvl="0" marL="685800" rtl="0" algn="l">
              <a:lnSpc>
                <a:spcPct val="90000"/>
              </a:lnSpc>
              <a:spcBef>
                <a:spcPts val="0"/>
              </a:spcBef>
              <a:spcAft>
                <a:spcPts val="0"/>
              </a:spcAft>
              <a:buSzPct val="148606"/>
              <a:buFont typeface="Arial"/>
              <a:buNone/>
            </a:pPr>
            <a:r>
              <a:t/>
            </a:r>
            <a:endParaRPr sz="5100"/>
          </a:p>
          <a:p>
            <a:pPr indent="-685800" lvl="0" marL="685800" rtl="0" algn="l">
              <a:lnSpc>
                <a:spcPct val="90000"/>
              </a:lnSpc>
              <a:spcBef>
                <a:spcPts val="0"/>
              </a:spcBef>
              <a:spcAft>
                <a:spcPts val="0"/>
              </a:spcAft>
              <a:buSzPct val="148606"/>
              <a:buFont typeface="Arial"/>
              <a:buChar char="•"/>
            </a:pPr>
            <a:r>
              <a:rPr lang="en-US" sz="5100"/>
              <a:t>Eða kannski hefur þú séð tækninýjung sem fyrirtæki á þínu svæði hafa ekki verið að nýta sér?</a:t>
            </a:r>
            <a:endParaRPr/>
          </a:p>
        </p:txBody>
      </p:sp>
      <p:pic>
        <p:nvPicPr>
          <p:cNvPr id="241" name="Google Shape;241;p15"/>
          <p:cNvPicPr preferRelativeResize="0"/>
          <p:nvPr>
            <p:ph idx="2" type="pic"/>
          </p:nvPr>
        </p:nvPicPr>
        <p:blipFill rotWithShape="1">
          <a:blip r:embed="rId3">
            <a:alphaModFix/>
          </a:blip>
          <a:srcRect b="27563" l="0" r="0" t="27562"/>
          <a:stretch/>
        </p:blipFill>
        <p:spPr>
          <a:xfrm>
            <a:off x="16300" y="-732"/>
            <a:ext cx="12175708" cy="3635823"/>
          </a:xfrm>
          <a:prstGeom prst="rect">
            <a:avLst/>
          </a:prstGeom>
          <a:noFill/>
          <a:ln>
            <a:noFill/>
          </a:ln>
        </p:spPr>
      </p:pic>
      <p:grpSp>
        <p:nvGrpSpPr>
          <p:cNvPr id="242" name="Google Shape;242;p15"/>
          <p:cNvGrpSpPr/>
          <p:nvPr/>
        </p:nvGrpSpPr>
        <p:grpSpPr>
          <a:xfrm rot="3085413">
            <a:off x="8757057" y="997524"/>
            <a:ext cx="2082443" cy="2861107"/>
            <a:chOff x="5875548" y="3125276"/>
            <a:chExt cx="438214" cy="602070"/>
          </a:xfrm>
        </p:grpSpPr>
        <p:sp>
          <p:nvSpPr>
            <p:cNvPr id="243" name="Google Shape;243;p15"/>
            <p:cNvSpPr/>
            <p:nvPr/>
          </p:nvSpPr>
          <p:spPr>
            <a:xfrm>
              <a:off x="5875548" y="3125276"/>
              <a:ext cx="369945" cy="602070"/>
            </a:xfrm>
            <a:custGeom>
              <a:rect b="b" l="l" r="r" t="t"/>
              <a:pathLst>
                <a:path extrusionOk="0" h="602070" w="369945">
                  <a:moveTo>
                    <a:pt x="369945" y="5539"/>
                  </a:moveTo>
                  <a:lnTo>
                    <a:pt x="343224" y="0"/>
                  </a:lnTo>
                  <a:lnTo>
                    <a:pt x="0" y="582197"/>
                  </a:lnTo>
                  <a:lnTo>
                    <a:pt x="94910" y="602071"/>
                  </a:lnTo>
                  <a:lnTo>
                    <a:pt x="95236" y="601582"/>
                  </a:lnTo>
                  <a:lnTo>
                    <a:pt x="26966" y="587328"/>
                  </a:lnTo>
                  <a:close/>
                </a:path>
              </a:pathLst>
            </a:custGeom>
            <a:solidFill>
              <a:srgbClr val="279BD3">
                <a:alpha val="5450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4" name="Google Shape;244;p15"/>
            <p:cNvSpPr/>
            <p:nvPr/>
          </p:nvSpPr>
          <p:spPr>
            <a:xfrm>
              <a:off x="5902513" y="3130815"/>
              <a:ext cx="411249" cy="596043"/>
            </a:xfrm>
            <a:custGeom>
              <a:rect b="b" l="l" r="r" t="t"/>
              <a:pathLst>
                <a:path extrusionOk="0" h="596043" w="411249">
                  <a:moveTo>
                    <a:pt x="342979" y="0"/>
                  </a:moveTo>
                  <a:lnTo>
                    <a:pt x="0" y="581790"/>
                  </a:lnTo>
                  <a:lnTo>
                    <a:pt x="68270" y="596043"/>
                  </a:lnTo>
                  <a:lnTo>
                    <a:pt x="411250" y="14254"/>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45" name="Google Shape;245;p15"/>
          <p:cNvSpPr txBox="1"/>
          <p:nvPr/>
        </p:nvSpPr>
        <p:spPr>
          <a:xfrm>
            <a:off x="320381" y="2567226"/>
            <a:ext cx="5613400" cy="86177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600" u="none" cap="none" strike="noStrike">
                <a:solidFill>
                  <a:srgbClr val="20EEF1"/>
                </a:solidFill>
                <a:latin typeface="Calibri"/>
                <a:ea typeface="Calibri"/>
                <a:cs typeface="Calibri"/>
                <a:sym typeface="Calibri"/>
              </a:rPr>
              <a:t>4. Alþjóðasamhengi</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2020-10-14T13:32:04Z</dcterms:created>
  <dc:creator>Gillian Keane</dc:creator>
</cp:coreProperties>
</file>