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embeddedFontLst>
    <p:embeddedFont>
      <p:font typeface="Roboto"/>
      <p:regular r:id="rId29"/>
      <p:bold r:id="rId30"/>
      <p:italic r:id="rId31"/>
      <p:boldItalic r:id="rId32"/>
    </p:embeddedFont>
    <p:embeddedFont>
      <p:font typeface="Montserrat"/>
      <p:regular r:id="rId33"/>
      <p:bold r:id="rId34"/>
      <p:italic r:id="rId35"/>
      <p:boldItalic r:id="rId36"/>
    </p:embeddedFont>
    <p:embeddedFont>
      <p:font typeface="Arial Narrow"/>
      <p:regular r:id="rId37"/>
      <p:bold r:id="rId38"/>
      <p:italic r:id="rId39"/>
      <p:boldItalic r:id="rId40"/>
    </p:embeddedFont>
    <p:embeddedFont>
      <p:font typeface="Montserrat Medium"/>
      <p:regular r:id="rId41"/>
      <p:bold r:id="rId42"/>
      <p:italic r:id="rId43"/>
      <p:boldItalic r:id="rId44"/>
    </p:embeddedFont>
    <p:embeddedFont>
      <p:font typeface="Montserrat Light"/>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9" roundtripDataSignature="AMtx7mifLpmDRHKwUldnwTJPK0EBrTlc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ArialNarrow-boldItalic.fntdata"/><Relationship Id="rId42" Type="http://schemas.openxmlformats.org/officeDocument/2006/relationships/font" Target="fonts/MontserratMedium-bold.fntdata"/><Relationship Id="rId41" Type="http://schemas.openxmlformats.org/officeDocument/2006/relationships/font" Target="fonts/MontserratMedium-regular.fntdata"/><Relationship Id="rId44" Type="http://schemas.openxmlformats.org/officeDocument/2006/relationships/font" Target="fonts/MontserratMedium-boldItalic.fntdata"/><Relationship Id="rId43" Type="http://schemas.openxmlformats.org/officeDocument/2006/relationships/font" Target="fonts/MontserratMedium-italic.fntdata"/><Relationship Id="rId46" Type="http://schemas.openxmlformats.org/officeDocument/2006/relationships/font" Target="fonts/MontserratLight-bold.fntdata"/><Relationship Id="rId45" Type="http://schemas.openxmlformats.org/officeDocument/2006/relationships/font" Target="fonts/MontserratLigh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MontserratLight-boldItalic.fntdata"/><Relationship Id="rId47" Type="http://schemas.openxmlformats.org/officeDocument/2006/relationships/font" Target="fonts/MontserratLight-italic.fntdata"/><Relationship Id="rId49"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italic.fntdata"/><Relationship Id="rId30" Type="http://schemas.openxmlformats.org/officeDocument/2006/relationships/font" Target="fonts/Roboto-bold.fntdata"/><Relationship Id="rId33" Type="http://schemas.openxmlformats.org/officeDocument/2006/relationships/font" Target="fonts/Montserrat-regular.fntdata"/><Relationship Id="rId32" Type="http://schemas.openxmlformats.org/officeDocument/2006/relationships/font" Target="fonts/Roboto-boldItalic.fntdata"/><Relationship Id="rId35" Type="http://schemas.openxmlformats.org/officeDocument/2006/relationships/font" Target="fonts/Montserrat-italic.fntdata"/><Relationship Id="rId34" Type="http://schemas.openxmlformats.org/officeDocument/2006/relationships/font" Target="fonts/Montserrat-bold.fntdata"/><Relationship Id="rId37" Type="http://schemas.openxmlformats.org/officeDocument/2006/relationships/font" Target="fonts/ArialNarrow-regular.fntdata"/><Relationship Id="rId36" Type="http://schemas.openxmlformats.org/officeDocument/2006/relationships/font" Target="fonts/Montserrat-boldItalic.fntdata"/><Relationship Id="rId39" Type="http://schemas.openxmlformats.org/officeDocument/2006/relationships/font" Target="fonts/ArialNarrow-italic.fntdata"/><Relationship Id="rId38" Type="http://schemas.openxmlformats.org/officeDocument/2006/relationships/font" Target="fonts/ArialNarrow-bold.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font" Target="fonts/Roboto-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0" Type="http://schemas.openxmlformats.org/officeDocument/2006/relationships/hyperlink" Target="https://drive.google.com/file/d/1RKR2KYmgwLc1Pl3F8ybVQdQxQPm-mNbr/view" TargetMode="External"/><Relationship Id="rId1" Type="http://schemas.openxmlformats.org/officeDocument/2006/relationships/notesMaster" Target="../notesMasters/notesMaster1.xml"/><Relationship Id="rId2" Type="http://schemas.openxmlformats.org/officeDocument/2006/relationships/hyperlink" Target="https://www.worldbank.org/en/topic/girlseducation" TargetMode="External"/><Relationship Id="rId3" Type="http://schemas.openxmlformats.org/officeDocument/2006/relationships/hyperlink" Target="https://www.unesco.org/en/artificial-intelligence/gender-equality" TargetMode="External"/><Relationship Id="rId4" Type="http://schemas.openxmlformats.org/officeDocument/2006/relationships/hyperlink" Target="https://www.bcs.org/articles-opinion-and-research/women-in-it-still-a-mountain-to-climb/" TargetMode="External"/><Relationship Id="rId9" Type="http://schemas.openxmlformats.org/officeDocument/2006/relationships/hyperlink" Target="https://www.ifc.org/wps/wcm/connect/news_ext_content/ifc_external_corporate_site/news+and+events/news/bridging+the+gender+gap+in+access+to+finance" TargetMode="External"/><Relationship Id="rId5" Type="http://schemas.openxmlformats.org/officeDocument/2006/relationships/hyperlink" Target="https://www.unep.org/news-and-stories/news/role-women-mountainous-regions" TargetMode="External"/><Relationship Id="rId6" Type="http://schemas.openxmlformats.org/officeDocument/2006/relationships/hyperlink" Target="https://portals.iucn.org/library/sites/library/files/documents/2021-040-En.pdf" TargetMode="External"/><Relationship Id="rId7" Type="http://schemas.openxmlformats.org/officeDocument/2006/relationships/hyperlink" Target="https://www.gemconsortium.org/file/open?fileId=50405" TargetMode="External"/><Relationship Id="rId8" Type="http://schemas.openxmlformats.org/officeDocument/2006/relationships/hyperlink" Target="https://www.worldbank.org/en/results/2013/04/01/banking-on-women-extending-womens-access-to-financial-service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indmapping.com/"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peakentrepreneurs2892/videos" TargetMode="External"/><Relationship Id="rId3" Type="http://schemas.openxmlformats.org/officeDocument/2006/relationships/hyperlink" Target="https://www.tiktok.com/@peakentrepreneurs" TargetMode="External"/><Relationship Id="rId4" Type="http://schemas.openxmlformats.org/officeDocument/2006/relationships/hyperlink" Target="https://www.instagram.com/peak.entrepreneurs/" TargetMode="External"/><Relationship Id="rId5" Type="http://schemas.openxmlformats.org/officeDocument/2006/relationships/hyperlink" Target="https://www.facebook.com/PeakEntrepreneur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RKR2KYmgwLc1Pl3F8ybVQdQxQPm-mNbr/view" TargetMode="External"/><Relationship Id="rId3" Type="http://schemas.openxmlformats.org/officeDocument/2006/relationships/hyperlink" Target="https://www.worldbank.org/en/home" TargetMode="External"/><Relationship Id="rId4" Type="http://schemas.openxmlformats.org/officeDocument/2006/relationships/hyperlink" Target="https://wbl.worldbank.org/en/report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herieblairfoundation.org/what-we-do/research/gender-stereotypes-report/" TargetMode="External"/><Relationship Id="rId3" Type="http://schemas.openxmlformats.org/officeDocument/2006/relationships/hyperlink" Target="https://www.findevgateway.org/finequity/blog/2022/01/gender-stereotypes-undermine-womens-entrepreneurship-and-economic-empowerment" TargetMode="External"/><Relationship Id="rId4" Type="http://schemas.openxmlformats.org/officeDocument/2006/relationships/hyperlink" Target="https://centreforentrepreneurs.org/cfe-research/shattering-stereotypes/" TargetMode="External"/><Relationship Id="rId5" Type="http://schemas.openxmlformats.org/officeDocument/2006/relationships/hyperlink" Target="https://theconversation.com/female-entrepreneurs-and-the-curse-of-male-only-business-attributes-77272" TargetMode="External"/><Relationship Id="rId6" Type="http://schemas.openxmlformats.org/officeDocument/2006/relationships/hyperlink" Target="https://www.kauffman.org/currents/the-gender-stereotypes-of-entrepreneurship/"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rzone.com/hr-glossary/what-is-work-life-balance" TargetMode="External"/><Relationship Id="rId3" Type="http://schemas.openxmlformats.org/officeDocument/2006/relationships/hyperlink" Target="https://www.investopedia.com/terms/g/glass-ceiling.asp" TargetMode="External"/><Relationship Id="rId4" Type="http://schemas.openxmlformats.org/officeDocument/2006/relationships/hyperlink" Target="https://eige.europa.eu/thesaurus/terms/1267" TargetMode="External"/><Relationship Id="rId5" Type="http://schemas.openxmlformats.org/officeDocument/2006/relationships/hyperlink" Target="https://www.eurofound.europa.eu/observatories/eurwork/industrial-relations-dictionary/labour-market-segmentation" TargetMode="External"/></Relationships>
</file>

<file path=ppt/notesSlides/_rels/notesSlide9.xml.rels><?xml version="1.0" encoding="UTF-8" standalone="yes"?><Relationships xmlns="http://schemas.openxmlformats.org/package/2006/relationships"><Relationship Id="rId11" Type="http://schemas.openxmlformats.org/officeDocument/2006/relationships/hyperlink" Target="https://www.huffpost.com/entry/the-invisible-barrier-that-holds-women-entrepreneurs_b_599b07dee4b033e0fbdec65a" TargetMode="External"/><Relationship Id="rId10" Type="http://schemas.openxmlformats.org/officeDocument/2006/relationships/hyperlink" Target="https://www.insurancebusinessmag.com/us/news/diversity-inclusion/the-invisible-barriers-faced-by-female-leaders-166596.aspx" TargetMode="External"/><Relationship Id="rId13" Type="http://schemas.openxmlformats.org/officeDocument/2006/relationships/hyperlink" Target="https://www.jil.go.jp/english/JLR/documents/2009/JLR21_hori.pdf" TargetMode="External"/><Relationship Id="rId12" Type="http://schemas.openxmlformats.org/officeDocument/2006/relationships/hyperlink" Target="https://journals.sagepub.com/doi/abs/10.1177/1350506804042097?journalCode=ejwa" TargetMode="External"/><Relationship Id="rId1" Type="http://schemas.openxmlformats.org/officeDocument/2006/relationships/notesMaster" Target="../notesMasters/notesMaster1.xml"/><Relationship Id="rId2" Type="http://schemas.openxmlformats.org/officeDocument/2006/relationships/hyperlink" Target="https://www.businessnewsdaily.com/5244-improve-work-life-balance-today.html" TargetMode="External"/><Relationship Id="rId3" Type="http://schemas.openxmlformats.org/officeDocument/2006/relationships/hyperlink" Target="https://thehappinessindex.com/blog/importance-work-life-balance/" TargetMode="External"/><Relationship Id="rId4" Type="http://schemas.openxmlformats.org/officeDocument/2006/relationships/hyperlink" Target="https://ec.europa.eu/social/main.jsp?catId=1311&amp;langId=en" TargetMode="External"/><Relationship Id="rId9" Type="http://schemas.openxmlformats.org/officeDocument/2006/relationships/hyperlink" Target="https://oae.illinois.edu/wp-content/uploads/2022/06/Women-Rising-The-Unseen-Barriers-Harvard-Business-Review-0913.pdf" TargetMode="External"/><Relationship Id="rId5" Type="http://schemas.openxmlformats.org/officeDocument/2006/relationships/hyperlink" Target="https://www.frontiersin.org/articles/10.3389/fpsyg.2021.618250/full" TargetMode="External"/><Relationship Id="rId6" Type="http://schemas.openxmlformats.org/officeDocument/2006/relationships/hyperlink" Target="https://www.everydayhealth.com/womens-health/glass-ceiling-effect-its-impact-on-women/" TargetMode="External"/><Relationship Id="rId7" Type="http://schemas.openxmlformats.org/officeDocument/2006/relationships/hyperlink" Target="https://www.oecd.org/economy/sticky-floors-or-glass-ceilings-the-role-of-human-capital-working-time-flexibility-and-discrimination-in-the-gender-wage-02ef3235-en.htm" TargetMode="External"/><Relationship Id="rId8" Type="http://schemas.openxmlformats.org/officeDocument/2006/relationships/hyperlink" Target="https://builtin.com/diversity-inclusion/glass-ceil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1" name="Google Shape;25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hlink"/>
                </a:solidFill>
                <a:hlinkClick r:id="rId2"/>
              </a:rPr>
              <a:t>Girls' Education Overview (worldbank.org)</a:t>
            </a:r>
            <a:endParaRPr/>
          </a:p>
          <a:p>
            <a:pPr indent="0" lvl="0" marL="0" rtl="0" algn="l">
              <a:lnSpc>
                <a:spcPct val="100000"/>
              </a:lnSpc>
              <a:spcBef>
                <a:spcPts val="0"/>
              </a:spcBef>
              <a:spcAft>
                <a:spcPts val="0"/>
              </a:spcAft>
              <a:buSzPts val="1100"/>
              <a:buNone/>
            </a:pPr>
            <a:r>
              <a:rPr lang="en-US"/>
              <a:t>https://www.worldbank.org/en/topic/girlseducation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u="sng">
                <a:solidFill>
                  <a:schemeClr val="hlink"/>
                </a:solidFill>
                <a:hlinkClick r:id="rId3"/>
              </a:rPr>
              <a:t>Women’s access to and participation in technological developments | UNESCO</a:t>
            </a:r>
            <a:endParaRPr/>
          </a:p>
          <a:p>
            <a:pPr indent="0" lvl="0" marL="0" rtl="0" algn="l">
              <a:lnSpc>
                <a:spcPct val="100000"/>
              </a:lnSpc>
              <a:spcBef>
                <a:spcPts val="0"/>
              </a:spcBef>
              <a:spcAft>
                <a:spcPts val="0"/>
              </a:spcAft>
              <a:buSzPts val="1100"/>
              <a:buNone/>
            </a:pPr>
            <a:r>
              <a:rPr lang="en-US"/>
              <a:t>https://www.unesco.org/en/artificial-intelligence/gender-equality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u="sng">
                <a:solidFill>
                  <a:schemeClr val="hlink"/>
                </a:solidFill>
                <a:hlinkClick r:id="rId4"/>
              </a:rPr>
              <a:t>Women in IT: Still a mountain to climb | BCS</a:t>
            </a:r>
            <a:endParaRPr/>
          </a:p>
          <a:p>
            <a:pPr indent="0" lvl="0" marL="0" rtl="0" algn="l">
              <a:lnSpc>
                <a:spcPct val="100000"/>
              </a:lnSpc>
              <a:spcBef>
                <a:spcPts val="0"/>
              </a:spcBef>
              <a:spcAft>
                <a:spcPts val="0"/>
              </a:spcAft>
              <a:buSzPts val="1100"/>
              <a:buNone/>
            </a:pPr>
            <a:r>
              <a:rPr lang="en-US"/>
              <a:t>https://www.bcs.org/articles-opinion-and-research/women-in-it-still-a-mountain-to-climb/</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u="sng">
                <a:solidFill>
                  <a:schemeClr val="hlink"/>
                </a:solidFill>
                <a:hlinkClick r:id="rId5"/>
              </a:rPr>
              <a:t>The role of women in mountainous regions (unep.org)</a:t>
            </a:r>
            <a:endParaRPr/>
          </a:p>
          <a:p>
            <a:pPr indent="0" lvl="0" marL="0" rtl="0" algn="l">
              <a:lnSpc>
                <a:spcPct val="100000"/>
              </a:lnSpc>
              <a:spcBef>
                <a:spcPts val="0"/>
              </a:spcBef>
              <a:spcAft>
                <a:spcPts val="0"/>
              </a:spcAft>
              <a:buSzPts val="1100"/>
              <a:buNone/>
            </a:pPr>
            <a:r>
              <a:rPr lang="en-US"/>
              <a:t>https://www.unep.org/news-and-stories/news/role-women-mountainous-regions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u="sng">
                <a:solidFill>
                  <a:schemeClr val="hlink"/>
                </a:solidFill>
                <a:hlinkClick r:id="rId6"/>
              </a:rPr>
              <a:t>2021-040-En.pdf (iucn.org)</a:t>
            </a:r>
            <a:endParaRPr/>
          </a:p>
          <a:p>
            <a:pPr indent="0" lvl="0" marL="0" rtl="0" algn="l">
              <a:lnSpc>
                <a:spcPct val="100000"/>
              </a:lnSpc>
              <a:spcBef>
                <a:spcPts val="0"/>
              </a:spcBef>
              <a:spcAft>
                <a:spcPts val="0"/>
              </a:spcAft>
              <a:buSzPts val="1100"/>
              <a:buNone/>
            </a:pPr>
            <a:r>
              <a:rPr lang="en-US"/>
              <a:t>https://portals.iucn.org/library/sites/library/files/documents/2021-040-En.pdf</a:t>
            </a:r>
            <a:endParaRPr/>
          </a:p>
          <a:p>
            <a:pPr indent="0" lvl="0" marL="0" rtl="0" algn="l">
              <a:lnSpc>
                <a:spcPct val="100000"/>
              </a:lnSpc>
              <a:spcBef>
                <a:spcPts val="0"/>
              </a:spcBef>
              <a:spcAft>
                <a:spcPts val="0"/>
              </a:spcAft>
              <a:buSzPts val="1100"/>
              <a:buNone/>
            </a:pPr>
            <a:r>
              <a:t/>
            </a:r>
            <a:endParaRPr>
              <a:solidFill>
                <a:srgbClr val="0070C0"/>
              </a:solidFill>
            </a:endParaRPr>
          </a:p>
          <a:p>
            <a:pPr indent="0" lvl="0" marL="0" rtl="0" algn="l">
              <a:lnSpc>
                <a:spcPct val="100000"/>
              </a:lnSpc>
              <a:spcBef>
                <a:spcPts val="0"/>
              </a:spcBef>
              <a:spcAft>
                <a:spcPts val="0"/>
              </a:spcAft>
              <a:buSzPts val="1100"/>
              <a:buNone/>
            </a:pPr>
            <a:r>
              <a:rPr lang="en-US" u="sng">
                <a:solidFill>
                  <a:schemeClr val="hlink"/>
                </a:solidFill>
                <a:hlinkClick r:id="rId7"/>
              </a:rPr>
              <a:t>Global Entrepreneurship Monitor 2018/2019 Women’s Entrepreneurship Report (gemconsortium.org)</a:t>
            </a:r>
            <a:endParaRPr/>
          </a:p>
          <a:p>
            <a:pPr indent="0" lvl="0" marL="0" rtl="0" algn="l">
              <a:lnSpc>
                <a:spcPct val="100000"/>
              </a:lnSpc>
              <a:spcBef>
                <a:spcPts val="0"/>
              </a:spcBef>
              <a:spcAft>
                <a:spcPts val="0"/>
              </a:spcAft>
              <a:buSzPts val="1100"/>
              <a:buNone/>
            </a:pPr>
            <a:r>
              <a:rPr lang="en-US"/>
              <a:t>https://www.gemconsortium.org/file/open?fileId=50405</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u="sng">
                <a:solidFill>
                  <a:schemeClr val="hlink"/>
                </a:solidFill>
                <a:hlinkClick r:id="rId8"/>
              </a:rPr>
              <a:t>Expanding Women’s Access to Financial Services (worldbank.org)</a:t>
            </a:r>
            <a:endParaRPr/>
          </a:p>
          <a:p>
            <a:pPr indent="0" lvl="0" marL="0" rtl="0" algn="l">
              <a:lnSpc>
                <a:spcPct val="100000"/>
              </a:lnSpc>
              <a:spcBef>
                <a:spcPts val="0"/>
              </a:spcBef>
              <a:spcAft>
                <a:spcPts val="0"/>
              </a:spcAft>
              <a:buSzPts val="1100"/>
              <a:buNone/>
            </a:pPr>
            <a:r>
              <a:rPr lang="en-US"/>
              <a:t>https://www.worldbank.org/en/results/2013/04/01/banking-on-women-extending-womens-access-to-financial-services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u="sng">
                <a:solidFill>
                  <a:schemeClr val="hlink"/>
                </a:solidFill>
                <a:hlinkClick r:id="rId9"/>
              </a:rPr>
              <a:t>Bridging the Gender Gap in Access to Finance (ifc.org)</a:t>
            </a:r>
            <a:endParaRPr/>
          </a:p>
          <a:p>
            <a:pPr indent="0" lvl="0" marL="0" rtl="0" algn="l">
              <a:lnSpc>
                <a:spcPct val="100000"/>
              </a:lnSpc>
              <a:spcBef>
                <a:spcPts val="0"/>
              </a:spcBef>
              <a:spcAft>
                <a:spcPts val="0"/>
              </a:spcAft>
              <a:buSzPts val="1100"/>
              <a:buNone/>
            </a:pPr>
            <a:r>
              <a:rPr lang="en-US"/>
              <a:t>https://www.ifc.org/wps/wcm/connect/news_ext_content/ifc_external_corporate_site/news+and+events/news/bridging+the+gender+gap+in+access+to+finance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u="sng">
                <a:solidFill>
                  <a:schemeClr val="hlink"/>
                </a:solidFill>
                <a:hlinkClick r:id="rId10"/>
              </a:rPr>
              <a:t>PEAK Literature Review.pdf - Google Drive</a:t>
            </a:r>
            <a:endParaRPr/>
          </a:p>
          <a:p>
            <a:pPr indent="0" lvl="0" marL="0" rtl="0" algn="l">
              <a:lnSpc>
                <a:spcPct val="100000"/>
              </a:lnSpc>
              <a:spcBef>
                <a:spcPts val="0"/>
              </a:spcBef>
              <a:spcAft>
                <a:spcPts val="0"/>
              </a:spcAft>
              <a:buSzPts val="1100"/>
              <a:buNone/>
            </a:pPr>
            <a:r>
              <a:rPr lang="en-US"/>
              <a:t>https://drive.google.com/file/d/1RKR2KYmgwLc1Pl3F8ybVQdQxQPm-mNbr/view</a:t>
            </a:r>
            <a:endParaRPr/>
          </a:p>
        </p:txBody>
      </p:sp>
      <p:sp>
        <p:nvSpPr>
          <p:cNvPr id="384" name="Google Shape;384;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8" name="Google Shape;408;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3" name="Google Shape;42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3" name="Google Shape;43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3" name="Google Shape;44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4" name="Google Shape;45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1" name="Google Shape;46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0" name="Google Shape;48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8" name="Google Shape;498;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7" name="Google Shape;52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2" name="Google Shape;26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9" name="Google Shape;53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9" name="Google Shape;54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hlink"/>
                </a:solidFill>
                <a:hlinkClick r:id="rId2"/>
              </a:rPr>
              <a:t>How To Make A Mind Map | MindMapping.com</a:t>
            </a:r>
            <a:endParaRPr/>
          </a:p>
          <a:p>
            <a:pPr indent="0" lvl="0" marL="0" rtl="0" algn="l">
              <a:lnSpc>
                <a:spcPct val="100000"/>
              </a:lnSpc>
              <a:spcBef>
                <a:spcPts val="0"/>
              </a:spcBef>
              <a:spcAft>
                <a:spcPts val="0"/>
              </a:spcAft>
              <a:buSzPts val="1100"/>
              <a:buNone/>
            </a:pPr>
            <a:r>
              <a:rPr lang="en-US"/>
              <a:t>https://www.mindmapping.com/</a:t>
            </a:r>
            <a:endParaRPr/>
          </a:p>
          <a:p>
            <a:pPr indent="0" lvl="0" marL="0" rtl="0" algn="l">
              <a:lnSpc>
                <a:spcPct val="100000"/>
              </a:lnSpc>
              <a:spcBef>
                <a:spcPts val="0"/>
              </a:spcBef>
              <a:spcAft>
                <a:spcPts val="0"/>
              </a:spcAft>
              <a:buSzPts val="1100"/>
              <a:buNone/>
            </a:pPr>
            <a:r>
              <a:t/>
            </a:r>
            <a:endParaRPr/>
          </a:p>
        </p:txBody>
      </p:sp>
      <p:sp>
        <p:nvSpPr>
          <p:cNvPr id="559" name="Google Shape;559;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6" name="Google Shape;56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sz="1100" u="sng" strike="noStrike">
                <a:solidFill>
                  <a:srgbClr val="87A66E"/>
                </a:solidFill>
                <a:latin typeface="Arial"/>
                <a:ea typeface="Arial"/>
                <a:cs typeface="Arial"/>
                <a:sym typeface="Arial"/>
                <a:hlinkClick r:id="rId2">
                  <a:extLst>
                    <a:ext uri="{A12FA001-AC4F-418D-AE19-62706E023703}">
                      <ahyp:hlinkClr val="tx"/>
                    </a:ext>
                  </a:extLst>
                </a:hlinkClick>
              </a:rPr>
              <a:t>https://www.youtube.com/@peakentrepreneurs2892/videos</a:t>
            </a:r>
            <a:endParaRPr b="0" i="0" sz="1100" u="sng" strike="noStrike">
              <a:solidFill>
                <a:srgbClr val="87A66E"/>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b="0" i="0" sz="1100" u="sng" strike="noStrike">
              <a:solidFill>
                <a:srgbClr val="87A66E"/>
              </a:solidFill>
              <a:latin typeface="Arial"/>
              <a:ea typeface="Arial"/>
              <a:cs typeface="Arial"/>
              <a:sym typeface="Arial"/>
            </a:endParaRPr>
          </a:p>
          <a:p>
            <a:pPr indent="0" lvl="0" marL="0" rtl="0" algn="l">
              <a:lnSpc>
                <a:spcPct val="100000"/>
              </a:lnSpc>
              <a:spcBef>
                <a:spcPts val="0"/>
              </a:spcBef>
              <a:spcAft>
                <a:spcPts val="0"/>
              </a:spcAft>
              <a:buSzPts val="1100"/>
              <a:buNone/>
            </a:pPr>
            <a:r>
              <a:rPr b="0" i="0" lang="en-US" sz="1100" u="sng" strike="noStrike">
                <a:solidFill>
                  <a:srgbClr val="87A66E"/>
                </a:solidFill>
                <a:latin typeface="Arial"/>
                <a:ea typeface="Arial"/>
                <a:cs typeface="Arial"/>
                <a:sym typeface="Arial"/>
                <a:hlinkClick r:id="rId3">
                  <a:extLst>
                    <a:ext uri="{A12FA001-AC4F-418D-AE19-62706E023703}">
                      <ahyp:hlinkClr val="tx"/>
                    </a:ext>
                  </a:extLst>
                </a:hlinkClick>
              </a:rPr>
              <a:t>https://www.tiktok.com/@peakentrepreneurs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0" i="0" lang="en-US" sz="1100" u="sng" strike="noStrike">
                <a:solidFill>
                  <a:srgbClr val="87A66E"/>
                </a:solidFill>
                <a:latin typeface="Arial"/>
                <a:ea typeface="Arial"/>
                <a:cs typeface="Arial"/>
                <a:sym typeface="Arial"/>
                <a:hlinkClick r:id="rId4">
                  <a:extLst>
                    <a:ext uri="{A12FA001-AC4F-418D-AE19-62706E023703}">
                      <ahyp:hlinkClr val="tx"/>
                    </a:ext>
                  </a:extLst>
                </a:hlinkClick>
              </a:rPr>
              <a:t>https://www.instagram.com/peak.entrepreneurs/</a:t>
            </a:r>
            <a:endParaRPr b="0" i="0" sz="1100" u="sng" strike="noStrike">
              <a:solidFill>
                <a:srgbClr val="87A66E"/>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b="0" i="0" sz="1100" u="sng" strike="noStrike">
              <a:solidFill>
                <a:srgbClr val="87A66E"/>
              </a:solidFill>
              <a:latin typeface="Arial"/>
              <a:ea typeface="Arial"/>
              <a:cs typeface="Arial"/>
              <a:sym typeface="Arial"/>
            </a:endParaRPr>
          </a:p>
          <a:p>
            <a:pPr indent="0" lvl="0" marL="0" rtl="0" algn="l">
              <a:lnSpc>
                <a:spcPct val="100000"/>
              </a:lnSpc>
              <a:spcBef>
                <a:spcPts val="0"/>
              </a:spcBef>
              <a:spcAft>
                <a:spcPts val="0"/>
              </a:spcAft>
              <a:buSzPts val="1100"/>
              <a:buNone/>
            </a:pPr>
            <a:r>
              <a:rPr b="0" i="0" lang="en-US" sz="1100" u="sng" strike="noStrike">
                <a:solidFill>
                  <a:srgbClr val="87A66E"/>
                </a:solidFill>
                <a:latin typeface="Arial"/>
                <a:ea typeface="Arial"/>
                <a:cs typeface="Arial"/>
                <a:sym typeface="Arial"/>
                <a:hlinkClick r:id="rId5">
                  <a:extLst>
                    <a:ext uri="{A12FA001-AC4F-418D-AE19-62706E023703}">
                      <ahyp:hlinkClr val="tx"/>
                    </a:ext>
                  </a:extLst>
                </a:hlinkClick>
              </a:rPr>
              <a:t>https://www.facebook.com/PeakEntrepreneurs</a:t>
            </a:r>
            <a:endParaRPr b="0" i="0" sz="1100" u="sng" strike="noStrike">
              <a:solidFill>
                <a:srgbClr val="87A66E"/>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b="0" i="0" sz="1100" u="sng" strike="noStrike">
              <a:solidFill>
                <a:srgbClr val="87A66E"/>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577" name="Google Shape;57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9" name="Google Shape;26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hlink"/>
                </a:solidFill>
                <a:hlinkClick r:id="rId2"/>
              </a:rPr>
              <a:t>PEAK Literature Review.pdf - Google Drive</a:t>
            </a:r>
            <a:endParaRPr/>
          </a:p>
          <a:p>
            <a:pPr indent="0" lvl="0" marL="0" rtl="0" algn="l">
              <a:lnSpc>
                <a:spcPct val="100000"/>
              </a:lnSpc>
              <a:spcBef>
                <a:spcPts val="0"/>
              </a:spcBef>
              <a:spcAft>
                <a:spcPts val="0"/>
              </a:spcAft>
              <a:buSzPts val="1100"/>
              <a:buNone/>
            </a:pPr>
            <a:r>
              <a:rPr lang="en-US"/>
              <a:t>https://drive.google.com/file/d/1RKR2KYmgwLc1Pl3F8ybVQdQxQPm-mNbr/view</a:t>
            </a:r>
            <a:endParaRPr/>
          </a:p>
          <a:p>
            <a:pPr indent="0" lvl="0" marL="0" rtl="0" algn="l">
              <a:lnSpc>
                <a:spcPct val="100000"/>
              </a:lnSpc>
              <a:spcBef>
                <a:spcPts val="0"/>
              </a:spcBef>
              <a:spcAft>
                <a:spcPts val="0"/>
              </a:spcAft>
              <a:buSzPts val="1100"/>
              <a:buNone/>
            </a:pPr>
            <a:r>
              <a:rPr lang="en-US" u="sng">
                <a:solidFill>
                  <a:schemeClr val="hlink"/>
                </a:solidFill>
                <a:hlinkClick r:id="rId3"/>
              </a:rPr>
              <a:t>World Bank Group - International Development, Poverty, &amp; Sustainability</a:t>
            </a:r>
            <a:endParaRPr/>
          </a:p>
          <a:p>
            <a:pPr indent="0" lvl="0" marL="0" rtl="0" algn="l">
              <a:lnSpc>
                <a:spcPct val="100000"/>
              </a:lnSpc>
              <a:spcBef>
                <a:spcPts val="0"/>
              </a:spcBef>
              <a:spcAft>
                <a:spcPts val="0"/>
              </a:spcAft>
              <a:buSzPts val="1100"/>
              <a:buNone/>
            </a:pPr>
            <a:r>
              <a:rPr lang="en-US"/>
              <a:t>https://www.worldbank.org/en/home </a:t>
            </a:r>
            <a:endParaRPr/>
          </a:p>
          <a:p>
            <a:pPr indent="0" lvl="0" marL="0" rtl="0" algn="l">
              <a:lnSpc>
                <a:spcPct val="100000"/>
              </a:lnSpc>
              <a:spcBef>
                <a:spcPts val="0"/>
              </a:spcBef>
              <a:spcAft>
                <a:spcPts val="0"/>
              </a:spcAft>
              <a:buSzPts val="1100"/>
              <a:buNone/>
            </a:pPr>
            <a:r>
              <a:rPr lang="en-US" u="sng">
                <a:solidFill>
                  <a:schemeClr val="hlink"/>
                </a:solidFill>
                <a:hlinkClick r:id="rId4"/>
              </a:rPr>
              <a:t>Reports, Key Findings - Women, Business and the Law - World Bank Group</a:t>
            </a:r>
            <a:endParaRPr/>
          </a:p>
          <a:p>
            <a:pPr indent="0" lvl="0" marL="0" rtl="0" algn="l">
              <a:lnSpc>
                <a:spcPct val="100000"/>
              </a:lnSpc>
              <a:spcBef>
                <a:spcPts val="0"/>
              </a:spcBef>
              <a:spcAft>
                <a:spcPts val="0"/>
              </a:spcAft>
              <a:buSzPts val="1100"/>
              <a:buNone/>
            </a:pPr>
            <a:r>
              <a:rPr lang="en-US"/>
              <a:t>https://wbl.worldbank.org/en/reports</a:t>
            </a:r>
            <a:endParaRPr/>
          </a:p>
        </p:txBody>
      </p:sp>
      <p:sp>
        <p:nvSpPr>
          <p:cNvPr id="278" name="Google Shape;278;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hlink"/>
                </a:solidFill>
                <a:hlinkClick r:id="rId2"/>
              </a:rPr>
              <a:t>Gender Stereotypes and Their Impact on Women Entrepreneurs - Cherie Blair Foundation for Women</a:t>
            </a:r>
            <a:endParaRPr/>
          </a:p>
          <a:p>
            <a:pPr indent="0" lvl="0" marL="0" rtl="0" algn="l">
              <a:lnSpc>
                <a:spcPct val="100000"/>
              </a:lnSpc>
              <a:spcBef>
                <a:spcPts val="0"/>
              </a:spcBef>
              <a:spcAft>
                <a:spcPts val="0"/>
              </a:spcAft>
              <a:buSzPts val="1100"/>
              <a:buNone/>
            </a:pPr>
            <a:r>
              <a:rPr lang="en-US"/>
              <a:t>https://cherieblairfoundation.org/what-we-do/research/gender-stereotypes-report/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u="sng">
                <a:solidFill>
                  <a:schemeClr val="hlink"/>
                </a:solidFill>
                <a:hlinkClick r:id="rId3"/>
              </a:rPr>
              <a:t>New Survey Report: Gender Stereotypes Undermine Women’s Entrepreneurship and Economic Empowerment | Blog | FinDev Gateway</a:t>
            </a:r>
            <a:endParaRPr/>
          </a:p>
          <a:p>
            <a:pPr indent="0" lvl="0" marL="0" rtl="0" algn="l">
              <a:lnSpc>
                <a:spcPct val="100000"/>
              </a:lnSpc>
              <a:spcBef>
                <a:spcPts val="0"/>
              </a:spcBef>
              <a:spcAft>
                <a:spcPts val="0"/>
              </a:spcAft>
              <a:buSzPts val="1100"/>
              <a:buNone/>
            </a:pPr>
            <a:r>
              <a:rPr lang="en-US"/>
              <a:t>https://www.findevgateway.org/finequity/blog/2022/01/gender-stereotypes-undermine-womens-entrepreneurship-and-economic-empowerment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u="sng">
                <a:solidFill>
                  <a:schemeClr val="hlink"/>
                </a:solidFill>
                <a:hlinkClick r:id="rId4"/>
              </a:rPr>
              <a:t>Shattering stereotypes: women in entrepreneurship - Centre for Entrepreneurs</a:t>
            </a:r>
            <a:endParaRPr/>
          </a:p>
          <a:p>
            <a:pPr indent="0" lvl="0" marL="0" rtl="0" algn="l">
              <a:lnSpc>
                <a:spcPct val="100000"/>
              </a:lnSpc>
              <a:spcBef>
                <a:spcPts val="0"/>
              </a:spcBef>
              <a:spcAft>
                <a:spcPts val="0"/>
              </a:spcAft>
              <a:buSzPts val="1100"/>
              <a:buNone/>
            </a:pPr>
            <a:r>
              <a:rPr lang="en-US"/>
              <a:t>https://centreforentrepreneurs.org/cfe-research/shattering-stereotypes/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u="sng">
                <a:solidFill>
                  <a:schemeClr val="hlink"/>
                </a:solidFill>
                <a:hlinkClick r:id="rId5"/>
              </a:rPr>
              <a:t>Female entrepreneurs and the curse of 'male-only' business attributes (theconversation.com)</a:t>
            </a:r>
            <a:endParaRPr/>
          </a:p>
          <a:p>
            <a:pPr indent="0" lvl="0" marL="0" rtl="0" algn="l">
              <a:lnSpc>
                <a:spcPct val="100000"/>
              </a:lnSpc>
              <a:spcBef>
                <a:spcPts val="0"/>
              </a:spcBef>
              <a:spcAft>
                <a:spcPts val="0"/>
              </a:spcAft>
              <a:buSzPts val="1100"/>
              <a:buNone/>
            </a:pPr>
            <a:r>
              <a:rPr lang="en-US"/>
              <a:t>https://theconversation.com/female-entrepreneurs-and-the-curse-of-male-only-business-attributes-77272</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u="sng">
                <a:solidFill>
                  <a:schemeClr val="hlink"/>
                </a:solidFill>
                <a:hlinkClick r:id="rId6"/>
              </a:rPr>
              <a:t>The Gender Stereotypes of Entrepreneurship – Ewing Marion Kauffman Foundation | Kauffman.org</a:t>
            </a:r>
            <a:endParaRPr/>
          </a:p>
          <a:p>
            <a:pPr indent="0" lvl="0" marL="0" rtl="0" algn="l">
              <a:lnSpc>
                <a:spcPct val="100000"/>
              </a:lnSpc>
              <a:spcBef>
                <a:spcPts val="0"/>
              </a:spcBef>
              <a:spcAft>
                <a:spcPts val="0"/>
              </a:spcAft>
              <a:buSzPts val="1100"/>
              <a:buNone/>
            </a:pPr>
            <a:r>
              <a:rPr lang="en-US"/>
              <a:t>https://www.kauffman.org/currents/the-gender-stereotypes-of-entrepreneurship/</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286" name="Google Shape;28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9" name="Google Shape;299;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3" name="Google Shape;32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u="sng">
                <a:solidFill>
                  <a:schemeClr val="hlink"/>
                </a:solidFill>
                <a:hlinkClick r:id="rId2"/>
              </a:rPr>
              <a:t>What is Work-life Balance? | HRZone</a:t>
            </a:r>
            <a:endParaRPr/>
          </a:p>
          <a:p>
            <a:pPr indent="0" lvl="0" marL="0" rtl="0" algn="l">
              <a:lnSpc>
                <a:spcPct val="100000"/>
              </a:lnSpc>
              <a:spcBef>
                <a:spcPts val="0"/>
              </a:spcBef>
              <a:spcAft>
                <a:spcPts val="0"/>
              </a:spcAft>
              <a:buSzPts val="1100"/>
              <a:buNone/>
            </a:pPr>
            <a:r>
              <a:rPr lang="en-US"/>
              <a:t>https://www.hrzone.com/hr-glossary/what-is-work-life-balance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u="sng">
                <a:solidFill>
                  <a:schemeClr val="hlink"/>
                </a:solidFill>
                <a:hlinkClick r:id="rId3"/>
              </a:rPr>
              <a:t>The Glass Ceiling: Definition, History, Effects, and Examples (investopedia.com)</a:t>
            </a:r>
            <a:endParaRPr/>
          </a:p>
          <a:p>
            <a:pPr indent="0" lvl="0" marL="0" rtl="0" algn="l">
              <a:lnSpc>
                <a:spcPct val="100000"/>
              </a:lnSpc>
              <a:spcBef>
                <a:spcPts val="0"/>
              </a:spcBef>
              <a:spcAft>
                <a:spcPts val="0"/>
              </a:spcAft>
              <a:buSzPts val="1100"/>
              <a:buNone/>
            </a:pPr>
            <a:r>
              <a:rPr lang="en-US"/>
              <a:t>https://www.investopedia.com/terms/g/glass-ceiling.asp</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u="sng">
                <a:solidFill>
                  <a:schemeClr val="hlink"/>
                </a:solidFill>
                <a:hlinkClick r:id="rId4"/>
              </a:rPr>
              <a:t>invisible barriers | European Institute for Gender Equality (europa.eu)</a:t>
            </a:r>
            <a:endParaRPr/>
          </a:p>
          <a:p>
            <a:pPr indent="0" lvl="0" marL="0" rtl="0" algn="l">
              <a:lnSpc>
                <a:spcPct val="100000"/>
              </a:lnSpc>
              <a:spcBef>
                <a:spcPts val="0"/>
              </a:spcBef>
              <a:spcAft>
                <a:spcPts val="0"/>
              </a:spcAft>
              <a:buSzPts val="1100"/>
              <a:buNone/>
            </a:pPr>
            <a:r>
              <a:rPr lang="en-US"/>
              <a:t>https://eige.europa.eu/thesaurus/terms/1267</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u="sng">
                <a:solidFill>
                  <a:schemeClr val="hlink"/>
                </a:solidFill>
                <a:hlinkClick r:id="rId5"/>
              </a:rPr>
              <a:t>Labour market segmentation | Eurofound (europa.eu)</a:t>
            </a:r>
            <a:endParaRPr/>
          </a:p>
          <a:p>
            <a:pPr indent="0" lvl="0" marL="0" rtl="0" algn="l">
              <a:lnSpc>
                <a:spcPct val="100000"/>
              </a:lnSpc>
              <a:spcBef>
                <a:spcPts val="0"/>
              </a:spcBef>
              <a:spcAft>
                <a:spcPts val="0"/>
              </a:spcAft>
              <a:buSzPts val="1100"/>
              <a:buNone/>
            </a:pPr>
            <a:r>
              <a:rPr lang="en-US"/>
              <a:t>https://www.eurofound.europa.eu/observatories/eurwork/industrial-relations-dictionary/labour-market-segmentation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336" name="Google Shape;336;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lang="en-US"/>
              <a:t>JAFNVÆGI VINNU OG EINKALÍFS </a:t>
            </a:r>
            <a:endParaRPr/>
          </a:p>
          <a:p>
            <a:pPr indent="0" lvl="0" marL="0" marR="0" rtl="0" algn="l">
              <a:lnSpc>
                <a:spcPct val="100000"/>
              </a:lnSpc>
              <a:spcBef>
                <a:spcPts val="0"/>
              </a:spcBef>
              <a:spcAft>
                <a:spcPts val="0"/>
              </a:spcAft>
              <a:buClr>
                <a:srgbClr val="000000"/>
              </a:buClr>
              <a:buSzPts val="1100"/>
              <a:buFont typeface="Arial"/>
              <a:buNone/>
            </a:pPr>
            <a:r>
              <a:rPr lang="en-US"/>
              <a:t>A.</a:t>
            </a:r>
            <a:endParaRPr/>
          </a:p>
          <a:p>
            <a:pPr indent="0" lvl="0" marL="0" rtl="0" algn="l">
              <a:lnSpc>
                <a:spcPct val="100000"/>
              </a:lnSpc>
              <a:spcBef>
                <a:spcPts val="0"/>
              </a:spcBef>
              <a:spcAft>
                <a:spcPts val="0"/>
              </a:spcAft>
              <a:buSzPts val="1100"/>
              <a:buNone/>
            </a:pPr>
            <a:r>
              <a:rPr lang="en-US" u="sng">
                <a:solidFill>
                  <a:schemeClr val="hlink"/>
                </a:solidFill>
                <a:hlinkClick r:id="rId2"/>
              </a:rPr>
              <a:t>How to Improve Your Work-Life Balance - businessnewsdaily.com</a:t>
            </a:r>
            <a:endParaRPr/>
          </a:p>
          <a:p>
            <a:pPr indent="0" lvl="0" marL="0" rtl="0" algn="l">
              <a:lnSpc>
                <a:spcPct val="100000"/>
              </a:lnSpc>
              <a:spcBef>
                <a:spcPts val="0"/>
              </a:spcBef>
              <a:spcAft>
                <a:spcPts val="0"/>
              </a:spcAft>
              <a:buSzPts val="1100"/>
              <a:buNone/>
            </a:pPr>
            <a:r>
              <a:rPr lang="en-US"/>
              <a:t>https://www.businessnewsdaily.com/5244-improve-work-life-balance-today.html</a:t>
            </a:r>
            <a:endParaRPr/>
          </a:p>
          <a:p>
            <a:pPr indent="0" lvl="0" marL="0" rtl="0" algn="l">
              <a:lnSpc>
                <a:spcPct val="100000"/>
              </a:lnSpc>
              <a:spcBef>
                <a:spcPts val="0"/>
              </a:spcBef>
              <a:spcAft>
                <a:spcPts val="0"/>
              </a:spcAft>
              <a:buSzPts val="1100"/>
              <a:buNone/>
            </a:pPr>
            <a:r>
              <a:rPr lang="en-US"/>
              <a:t>B.</a:t>
            </a:r>
            <a:endParaRPr/>
          </a:p>
          <a:p>
            <a:pPr indent="0" lvl="0" marL="0" rtl="0" algn="l">
              <a:lnSpc>
                <a:spcPct val="100000"/>
              </a:lnSpc>
              <a:spcBef>
                <a:spcPts val="0"/>
              </a:spcBef>
              <a:spcAft>
                <a:spcPts val="0"/>
              </a:spcAft>
              <a:buSzPts val="1100"/>
              <a:buNone/>
            </a:pPr>
            <a:r>
              <a:rPr lang="en-US" u="sng">
                <a:solidFill>
                  <a:schemeClr val="hlink"/>
                </a:solidFill>
                <a:hlinkClick r:id="rId3"/>
              </a:rPr>
              <a:t>The Importance of Work-Life Balance | The Happiness Index</a:t>
            </a:r>
            <a:endParaRPr/>
          </a:p>
          <a:p>
            <a:pPr indent="0" lvl="0" marL="0" rtl="0" algn="l">
              <a:lnSpc>
                <a:spcPct val="100000"/>
              </a:lnSpc>
              <a:spcBef>
                <a:spcPts val="0"/>
              </a:spcBef>
              <a:spcAft>
                <a:spcPts val="0"/>
              </a:spcAft>
              <a:buSzPts val="1100"/>
              <a:buNone/>
            </a:pPr>
            <a:r>
              <a:rPr lang="en-US"/>
              <a:t>https://thehappinessindex.com/blog/importance-work-life-balance/</a:t>
            </a:r>
            <a:endParaRPr/>
          </a:p>
          <a:p>
            <a:pPr indent="0" lvl="0" marL="0" rtl="0" algn="l">
              <a:lnSpc>
                <a:spcPct val="100000"/>
              </a:lnSpc>
              <a:spcBef>
                <a:spcPts val="0"/>
              </a:spcBef>
              <a:spcAft>
                <a:spcPts val="0"/>
              </a:spcAft>
              <a:buSzPts val="1100"/>
              <a:buNone/>
            </a:pPr>
            <a:r>
              <a:rPr lang="en-US"/>
              <a:t>C.</a:t>
            </a:r>
            <a:endParaRPr/>
          </a:p>
          <a:p>
            <a:pPr indent="0" lvl="0" marL="0" rtl="0" algn="l">
              <a:lnSpc>
                <a:spcPct val="100000"/>
              </a:lnSpc>
              <a:spcBef>
                <a:spcPts val="0"/>
              </a:spcBef>
              <a:spcAft>
                <a:spcPts val="0"/>
              </a:spcAft>
              <a:buSzPts val="1100"/>
              <a:buNone/>
            </a:pPr>
            <a:r>
              <a:rPr lang="en-US" u="sng">
                <a:solidFill>
                  <a:schemeClr val="hlink"/>
                </a:solidFill>
                <a:hlinkClick r:id="rId4"/>
              </a:rPr>
              <a:t>Work-life balance - Employment, Social Affairs &amp; Inclusion - European Commission (europa.eu)</a:t>
            </a:r>
            <a:endParaRPr/>
          </a:p>
          <a:p>
            <a:pPr indent="0" lvl="0" marL="0" rtl="0" algn="l">
              <a:lnSpc>
                <a:spcPct val="100000"/>
              </a:lnSpc>
              <a:spcBef>
                <a:spcPts val="0"/>
              </a:spcBef>
              <a:spcAft>
                <a:spcPts val="0"/>
              </a:spcAft>
              <a:buSzPts val="1100"/>
              <a:buNone/>
            </a:pPr>
            <a:r>
              <a:rPr lang="en-US"/>
              <a:t>https://ec.europa.eu/social/main.jsp?catId=1311&amp;langId=en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US"/>
              <a:t>GLERÞAKIÐ</a:t>
            </a:r>
            <a:endParaRPr/>
          </a:p>
          <a:p>
            <a:pPr indent="0" lvl="0" marL="0" rtl="0" algn="l">
              <a:lnSpc>
                <a:spcPct val="100000"/>
              </a:lnSpc>
              <a:spcBef>
                <a:spcPts val="0"/>
              </a:spcBef>
              <a:spcAft>
                <a:spcPts val="0"/>
              </a:spcAft>
              <a:buSzPts val="1100"/>
              <a:buNone/>
            </a:pPr>
            <a:r>
              <a:rPr lang="en-US"/>
              <a:t>A.</a:t>
            </a:r>
            <a:endParaRPr/>
          </a:p>
          <a:p>
            <a:pPr indent="0" lvl="0" marL="0" rtl="0" algn="l">
              <a:lnSpc>
                <a:spcPct val="100000"/>
              </a:lnSpc>
              <a:spcBef>
                <a:spcPts val="0"/>
              </a:spcBef>
              <a:spcAft>
                <a:spcPts val="0"/>
              </a:spcAft>
              <a:buSzPts val="1100"/>
              <a:buNone/>
            </a:pPr>
            <a:r>
              <a:rPr lang="en-US" u="sng">
                <a:solidFill>
                  <a:schemeClr val="hlink"/>
                </a:solidFill>
                <a:hlinkClick r:id="rId5"/>
              </a:rPr>
              <a:t>Frontiers | The Glass Ceiling for Women Managers: Antecedents and Consequences for Work-Family Interface and Well-Being at Work (frontiersin.org)</a:t>
            </a:r>
            <a:endParaRPr/>
          </a:p>
          <a:p>
            <a:pPr indent="0" lvl="0" marL="0" rtl="0" algn="l">
              <a:lnSpc>
                <a:spcPct val="100000"/>
              </a:lnSpc>
              <a:spcBef>
                <a:spcPts val="0"/>
              </a:spcBef>
              <a:spcAft>
                <a:spcPts val="0"/>
              </a:spcAft>
              <a:buSzPts val="1100"/>
              <a:buNone/>
            </a:pPr>
            <a:r>
              <a:rPr lang="en-US"/>
              <a:t>https://www.frontiersin.org/articles/10.3389/fpsyg.2021.618250/full</a:t>
            </a:r>
            <a:endParaRPr/>
          </a:p>
          <a:p>
            <a:pPr indent="0" lvl="0" marL="0" rtl="0" algn="l">
              <a:lnSpc>
                <a:spcPct val="100000"/>
              </a:lnSpc>
              <a:spcBef>
                <a:spcPts val="0"/>
              </a:spcBef>
              <a:spcAft>
                <a:spcPts val="0"/>
              </a:spcAft>
              <a:buSzPts val="1100"/>
              <a:buNone/>
            </a:pPr>
            <a:r>
              <a:rPr lang="en-US"/>
              <a:t>B.</a:t>
            </a:r>
            <a:endParaRPr/>
          </a:p>
          <a:p>
            <a:pPr indent="0" lvl="0" marL="0" rtl="0" algn="l">
              <a:lnSpc>
                <a:spcPct val="100000"/>
              </a:lnSpc>
              <a:spcBef>
                <a:spcPts val="0"/>
              </a:spcBef>
              <a:spcAft>
                <a:spcPts val="0"/>
              </a:spcAft>
              <a:buSzPts val="1100"/>
              <a:buNone/>
            </a:pPr>
            <a:r>
              <a:rPr lang="en-US" u="sng">
                <a:solidFill>
                  <a:schemeClr val="hlink"/>
                </a:solidFill>
                <a:hlinkClick r:id="rId6"/>
              </a:rPr>
              <a:t>The Glass Ceiling Effect And Its Impact On Women | Everyday Health</a:t>
            </a:r>
            <a:endParaRPr/>
          </a:p>
          <a:p>
            <a:pPr indent="0" lvl="0" marL="0" rtl="0" algn="l">
              <a:lnSpc>
                <a:spcPct val="100000"/>
              </a:lnSpc>
              <a:spcBef>
                <a:spcPts val="0"/>
              </a:spcBef>
              <a:spcAft>
                <a:spcPts val="0"/>
              </a:spcAft>
              <a:buSzPts val="1100"/>
              <a:buNone/>
            </a:pPr>
            <a:r>
              <a:rPr lang="en-US"/>
              <a:t>https://www.everydayhealth.com/womens-health/glass-ceiling-effect-its-impact-on-women/</a:t>
            </a:r>
            <a:endParaRPr/>
          </a:p>
          <a:p>
            <a:pPr indent="0" lvl="0" marL="0" rtl="0" algn="l">
              <a:lnSpc>
                <a:spcPct val="100000"/>
              </a:lnSpc>
              <a:spcBef>
                <a:spcPts val="0"/>
              </a:spcBef>
              <a:spcAft>
                <a:spcPts val="0"/>
              </a:spcAft>
              <a:buSzPts val="1100"/>
              <a:buNone/>
            </a:pPr>
            <a:r>
              <a:rPr lang="en-US"/>
              <a:t>C.</a:t>
            </a:r>
            <a:endParaRPr/>
          </a:p>
          <a:p>
            <a:pPr indent="0" lvl="0" marL="0" rtl="0" algn="l">
              <a:lnSpc>
                <a:spcPct val="100000"/>
              </a:lnSpc>
              <a:spcBef>
                <a:spcPts val="0"/>
              </a:spcBef>
              <a:spcAft>
                <a:spcPts val="0"/>
              </a:spcAft>
              <a:buSzPts val="1100"/>
              <a:buNone/>
            </a:pPr>
            <a:r>
              <a:rPr lang="en-US" u="sng">
                <a:solidFill>
                  <a:schemeClr val="hlink"/>
                </a:solidFill>
                <a:hlinkClick r:id="rId7"/>
              </a:rPr>
              <a:t>Sticky floors or glass ceilings? The role of human capital, working time flexibility and discrimination in the gender wage gap | en | OECD</a:t>
            </a:r>
            <a:endParaRPr/>
          </a:p>
          <a:p>
            <a:pPr indent="0" lvl="0" marL="0" rtl="0" algn="l">
              <a:lnSpc>
                <a:spcPct val="100000"/>
              </a:lnSpc>
              <a:spcBef>
                <a:spcPts val="0"/>
              </a:spcBef>
              <a:spcAft>
                <a:spcPts val="0"/>
              </a:spcAft>
              <a:buSzPts val="1100"/>
              <a:buNone/>
            </a:pPr>
            <a:r>
              <a:rPr lang="en-US"/>
              <a:t>https://www.oecd.org/economy/sticky-floors-or-glass-ceilings-the-role-of-human-capital-working-time-flexibility-and-discrimination-in-the-gender-wage-02ef3235-en.htm</a:t>
            </a:r>
            <a:endParaRPr/>
          </a:p>
          <a:p>
            <a:pPr indent="0" lvl="0" marL="0" rtl="0" algn="l">
              <a:lnSpc>
                <a:spcPct val="100000"/>
              </a:lnSpc>
              <a:spcBef>
                <a:spcPts val="0"/>
              </a:spcBef>
              <a:spcAft>
                <a:spcPts val="0"/>
              </a:spcAft>
              <a:buSzPts val="1100"/>
              <a:buNone/>
            </a:pPr>
            <a:r>
              <a:rPr lang="en-US"/>
              <a:t>D.</a:t>
            </a:r>
            <a:endParaRPr/>
          </a:p>
          <a:p>
            <a:pPr indent="0" lvl="0" marL="0" rtl="0" algn="l">
              <a:lnSpc>
                <a:spcPct val="100000"/>
              </a:lnSpc>
              <a:spcBef>
                <a:spcPts val="0"/>
              </a:spcBef>
              <a:spcAft>
                <a:spcPts val="0"/>
              </a:spcAft>
              <a:buSzPts val="1100"/>
              <a:buNone/>
            </a:pPr>
            <a:r>
              <a:rPr lang="en-US" u="sng">
                <a:solidFill>
                  <a:schemeClr val="hlink"/>
                </a:solidFill>
                <a:hlinkClick r:id="rId8"/>
              </a:rPr>
              <a:t>The Glass Ceiling: Definition, History and Examples (builtin.com)</a:t>
            </a:r>
            <a:endParaRPr/>
          </a:p>
          <a:p>
            <a:pPr indent="0" lvl="0" marL="0" rtl="0" algn="l">
              <a:lnSpc>
                <a:spcPct val="100000"/>
              </a:lnSpc>
              <a:spcBef>
                <a:spcPts val="0"/>
              </a:spcBef>
              <a:spcAft>
                <a:spcPts val="0"/>
              </a:spcAft>
              <a:buSzPts val="1100"/>
              <a:buNone/>
            </a:pPr>
            <a:r>
              <a:rPr lang="en-US"/>
              <a:t>https://builtin.com/diversity-inclusion/glass-ceiling</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US"/>
              <a:t>ÓSÝNILEGAR HINDRANIR</a:t>
            </a:r>
            <a:endParaRPr/>
          </a:p>
          <a:p>
            <a:pPr indent="0" lvl="0" marL="0" rtl="0" algn="l">
              <a:lnSpc>
                <a:spcPct val="100000"/>
              </a:lnSpc>
              <a:spcBef>
                <a:spcPts val="0"/>
              </a:spcBef>
              <a:spcAft>
                <a:spcPts val="0"/>
              </a:spcAft>
              <a:buSzPts val="1100"/>
              <a:buNone/>
            </a:pPr>
            <a:r>
              <a:rPr lang="en-US"/>
              <a:t>A.</a:t>
            </a:r>
            <a:endParaRPr/>
          </a:p>
          <a:p>
            <a:pPr indent="0" lvl="0" marL="0" rtl="0" algn="l">
              <a:lnSpc>
                <a:spcPct val="100000"/>
              </a:lnSpc>
              <a:spcBef>
                <a:spcPts val="0"/>
              </a:spcBef>
              <a:spcAft>
                <a:spcPts val="0"/>
              </a:spcAft>
              <a:buSzPts val="1100"/>
              <a:buNone/>
            </a:pPr>
            <a:r>
              <a:rPr lang="en-US" u="sng">
                <a:solidFill>
                  <a:schemeClr val="hlink"/>
                </a:solidFill>
                <a:hlinkClick r:id="rId9"/>
              </a:rPr>
              <a:t>Women Rising: The Unseen Barriers (illinois.edu)</a:t>
            </a:r>
            <a:endParaRPr/>
          </a:p>
          <a:p>
            <a:pPr indent="0" lvl="0" marL="0" rtl="0" algn="l">
              <a:lnSpc>
                <a:spcPct val="100000"/>
              </a:lnSpc>
              <a:spcBef>
                <a:spcPts val="0"/>
              </a:spcBef>
              <a:spcAft>
                <a:spcPts val="0"/>
              </a:spcAft>
              <a:buSzPts val="1100"/>
              <a:buNone/>
            </a:pPr>
            <a:r>
              <a:rPr lang="en-US"/>
              <a:t>https://oae.illinois.edu/wp-content/uploads/2022/06/Women-Rising-The-Unseen-Barriers-Harvard-Business-Review-0913.pdf</a:t>
            </a:r>
            <a:endParaRPr/>
          </a:p>
          <a:p>
            <a:pPr indent="0" lvl="0" marL="0" rtl="0" algn="l">
              <a:lnSpc>
                <a:spcPct val="100000"/>
              </a:lnSpc>
              <a:spcBef>
                <a:spcPts val="0"/>
              </a:spcBef>
              <a:spcAft>
                <a:spcPts val="0"/>
              </a:spcAft>
              <a:buSzPts val="1100"/>
              <a:buNone/>
            </a:pPr>
            <a:r>
              <a:rPr lang="en-US"/>
              <a:t>B.</a:t>
            </a:r>
            <a:endParaRPr/>
          </a:p>
          <a:p>
            <a:pPr indent="0" lvl="0" marL="0" rtl="0" algn="l">
              <a:lnSpc>
                <a:spcPct val="100000"/>
              </a:lnSpc>
              <a:spcBef>
                <a:spcPts val="0"/>
              </a:spcBef>
              <a:spcAft>
                <a:spcPts val="0"/>
              </a:spcAft>
              <a:buSzPts val="1100"/>
              <a:buNone/>
            </a:pPr>
            <a:r>
              <a:rPr lang="en-US" u="sng">
                <a:solidFill>
                  <a:schemeClr val="hlink"/>
                </a:solidFill>
                <a:hlinkClick r:id="rId10"/>
              </a:rPr>
              <a:t>The invisible barriers faced by female leaders | Insurance Business America (insurancebusinessmag.com)</a:t>
            </a:r>
            <a:endParaRPr/>
          </a:p>
          <a:p>
            <a:pPr indent="0" lvl="0" marL="0" rtl="0" algn="l">
              <a:lnSpc>
                <a:spcPct val="100000"/>
              </a:lnSpc>
              <a:spcBef>
                <a:spcPts val="0"/>
              </a:spcBef>
              <a:spcAft>
                <a:spcPts val="0"/>
              </a:spcAft>
              <a:buSzPts val="1100"/>
              <a:buNone/>
            </a:pPr>
            <a:r>
              <a:rPr lang="en-US"/>
              <a:t>https://www.insurancebusinessmag.com/us/news/diversity-inclusion/the-invisible-barriers-faced-by-female-leaders-166596.aspx</a:t>
            </a:r>
            <a:endParaRPr/>
          </a:p>
          <a:p>
            <a:pPr indent="0" lvl="0" marL="0" rtl="0" algn="l">
              <a:lnSpc>
                <a:spcPct val="100000"/>
              </a:lnSpc>
              <a:spcBef>
                <a:spcPts val="0"/>
              </a:spcBef>
              <a:spcAft>
                <a:spcPts val="0"/>
              </a:spcAft>
              <a:buSzPts val="1100"/>
              <a:buNone/>
            </a:pPr>
            <a:r>
              <a:rPr lang="en-US"/>
              <a:t>C.</a:t>
            </a:r>
            <a:endParaRPr/>
          </a:p>
          <a:p>
            <a:pPr indent="0" lvl="0" marL="0" rtl="0" algn="l">
              <a:lnSpc>
                <a:spcPct val="100000"/>
              </a:lnSpc>
              <a:spcBef>
                <a:spcPts val="0"/>
              </a:spcBef>
              <a:spcAft>
                <a:spcPts val="0"/>
              </a:spcAft>
              <a:buSzPts val="1100"/>
              <a:buNone/>
            </a:pPr>
            <a:r>
              <a:rPr lang="en-US" u="sng">
                <a:solidFill>
                  <a:schemeClr val="hlink"/>
                </a:solidFill>
                <a:hlinkClick r:id="rId11"/>
              </a:rPr>
              <a:t>The Invisible Barrier That Holds Women Entrepreneurs Back | HuffPost Contributor</a:t>
            </a:r>
            <a:endParaRPr/>
          </a:p>
          <a:p>
            <a:pPr indent="0" lvl="0" marL="0" rtl="0" algn="l">
              <a:lnSpc>
                <a:spcPct val="100000"/>
              </a:lnSpc>
              <a:spcBef>
                <a:spcPts val="0"/>
              </a:spcBef>
              <a:spcAft>
                <a:spcPts val="0"/>
              </a:spcAft>
              <a:buSzPts val="1100"/>
              <a:buNone/>
            </a:pPr>
            <a:r>
              <a:rPr lang="en-US"/>
              <a:t>https://www.huffpost.com/entry/the-invisible-barrier-that-holds-women-entrepreneurs_b_599b07dee4b033e0fbdec65a</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US"/>
              <a:t>AÐGREINING VINNUMARKAÐARINS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A.</a:t>
            </a:r>
            <a:endParaRPr/>
          </a:p>
          <a:p>
            <a:pPr indent="0" lvl="0" marL="0" rtl="0" algn="l">
              <a:lnSpc>
                <a:spcPct val="100000"/>
              </a:lnSpc>
              <a:spcBef>
                <a:spcPts val="0"/>
              </a:spcBef>
              <a:spcAft>
                <a:spcPts val="0"/>
              </a:spcAft>
              <a:buSzPts val="1100"/>
              <a:buNone/>
            </a:pPr>
            <a:r>
              <a:rPr lang="en-US" u="sng">
                <a:solidFill>
                  <a:schemeClr val="hlink"/>
                </a:solidFill>
                <a:hlinkClick r:id="rId12"/>
              </a:rPr>
              <a:t>Labour Market Segregation and the Gender-Based Division of Labour - Margareta Kreimer, 2004 (sagepub.com)</a:t>
            </a:r>
            <a:endParaRPr/>
          </a:p>
          <a:p>
            <a:pPr indent="0" lvl="0" marL="0" rtl="0" algn="l">
              <a:lnSpc>
                <a:spcPct val="100000"/>
              </a:lnSpc>
              <a:spcBef>
                <a:spcPts val="0"/>
              </a:spcBef>
              <a:spcAft>
                <a:spcPts val="0"/>
              </a:spcAft>
              <a:buSzPts val="1100"/>
              <a:buNone/>
            </a:pPr>
            <a:r>
              <a:rPr lang="en-US"/>
              <a:t>https://journals.sagepub.com/doi/abs/10.1177/1350506804042097?journalCode=ejwa</a:t>
            </a:r>
            <a:endParaRPr/>
          </a:p>
          <a:p>
            <a:pPr indent="0" lvl="0" marL="0" rtl="0" algn="l">
              <a:lnSpc>
                <a:spcPct val="100000"/>
              </a:lnSpc>
              <a:spcBef>
                <a:spcPts val="0"/>
              </a:spcBef>
              <a:spcAft>
                <a:spcPts val="0"/>
              </a:spcAft>
              <a:buSzPts val="1100"/>
              <a:buNone/>
            </a:pPr>
            <a:r>
              <a:rPr lang="en-US"/>
              <a:t>B.</a:t>
            </a:r>
            <a:endParaRPr/>
          </a:p>
          <a:p>
            <a:pPr indent="0" lvl="0" marL="0" rtl="0" algn="l">
              <a:lnSpc>
                <a:spcPct val="100000"/>
              </a:lnSpc>
              <a:spcBef>
                <a:spcPts val="0"/>
              </a:spcBef>
              <a:spcAft>
                <a:spcPts val="0"/>
              </a:spcAft>
              <a:buSzPts val="1100"/>
              <a:buNone/>
            </a:pPr>
            <a:r>
              <a:rPr lang="en-US" u="sng">
                <a:solidFill>
                  <a:schemeClr val="hlink"/>
                </a:solidFill>
                <a:hlinkClick r:id="rId13"/>
              </a:rPr>
              <a:t>JLR21_hori.pdf (jil.go.jp)</a:t>
            </a:r>
            <a:endParaRPr/>
          </a:p>
          <a:p>
            <a:pPr indent="0" lvl="0" marL="0" rtl="0" algn="l">
              <a:lnSpc>
                <a:spcPct val="100000"/>
              </a:lnSpc>
              <a:spcBef>
                <a:spcPts val="0"/>
              </a:spcBef>
              <a:spcAft>
                <a:spcPts val="0"/>
              </a:spcAft>
              <a:buSzPts val="1100"/>
              <a:buNone/>
            </a:pPr>
            <a:r>
              <a:rPr lang="en-US"/>
              <a:t>https://www.jil.go.jp/english/JLR/documents/2009/JLR21_hori.pdf</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354" name="Google Shape;35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p:cSld name="Cover Slide ">
    <p:spTree>
      <p:nvGrpSpPr>
        <p:cNvPr id="11" name="Shape 11"/>
        <p:cNvGrpSpPr/>
        <p:nvPr/>
      </p:nvGrpSpPr>
      <p:grpSpPr>
        <a:xfrm>
          <a:off x="0" y="0"/>
          <a:ext cx="0" cy="0"/>
          <a:chOff x="0" y="0"/>
          <a:chExt cx="0" cy="0"/>
        </a:xfrm>
      </p:grpSpPr>
      <p:sp>
        <p:nvSpPr>
          <p:cNvPr id="12" name="Google Shape;12;p36"/>
          <p:cNvSpPr/>
          <p:nvPr/>
        </p:nvSpPr>
        <p:spPr>
          <a:xfrm>
            <a:off x="1948762" y="1722815"/>
            <a:ext cx="10243238" cy="5171791"/>
          </a:xfrm>
          <a:custGeom>
            <a:rect b="b" l="l" r="r" t="t"/>
            <a:pathLst>
              <a:path extrusionOk="0" h="577708" w="1144207">
                <a:moveTo>
                  <a:pt x="0" y="577709"/>
                </a:moveTo>
                <a:lnTo>
                  <a:pt x="267674" y="129289"/>
                </a:lnTo>
                <a:lnTo>
                  <a:pt x="1144207" y="0"/>
                </a:lnTo>
                <a:lnTo>
                  <a:pt x="1142961" y="577085"/>
                </a:lnTo>
                <a:close/>
              </a:path>
            </a:pathLst>
          </a:custGeom>
          <a:gradFill>
            <a:gsLst>
              <a:gs pos="0">
                <a:srgbClr val="3D3D7D"/>
              </a:gs>
              <a:gs pos="32000">
                <a:srgbClr val="7F59A1"/>
              </a:gs>
              <a:gs pos="64000">
                <a:srgbClr val="279BD3"/>
              </a:gs>
              <a:gs pos="100000">
                <a:srgbClr val="1B728D"/>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picture containing text, clock, sign, gauge&#10;&#10;Description automatically generated" id="13" name="Google Shape;13;p36"/>
          <p:cNvPicPr preferRelativeResize="0"/>
          <p:nvPr/>
        </p:nvPicPr>
        <p:blipFill rotWithShape="1">
          <a:blip r:embed="rId2">
            <a:alphaModFix/>
          </a:blip>
          <a:srcRect b="0" l="0" r="0" t="0"/>
          <a:stretch/>
        </p:blipFill>
        <p:spPr>
          <a:xfrm>
            <a:off x="5317933" y="707727"/>
            <a:ext cx="4104904" cy="941876"/>
          </a:xfrm>
          <a:prstGeom prst="rect">
            <a:avLst/>
          </a:prstGeom>
          <a:noFill/>
          <a:ln>
            <a:noFill/>
          </a:ln>
        </p:spPr>
      </p:pic>
      <p:sp>
        <p:nvSpPr>
          <p:cNvPr id="14" name="Google Shape;14;p36"/>
          <p:cNvSpPr/>
          <p:nvPr>
            <p:ph idx="2" type="pic"/>
          </p:nvPr>
        </p:nvSpPr>
        <p:spPr>
          <a:xfrm>
            <a:off x="-14513" y="923489"/>
            <a:ext cx="4390612" cy="5971126"/>
          </a:xfrm>
          <a:prstGeom prst="rect">
            <a:avLst/>
          </a:prstGeom>
          <a:noFill/>
          <a:ln>
            <a:noFill/>
          </a:ln>
        </p:spPr>
      </p:sp>
      <p:sp>
        <p:nvSpPr>
          <p:cNvPr id="15" name="Google Shape;15;p36"/>
          <p:cNvSpPr/>
          <p:nvPr/>
        </p:nvSpPr>
        <p:spPr>
          <a:xfrm>
            <a:off x="1948762" y="1686209"/>
            <a:ext cx="10243238" cy="5171791"/>
          </a:xfrm>
          <a:custGeom>
            <a:rect b="b" l="l" r="r" t="t"/>
            <a:pathLst>
              <a:path extrusionOk="0" h="577708" w="1144207">
                <a:moveTo>
                  <a:pt x="0" y="577709"/>
                </a:moveTo>
                <a:lnTo>
                  <a:pt x="267674" y="129289"/>
                </a:lnTo>
                <a:lnTo>
                  <a:pt x="1144207" y="0"/>
                </a:lnTo>
                <a:lnTo>
                  <a:pt x="1142961" y="577085"/>
                </a:lnTo>
                <a:close/>
              </a:path>
            </a:pathLst>
          </a:custGeom>
          <a:blipFill rotWithShape="1">
            <a:blip r:embed="rId3">
              <a:alphaModFix/>
            </a:blip>
            <a:stretch>
              <a:fillRect b="-65427" l="-32104" r="32103" t="-79316"/>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 name="Google Shape;16;p36"/>
          <p:cNvSpPr txBox="1"/>
          <p:nvPr>
            <p:ph idx="1" type="body"/>
          </p:nvPr>
        </p:nvSpPr>
        <p:spPr>
          <a:xfrm>
            <a:off x="5317932" y="4349593"/>
            <a:ext cx="5435885" cy="115826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5000"/>
              <a:buNone/>
              <a:defRPr b="1" sz="5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 name="Google Shape;17;p36"/>
          <p:cNvSpPr txBox="1"/>
          <p:nvPr>
            <p:ph idx="3" type="body"/>
          </p:nvPr>
        </p:nvSpPr>
        <p:spPr>
          <a:xfrm>
            <a:off x="5317932" y="3750962"/>
            <a:ext cx="5278651"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8" name="Google Shape;18;p36"/>
          <p:cNvGrpSpPr/>
          <p:nvPr/>
        </p:nvGrpSpPr>
        <p:grpSpPr>
          <a:xfrm>
            <a:off x="9427616" y="5733416"/>
            <a:ext cx="2735993" cy="679345"/>
            <a:chOff x="0" y="0"/>
            <a:chExt cx="2301694" cy="571500"/>
          </a:xfrm>
        </p:grpSpPr>
        <p:sp>
          <p:nvSpPr>
            <p:cNvPr id="19" name="Google Shape;19;p36"/>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 name="Google Shape;20;p36"/>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
        <p:nvSpPr>
          <p:cNvPr id="21" name="Google Shape;21;p36"/>
          <p:cNvSpPr/>
          <p:nvPr/>
        </p:nvSpPr>
        <p:spPr>
          <a:xfrm flipH="1">
            <a:off x="5077932" y="4323426"/>
            <a:ext cx="6336000" cy="36000"/>
          </a:xfrm>
          <a:prstGeom prst="rect">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Journey 1">
  <p:cSld name="Our Journey 1">
    <p:spTree>
      <p:nvGrpSpPr>
        <p:cNvPr id="179" name="Shape 179"/>
        <p:cNvGrpSpPr/>
        <p:nvPr/>
      </p:nvGrpSpPr>
      <p:grpSpPr>
        <a:xfrm>
          <a:off x="0" y="0"/>
          <a:ext cx="0" cy="0"/>
          <a:chOff x="0" y="0"/>
          <a:chExt cx="0" cy="0"/>
        </a:xfrm>
      </p:grpSpPr>
      <p:sp>
        <p:nvSpPr>
          <p:cNvPr id="180" name="Google Shape;180;p52"/>
          <p:cNvSpPr txBox="1"/>
          <p:nvPr/>
        </p:nvSpPr>
        <p:spPr>
          <a:xfrm>
            <a:off x="4396800" y="809464"/>
            <a:ext cx="3398400"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00"/>
              <a:buFont typeface="Arial"/>
              <a:buNone/>
            </a:pPr>
            <a:r>
              <a:rPr b="0" i="0" lang="en-US" sz="2700" u="none" cap="none" strike="noStrike">
                <a:solidFill>
                  <a:schemeClr val="dk2"/>
                </a:solidFill>
                <a:latin typeface="Montserrat Medium"/>
                <a:ea typeface="Montserrat Medium"/>
                <a:cs typeface="Montserrat Medium"/>
                <a:sym typeface="Montserrat Medium"/>
              </a:rPr>
              <a:t>OUR TIMELINE</a:t>
            </a:r>
            <a:endParaRPr b="0" i="0" sz="1400" u="none" cap="none" strike="noStrike">
              <a:solidFill>
                <a:srgbClr val="000000"/>
              </a:solidFill>
              <a:latin typeface="Arial"/>
              <a:ea typeface="Arial"/>
              <a:cs typeface="Arial"/>
              <a:sym typeface="Arial"/>
            </a:endParaRPr>
          </a:p>
        </p:txBody>
      </p:sp>
      <p:cxnSp>
        <p:nvCxnSpPr>
          <p:cNvPr id="181" name="Google Shape;181;p52"/>
          <p:cNvCxnSpPr/>
          <p:nvPr/>
        </p:nvCxnSpPr>
        <p:spPr>
          <a:xfrm>
            <a:off x="2718910" y="3448776"/>
            <a:ext cx="9471503" cy="0"/>
          </a:xfrm>
          <a:prstGeom prst="straightConnector1">
            <a:avLst/>
          </a:prstGeom>
          <a:noFill/>
          <a:ln cap="flat" cmpd="sng" w="9525">
            <a:solidFill>
              <a:srgbClr val="D8D8D8"/>
            </a:solidFill>
            <a:prstDash val="solid"/>
            <a:miter lim="800000"/>
            <a:headEnd len="sm" w="sm" type="none"/>
            <a:tailEnd len="sm" w="sm" type="none"/>
          </a:ln>
        </p:spPr>
      </p:cxnSp>
      <p:sp>
        <p:nvSpPr>
          <p:cNvPr id="182" name="Google Shape;182;p52"/>
          <p:cNvSpPr/>
          <p:nvPr/>
        </p:nvSpPr>
        <p:spPr>
          <a:xfrm>
            <a:off x="2102383" y="2832249"/>
            <a:ext cx="1233055" cy="1233055"/>
          </a:xfrm>
          <a:prstGeom prst="ellipse">
            <a:avLst/>
          </a:prstGeom>
          <a:solidFill>
            <a:srgbClr val="1B72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83" name="Google Shape;183;p52"/>
          <p:cNvSpPr/>
          <p:nvPr/>
        </p:nvSpPr>
        <p:spPr>
          <a:xfrm>
            <a:off x="5969765" y="3362570"/>
            <a:ext cx="172412" cy="172412"/>
          </a:xfrm>
          <a:prstGeom prst="ellipse">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84" name="Google Shape;184;p52"/>
          <p:cNvSpPr/>
          <p:nvPr/>
        </p:nvSpPr>
        <p:spPr>
          <a:xfrm>
            <a:off x="9383674" y="3362570"/>
            <a:ext cx="172412" cy="172412"/>
          </a:xfrm>
          <a:prstGeom prst="ellipse">
            <a:avLst/>
          </a:prstGeom>
          <a:solidFill>
            <a:srgbClr val="7F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85" name="Google Shape;185;p52"/>
          <p:cNvSpPr/>
          <p:nvPr/>
        </p:nvSpPr>
        <p:spPr>
          <a:xfrm>
            <a:off x="4956904" y="3803693"/>
            <a:ext cx="2198135"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Montserrat Medium"/>
                <a:ea typeface="Montserrat Medium"/>
                <a:cs typeface="Montserrat Medium"/>
                <a:sym typeface="Montserrat Medium"/>
              </a:rPr>
              <a:t>Your Title</a:t>
            </a:r>
            <a:endParaRPr b="0" i="0" sz="1400" u="none" cap="none" strike="noStrike">
              <a:solidFill>
                <a:srgbClr val="000000"/>
              </a:solidFill>
              <a:latin typeface="Arial"/>
              <a:ea typeface="Arial"/>
              <a:cs typeface="Arial"/>
              <a:sym typeface="Arial"/>
            </a:endParaRPr>
          </a:p>
        </p:txBody>
      </p:sp>
      <p:sp>
        <p:nvSpPr>
          <p:cNvPr id="186" name="Google Shape;186;p52"/>
          <p:cNvSpPr/>
          <p:nvPr/>
        </p:nvSpPr>
        <p:spPr>
          <a:xfrm>
            <a:off x="8370812" y="1818770"/>
            <a:ext cx="2198135"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Montserrat Medium"/>
                <a:ea typeface="Montserrat Medium"/>
                <a:cs typeface="Montserrat Medium"/>
                <a:sym typeface="Montserrat Medium"/>
              </a:rPr>
              <a:t>Your Title</a:t>
            </a:r>
            <a:endParaRPr b="0" i="0" sz="1400" u="none" cap="none" strike="noStrike">
              <a:solidFill>
                <a:srgbClr val="000000"/>
              </a:solidFill>
              <a:latin typeface="Arial"/>
              <a:ea typeface="Arial"/>
              <a:cs typeface="Arial"/>
              <a:sym typeface="Arial"/>
            </a:endParaRPr>
          </a:p>
        </p:txBody>
      </p:sp>
      <p:sp>
        <p:nvSpPr>
          <p:cNvPr id="187" name="Google Shape;187;p52"/>
          <p:cNvSpPr/>
          <p:nvPr/>
        </p:nvSpPr>
        <p:spPr>
          <a:xfrm>
            <a:off x="548344" y="1141653"/>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188" name="Google Shape;188;p52"/>
          <p:cNvSpPr txBox="1"/>
          <p:nvPr>
            <p:ph idx="1" type="body"/>
          </p:nvPr>
        </p:nvSpPr>
        <p:spPr>
          <a:xfrm>
            <a:off x="464195" y="444299"/>
            <a:ext cx="5113283"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52"/>
          <p:cNvSpPr txBox="1"/>
          <p:nvPr>
            <p:ph idx="2" type="body"/>
          </p:nvPr>
        </p:nvSpPr>
        <p:spPr>
          <a:xfrm>
            <a:off x="4785825" y="4220738"/>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000"/>
              <a:buNone/>
              <a:defRPr b="0" i="0" sz="20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52"/>
          <p:cNvSpPr txBox="1"/>
          <p:nvPr>
            <p:ph idx="3" type="body"/>
          </p:nvPr>
        </p:nvSpPr>
        <p:spPr>
          <a:xfrm>
            <a:off x="8216766" y="1608539"/>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000"/>
              <a:buNone/>
              <a:defRPr b="0" i="0" sz="20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52"/>
          <p:cNvSpPr txBox="1"/>
          <p:nvPr>
            <p:ph idx="4" type="body"/>
          </p:nvPr>
        </p:nvSpPr>
        <p:spPr>
          <a:xfrm>
            <a:off x="2102383" y="3228214"/>
            <a:ext cx="1233055" cy="441123"/>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52"/>
          <p:cNvSpPr txBox="1"/>
          <p:nvPr>
            <p:ph idx="5" type="body"/>
          </p:nvPr>
        </p:nvSpPr>
        <p:spPr>
          <a:xfrm>
            <a:off x="4785825" y="2823339"/>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279BD3"/>
              </a:buClr>
              <a:buSzPts val="2000"/>
              <a:buNone/>
              <a:defRPr b="0" i="0" sz="2000">
                <a:solidFill>
                  <a:srgbClr val="279BD3"/>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3" name="Google Shape;193;p52"/>
          <p:cNvSpPr txBox="1"/>
          <p:nvPr>
            <p:ph idx="6" type="body"/>
          </p:nvPr>
        </p:nvSpPr>
        <p:spPr>
          <a:xfrm>
            <a:off x="8216766" y="3843245"/>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F59A1"/>
              </a:buClr>
              <a:buSzPts val="2000"/>
              <a:buNone/>
              <a:defRPr b="0" i="0" sz="2000">
                <a:solidFill>
                  <a:srgbClr val="7F59A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94" name="Google Shape;194;p52"/>
          <p:cNvGrpSpPr/>
          <p:nvPr/>
        </p:nvGrpSpPr>
        <p:grpSpPr>
          <a:xfrm>
            <a:off x="495393" y="6135034"/>
            <a:ext cx="3059425" cy="407404"/>
            <a:chOff x="4345239" y="6324600"/>
            <a:chExt cx="3059425" cy="407404"/>
          </a:xfrm>
        </p:grpSpPr>
        <p:sp>
          <p:nvSpPr>
            <p:cNvPr id="195" name="Google Shape;195;p52"/>
            <p:cNvSpPr txBox="1"/>
            <p:nvPr/>
          </p:nvSpPr>
          <p:spPr>
            <a:xfrm>
              <a:off x="4660003" y="6362700"/>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196" name="Google Shape;196;p52"/>
            <p:cNvPicPr preferRelativeResize="0"/>
            <p:nvPr/>
          </p:nvPicPr>
          <p:blipFill rotWithShape="1">
            <a:blip r:embed="rId2">
              <a:alphaModFix/>
            </a:blip>
            <a:srcRect b="-7350" l="28689" r="49708" t="329"/>
            <a:stretch/>
          </p:blipFill>
          <p:spPr>
            <a:xfrm>
              <a:off x="4345239" y="6324600"/>
              <a:ext cx="358362" cy="407404"/>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Journey 2">
  <p:cSld name="Our Journey 2">
    <p:spTree>
      <p:nvGrpSpPr>
        <p:cNvPr id="197" name="Shape 197"/>
        <p:cNvGrpSpPr/>
        <p:nvPr/>
      </p:nvGrpSpPr>
      <p:grpSpPr>
        <a:xfrm>
          <a:off x="0" y="0"/>
          <a:ext cx="0" cy="0"/>
          <a:chOff x="0" y="0"/>
          <a:chExt cx="0" cy="0"/>
        </a:xfrm>
      </p:grpSpPr>
      <p:cxnSp>
        <p:nvCxnSpPr>
          <p:cNvPr id="198" name="Google Shape;198;p53"/>
          <p:cNvCxnSpPr/>
          <p:nvPr/>
        </p:nvCxnSpPr>
        <p:spPr>
          <a:xfrm>
            <a:off x="1588" y="3448776"/>
            <a:ext cx="12188825" cy="0"/>
          </a:xfrm>
          <a:prstGeom prst="straightConnector1">
            <a:avLst/>
          </a:prstGeom>
          <a:noFill/>
          <a:ln cap="flat" cmpd="sng" w="9525">
            <a:solidFill>
              <a:srgbClr val="D8D8D8"/>
            </a:solidFill>
            <a:prstDash val="solid"/>
            <a:miter lim="800000"/>
            <a:headEnd len="sm" w="sm" type="none"/>
            <a:tailEnd len="sm" w="sm" type="none"/>
          </a:ln>
        </p:spPr>
      </p:cxnSp>
      <p:sp>
        <p:nvSpPr>
          <p:cNvPr id="199" name="Google Shape;199;p53"/>
          <p:cNvSpPr/>
          <p:nvPr/>
        </p:nvSpPr>
        <p:spPr>
          <a:xfrm>
            <a:off x="6040275" y="3362570"/>
            <a:ext cx="172412" cy="172412"/>
          </a:xfrm>
          <a:prstGeom prst="ellipse">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29C2F2"/>
              </a:solidFill>
              <a:latin typeface="Calibri"/>
              <a:ea typeface="Calibri"/>
              <a:cs typeface="Calibri"/>
              <a:sym typeface="Calibri"/>
            </a:endParaRPr>
          </a:p>
        </p:txBody>
      </p:sp>
      <p:sp>
        <p:nvSpPr>
          <p:cNvPr id="200" name="Google Shape;200;p53"/>
          <p:cNvSpPr/>
          <p:nvPr/>
        </p:nvSpPr>
        <p:spPr>
          <a:xfrm>
            <a:off x="2626366" y="3362571"/>
            <a:ext cx="172412" cy="172412"/>
          </a:xfrm>
          <a:prstGeom prst="ellipse">
            <a:avLst/>
          </a:prstGeom>
          <a:solidFill>
            <a:srgbClr val="3D3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83553"/>
              </a:solidFill>
              <a:latin typeface="Calibri"/>
              <a:ea typeface="Calibri"/>
              <a:cs typeface="Calibri"/>
              <a:sym typeface="Calibri"/>
            </a:endParaRPr>
          </a:p>
        </p:txBody>
      </p:sp>
      <p:sp>
        <p:nvSpPr>
          <p:cNvPr id="201" name="Google Shape;201;p53"/>
          <p:cNvSpPr/>
          <p:nvPr/>
        </p:nvSpPr>
        <p:spPr>
          <a:xfrm>
            <a:off x="5027413" y="1818770"/>
            <a:ext cx="2198135"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Montserrat Medium"/>
                <a:ea typeface="Montserrat Medium"/>
                <a:cs typeface="Montserrat Medium"/>
                <a:sym typeface="Montserrat Medium"/>
              </a:rPr>
              <a:t>Your Title</a:t>
            </a:r>
            <a:endParaRPr b="0" i="0" sz="1400" u="none" cap="none" strike="noStrike">
              <a:solidFill>
                <a:srgbClr val="000000"/>
              </a:solidFill>
              <a:latin typeface="Arial"/>
              <a:ea typeface="Arial"/>
              <a:cs typeface="Arial"/>
              <a:sym typeface="Arial"/>
            </a:endParaRPr>
          </a:p>
        </p:txBody>
      </p:sp>
      <p:sp>
        <p:nvSpPr>
          <p:cNvPr id="202" name="Google Shape;202;p53"/>
          <p:cNvSpPr/>
          <p:nvPr/>
        </p:nvSpPr>
        <p:spPr>
          <a:xfrm>
            <a:off x="9393224" y="3362571"/>
            <a:ext cx="172412" cy="172412"/>
          </a:xfrm>
          <a:prstGeom prst="ellipse">
            <a:avLst/>
          </a:prstGeom>
          <a:solidFill>
            <a:srgbClr val="7F59A1">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203" name="Google Shape;203;p53"/>
          <p:cNvSpPr txBox="1"/>
          <p:nvPr>
            <p:ph idx="1" type="body"/>
          </p:nvPr>
        </p:nvSpPr>
        <p:spPr>
          <a:xfrm>
            <a:off x="1459184" y="4206951"/>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000"/>
              <a:buNone/>
              <a:defRPr b="0" i="0" sz="20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53"/>
          <p:cNvSpPr txBox="1"/>
          <p:nvPr>
            <p:ph idx="2" type="body"/>
          </p:nvPr>
        </p:nvSpPr>
        <p:spPr>
          <a:xfrm>
            <a:off x="4890125" y="1594752"/>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000"/>
              <a:buNone/>
              <a:defRPr b="0" i="0" sz="20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53"/>
          <p:cNvSpPr txBox="1"/>
          <p:nvPr>
            <p:ph idx="3" type="body"/>
          </p:nvPr>
        </p:nvSpPr>
        <p:spPr>
          <a:xfrm>
            <a:off x="8223426" y="4210067"/>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000"/>
              <a:buNone/>
              <a:defRPr b="0" i="0" sz="20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6" name="Google Shape;206;p53"/>
          <p:cNvSpPr txBox="1"/>
          <p:nvPr>
            <p:ph idx="4" type="body"/>
          </p:nvPr>
        </p:nvSpPr>
        <p:spPr>
          <a:xfrm>
            <a:off x="1459184" y="2837148"/>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3D3D7D"/>
              </a:buClr>
              <a:buSzPts val="2000"/>
              <a:buNone/>
              <a:defRPr b="0" i="0" sz="2000">
                <a:solidFill>
                  <a:srgbClr val="3D3D7D"/>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7" name="Google Shape;207;p53"/>
          <p:cNvSpPr txBox="1"/>
          <p:nvPr>
            <p:ph idx="5" type="body"/>
          </p:nvPr>
        </p:nvSpPr>
        <p:spPr>
          <a:xfrm>
            <a:off x="4890125" y="3857054"/>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279BD3"/>
              </a:buClr>
              <a:buSzPts val="2000"/>
              <a:buNone/>
              <a:defRPr b="0" i="0" sz="2000">
                <a:solidFill>
                  <a:srgbClr val="279BD3"/>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8" name="Google Shape;208;p53"/>
          <p:cNvSpPr txBox="1"/>
          <p:nvPr>
            <p:ph idx="6" type="body"/>
          </p:nvPr>
        </p:nvSpPr>
        <p:spPr>
          <a:xfrm>
            <a:off x="8223426" y="2825658"/>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F59A1"/>
              </a:buClr>
              <a:buSzPts val="2000"/>
              <a:buNone/>
              <a:defRPr b="0" i="0" sz="2000">
                <a:solidFill>
                  <a:srgbClr val="7F59A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09" name="Google Shape;209;p53"/>
          <p:cNvGrpSpPr/>
          <p:nvPr/>
        </p:nvGrpSpPr>
        <p:grpSpPr>
          <a:xfrm>
            <a:off x="4571670" y="6135034"/>
            <a:ext cx="3059425" cy="407404"/>
            <a:chOff x="4345239" y="6324600"/>
            <a:chExt cx="3059425" cy="407404"/>
          </a:xfrm>
        </p:grpSpPr>
        <p:sp>
          <p:nvSpPr>
            <p:cNvPr id="210" name="Google Shape;210;p53"/>
            <p:cNvSpPr txBox="1"/>
            <p:nvPr/>
          </p:nvSpPr>
          <p:spPr>
            <a:xfrm>
              <a:off x="4660003" y="6362700"/>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211" name="Google Shape;211;p53"/>
            <p:cNvPicPr preferRelativeResize="0"/>
            <p:nvPr/>
          </p:nvPicPr>
          <p:blipFill rotWithShape="1">
            <a:blip r:embed="rId2">
              <a:alphaModFix/>
            </a:blip>
            <a:srcRect b="-7350" l="28689" r="49708" t="329"/>
            <a:stretch/>
          </p:blipFill>
          <p:spPr>
            <a:xfrm>
              <a:off x="4345239" y="6324600"/>
              <a:ext cx="358362" cy="407404"/>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Journey 3">
  <p:cSld name="Our Journey 3">
    <p:spTree>
      <p:nvGrpSpPr>
        <p:cNvPr id="212" name="Shape 212"/>
        <p:cNvGrpSpPr/>
        <p:nvPr/>
      </p:nvGrpSpPr>
      <p:grpSpPr>
        <a:xfrm>
          <a:off x="0" y="0"/>
          <a:ext cx="0" cy="0"/>
          <a:chOff x="0" y="0"/>
          <a:chExt cx="0" cy="0"/>
        </a:xfrm>
      </p:grpSpPr>
      <p:grpSp>
        <p:nvGrpSpPr>
          <p:cNvPr id="213" name="Google Shape;213;p54"/>
          <p:cNvGrpSpPr/>
          <p:nvPr/>
        </p:nvGrpSpPr>
        <p:grpSpPr>
          <a:xfrm flipH="1">
            <a:off x="-87112" y="2832249"/>
            <a:ext cx="10088030" cy="1233055"/>
            <a:chOff x="4201590" y="5664497"/>
            <a:chExt cx="20176060" cy="2466109"/>
          </a:xfrm>
        </p:grpSpPr>
        <p:cxnSp>
          <p:nvCxnSpPr>
            <p:cNvPr id="214" name="Google Shape;214;p54"/>
            <p:cNvCxnSpPr/>
            <p:nvPr/>
          </p:nvCxnSpPr>
          <p:spPr>
            <a:xfrm>
              <a:off x="5434644" y="6897551"/>
              <a:ext cx="18943006" cy="0"/>
            </a:xfrm>
            <a:prstGeom prst="straightConnector1">
              <a:avLst/>
            </a:prstGeom>
            <a:noFill/>
            <a:ln cap="flat" cmpd="sng" w="9525">
              <a:solidFill>
                <a:srgbClr val="D8D8D8"/>
              </a:solidFill>
              <a:prstDash val="solid"/>
              <a:miter lim="800000"/>
              <a:headEnd len="sm" w="sm" type="none"/>
              <a:tailEnd len="sm" w="sm" type="none"/>
            </a:ln>
          </p:spPr>
        </p:cxnSp>
        <p:sp>
          <p:nvSpPr>
            <p:cNvPr id="215" name="Google Shape;215;p54"/>
            <p:cNvSpPr/>
            <p:nvPr/>
          </p:nvSpPr>
          <p:spPr>
            <a:xfrm>
              <a:off x="4201590" y="5664497"/>
              <a:ext cx="2466109" cy="2466109"/>
            </a:xfrm>
            <a:prstGeom prst="ellipse">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216" name="Google Shape;216;p54"/>
            <p:cNvSpPr/>
            <p:nvPr/>
          </p:nvSpPr>
          <p:spPr>
            <a:xfrm>
              <a:off x="11936354" y="6725140"/>
              <a:ext cx="344824" cy="344824"/>
            </a:xfrm>
            <a:prstGeom prst="ellipse">
              <a:avLst/>
            </a:prstGeom>
            <a:solidFill>
              <a:srgbClr val="1B72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1B728D"/>
                </a:solidFill>
                <a:latin typeface="Calibri"/>
                <a:ea typeface="Calibri"/>
                <a:cs typeface="Calibri"/>
                <a:sym typeface="Calibri"/>
              </a:endParaRPr>
            </a:p>
          </p:txBody>
        </p:sp>
        <p:sp>
          <p:nvSpPr>
            <p:cNvPr id="217" name="Google Shape;217;p54"/>
            <p:cNvSpPr/>
            <p:nvPr/>
          </p:nvSpPr>
          <p:spPr>
            <a:xfrm>
              <a:off x="18764170" y="6725140"/>
              <a:ext cx="344824" cy="344824"/>
            </a:xfrm>
            <a:prstGeom prst="ellipse">
              <a:avLst/>
            </a:prstGeom>
            <a:solidFill>
              <a:srgbClr val="3D3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grpSp>
      <p:sp>
        <p:nvSpPr>
          <p:cNvPr id="218" name="Google Shape;218;p54"/>
          <p:cNvSpPr txBox="1"/>
          <p:nvPr>
            <p:ph idx="1" type="body"/>
          </p:nvPr>
        </p:nvSpPr>
        <p:spPr>
          <a:xfrm>
            <a:off x="1474900" y="1617548"/>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000"/>
              <a:buNone/>
              <a:defRPr b="0" i="0" sz="20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9" name="Google Shape;219;p54"/>
          <p:cNvSpPr txBox="1"/>
          <p:nvPr>
            <p:ph idx="2" type="body"/>
          </p:nvPr>
        </p:nvSpPr>
        <p:spPr>
          <a:xfrm>
            <a:off x="4808201" y="4232863"/>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000"/>
              <a:buNone/>
              <a:defRPr b="0" i="0" sz="20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0" name="Google Shape;220;p54"/>
          <p:cNvSpPr txBox="1"/>
          <p:nvPr>
            <p:ph idx="3" type="body"/>
          </p:nvPr>
        </p:nvSpPr>
        <p:spPr>
          <a:xfrm>
            <a:off x="8767864" y="3228214"/>
            <a:ext cx="1233055" cy="441123"/>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54"/>
          <p:cNvSpPr txBox="1"/>
          <p:nvPr>
            <p:ph idx="4" type="body"/>
          </p:nvPr>
        </p:nvSpPr>
        <p:spPr>
          <a:xfrm>
            <a:off x="1466515" y="3842694"/>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3D3D7D"/>
              </a:buClr>
              <a:buSzPts val="2000"/>
              <a:buNone/>
              <a:defRPr b="0" i="0" sz="2000">
                <a:solidFill>
                  <a:srgbClr val="3D3D7D"/>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2" name="Google Shape;222;p54"/>
          <p:cNvSpPr txBox="1"/>
          <p:nvPr>
            <p:ph idx="5" type="body"/>
          </p:nvPr>
        </p:nvSpPr>
        <p:spPr>
          <a:xfrm>
            <a:off x="4808201" y="2797420"/>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1B728D"/>
              </a:buClr>
              <a:buSzPts val="2000"/>
              <a:buNone/>
              <a:defRPr b="0" i="0" sz="2000">
                <a:solidFill>
                  <a:srgbClr val="1B728D"/>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23" name="Google Shape;223;p54"/>
          <p:cNvGrpSpPr/>
          <p:nvPr/>
        </p:nvGrpSpPr>
        <p:grpSpPr>
          <a:xfrm>
            <a:off x="8471206" y="6135034"/>
            <a:ext cx="3059425" cy="407404"/>
            <a:chOff x="4345239" y="6324600"/>
            <a:chExt cx="3059425" cy="407404"/>
          </a:xfrm>
        </p:grpSpPr>
        <p:sp>
          <p:nvSpPr>
            <p:cNvPr id="224" name="Google Shape;224;p54"/>
            <p:cNvSpPr txBox="1"/>
            <p:nvPr/>
          </p:nvSpPr>
          <p:spPr>
            <a:xfrm>
              <a:off x="4660003" y="6362700"/>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225" name="Google Shape;225;p54"/>
            <p:cNvPicPr preferRelativeResize="0"/>
            <p:nvPr/>
          </p:nvPicPr>
          <p:blipFill rotWithShape="1">
            <a:blip r:embed="rId2">
              <a:alphaModFix/>
            </a:blip>
            <a:srcRect b="-7350" l="28689" r="49708" t="329"/>
            <a:stretch/>
          </p:blipFill>
          <p:spPr>
            <a:xfrm>
              <a:off x="4345239" y="6324600"/>
              <a:ext cx="358362" cy="407404"/>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p:cSld name="Final Slide">
    <p:spTree>
      <p:nvGrpSpPr>
        <p:cNvPr id="226" name="Shape 226"/>
        <p:cNvGrpSpPr/>
        <p:nvPr/>
      </p:nvGrpSpPr>
      <p:grpSpPr>
        <a:xfrm>
          <a:off x="0" y="0"/>
          <a:ext cx="0" cy="0"/>
          <a:chOff x="0" y="0"/>
          <a:chExt cx="0" cy="0"/>
        </a:xfrm>
      </p:grpSpPr>
      <p:sp>
        <p:nvSpPr>
          <p:cNvPr id="227" name="Google Shape;227;p63"/>
          <p:cNvSpPr/>
          <p:nvPr/>
        </p:nvSpPr>
        <p:spPr>
          <a:xfrm flipH="1" rot="-5400000">
            <a:off x="5604725" y="270725"/>
            <a:ext cx="6553432" cy="6621118"/>
          </a:xfrm>
          <a:custGeom>
            <a:rect b="b" l="l" r="r" t="t"/>
            <a:pathLst>
              <a:path extrusionOk="0" h="577708" w="1144207">
                <a:moveTo>
                  <a:pt x="0" y="577709"/>
                </a:moveTo>
                <a:lnTo>
                  <a:pt x="267674" y="129289"/>
                </a:lnTo>
                <a:lnTo>
                  <a:pt x="1144207" y="0"/>
                </a:lnTo>
                <a:lnTo>
                  <a:pt x="1142961" y="577085"/>
                </a:lnTo>
                <a:close/>
              </a:path>
            </a:pathLst>
          </a:custGeom>
          <a:gradFill>
            <a:gsLst>
              <a:gs pos="0">
                <a:srgbClr val="3D3D7D"/>
              </a:gs>
              <a:gs pos="32000">
                <a:srgbClr val="7F59A1"/>
              </a:gs>
              <a:gs pos="64000">
                <a:srgbClr val="279BD3"/>
              </a:gs>
              <a:gs pos="100000">
                <a:srgbClr val="1B728D"/>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8" name="Google Shape;228;p63"/>
          <p:cNvSpPr/>
          <p:nvPr/>
        </p:nvSpPr>
        <p:spPr>
          <a:xfrm flipH="1" rot="-5400000">
            <a:off x="5557861" y="270725"/>
            <a:ext cx="6553432" cy="6621118"/>
          </a:xfrm>
          <a:custGeom>
            <a:rect b="b" l="l" r="r" t="t"/>
            <a:pathLst>
              <a:path extrusionOk="0" h="577708" w="1144207">
                <a:moveTo>
                  <a:pt x="0" y="577709"/>
                </a:moveTo>
                <a:lnTo>
                  <a:pt x="267674" y="129289"/>
                </a:lnTo>
                <a:lnTo>
                  <a:pt x="1144207" y="0"/>
                </a:lnTo>
                <a:lnTo>
                  <a:pt x="1142961" y="577085"/>
                </a:lnTo>
                <a:close/>
              </a:path>
            </a:pathLst>
          </a:custGeom>
          <a:blipFill rotWithShape="1">
            <a:blip r:embed="rId2">
              <a:alphaModFix/>
            </a:blip>
            <a:stretch>
              <a:fillRect b="-30963" l="-24307" r="24307" t="8635"/>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9" name="Google Shape;229;p63"/>
          <p:cNvSpPr txBox="1"/>
          <p:nvPr>
            <p:ph idx="1" type="body"/>
          </p:nvPr>
        </p:nvSpPr>
        <p:spPr>
          <a:xfrm>
            <a:off x="1009870" y="3322266"/>
            <a:ext cx="2880000" cy="36192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400"/>
              <a:buNone/>
              <a:defRPr b="0" i="0" sz="1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0" name="Google Shape;230;p63"/>
          <p:cNvSpPr txBox="1"/>
          <p:nvPr>
            <p:ph idx="2" type="body"/>
          </p:nvPr>
        </p:nvSpPr>
        <p:spPr>
          <a:xfrm>
            <a:off x="1009870" y="3945225"/>
            <a:ext cx="2880000" cy="36192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400"/>
              <a:buNone/>
              <a:defRPr b="0" i="0" sz="1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1" name="Google Shape;231;p63"/>
          <p:cNvSpPr txBox="1"/>
          <p:nvPr>
            <p:ph idx="3" type="body"/>
          </p:nvPr>
        </p:nvSpPr>
        <p:spPr>
          <a:xfrm>
            <a:off x="1018034" y="4588788"/>
            <a:ext cx="2880000" cy="36192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400"/>
              <a:buNone/>
              <a:defRPr b="0" i="0" sz="1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2" name="Google Shape;232;p63"/>
          <p:cNvSpPr/>
          <p:nvPr/>
        </p:nvSpPr>
        <p:spPr>
          <a:xfrm flipH="1" rot="10800000">
            <a:off x="46864" y="5695906"/>
            <a:ext cx="5128570" cy="777330"/>
          </a:xfrm>
          <a:prstGeom prst="rect">
            <a:avLst/>
          </a:pr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33" name="Google Shape;233;p63"/>
          <p:cNvSpPr txBox="1"/>
          <p:nvPr>
            <p:ph idx="4" type="body"/>
          </p:nvPr>
        </p:nvSpPr>
        <p:spPr>
          <a:xfrm>
            <a:off x="918627" y="5726524"/>
            <a:ext cx="3898089" cy="73114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4" name="Google Shape;234;p63"/>
          <p:cNvSpPr txBox="1"/>
          <p:nvPr>
            <p:ph idx="5" type="body"/>
          </p:nvPr>
        </p:nvSpPr>
        <p:spPr>
          <a:xfrm>
            <a:off x="7986644" y="3109248"/>
            <a:ext cx="3195486" cy="73114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5" name="Google Shape;235;p63"/>
          <p:cNvSpPr txBox="1"/>
          <p:nvPr>
            <p:ph idx="6" type="body"/>
          </p:nvPr>
        </p:nvSpPr>
        <p:spPr>
          <a:xfrm>
            <a:off x="7986644" y="2223113"/>
            <a:ext cx="3195485" cy="83725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5000"/>
              <a:buNone/>
              <a:defRPr b="1" sz="5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36" name="Google Shape;236;p63"/>
          <p:cNvGrpSpPr/>
          <p:nvPr/>
        </p:nvGrpSpPr>
        <p:grpSpPr>
          <a:xfrm>
            <a:off x="9432575" y="5721840"/>
            <a:ext cx="2735993" cy="679345"/>
            <a:chOff x="0" y="0"/>
            <a:chExt cx="2301694" cy="571500"/>
          </a:xfrm>
        </p:grpSpPr>
        <p:sp>
          <p:nvSpPr>
            <p:cNvPr id="237" name="Google Shape;237;p63"/>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8" name="Google Shape;238;p63"/>
            <p:cNvPicPr preferRelativeResize="0"/>
            <p:nvPr/>
          </p:nvPicPr>
          <p:blipFill rotWithShape="1">
            <a:blip r:embed="rId3">
              <a:alphaModFix/>
            </a:blip>
            <a:srcRect b="0" l="0" r="44449" t="0"/>
            <a:stretch/>
          </p:blipFill>
          <p:spPr>
            <a:xfrm>
              <a:off x="312965" y="96237"/>
              <a:ext cx="1675765" cy="384810"/>
            </a:xfrm>
            <a:prstGeom prst="rect">
              <a:avLst/>
            </a:prstGeom>
            <a:noFill/>
            <a:ln>
              <a:noFill/>
            </a:ln>
          </p:spPr>
        </p:pic>
      </p:grpSp>
      <p:pic>
        <p:nvPicPr>
          <p:cNvPr descr="A picture containing text, clock, sign, gauge&#10;&#10;Description automatically generated" id="239" name="Google Shape;239;p63"/>
          <p:cNvPicPr preferRelativeResize="0"/>
          <p:nvPr/>
        </p:nvPicPr>
        <p:blipFill rotWithShape="1">
          <a:blip r:embed="rId4">
            <a:alphaModFix/>
          </a:blip>
          <a:srcRect b="0" l="0" r="0" t="0"/>
          <a:stretch/>
        </p:blipFill>
        <p:spPr>
          <a:xfrm>
            <a:off x="711812" y="990700"/>
            <a:ext cx="4104904" cy="941876"/>
          </a:xfrm>
          <a:prstGeom prst="rect">
            <a:avLst/>
          </a:prstGeom>
          <a:noFill/>
          <a:ln>
            <a:noFill/>
          </a:ln>
        </p:spPr>
      </p:pic>
      <p:sp>
        <p:nvSpPr>
          <p:cNvPr id="240" name="Google Shape;240;p63"/>
          <p:cNvSpPr/>
          <p:nvPr/>
        </p:nvSpPr>
        <p:spPr>
          <a:xfrm rot="10800000">
            <a:off x="7639382" y="3074841"/>
            <a:ext cx="3890008" cy="45719"/>
          </a:xfrm>
          <a:prstGeom prst="rect">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MASTER slide">
  <p:cSld name="Text only MASTER slide">
    <p:spTree>
      <p:nvGrpSpPr>
        <p:cNvPr id="241" name="Shape 241"/>
        <p:cNvGrpSpPr/>
        <p:nvPr/>
      </p:nvGrpSpPr>
      <p:grpSpPr>
        <a:xfrm>
          <a:off x="0" y="0"/>
          <a:ext cx="0" cy="0"/>
          <a:chOff x="0" y="0"/>
          <a:chExt cx="0" cy="0"/>
        </a:xfrm>
      </p:grpSpPr>
      <p:sp>
        <p:nvSpPr>
          <p:cNvPr id="242" name="Google Shape;242;p64"/>
          <p:cNvSpPr/>
          <p:nvPr/>
        </p:nvSpPr>
        <p:spPr>
          <a:xfrm>
            <a:off x="408953" y="1340326"/>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43" name="Google Shape;243;p64"/>
          <p:cNvSpPr txBox="1"/>
          <p:nvPr>
            <p:ph idx="1" type="body"/>
          </p:nvPr>
        </p:nvSpPr>
        <p:spPr>
          <a:xfrm>
            <a:off x="529759" y="1757011"/>
            <a:ext cx="11073662"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4" name="Google Shape;244;p64"/>
          <p:cNvSpPr txBox="1"/>
          <p:nvPr>
            <p:ph idx="2" type="body"/>
          </p:nvPr>
        </p:nvSpPr>
        <p:spPr>
          <a:xfrm>
            <a:off x="529758" y="642972"/>
            <a:ext cx="11073661"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45" name="Google Shape;245;p64"/>
          <p:cNvGrpSpPr/>
          <p:nvPr/>
        </p:nvGrpSpPr>
        <p:grpSpPr>
          <a:xfrm>
            <a:off x="408953" y="6110271"/>
            <a:ext cx="11323912" cy="541807"/>
            <a:chOff x="430699" y="6069857"/>
            <a:chExt cx="11323912" cy="541807"/>
          </a:xfrm>
        </p:grpSpPr>
        <p:sp>
          <p:nvSpPr>
            <p:cNvPr id="246" name="Google Shape;246;p64"/>
            <p:cNvSpPr/>
            <p:nvPr/>
          </p:nvSpPr>
          <p:spPr>
            <a:xfrm>
              <a:off x="825500" y="6203959"/>
              <a:ext cx="10896450" cy="45719"/>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7" name="Google Shape;247;p64"/>
            <p:cNvSpPr txBox="1"/>
            <p:nvPr/>
          </p:nvSpPr>
          <p:spPr>
            <a:xfrm>
              <a:off x="9009950" y="6380832"/>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248" name="Google Shape;248;p64"/>
            <p:cNvPicPr preferRelativeResize="0"/>
            <p:nvPr/>
          </p:nvPicPr>
          <p:blipFill rotWithShape="1">
            <a:blip r:embed="rId2">
              <a:alphaModFix/>
            </a:blip>
            <a:srcRect b="-7350" l="28689" r="49708" t="329"/>
            <a:stretch/>
          </p:blipFill>
          <p:spPr>
            <a:xfrm>
              <a:off x="430699" y="6069857"/>
              <a:ext cx="394801" cy="448830"/>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1">
  <p:cSld name="Text Slide with Photo 1">
    <p:spTree>
      <p:nvGrpSpPr>
        <p:cNvPr id="22" name="Shape 22"/>
        <p:cNvGrpSpPr/>
        <p:nvPr/>
      </p:nvGrpSpPr>
      <p:grpSpPr>
        <a:xfrm>
          <a:off x="0" y="0"/>
          <a:ext cx="0" cy="0"/>
          <a:chOff x="0" y="0"/>
          <a:chExt cx="0" cy="0"/>
        </a:xfrm>
      </p:grpSpPr>
      <p:sp>
        <p:nvSpPr>
          <p:cNvPr id="23" name="Google Shape;23;p77"/>
          <p:cNvSpPr/>
          <p:nvPr/>
        </p:nvSpPr>
        <p:spPr>
          <a:xfrm flipH="1">
            <a:off x="1868123" y="4568506"/>
            <a:ext cx="3052949" cy="2282034"/>
          </a:xfrm>
          <a:custGeom>
            <a:rect b="b" l="l" r="r" t="t"/>
            <a:pathLst>
              <a:path extrusionOk="0" h="2282034" w="3052949">
                <a:moveTo>
                  <a:pt x="711661" y="0"/>
                </a:moveTo>
                <a:lnTo>
                  <a:pt x="3052949" y="2264969"/>
                </a:lnTo>
                <a:lnTo>
                  <a:pt x="0" y="2282034"/>
                </a:lnTo>
                <a:lnTo>
                  <a:pt x="711661" y="0"/>
                </a:lnTo>
                <a:close/>
              </a:path>
            </a:pathLst>
          </a:custGeom>
          <a:gradFill>
            <a:gsLst>
              <a:gs pos="0">
                <a:srgbClr val="3D3D7D"/>
              </a:gs>
              <a:gs pos="32000">
                <a:srgbClr val="7F59A1"/>
              </a:gs>
              <a:gs pos="64000">
                <a:srgbClr val="279BD3"/>
              </a:gs>
              <a:gs pos="100000">
                <a:srgbClr val="1B728D"/>
              </a:gs>
            </a:gsLst>
            <a:lin ang="1919999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 name="Google Shape;24;p77"/>
          <p:cNvSpPr/>
          <p:nvPr>
            <p:ph idx="2" type="pic"/>
          </p:nvPr>
        </p:nvSpPr>
        <p:spPr>
          <a:xfrm flipH="1">
            <a:off x="-1" y="2780"/>
            <a:ext cx="4862437" cy="6855220"/>
          </a:xfrm>
          <a:prstGeom prst="rect">
            <a:avLst/>
          </a:prstGeom>
          <a:noFill/>
          <a:ln>
            <a:noFill/>
          </a:ln>
        </p:spPr>
      </p:sp>
      <p:sp>
        <p:nvSpPr>
          <p:cNvPr id="25" name="Google Shape;25;p77"/>
          <p:cNvSpPr/>
          <p:nvPr/>
        </p:nvSpPr>
        <p:spPr>
          <a:xfrm flipH="1">
            <a:off x="1838805" y="4567427"/>
            <a:ext cx="3052949" cy="2282034"/>
          </a:xfrm>
          <a:custGeom>
            <a:rect b="b" l="l" r="r" t="t"/>
            <a:pathLst>
              <a:path extrusionOk="0" h="2282034" w="3052949">
                <a:moveTo>
                  <a:pt x="711661" y="0"/>
                </a:moveTo>
                <a:lnTo>
                  <a:pt x="3052949" y="2264969"/>
                </a:lnTo>
                <a:lnTo>
                  <a:pt x="0" y="2282034"/>
                </a:lnTo>
                <a:lnTo>
                  <a:pt x="711661" y="0"/>
                </a:lnTo>
                <a:close/>
              </a:path>
            </a:pathLst>
          </a:custGeom>
          <a:blipFill rotWithShape="1">
            <a:blip r:embed="rId2">
              <a:alphaModFix/>
            </a:blip>
            <a:stretch>
              <a:fillRect b="-51259" l="-18856" r="18855" t="-14073"/>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 name="Google Shape;26;p77"/>
          <p:cNvSpPr/>
          <p:nvPr/>
        </p:nvSpPr>
        <p:spPr>
          <a:xfrm>
            <a:off x="4753425" y="1391126"/>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7" name="Google Shape;27;p77"/>
          <p:cNvSpPr txBox="1"/>
          <p:nvPr>
            <p:ph idx="1" type="body"/>
          </p:nvPr>
        </p:nvSpPr>
        <p:spPr>
          <a:xfrm>
            <a:off x="4874231" y="1807811"/>
            <a:ext cx="6971708"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77"/>
          <p:cNvSpPr txBox="1"/>
          <p:nvPr>
            <p:ph idx="3" type="body"/>
          </p:nvPr>
        </p:nvSpPr>
        <p:spPr>
          <a:xfrm>
            <a:off x="4874230" y="693772"/>
            <a:ext cx="697170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9" name="Google Shape;29;p77"/>
          <p:cNvGrpSpPr/>
          <p:nvPr/>
        </p:nvGrpSpPr>
        <p:grpSpPr>
          <a:xfrm>
            <a:off x="4950389" y="6203959"/>
            <a:ext cx="6804222" cy="407705"/>
            <a:chOff x="4950389" y="6203959"/>
            <a:chExt cx="6804222" cy="407705"/>
          </a:xfrm>
        </p:grpSpPr>
        <p:sp>
          <p:nvSpPr>
            <p:cNvPr id="30" name="Google Shape;30;p77"/>
            <p:cNvSpPr/>
            <p:nvPr/>
          </p:nvSpPr>
          <p:spPr>
            <a:xfrm>
              <a:off x="4950389" y="6203959"/>
              <a:ext cx="6653029" cy="45719"/>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 name="Google Shape;31;p77"/>
            <p:cNvSpPr txBox="1"/>
            <p:nvPr/>
          </p:nvSpPr>
          <p:spPr>
            <a:xfrm>
              <a:off x="9009950" y="6380832"/>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32" name="Shape 32"/>
        <p:cNvGrpSpPr/>
        <p:nvPr/>
      </p:nvGrpSpPr>
      <p:grpSpPr>
        <a:xfrm>
          <a:off x="0" y="0"/>
          <a:ext cx="0" cy="0"/>
          <a:chOff x="0" y="0"/>
          <a:chExt cx="0" cy="0"/>
        </a:xfrm>
      </p:grpSpPr>
      <p:sp>
        <p:nvSpPr>
          <p:cNvPr id="33" name="Google Shape;33;p37"/>
          <p:cNvSpPr/>
          <p:nvPr/>
        </p:nvSpPr>
        <p:spPr>
          <a:xfrm>
            <a:off x="0" y="610"/>
            <a:ext cx="6525203" cy="6882859"/>
          </a:xfrm>
          <a:custGeom>
            <a:rect b="b" l="l" r="r" t="t"/>
            <a:pathLst>
              <a:path extrusionOk="0" h="767745" w="731963">
                <a:moveTo>
                  <a:pt x="731964" y="0"/>
                </a:moveTo>
                <a:lnTo>
                  <a:pt x="560553" y="591191"/>
                </a:lnTo>
                <a:lnTo>
                  <a:pt x="1402" y="767745"/>
                </a:lnTo>
                <a:lnTo>
                  <a:pt x="0" y="779"/>
                </a:lnTo>
                <a:close/>
              </a:path>
            </a:pathLst>
          </a:custGeom>
          <a:gradFill>
            <a:gsLst>
              <a:gs pos="0">
                <a:srgbClr val="3D3D7D"/>
              </a:gs>
              <a:gs pos="32000">
                <a:srgbClr val="7F59A1"/>
              </a:gs>
              <a:gs pos="64000">
                <a:srgbClr val="279BD3"/>
              </a:gs>
              <a:gs pos="100000">
                <a:srgbClr val="1B728D"/>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 name="Google Shape;34;p37"/>
          <p:cNvSpPr/>
          <p:nvPr/>
        </p:nvSpPr>
        <p:spPr>
          <a:xfrm>
            <a:off x="34468" y="610"/>
            <a:ext cx="6525203" cy="6882859"/>
          </a:xfrm>
          <a:custGeom>
            <a:rect b="b" l="l" r="r" t="t"/>
            <a:pathLst>
              <a:path extrusionOk="0" h="767745" w="731963">
                <a:moveTo>
                  <a:pt x="731964" y="0"/>
                </a:moveTo>
                <a:lnTo>
                  <a:pt x="560553" y="591191"/>
                </a:lnTo>
                <a:lnTo>
                  <a:pt x="1402" y="767745"/>
                </a:lnTo>
                <a:lnTo>
                  <a:pt x="0" y="779"/>
                </a:lnTo>
                <a:close/>
              </a:path>
            </a:pathLst>
          </a:custGeom>
          <a:blipFill rotWithShape="1">
            <a:blip r:embed="rId2">
              <a:alphaModFix amt="60027"/>
            </a:blip>
            <a:stretch>
              <a:fillRect b="-52756" l="-41097" r="10748" t="25"/>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 name="Google Shape;35;p37"/>
          <p:cNvSpPr/>
          <p:nvPr/>
        </p:nvSpPr>
        <p:spPr>
          <a:xfrm>
            <a:off x="613829" y="1557895"/>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36" name="Google Shape;36;p37"/>
          <p:cNvSpPr txBox="1"/>
          <p:nvPr>
            <p:ph idx="1" type="body"/>
          </p:nvPr>
        </p:nvSpPr>
        <p:spPr>
          <a:xfrm>
            <a:off x="651678" y="1929781"/>
            <a:ext cx="4306395" cy="328064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7"/>
          <p:cNvSpPr txBox="1"/>
          <p:nvPr>
            <p:ph idx="2" type="body"/>
          </p:nvPr>
        </p:nvSpPr>
        <p:spPr>
          <a:xfrm>
            <a:off x="613829" y="658730"/>
            <a:ext cx="4378451" cy="60363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7"/>
          <p:cNvSpPr txBox="1"/>
          <p:nvPr>
            <p:ph idx="3" type="body"/>
          </p:nvPr>
        </p:nvSpPr>
        <p:spPr>
          <a:xfrm>
            <a:off x="7431607" y="685470"/>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37"/>
          <p:cNvSpPr txBox="1"/>
          <p:nvPr>
            <p:ph idx="4" type="body"/>
          </p:nvPr>
        </p:nvSpPr>
        <p:spPr>
          <a:xfrm>
            <a:off x="7431607" y="1760096"/>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7"/>
          <p:cNvSpPr txBox="1"/>
          <p:nvPr>
            <p:ph idx="5" type="body"/>
          </p:nvPr>
        </p:nvSpPr>
        <p:spPr>
          <a:xfrm>
            <a:off x="7431607" y="2819860"/>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7"/>
          <p:cNvSpPr txBox="1"/>
          <p:nvPr>
            <p:ph idx="6" type="body"/>
          </p:nvPr>
        </p:nvSpPr>
        <p:spPr>
          <a:xfrm>
            <a:off x="7417752" y="3878046"/>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7"/>
          <p:cNvSpPr txBox="1"/>
          <p:nvPr>
            <p:ph idx="7" type="body"/>
          </p:nvPr>
        </p:nvSpPr>
        <p:spPr>
          <a:xfrm>
            <a:off x="7431607" y="4955348"/>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37"/>
          <p:cNvSpPr txBox="1"/>
          <p:nvPr>
            <p:ph idx="8" type="body"/>
          </p:nvPr>
        </p:nvSpPr>
        <p:spPr>
          <a:xfrm>
            <a:off x="6701697" y="74266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7"/>
          <p:cNvSpPr txBox="1"/>
          <p:nvPr>
            <p:ph idx="9" type="body"/>
          </p:nvPr>
        </p:nvSpPr>
        <p:spPr>
          <a:xfrm>
            <a:off x="6701697" y="1817291"/>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7"/>
          <p:cNvSpPr txBox="1"/>
          <p:nvPr>
            <p:ph idx="13" type="body"/>
          </p:nvPr>
        </p:nvSpPr>
        <p:spPr>
          <a:xfrm>
            <a:off x="6701697" y="287705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7"/>
          <p:cNvSpPr txBox="1"/>
          <p:nvPr>
            <p:ph idx="14" type="body"/>
          </p:nvPr>
        </p:nvSpPr>
        <p:spPr>
          <a:xfrm>
            <a:off x="6687842" y="3935241"/>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7"/>
          <p:cNvSpPr txBox="1"/>
          <p:nvPr>
            <p:ph idx="15" type="body"/>
          </p:nvPr>
        </p:nvSpPr>
        <p:spPr>
          <a:xfrm>
            <a:off x="6701697" y="5012543"/>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7"/>
          <p:cNvSpPr/>
          <p:nvPr/>
        </p:nvSpPr>
        <p:spPr>
          <a:xfrm>
            <a:off x="7285064" y="6089907"/>
            <a:ext cx="4498409"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800"/>
              <a:buFont typeface="Arial"/>
              <a:buNone/>
            </a:pPr>
            <a:r>
              <a:rPr b="0" i="0" lang="en-US" sz="800" u="none" cap="none" strike="noStrike">
                <a:solidFill>
                  <a:srgbClr val="595959"/>
                </a:solidFill>
                <a:latin typeface="Calibri"/>
                <a:ea typeface="Calibri"/>
                <a:cs typeface="Calibri"/>
                <a:sym typeface="Calibri"/>
              </a:rPr>
              <a:t>This programme  as been funded with support from the European Commission. The author is solely responsible for this publication (communication) and the Commission accepts no responsibility for any  use that may be made of the information contained therein 2020-3-UK01-KA205-094357</a:t>
            </a:r>
            <a:endParaRPr b="0" i="0" sz="1400" u="none" cap="none" strike="noStrike">
              <a:solidFill>
                <a:srgbClr val="000000"/>
              </a:solidFill>
              <a:latin typeface="Arial"/>
              <a:ea typeface="Arial"/>
              <a:cs typeface="Arial"/>
              <a:sym typeface="Arial"/>
            </a:endParaRPr>
          </a:p>
        </p:txBody>
      </p:sp>
      <p:sp>
        <p:nvSpPr>
          <p:cNvPr id="49" name="Google Shape;49;p37"/>
          <p:cNvSpPr/>
          <p:nvPr/>
        </p:nvSpPr>
        <p:spPr>
          <a:xfrm>
            <a:off x="15865" y="5296347"/>
            <a:ext cx="6178609" cy="1587122"/>
          </a:xfrm>
          <a:custGeom>
            <a:rect b="b" l="l" r="r" t="t"/>
            <a:pathLst>
              <a:path extrusionOk="0" h="178035" w="693084">
                <a:moveTo>
                  <a:pt x="693085" y="178035"/>
                </a:moveTo>
                <a:lnTo>
                  <a:pt x="559150" y="0"/>
                </a:lnTo>
                <a:lnTo>
                  <a:pt x="0" y="176555"/>
                </a:lnTo>
                <a:close/>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 name="Google Shape;50;p37"/>
          <p:cNvSpPr/>
          <p:nvPr/>
        </p:nvSpPr>
        <p:spPr>
          <a:xfrm>
            <a:off x="152400" y="153010"/>
            <a:ext cx="6525203" cy="6882859"/>
          </a:xfrm>
          <a:custGeom>
            <a:rect b="b" l="l" r="r" t="t"/>
            <a:pathLst>
              <a:path extrusionOk="0" h="767745" w="731963">
                <a:moveTo>
                  <a:pt x="731964" y="0"/>
                </a:moveTo>
                <a:lnTo>
                  <a:pt x="560553" y="591191"/>
                </a:lnTo>
                <a:lnTo>
                  <a:pt x="1402" y="767745"/>
                </a:lnTo>
                <a:lnTo>
                  <a:pt x="0" y="779"/>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51" name="Shape 51"/>
        <p:cNvGrpSpPr/>
        <p:nvPr/>
      </p:nvGrpSpPr>
      <p:grpSpPr>
        <a:xfrm>
          <a:off x="0" y="0"/>
          <a:ext cx="0" cy="0"/>
          <a:chOff x="0" y="0"/>
          <a:chExt cx="0" cy="0"/>
        </a:xfrm>
      </p:grpSpPr>
      <p:sp>
        <p:nvSpPr>
          <p:cNvPr id="52" name="Google Shape;52;p40"/>
          <p:cNvSpPr/>
          <p:nvPr/>
        </p:nvSpPr>
        <p:spPr>
          <a:xfrm>
            <a:off x="241300" y="228600"/>
            <a:ext cx="11696700" cy="3035300"/>
          </a:xfrm>
          <a:prstGeom prst="rect">
            <a:avLst/>
          </a:prstGeom>
          <a:gradFill>
            <a:gsLst>
              <a:gs pos="0">
                <a:srgbClr val="3D3D7D"/>
              </a:gs>
              <a:gs pos="32000">
                <a:srgbClr val="7F59A1"/>
              </a:gs>
              <a:gs pos="64000">
                <a:srgbClr val="279BD3"/>
              </a:gs>
              <a:gs pos="100000">
                <a:srgbClr val="1B728D"/>
              </a:gs>
            </a:gsLst>
            <a:lin ang="191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 name="Google Shape;53;p40"/>
          <p:cNvSpPr/>
          <p:nvPr/>
        </p:nvSpPr>
        <p:spPr>
          <a:xfrm>
            <a:off x="831350" y="1502804"/>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grpSp>
        <p:nvGrpSpPr>
          <p:cNvPr id="54" name="Google Shape;54;p40"/>
          <p:cNvGrpSpPr/>
          <p:nvPr/>
        </p:nvGrpSpPr>
        <p:grpSpPr>
          <a:xfrm>
            <a:off x="2530564" y="336687"/>
            <a:ext cx="9078210" cy="5854425"/>
            <a:chOff x="3152299" y="635855"/>
            <a:chExt cx="19296834" cy="12444290"/>
          </a:xfrm>
        </p:grpSpPr>
        <p:pic>
          <p:nvPicPr>
            <p:cNvPr descr="iPhone6_mockup_front_white.png" id="55" name="Google Shape;55;p40"/>
            <p:cNvPicPr preferRelativeResize="0"/>
            <p:nvPr/>
          </p:nvPicPr>
          <p:blipFill rotWithShape="1">
            <a:blip r:embed="rId2">
              <a:alphaModFix/>
            </a:blip>
            <a:srcRect b="0" l="0" r="0" t="0"/>
            <a:stretch/>
          </p:blipFill>
          <p:spPr>
            <a:xfrm>
              <a:off x="14493359" y="635855"/>
              <a:ext cx="7955774" cy="12444290"/>
            </a:xfrm>
            <a:prstGeom prst="rect">
              <a:avLst/>
            </a:prstGeom>
            <a:noFill/>
            <a:ln>
              <a:noFill/>
            </a:ln>
          </p:spPr>
        </p:pic>
        <p:sp>
          <p:nvSpPr>
            <p:cNvPr id="56" name="Google Shape;56;p40"/>
            <p:cNvSpPr txBox="1"/>
            <p:nvPr/>
          </p:nvSpPr>
          <p:spPr>
            <a:xfrm>
              <a:off x="3152299" y="9384825"/>
              <a:ext cx="226215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Title One</a:t>
              </a:r>
              <a:endParaRPr b="0" i="0" sz="1400" u="none" cap="none" strike="noStrike">
                <a:solidFill>
                  <a:srgbClr val="000000"/>
                </a:solidFill>
                <a:latin typeface="Arial"/>
                <a:ea typeface="Arial"/>
                <a:cs typeface="Arial"/>
                <a:sym typeface="Arial"/>
              </a:endParaRPr>
            </a:p>
          </p:txBody>
        </p:sp>
        <p:sp>
          <p:nvSpPr>
            <p:cNvPr id="57" name="Google Shape;57;p40"/>
            <p:cNvSpPr txBox="1"/>
            <p:nvPr/>
          </p:nvSpPr>
          <p:spPr>
            <a:xfrm>
              <a:off x="9842014" y="9384825"/>
              <a:ext cx="224292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Title Two</a:t>
              </a:r>
              <a:endParaRPr b="0" i="0" sz="1400" u="none" cap="none" strike="noStrike">
                <a:solidFill>
                  <a:srgbClr val="000000"/>
                </a:solidFill>
                <a:latin typeface="Arial"/>
                <a:ea typeface="Arial"/>
                <a:cs typeface="Arial"/>
                <a:sym typeface="Arial"/>
              </a:endParaRPr>
            </a:p>
          </p:txBody>
        </p:sp>
      </p:grpSp>
      <p:sp>
        <p:nvSpPr>
          <p:cNvPr id="58" name="Google Shape;58;p40"/>
          <p:cNvSpPr/>
          <p:nvPr>
            <p:ph idx="2" type="pic"/>
          </p:nvPr>
        </p:nvSpPr>
        <p:spPr>
          <a:xfrm>
            <a:off x="8602116" y="1265033"/>
            <a:ext cx="2266512" cy="3978298"/>
          </a:xfrm>
          <a:prstGeom prst="rect">
            <a:avLst/>
          </a:prstGeom>
          <a:solidFill>
            <a:schemeClr val="lt1"/>
          </a:solidFill>
          <a:ln>
            <a:noFill/>
          </a:ln>
        </p:spPr>
      </p:sp>
      <p:sp>
        <p:nvSpPr>
          <p:cNvPr id="59" name="Google Shape;59;p40"/>
          <p:cNvSpPr txBox="1"/>
          <p:nvPr>
            <p:ph idx="1" type="body"/>
          </p:nvPr>
        </p:nvSpPr>
        <p:spPr>
          <a:xfrm>
            <a:off x="734715" y="3594101"/>
            <a:ext cx="4983180" cy="20306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40"/>
          <p:cNvSpPr txBox="1"/>
          <p:nvPr>
            <p:ph idx="3" type="body"/>
          </p:nvPr>
        </p:nvSpPr>
        <p:spPr>
          <a:xfrm>
            <a:off x="734714" y="642972"/>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1" name="Google Shape;61;p40"/>
          <p:cNvGrpSpPr/>
          <p:nvPr/>
        </p:nvGrpSpPr>
        <p:grpSpPr>
          <a:xfrm>
            <a:off x="408953" y="6110271"/>
            <a:ext cx="11323912" cy="541807"/>
            <a:chOff x="430699" y="6069857"/>
            <a:chExt cx="11323912" cy="541807"/>
          </a:xfrm>
        </p:grpSpPr>
        <p:sp>
          <p:nvSpPr>
            <p:cNvPr id="62" name="Google Shape;62;p40"/>
            <p:cNvSpPr/>
            <p:nvPr/>
          </p:nvSpPr>
          <p:spPr>
            <a:xfrm>
              <a:off x="825500" y="6203959"/>
              <a:ext cx="10896450" cy="45719"/>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 name="Google Shape;63;p40"/>
            <p:cNvSpPr txBox="1"/>
            <p:nvPr/>
          </p:nvSpPr>
          <p:spPr>
            <a:xfrm>
              <a:off x="9009950" y="6380832"/>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64" name="Google Shape;64;p40"/>
            <p:cNvPicPr preferRelativeResize="0"/>
            <p:nvPr/>
          </p:nvPicPr>
          <p:blipFill rotWithShape="1">
            <a:blip r:embed="rId3">
              <a:alphaModFix/>
            </a:blip>
            <a:srcRect b="-7350" l="28689" r="49708" t="329"/>
            <a:stretch/>
          </p:blipFill>
          <p:spPr>
            <a:xfrm>
              <a:off x="430699" y="6069857"/>
              <a:ext cx="394801" cy="448830"/>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Our Team">
  <p:cSld name="Meet Our Team">
    <p:spTree>
      <p:nvGrpSpPr>
        <p:cNvPr id="65" name="Shape 65"/>
        <p:cNvGrpSpPr/>
        <p:nvPr/>
      </p:nvGrpSpPr>
      <p:grpSpPr>
        <a:xfrm>
          <a:off x="0" y="0"/>
          <a:ext cx="0" cy="0"/>
          <a:chOff x="0" y="0"/>
          <a:chExt cx="0" cy="0"/>
        </a:xfrm>
      </p:grpSpPr>
      <p:sp>
        <p:nvSpPr>
          <p:cNvPr id="66" name="Google Shape;66;p73"/>
          <p:cNvSpPr/>
          <p:nvPr/>
        </p:nvSpPr>
        <p:spPr>
          <a:xfrm>
            <a:off x="241300" y="228600"/>
            <a:ext cx="11696700" cy="2717800"/>
          </a:xfrm>
          <a:prstGeom prst="rect">
            <a:avLst/>
          </a:prstGeom>
          <a:gradFill>
            <a:gsLst>
              <a:gs pos="0">
                <a:srgbClr val="3D3D7D"/>
              </a:gs>
              <a:gs pos="32000">
                <a:srgbClr val="7F59A1"/>
              </a:gs>
              <a:gs pos="64000">
                <a:srgbClr val="279BD3"/>
              </a:gs>
              <a:gs pos="100000">
                <a:srgbClr val="1B728D"/>
              </a:gs>
            </a:gsLst>
            <a:lin ang="191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 name="Google Shape;67;p73"/>
          <p:cNvSpPr/>
          <p:nvPr/>
        </p:nvSpPr>
        <p:spPr>
          <a:xfrm>
            <a:off x="5571778" y="1314450"/>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68" name="Google Shape;68;p73"/>
          <p:cNvSpPr/>
          <p:nvPr>
            <p:ph idx="2" type="pic"/>
          </p:nvPr>
        </p:nvSpPr>
        <p:spPr>
          <a:xfrm>
            <a:off x="1179684" y="2043172"/>
            <a:ext cx="1723877" cy="1723877"/>
          </a:xfrm>
          <a:prstGeom prst="ellipse">
            <a:avLst/>
          </a:prstGeom>
          <a:solidFill>
            <a:schemeClr val="lt1"/>
          </a:solidFill>
          <a:ln>
            <a:noFill/>
          </a:ln>
        </p:spPr>
      </p:sp>
      <p:sp>
        <p:nvSpPr>
          <p:cNvPr id="69" name="Google Shape;69;p73"/>
          <p:cNvSpPr/>
          <p:nvPr>
            <p:ph idx="3" type="pic"/>
          </p:nvPr>
        </p:nvSpPr>
        <p:spPr>
          <a:xfrm>
            <a:off x="3867471" y="2052565"/>
            <a:ext cx="1723877" cy="1723877"/>
          </a:xfrm>
          <a:prstGeom prst="ellipse">
            <a:avLst/>
          </a:prstGeom>
          <a:solidFill>
            <a:schemeClr val="lt1"/>
          </a:solidFill>
          <a:ln>
            <a:noFill/>
          </a:ln>
        </p:spPr>
      </p:sp>
      <p:sp>
        <p:nvSpPr>
          <p:cNvPr id="70" name="Google Shape;70;p73"/>
          <p:cNvSpPr/>
          <p:nvPr>
            <p:ph idx="4" type="pic"/>
          </p:nvPr>
        </p:nvSpPr>
        <p:spPr>
          <a:xfrm>
            <a:off x="6543647" y="2048263"/>
            <a:ext cx="1723877" cy="1723877"/>
          </a:xfrm>
          <a:prstGeom prst="ellipse">
            <a:avLst/>
          </a:prstGeom>
          <a:solidFill>
            <a:schemeClr val="lt1"/>
          </a:solidFill>
          <a:ln>
            <a:noFill/>
          </a:ln>
        </p:spPr>
      </p:sp>
      <p:sp>
        <p:nvSpPr>
          <p:cNvPr id="71" name="Google Shape;71;p73"/>
          <p:cNvSpPr/>
          <p:nvPr>
            <p:ph idx="5" type="pic"/>
          </p:nvPr>
        </p:nvSpPr>
        <p:spPr>
          <a:xfrm>
            <a:off x="9231434" y="2057654"/>
            <a:ext cx="1723877" cy="1723877"/>
          </a:xfrm>
          <a:prstGeom prst="ellipse">
            <a:avLst/>
          </a:prstGeom>
          <a:solidFill>
            <a:schemeClr val="lt1"/>
          </a:solidFill>
          <a:ln>
            <a:noFill/>
          </a:ln>
        </p:spPr>
      </p:sp>
      <p:sp>
        <p:nvSpPr>
          <p:cNvPr id="72" name="Google Shape;72;p73"/>
          <p:cNvSpPr txBox="1"/>
          <p:nvPr>
            <p:ph idx="1" type="body"/>
          </p:nvPr>
        </p:nvSpPr>
        <p:spPr>
          <a:xfrm>
            <a:off x="864405" y="4462702"/>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1800"/>
              <a:buNone/>
              <a:defRPr b="0" i="0" sz="18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73"/>
          <p:cNvSpPr txBox="1"/>
          <p:nvPr>
            <p:ph idx="6" type="body"/>
          </p:nvPr>
        </p:nvSpPr>
        <p:spPr>
          <a:xfrm>
            <a:off x="864404" y="3931189"/>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279BD3"/>
              </a:buClr>
              <a:buSzPts val="2000"/>
              <a:buNone/>
              <a:defRPr b="0" i="0" sz="2000">
                <a:solidFill>
                  <a:srgbClr val="279BD3"/>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73"/>
          <p:cNvSpPr txBox="1"/>
          <p:nvPr>
            <p:ph idx="7" type="body"/>
          </p:nvPr>
        </p:nvSpPr>
        <p:spPr>
          <a:xfrm>
            <a:off x="3603613" y="4480397"/>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1800"/>
              <a:buNone/>
              <a:defRPr b="0" i="0" sz="18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73"/>
          <p:cNvSpPr txBox="1"/>
          <p:nvPr>
            <p:ph idx="8" type="body"/>
          </p:nvPr>
        </p:nvSpPr>
        <p:spPr>
          <a:xfrm>
            <a:off x="3603612" y="3948884"/>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279BD3"/>
              </a:buClr>
              <a:buSzPts val="2000"/>
              <a:buNone/>
              <a:defRPr b="0" i="0" sz="2000">
                <a:solidFill>
                  <a:srgbClr val="279BD3"/>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73"/>
          <p:cNvSpPr txBox="1"/>
          <p:nvPr>
            <p:ph idx="9" type="body"/>
          </p:nvPr>
        </p:nvSpPr>
        <p:spPr>
          <a:xfrm>
            <a:off x="6298550" y="4450949"/>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1800"/>
              <a:buNone/>
              <a:defRPr b="0" i="0" sz="18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73"/>
          <p:cNvSpPr txBox="1"/>
          <p:nvPr>
            <p:ph idx="13" type="body"/>
          </p:nvPr>
        </p:nvSpPr>
        <p:spPr>
          <a:xfrm>
            <a:off x="6298549" y="3919436"/>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279BD3"/>
              </a:buClr>
              <a:buSzPts val="2000"/>
              <a:buNone/>
              <a:defRPr b="0" i="0" sz="2000">
                <a:solidFill>
                  <a:srgbClr val="279BD3"/>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73"/>
          <p:cNvSpPr txBox="1"/>
          <p:nvPr>
            <p:ph idx="14" type="body"/>
          </p:nvPr>
        </p:nvSpPr>
        <p:spPr>
          <a:xfrm>
            <a:off x="9037758" y="4468644"/>
            <a:ext cx="2289837" cy="1237497"/>
          </a:xfrm>
          <a:prstGeom prst="rect">
            <a:avLst/>
          </a:prstGeom>
          <a:noFill/>
          <a:ln>
            <a:noFill/>
          </a:ln>
        </p:spPr>
        <p:txBody>
          <a:bodyPr anchorCtr="0" anchor="t" bIns="45700" lIns="91425" spcFirstLastPara="1" rIns="91425" wrap="square" tIns="45700">
            <a:normAutofit/>
          </a:bodyPr>
          <a:lstStyle>
            <a:lvl1pPr indent="-228600" lvl="0" marL="457200" marR="0" algn="ctr">
              <a:lnSpc>
                <a:spcPct val="90000"/>
              </a:lnSpc>
              <a:spcBef>
                <a:spcPts val="1000"/>
              </a:spcBef>
              <a:spcAft>
                <a:spcPts val="0"/>
              </a:spcAft>
              <a:buClr>
                <a:srgbClr val="595959"/>
              </a:buClr>
              <a:buSzPts val="1800"/>
              <a:buFont typeface="Arial"/>
              <a:buNone/>
              <a:defRPr b="0" i="0" sz="18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73"/>
          <p:cNvSpPr txBox="1"/>
          <p:nvPr>
            <p:ph idx="15" type="body"/>
          </p:nvPr>
        </p:nvSpPr>
        <p:spPr>
          <a:xfrm>
            <a:off x="9037757" y="3937131"/>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279BD3"/>
              </a:buClr>
              <a:buSzPts val="2000"/>
              <a:buNone/>
              <a:defRPr b="0" i="0" sz="2000">
                <a:solidFill>
                  <a:srgbClr val="279BD3"/>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73"/>
          <p:cNvSpPr txBox="1"/>
          <p:nvPr>
            <p:ph idx="16" type="body"/>
          </p:nvPr>
        </p:nvSpPr>
        <p:spPr>
          <a:xfrm>
            <a:off x="254000" y="590455"/>
            <a:ext cx="11696700"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81" name="Google Shape;81;p73"/>
          <p:cNvGrpSpPr/>
          <p:nvPr/>
        </p:nvGrpSpPr>
        <p:grpSpPr>
          <a:xfrm>
            <a:off x="408953" y="6110271"/>
            <a:ext cx="11323912" cy="541807"/>
            <a:chOff x="430699" y="6069857"/>
            <a:chExt cx="11323912" cy="541807"/>
          </a:xfrm>
        </p:grpSpPr>
        <p:sp>
          <p:nvSpPr>
            <p:cNvPr id="82" name="Google Shape;82;p73"/>
            <p:cNvSpPr/>
            <p:nvPr/>
          </p:nvSpPr>
          <p:spPr>
            <a:xfrm>
              <a:off x="825500" y="6203959"/>
              <a:ext cx="10896450" cy="45719"/>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 name="Google Shape;83;p73"/>
            <p:cNvSpPr txBox="1"/>
            <p:nvPr/>
          </p:nvSpPr>
          <p:spPr>
            <a:xfrm>
              <a:off x="9009950" y="6380832"/>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84" name="Google Shape;84;p73"/>
            <p:cNvPicPr preferRelativeResize="0"/>
            <p:nvPr/>
          </p:nvPicPr>
          <p:blipFill rotWithShape="1">
            <a:blip r:embed="rId2">
              <a:alphaModFix/>
            </a:blip>
            <a:srcRect b="-7350" l="28689" r="49708" t="329"/>
            <a:stretch/>
          </p:blipFill>
          <p:spPr>
            <a:xfrm>
              <a:off x="430699" y="6069857"/>
              <a:ext cx="394801" cy="448830"/>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number graph with icons ">
  <p:cSld name="4 point number graph with icons ">
    <p:spTree>
      <p:nvGrpSpPr>
        <p:cNvPr id="85" name="Shape 85"/>
        <p:cNvGrpSpPr/>
        <p:nvPr/>
      </p:nvGrpSpPr>
      <p:grpSpPr>
        <a:xfrm>
          <a:off x="0" y="0"/>
          <a:ext cx="0" cy="0"/>
          <a:chOff x="0" y="0"/>
          <a:chExt cx="0" cy="0"/>
        </a:xfrm>
      </p:grpSpPr>
      <p:sp>
        <p:nvSpPr>
          <p:cNvPr id="86" name="Google Shape;86;p74"/>
          <p:cNvSpPr/>
          <p:nvPr/>
        </p:nvSpPr>
        <p:spPr>
          <a:xfrm>
            <a:off x="495393" y="1126973"/>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87" name="Google Shape;87;p74"/>
          <p:cNvSpPr txBox="1"/>
          <p:nvPr>
            <p:ph idx="1" type="body"/>
          </p:nvPr>
        </p:nvSpPr>
        <p:spPr>
          <a:xfrm>
            <a:off x="411246" y="429619"/>
            <a:ext cx="430888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74"/>
          <p:cNvSpPr/>
          <p:nvPr/>
        </p:nvSpPr>
        <p:spPr>
          <a:xfrm>
            <a:off x="2089889" y="2141094"/>
            <a:ext cx="2664102" cy="2664102"/>
          </a:xfrm>
          <a:prstGeom prst="ellipse">
            <a:avLst/>
          </a:prstGeom>
          <a:solidFill>
            <a:srgbClr val="1B72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74"/>
          <p:cNvSpPr/>
          <p:nvPr/>
        </p:nvSpPr>
        <p:spPr>
          <a:xfrm>
            <a:off x="4385115" y="2141094"/>
            <a:ext cx="2664102" cy="2664102"/>
          </a:xfrm>
          <a:prstGeom prst="ellipse">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74"/>
          <p:cNvSpPr/>
          <p:nvPr/>
        </p:nvSpPr>
        <p:spPr>
          <a:xfrm>
            <a:off x="6680341" y="2141094"/>
            <a:ext cx="2664102" cy="2664102"/>
          </a:xfrm>
          <a:prstGeom prst="ellipse">
            <a:avLst/>
          </a:prstGeom>
          <a:solidFill>
            <a:srgbClr val="7F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74"/>
          <p:cNvSpPr/>
          <p:nvPr/>
        </p:nvSpPr>
        <p:spPr>
          <a:xfrm>
            <a:off x="8975567" y="2141094"/>
            <a:ext cx="2664102" cy="2664102"/>
          </a:xfrm>
          <a:prstGeom prst="ellipse">
            <a:avLst/>
          </a:prstGeom>
          <a:solidFill>
            <a:srgbClr val="3D3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p74"/>
          <p:cNvSpPr/>
          <p:nvPr/>
        </p:nvSpPr>
        <p:spPr>
          <a:xfrm>
            <a:off x="2458765" y="1698686"/>
            <a:ext cx="1268168" cy="1268168"/>
          </a:xfrm>
          <a:prstGeom prst="ellipse">
            <a:avLst/>
          </a:prstGeom>
          <a:solidFill>
            <a:srgbClr val="1B72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p74"/>
          <p:cNvSpPr/>
          <p:nvPr/>
        </p:nvSpPr>
        <p:spPr>
          <a:xfrm>
            <a:off x="4753991" y="1698686"/>
            <a:ext cx="1268168" cy="1268168"/>
          </a:xfrm>
          <a:prstGeom prst="ellipse">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74"/>
          <p:cNvSpPr/>
          <p:nvPr/>
        </p:nvSpPr>
        <p:spPr>
          <a:xfrm>
            <a:off x="7049217" y="1698686"/>
            <a:ext cx="1268168" cy="1268168"/>
          </a:xfrm>
          <a:prstGeom prst="ellipse">
            <a:avLst/>
          </a:prstGeom>
          <a:solidFill>
            <a:srgbClr val="7F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74"/>
          <p:cNvSpPr/>
          <p:nvPr/>
        </p:nvSpPr>
        <p:spPr>
          <a:xfrm>
            <a:off x="9344443" y="1698686"/>
            <a:ext cx="1268168" cy="1268168"/>
          </a:xfrm>
          <a:prstGeom prst="ellipse">
            <a:avLst/>
          </a:prstGeom>
          <a:solidFill>
            <a:srgbClr val="3D3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74"/>
          <p:cNvSpPr/>
          <p:nvPr/>
        </p:nvSpPr>
        <p:spPr>
          <a:xfrm>
            <a:off x="2562014" y="1786976"/>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74"/>
          <p:cNvSpPr/>
          <p:nvPr/>
        </p:nvSpPr>
        <p:spPr>
          <a:xfrm>
            <a:off x="4860745" y="1805440"/>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74"/>
          <p:cNvSpPr/>
          <p:nvPr/>
        </p:nvSpPr>
        <p:spPr>
          <a:xfrm>
            <a:off x="7155971" y="1805439"/>
            <a:ext cx="1054660" cy="105466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74"/>
          <p:cNvSpPr/>
          <p:nvPr/>
        </p:nvSpPr>
        <p:spPr>
          <a:xfrm>
            <a:off x="9451197" y="1805439"/>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 name="Google Shape;100;p74"/>
          <p:cNvSpPr/>
          <p:nvPr/>
        </p:nvSpPr>
        <p:spPr>
          <a:xfrm>
            <a:off x="3435379" y="4279578"/>
            <a:ext cx="879736" cy="879735"/>
          </a:xfrm>
          <a:prstGeom prst="ellipse">
            <a:avLst/>
          </a:prstGeom>
          <a:solidFill>
            <a:srgbClr val="1B72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1" name="Google Shape;101;p74"/>
          <p:cNvSpPr/>
          <p:nvPr/>
        </p:nvSpPr>
        <p:spPr>
          <a:xfrm>
            <a:off x="5798873" y="4279578"/>
            <a:ext cx="879736" cy="879735"/>
          </a:xfrm>
          <a:prstGeom prst="ellipse">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 name="Google Shape;102;p74"/>
          <p:cNvSpPr/>
          <p:nvPr/>
        </p:nvSpPr>
        <p:spPr>
          <a:xfrm>
            <a:off x="8095831" y="4279578"/>
            <a:ext cx="879736" cy="879735"/>
          </a:xfrm>
          <a:prstGeom prst="ellipse">
            <a:avLst/>
          </a:prstGeom>
          <a:solidFill>
            <a:srgbClr val="7F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74"/>
          <p:cNvSpPr/>
          <p:nvPr/>
        </p:nvSpPr>
        <p:spPr>
          <a:xfrm>
            <a:off x="10526240" y="4279578"/>
            <a:ext cx="879736" cy="879735"/>
          </a:xfrm>
          <a:prstGeom prst="ellipse">
            <a:avLst/>
          </a:prstGeom>
          <a:solidFill>
            <a:srgbClr val="3D3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 name="Google Shape;104;p74"/>
          <p:cNvSpPr txBox="1"/>
          <p:nvPr>
            <p:ph idx="2" type="body"/>
          </p:nvPr>
        </p:nvSpPr>
        <p:spPr>
          <a:xfrm>
            <a:off x="2747941" y="1946907"/>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1B728D"/>
              </a:buClr>
              <a:buSzPts val="4800"/>
              <a:buNone/>
              <a:defRPr b="1" i="0" sz="4800">
                <a:solidFill>
                  <a:srgbClr val="1B728D"/>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74"/>
          <p:cNvSpPr txBox="1"/>
          <p:nvPr>
            <p:ph idx="3" type="body"/>
          </p:nvPr>
        </p:nvSpPr>
        <p:spPr>
          <a:xfrm>
            <a:off x="5064548" y="1949503"/>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279BD3"/>
              </a:buClr>
              <a:buSzPts val="4800"/>
              <a:buNone/>
              <a:defRPr b="1" i="0" sz="4800">
                <a:solidFill>
                  <a:srgbClr val="279BD3"/>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74"/>
          <p:cNvSpPr txBox="1"/>
          <p:nvPr>
            <p:ph idx="4" type="body"/>
          </p:nvPr>
        </p:nvSpPr>
        <p:spPr>
          <a:xfrm>
            <a:off x="7338393" y="1962861"/>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F59A1"/>
              </a:buClr>
              <a:buSzPts val="4800"/>
              <a:buNone/>
              <a:defRPr b="1" i="0" sz="4800">
                <a:solidFill>
                  <a:srgbClr val="7F59A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74"/>
          <p:cNvSpPr txBox="1"/>
          <p:nvPr>
            <p:ph idx="5" type="body"/>
          </p:nvPr>
        </p:nvSpPr>
        <p:spPr>
          <a:xfrm>
            <a:off x="9655000" y="1965457"/>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3D3D7D"/>
              </a:buClr>
              <a:buSzPts val="4800"/>
              <a:buNone/>
              <a:defRPr b="1" i="0" sz="4800">
                <a:solidFill>
                  <a:srgbClr val="3D3D7D"/>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74"/>
          <p:cNvSpPr txBox="1"/>
          <p:nvPr>
            <p:ph idx="6" type="body"/>
          </p:nvPr>
        </p:nvSpPr>
        <p:spPr>
          <a:xfrm>
            <a:off x="2291885" y="3135867"/>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74"/>
          <p:cNvSpPr txBox="1"/>
          <p:nvPr>
            <p:ph idx="7" type="body"/>
          </p:nvPr>
        </p:nvSpPr>
        <p:spPr>
          <a:xfrm>
            <a:off x="4623112" y="3117069"/>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74"/>
          <p:cNvSpPr txBox="1"/>
          <p:nvPr>
            <p:ph idx="8" type="body"/>
          </p:nvPr>
        </p:nvSpPr>
        <p:spPr>
          <a:xfrm>
            <a:off x="6878370" y="3121537"/>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74"/>
          <p:cNvSpPr txBox="1"/>
          <p:nvPr>
            <p:ph idx="9" type="body"/>
          </p:nvPr>
        </p:nvSpPr>
        <p:spPr>
          <a:xfrm>
            <a:off x="9209597" y="3102739"/>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12" name="Google Shape;112;p74"/>
          <p:cNvGrpSpPr/>
          <p:nvPr/>
        </p:nvGrpSpPr>
        <p:grpSpPr>
          <a:xfrm>
            <a:off x="495393" y="6135034"/>
            <a:ext cx="3059425" cy="407404"/>
            <a:chOff x="4345239" y="6324600"/>
            <a:chExt cx="3059425" cy="407404"/>
          </a:xfrm>
        </p:grpSpPr>
        <p:sp>
          <p:nvSpPr>
            <p:cNvPr id="113" name="Google Shape;113;p74"/>
            <p:cNvSpPr txBox="1"/>
            <p:nvPr/>
          </p:nvSpPr>
          <p:spPr>
            <a:xfrm>
              <a:off x="4660003" y="6362700"/>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114" name="Google Shape;114;p74"/>
            <p:cNvPicPr preferRelativeResize="0"/>
            <p:nvPr/>
          </p:nvPicPr>
          <p:blipFill rotWithShape="1">
            <a:blip r:embed="rId2">
              <a:alphaModFix/>
            </a:blip>
            <a:srcRect b="-7350" l="28689" r="49708" t="329"/>
            <a:stretch/>
          </p:blipFill>
          <p:spPr>
            <a:xfrm>
              <a:off x="4345239" y="6324600"/>
              <a:ext cx="358362" cy="407404"/>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int number graph with icons A">
  <p:cSld name="5 point number graph with icons A">
    <p:spTree>
      <p:nvGrpSpPr>
        <p:cNvPr id="115" name="Shape 115"/>
        <p:cNvGrpSpPr/>
        <p:nvPr/>
      </p:nvGrpSpPr>
      <p:grpSpPr>
        <a:xfrm>
          <a:off x="0" y="0"/>
          <a:ext cx="0" cy="0"/>
          <a:chOff x="0" y="0"/>
          <a:chExt cx="0" cy="0"/>
        </a:xfrm>
      </p:grpSpPr>
      <p:sp>
        <p:nvSpPr>
          <p:cNvPr id="116" name="Google Shape;116;p75"/>
          <p:cNvSpPr txBox="1"/>
          <p:nvPr>
            <p:ph idx="1" type="body"/>
          </p:nvPr>
        </p:nvSpPr>
        <p:spPr>
          <a:xfrm>
            <a:off x="411246" y="1263516"/>
            <a:ext cx="4312551" cy="74824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200"/>
              <a:buNone/>
              <a:defRPr b="0" i="0" sz="22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75"/>
          <p:cNvSpPr/>
          <p:nvPr/>
        </p:nvSpPr>
        <p:spPr>
          <a:xfrm>
            <a:off x="495393" y="1126973"/>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118" name="Google Shape;118;p75"/>
          <p:cNvSpPr txBox="1"/>
          <p:nvPr>
            <p:ph idx="2" type="body"/>
          </p:nvPr>
        </p:nvSpPr>
        <p:spPr>
          <a:xfrm>
            <a:off x="411246" y="429619"/>
            <a:ext cx="430888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75"/>
          <p:cNvSpPr/>
          <p:nvPr/>
        </p:nvSpPr>
        <p:spPr>
          <a:xfrm>
            <a:off x="2384303" y="2144026"/>
            <a:ext cx="2066436" cy="2071148"/>
          </a:xfrm>
          <a:custGeom>
            <a:rect b="b" l="l" r="r" t="t"/>
            <a:pathLst>
              <a:path extrusionOk="0" h="3876" w="3868">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1B72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 name="Google Shape;120;p75"/>
          <p:cNvSpPr/>
          <p:nvPr/>
        </p:nvSpPr>
        <p:spPr>
          <a:xfrm>
            <a:off x="6875324" y="2733089"/>
            <a:ext cx="2365680" cy="2365680"/>
          </a:xfrm>
          <a:custGeom>
            <a:rect b="b" l="l" r="r" t="t"/>
            <a:pathLst>
              <a:path extrusionOk="0" h="4428" w="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3D3D7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 name="Google Shape;121;p75"/>
          <p:cNvSpPr/>
          <p:nvPr/>
        </p:nvSpPr>
        <p:spPr>
          <a:xfrm>
            <a:off x="4224538" y="3013484"/>
            <a:ext cx="2313842" cy="2313842"/>
          </a:xfrm>
          <a:custGeom>
            <a:rect b="b" l="l" r="r" t="t"/>
            <a:pathLst>
              <a:path extrusionOk="0" h="4329" w="4330">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 name="Google Shape;122;p75"/>
          <p:cNvSpPr/>
          <p:nvPr/>
        </p:nvSpPr>
        <p:spPr>
          <a:xfrm>
            <a:off x="8911127" y="1536112"/>
            <a:ext cx="2690842" cy="2688487"/>
          </a:xfrm>
          <a:custGeom>
            <a:rect b="b" l="l" r="r" t="t"/>
            <a:pathLst>
              <a:path extrusionOk="0" h="5033" w="5034">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 name="Google Shape;123;p75"/>
          <p:cNvSpPr/>
          <p:nvPr/>
        </p:nvSpPr>
        <p:spPr>
          <a:xfrm>
            <a:off x="5574671" y="1498412"/>
            <a:ext cx="1983966" cy="1979254"/>
          </a:xfrm>
          <a:custGeom>
            <a:rect b="b" l="l" r="r" t="t"/>
            <a:pathLst>
              <a:path extrusionOk="0" h="3704" w="371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7F59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 name="Google Shape;124;p75"/>
          <p:cNvSpPr/>
          <p:nvPr/>
        </p:nvSpPr>
        <p:spPr>
          <a:xfrm>
            <a:off x="2108622" y="3272672"/>
            <a:ext cx="791702" cy="791702"/>
          </a:xfrm>
          <a:custGeom>
            <a:rect b="b" l="l" r="r" t="t"/>
            <a:pathLst>
              <a:path extrusionOk="0" h="1482" w="1483">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1B72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 name="Google Shape;125;p75"/>
          <p:cNvSpPr/>
          <p:nvPr/>
        </p:nvSpPr>
        <p:spPr>
          <a:xfrm>
            <a:off x="5923397" y="4495568"/>
            <a:ext cx="791702" cy="791702"/>
          </a:xfrm>
          <a:custGeom>
            <a:rect b="b" l="l" r="r" t="t"/>
            <a:pathLst>
              <a:path extrusionOk="0" h="1482" w="1483">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 name="Google Shape;126;p75"/>
          <p:cNvSpPr/>
          <p:nvPr/>
        </p:nvSpPr>
        <p:spPr>
          <a:xfrm>
            <a:off x="5527546" y="1342899"/>
            <a:ext cx="791702" cy="786989"/>
          </a:xfrm>
          <a:custGeom>
            <a:rect b="b" l="l" r="r" t="t"/>
            <a:pathLst>
              <a:path extrusionOk="0" h="1473" w="148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7F59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7" name="Google Shape;127;p75"/>
          <p:cNvSpPr/>
          <p:nvPr/>
        </p:nvSpPr>
        <p:spPr>
          <a:xfrm>
            <a:off x="8058164" y="2400858"/>
            <a:ext cx="786989" cy="786989"/>
          </a:xfrm>
          <a:custGeom>
            <a:rect b="b" l="l" r="r" t="t"/>
            <a:pathLst>
              <a:path extrusionOk="0" h="1473" w="1474">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3D3D7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 name="Google Shape;128;p75"/>
          <p:cNvSpPr/>
          <p:nvPr/>
        </p:nvSpPr>
        <p:spPr>
          <a:xfrm>
            <a:off x="10852680" y="1609156"/>
            <a:ext cx="786989" cy="791702"/>
          </a:xfrm>
          <a:custGeom>
            <a:rect b="b" l="l" r="r" t="t"/>
            <a:pathLst>
              <a:path extrusionOk="0" h="1482" w="1474">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 name="Google Shape;129;p75"/>
          <p:cNvSpPr txBox="1"/>
          <p:nvPr>
            <p:ph idx="3" type="body"/>
          </p:nvPr>
        </p:nvSpPr>
        <p:spPr>
          <a:xfrm>
            <a:off x="2519373" y="2476787"/>
            <a:ext cx="1740791" cy="23846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75"/>
          <p:cNvSpPr txBox="1"/>
          <p:nvPr>
            <p:ph idx="4" type="body"/>
          </p:nvPr>
        </p:nvSpPr>
        <p:spPr>
          <a:xfrm>
            <a:off x="4466172" y="3462500"/>
            <a:ext cx="1853076" cy="23846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75"/>
          <p:cNvSpPr txBox="1"/>
          <p:nvPr>
            <p:ph idx="5" type="body"/>
          </p:nvPr>
        </p:nvSpPr>
        <p:spPr>
          <a:xfrm>
            <a:off x="5659370" y="1887731"/>
            <a:ext cx="1740791" cy="23846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75"/>
          <p:cNvSpPr txBox="1"/>
          <p:nvPr>
            <p:ph idx="6" type="body"/>
          </p:nvPr>
        </p:nvSpPr>
        <p:spPr>
          <a:xfrm>
            <a:off x="2138039" y="3421579"/>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75"/>
          <p:cNvSpPr txBox="1"/>
          <p:nvPr>
            <p:ph idx="7" type="body"/>
          </p:nvPr>
        </p:nvSpPr>
        <p:spPr>
          <a:xfrm>
            <a:off x="6003355" y="4641816"/>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75"/>
          <p:cNvSpPr txBox="1"/>
          <p:nvPr>
            <p:ph idx="8" type="body"/>
          </p:nvPr>
        </p:nvSpPr>
        <p:spPr>
          <a:xfrm>
            <a:off x="6964823" y="3174422"/>
            <a:ext cx="2130961" cy="23846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75"/>
          <p:cNvSpPr txBox="1"/>
          <p:nvPr>
            <p:ph idx="9" type="body"/>
          </p:nvPr>
        </p:nvSpPr>
        <p:spPr>
          <a:xfrm>
            <a:off x="9081526" y="2119951"/>
            <a:ext cx="2333958" cy="23846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75"/>
          <p:cNvSpPr txBox="1"/>
          <p:nvPr>
            <p:ph idx="13" type="body"/>
          </p:nvPr>
        </p:nvSpPr>
        <p:spPr>
          <a:xfrm>
            <a:off x="10942078" y="1707788"/>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37" name="Google Shape;137;p75"/>
          <p:cNvGrpSpPr/>
          <p:nvPr/>
        </p:nvGrpSpPr>
        <p:grpSpPr>
          <a:xfrm>
            <a:off x="495393" y="6135034"/>
            <a:ext cx="3059425" cy="407404"/>
            <a:chOff x="4345239" y="6324600"/>
            <a:chExt cx="3059425" cy="407404"/>
          </a:xfrm>
        </p:grpSpPr>
        <p:sp>
          <p:nvSpPr>
            <p:cNvPr id="138" name="Google Shape;138;p75"/>
            <p:cNvSpPr txBox="1"/>
            <p:nvPr/>
          </p:nvSpPr>
          <p:spPr>
            <a:xfrm>
              <a:off x="4660003" y="6362700"/>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139" name="Google Shape;139;p75"/>
            <p:cNvPicPr preferRelativeResize="0"/>
            <p:nvPr/>
          </p:nvPicPr>
          <p:blipFill rotWithShape="1">
            <a:blip r:embed="rId2">
              <a:alphaModFix/>
            </a:blip>
            <a:srcRect b="-7350" l="28689" r="49708" t="329"/>
            <a:stretch/>
          </p:blipFill>
          <p:spPr>
            <a:xfrm>
              <a:off x="4345239" y="6324600"/>
              <a:ext cx="358362" cy="407404"/>
            </a:xfrm>
            <a:prstGeom prst="rect">
              <a:avLst/>
            </a:prstGeom>
            <a:noFill/>
            <a:ln>
              <a:noFill/>
            </a:ln>
          </p:spPr>
        </p:pic>
      </p:grpSp>
      <p:sp>
        <p:nvSpPr>
          <p:cNvPr id="140" name="Google Shape;140;p75"/>
          <p:cNvSpPr txBox="1"/>
          <p:nvPr>
            <p:ph idx="14" type="body"/>
          </p:nvPr>
        </p:nvSpPr>
        <p:spPr>
          <a:xfrm>
            <a:off x="5575772" y="1390066"/>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75"/>
          <p:cNvSpPr txBox="1"/>
          <p:nvPr>
            <p:ph idx="15" type="body"/>
          </p:nvPr>
        </p:nvSpPr>
        <p:spPr>
          <a:xfrm>
            <a:off x="8119887" y="2463875"/>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int icon Graph C">
  <p:cSld name="5 point icon Graph C">
    <p:spTree>
      <p:nvGrpSpPr>
        <p:cNvPr id="142" name="Shape 142"/>
        <p:cNvGrpSpPr/>
        <p:nvPr/>
      </p:nvGrpSpPr>
      <p:grpSpPr>
        <a:xfrm>
          <a:off x="0" y="0"/>
          <a:ext cx="0" cy="0"/>
          <a:chOff x="0" y="0"/>
          <a:chExt cx="0" cy="0"/>
        </a:xfrm>
      </p:grpSpPr>
      <p:grpSp>
        <p:nvGrpSpPr>
          <p:cNvPr id="143" name="Google Shape;143;p76"/>
          <p:cNvGrpSpPr/>
          <p:nvPr/>
        </p:nvGrpSpPr>
        <p:grpSpPr>
          <a:xfrm>
            <a:off x="1154562" y="1887157"/>
            <a:ext cx="9882876" cy="2798187"/>
            <a:chOff x="1875859" y="4907106"/>
            <a:chExt cx="20625932" cy="5839921"/>
          </a:xfrm>
        </p:grpSpPr>
        <p:sp>
          <p:nvSpPr>
            <p:cNvPr id="144" name="Google Shape;144;p76"/>
            <p:cNvSpPr/>
            <p:nvPr/>
          </p:nvSpPr>
          <p:spPr>
            <a:xfrm rot="10800000">
              <a:off x="1875859" y="4907106"/>
              <a:ext cx="4464459" cy="4631501"/>
            </a:xfrm>
            <a:prstGeom prst="blockArc">
              <a:avLst>
                <a:gd fmla="val 10800000" name="adj1"/>
                <a:gd fmla="val 0" name="adj2"/>
                <a:gd fmla="val 9694" name="adj3"/>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45" name="Google Shape;145;p76"/>
            <p:cNvSpPr/>
            <p:nvPr/>
          </p:nvSpPr>
          <p:spPr>
            <a:xfrm>
              <a:off x="5916227" y="4907106"/>
              <a:ext cx="4464459" cy="4631501"/>
            </a:xfrm>
            <a:prstGeom prst="blockArc">
              <a:avLst>
                <a:gd fmla="val 10800000" name="adj1"/>
                <a:gd fmla="val 0" name="adj2"/>
                <a:gd fmla="val 9694" name="adj3"/>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46" name="Google Shape;146;p76"/>
            <p:cNvSpPr/>
            <p:nvPr/>
          </p:nvSpPr>
          <p:spPr>
            <a:xfrm rot="10800000">
              <a:off x="9956596" y="4907109"/>
              <a:ext cx="4464459" cy="4631501"/>
            </a:xfrm>
            <a:prstGeom prst="blockArc">
              <a:avLst>
                <a:gd fmla="val 10800000" name="adj1"/>
                <a:gd fmla="val 0" name="adj2"/>
                <a:gd fmla="val 9694" name="adj3"/>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47" name="Google Shape;147;p76"/>
            <p:cNvSpPr/>
            <p:nvPr/>
          </p:nvSpPr>
          <p:spPr>
            <a:xfrm>
              <a:off x="13996964" y="4907111"/>
              <a:ext cx="4464459" cy="4631501"/>
            </a:xfrm>
            <a:prstGeom prst="blockArc">
              <a:avLst>
                <a:gd fmla="val 10800000" name="adj1"/>
                <a:gd fmla="val 0" name="adj2"/>
                <a:gd fmla="val 9694" name="adj3"/>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48" name="Google Shape;148;p76"/>
            <p:cNvSpPr/>
            <p:nvPr/>
          </p:nvSpPr>
          <p:spPr>
            <a:xfrm>
              <a:off x="1875859" y="4907106"/>
              <a:ext cx="4464459" cy="4631501"/>
            </a:xfrm>
            <a:prstGeom prst="blockArc">
              <a:avLst>
                <a:gd fmla="val 10800000" name="adj1"/>
                <a:gd fmla="val 0" name="adj2"/>
                <a:gd fmla="val 9694" name="adj3"/>
              </a:avLst>
            </a:prstGeom>
            <a:solidFill>
              <a:srgbClr val="1B72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49" name="Google Shape;149;p76"/>
            <p:cNvSpPr/>
            <p:nvPr/>
          </p:nvSpPr>
          <p:spPr>
            <a:xfrm rot="10800000">
              <a:off x="18037332" y="4907111"/>
              <a:ext cx="4464459" cy="4631501"/>
            </a:xfrm>
            <a:prstGeom prst="blockArc">
              <a:avLst>
                <a:gd fmla="val 10800000" name="adj1"/>
                <a:gd fmla="val 0" name="adj2"/>
                <a:gd fmla="val 9694" name="adj3"/>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50" name="Google Shape;150;p76"/>
            <p:cNvSpPr/>
            <p:nvPr/>
          </p:nvSpPr>
          <p:spPr>
            <a:xfrm rot="10800000">
              <a:off x="5916227" y="4907106"/>
              <a:ext cx="4464459" cy="4631501"/>
            </a:xfrm>
            <a:prstGeom prst="blockArc">
              <a:avLst>
                <a:gd fmla="val 10800000" name="adj1"/>
                <a:gd fmla="val 0" name="adj2"/>
                <a:gd fmla="val 9694" name="adj3"/>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51" name="Google Shape;151;p76"/>
            <p:cNvSpPr/>
            <p:nvPr/>
          </p:nvSpPr>
          <p:spPr>
            <a:xfrm rot="10800000">
              <a:off x="13996964" y="4907111"/>
              <a:ext cx="4464459" cy="4631501"/>
            </a:xfrm>
            <a:prstGeom prst="blockArc">
              <a:avLst>
                <a:gd fmla="val 10800000" name="adj1"/>
                <a:gd fmla="val 0" name="adj2"/>
                <a:gd fmla="val 9694" name="adj3"/>
              </a:avLst>
            </a:prstGeom>
            <a:solidFill>
              <a:srgbClr val="3D3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52" name="Google Shape;152;p76"/>
            <p:cNvSpPr/>
            <p:nvPr/>
          </p:nvSpPr>
          <p:spPr>
            <a:xfrm>
              <a:off x="9956596" y="4907108"/>
              <a:ext cx="4464459" cy="4631501"/>
            </a:xfrm>
            <a:prstGeom prst="blockArc">
              <a:avLst>
                <a:gd fmla="val 10800000" name="adj1"/>
                <a:gd fmla="val 0" name="adj2"/>
                <a:gd fmla="val 9694" name="adj3"/>
              </a:avLst>
            </a:prstGeom>
            <a:solidFill>
              <a:srgbClr val="7F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53" name="Google Shape;153;p76"/>
            <p:cNvSpPr/>
            <p:nvPr/>
          </p:nvSpPr>
          <p:spPr>
            <a:xfrm>
              <a:off x="18037331" y="4907110"/>
              <a:ext cx="4464459" cy="4631501"/>
            </a:xfrm>
            <a:prstGeom prst="blockArc">
              <a:avLst>
                <a:gd fmla="val 10800000" name="adj1"/>
                <a:gd fmla="val 0" name="adj2"/>
                <a:gd fmla="val 9694" name="adj3"/>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54" name="Google Shape;154;p76"/>
            <p:cNvSpPr txBox="1"/>
            <p:nvPr/>
          </p:nvSpPr>
          <p:spPr>
            <a:xfrm>
              <a:off x="3248482" y="10100696"/>
              <a:ext cx="192713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Mission</a:t>
              </a:r>
              <a:endParaRPr b="0" i="0" sz="1400" u="none" cap="none" strike="noStrike">
                <a:solidFill>
                  <a:srgbClr val="000000"/>
                </a:solidFill>
                <a:latin typeface="Arial"/>
                <a:ea typeface="Arial"/>
                <a:cs typeface="Arial"/>
                <a:sym typeface="Arial"/>
              </a:endParaRPr>
            </a:p>
          </p:txBody>
        </p:sp>
        <p:sp>
          <p:nvSpPr>
            <p:cNvPr id="155" name="Google Shape;155;p76"/>
            <p:cNvSpPr txBox="1"/>
            <p:nvPr/>
          </p:nvSpPr>
          <p:spPr>
            <a:xfrm>
              <a:off x="7357215" y="10100696"/>
              <a:ext cx="158248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Vision</a:t>
              </a:r>
              <a:endParaRPr b="0" i="0" sz="1400" u="none" cap="none" strike="noStrike">
                <a:solidFill>
                  <a:srgbClr val="000000"/>
                </a:solidFill>
                <a:latin typeface="Arial"/>
                <a:ea typeface="Arial"/>
                <a:cs typeface="Arial"/>
                <a:sym typeface="Arial"/>
              </a:endParaRPr>
            </a:p>
          </p:txBody>
        </p:sp>
        <p:sp>
          <p:nvSpPr>
            <p:cNvPr id="156" name="Google Shape;156;p76"/>
            <p:cNvSpPr txBox="1"/>
            <p:nvPr/>
          </p:nvSpPr>
          <p:spPr>
            <a:xfrm>
              <a:off x="11461705" y="10100696"/>
              <a:ext cx="145424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Goals</a:t>
              </a:r>
              <a:endParaRPr b="0" i="0" sz="1400" u="none" cap="none" strike="noStrike">
                <a:solidFill>
                  <a:srgbClr val="000000"/>
                </a:solidFill>
                <a:latin typeface="Arial"/>
                <a:ea typeface="Arial"/>
                <a:cs typeface="Arial"/>
                <a:sym typeface="Arial"/>
              </a:endParaRPr>
            </a:p>
          </p:txBody>
        </p:sp>
        <p:sp>
          <p:nvSpPr>
            <p:cNvPr id="157" name="Google Shape;157;p76"/>
            <p:cNvSpPr txBox="1"/>
            <p:nvPr/>
          </p:nvSpPr>
          <p:spPr>
            <a:xfrm>
              <a:off x="15369825" y="10100696"/>
              <a:ext cx="171874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Values</a:t>
              </a:r>
              <a:endParaRPr b="0" i="0" sz="1400" u="none" cap="none" strike="noStrike">
                <a:solidFill>
                  <a:srgbClr val="000000"/>
                </a:solidFill>
                <a:latin typeface="Arial"/>
                <a:ea typeface="Arial"/>
                <a:cs typeface="Arial"/>
                <a:sym typeface="Arial"/>
              </a:endParaRPr>
            </a:p>
          </p:txBody>
        </p:sp>
        <p:sp>
          <p:nvSpPr>
            <p:cNvPr id="158" name="Google Shape;158;p76"/>
            <p:cNvSpPr txBox="1"/>
            <p:nvPr/>
          </p:nvSpPr>
          <p:spPr>
            <a:xfrm>
              <a:off x="19196192" y="10100696"/>
              <a:ext cx="214674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Strategy</a:t>
              </a:r>
              <a:endParaRPr b="0" i="0" sz="1400" u="none" cap="none" strike="noStrike">
                <a:solidFill>
                  <a:srgbClr val="000000"/>
                </a:solidFill>
                <a:latin typeface="Arial"/>
                <a:ea typeface="Arial"/>
                <a:cs typeface="Arial"/>
                <a:sym typeface="Arial"/>
              </a:endParaRPr>
            </a:p>
          </p:txBody>
        </p:sp>
      </p:grpSp>
      <p:sp>
        <p:nvSpPr>
          <p:cNvPr id="159" name="Google Shape;159;p76"/>
          <p:cNvSpPr txBox="1"/>
          <p:nvPr>
            <p:ph idx="1" type="body"/>
          </p:nvPr>
        </p:nvSpPr>
        <p:spPr>
          <a:xfrm>
            <a:off x="3269110"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76"/>
          <p:cNvSpPr txBox="1"/>
          <p:nvPr>
            <p:ph idx="2" type="body"/>
          </p:nvPr>
        </p:nvSpPr>
        <p:spPr>
          <a:xfrm>
            <a:off x="1333175" y="4539912"/>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76"/>
          <p:cNvSpPr txBox="1"/>
          <p:nvPr>
            <p:ph idx="3" type="body"/>
          </p:nvPr>
        </p:nvSpPr>
        <p:spPr>
          <a:xfrm>
            <a:off x="7165569" y="4535946"/>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2" name="Google Shape;162;p76"/>
          <p:cNvSpPr txBox="1"/>
          <p:nvPr>
            <p:ph idx="4" type="body"/>
          </p:nvPr>
        </p:nvSpPr>
        <p:spPr>
          <a:xfrm>
            <a:off x="5229634" y="4542698"/>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76"/>
          <p:cNvSpPr txBox="1"/>
          <p:nvPr>
            <p:ph idx="5" type="body"/>
          </p:nvPr>
        </p:nvSpPr>
        <p:spPr>
          <a:xfrm>
            <a:off x="9101503" y="4557649"/>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4" name="Google Shape;164;p76"/>
          <p:cNvSpPr txBox="1"/>
          <p:nvPr>
            <p:ph idx="6"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65" name="Google Shape;165;p76"/>
          <p:cNvGrpSpPr/>
          <p:nvPr/>
        </p:nvGrpSpPr>
        <p:grpSpPr>
          <a:xfrm>
            <a:off x="4571670" y="6135034"/>
            <a:ext cx="3059425" cy="407404"/>
            <a:chOff x="4345239" y="6324600"/>
            <a:chExt cx="3059425" cy="407404"/>
          </a:xfrm>
        </p:grpSpPr>
        <p:sp>
          <p:nvSpPr>
            <p:cNvPr id="166" name="Google Shape;166;p76"/>
            <p:cNvSpPr txBox="1"/>
            <p:nvPr/>
          </p:nvSpPr>
          <p:spPr>
            <a:xfrm>
              <a:off x="4660003" y="6362700"/>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167" name="Google Shape;167;p76"/>
            <p:cNvPicPr preferRelativeResize="0"/>
            <p:nvPr/>
          </p:nvPicPr>
          <p:blipFill rotWithShape="1">
            <a:blip r:embed="rId2">
              <a:alphaModFix/>
            </a:blip>
            <a:srcRect b="-7350" l="28689" r="49708" t="329"/>
            <a:stretch/>
          </p:blipFill>
          <p:spPr>
            <a:xfrm>
              <a:off x="4345239" y="6324600"/>
              <a:ext cx="358362" cy="407404"/>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3">
  <p:cSld name="Text Slide with Photo 3">
    <p:spTree>
      <p:nvGrpSpPr>
        <p:cNvPr id="168" name="Shape 168"/>
        <p:cNvGrpSpPr/>
        <p:nvPr/>
      </p:nvGrpSpPr>
      <p:grpSpPr>
        <a:xfrm>
          <a:off x="0" y="0"/>
          <a:ext cx="0" cy="0"/>
          <a:chOff x="0" y="0"/>
          <a:chExt cx="0" cy="0"/>
        </a:xfrm>
      </p:grpSpPr>
      <p:sp>
        <p:nvSpPr>
          <p:cNvPr id="169" name="Google Shape;169;p47"/>
          <p:cNvSpPr/>
          <p:nvPr>
            <p:ph idx="2" type="pic"/>
          </p:nvPr>
        </p:nvSpPr>
        <p:spPr>
          <a:xfrm>
            <a:off x="16300" y="-732"/>
            <a:ext cx="12175708" cy="3635823"/>
          </a:xfrm>
          <a:prstGeom prst="rect">
            <a:avLst/>
          </a:prstGeom>
          <a:noFill/>
          <a:ln>
            <a:noFill/>
          </a:ln>
        </p:spPr>
      </p:sp>
      <p:sp>
        <p:nvSpPr>
          <p:cNvPr id="170" name="Google Shape;170;p47"/>
          <p:cNvSpPr/>
          <p:nvPr/>
        </p:nvSpPr>
        <p:spPr>
          <a:xfrm>
            <a:off x="16300" y="-732"/>
            <a:ext cx="2746956" cy="3664678"/>
          </a:xfrm>
          <a:custGeom>
            <a:rect b="b" l="l" r="r" t="t"/>
            <a:pathLst>
              <a:path extrusionOk="0" h="408635" w="308734">
                <a:moveTo>
                  <a:pt x="0" y="408635"/>
                </a:moveTo>
                <a:lnTo>
                  <a:pt x="308735" y="368072"/>
                </a:lnTo>
                <a:lnTo>
                  <a:pt x="3428" y="0"/>
                </a:lnTo>
                <a:close/>
              </a:path>
            </a:pathLst>
          </a:custGeom>
          <a:gradFill>
            <a:gsLst>
              <a:gs pos="0">
                <a:srgbClr val="3D3D7D"/>
              </a:gs>
              <a:gs pos="32000">
                <a:srgbClr val="7F59A1"/>
              </a:gs>
              <a:gs pos="64000">
                <a:srgbClr val="279BD3"/>
              </a:gs>
              <a:gs pos="100000">
                <a:srgbClr val="1B728D"/>
              </a:gs>
            </a:gsLst>
            <a:lin ang="1919999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1" name="Google Shape;171;p47"/>
          <p:cNvSpPr/>
          <p:nvPr/>
        </p:nvSpPr>
        <p:spPr>
          <a:xfrm>
            <a:off x="0" y="-29587"/>
            <a:ext cx="2746956" cy="3664678"/>
          </a:xfrm>
          <a:custGeom>
            <a:rect b="b" l="l" r="r" t="t"/>
            <a:pathLst>
              <a:path extrusionOk="0" h="408635" w="308734">
                <a:moveTo>
                  <a:pt x="0" y="408635"/>
                </a:moveTo>
                <a:lnTo>
                  <a:pt x="308735" y="368072"/>
                </a:lnTo>
                <a:lnTo>
                  <a:pt x="3428" y="0"/>
                </a:lnTo>
                <a:close/>
              </a:path>
            </a:pathLst>
          </a:custGeom>
          <a:blipFill rotWithShape="1">
            <a:blip r:embed="rId2">
              <a:alphaModFix/>
            </a:blip>
            <a:stretch>
              <a:fillRect b="-17751" l="-13484" r="5544" t="17752"/>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2" name="Google Shape;172;p47"/>
          <p:cNvSpPr/>
          <p:nvPr/>
        </p:nvSpPr>
        <p:spPr>
          <a:xfrm rot="-5400000">
            <a:off x="4603789" y="4842414"/>
            <a:ext cx="2160000" cy="45719"/>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173" name="Google Shape;173;p47"/>
          <p:cNvSpPr txBox="1"/>
          <p:nvPr>
            <p:ph idx="1" type="body"/>
          </p:nvPr>
        </p:nvSpPr>
        <p:spPr>
          <a:xfrm>
            <a:off x="5942234" y="3947558"/>
            <a:ext cx="5812377" cy="175937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47"/>
          <p:cNvSpPr txBox="1"/>
          <p:nvPr>
            <p:ph idx="3" type="body"/>
          </p:nvPr>
        </p:nvSpPr>
        <p:spPr>
          <a:xfrm>
            <a:off x="787112" y="3956644"/>
            <a:ext cx="4668890" cy="175937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75" name="Google Shape;175;p47"/>
          <p:cNvGrpSpPr/>
          <p:nvPr/>
        </p:nvGrpSpPr>
        <p:grpSpPr>
          <a:xfrm>
            <a:off x="408953" y="6110271"/>
            <a:ext cx="11323912" cy="541807"/>
            <a:chOff x="430699" y="6069857"/>
            <a:chExt cx="11323912" cy="541807"/>
          </a:xfrm>
        </p:grpSpPr>
        <p:sp>
          <p:nvSpPr>
            <p:cNvPr id="176" name="Google Shape;176;p47"/>
            <p:cNvSpPr/>
            <p:nvPr/>
          </p:nvSpPr>
          <p:spPr>
            <a:xfrm>
              <a:off x="825500" y="6203959"/>
              <a:ext cx="10896450" cy="45719"/>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7" name="Google Shape;177;p47"/>
            <p:cNvSpPr txBox="1"/>
            <p:nvPr/>
          </p:nvSpPr>
          <p:spPr>
            <a:xfrm>
              <a:off x="9009950" y="6380832"/>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178" name="Google Shape;178;p47"/>
            <p:cNvPicPr preferRelativeResize="0"/>
            <p:nvPr/>
          </p:nvPicPr>
          <p:blipFill rotWithShape="1">
            <a:blip r:embed="rId3">
              <a:alphaModFix/>
            </a:blip>
            <a:srcRect b="-7350" l="28689" r="49708" t="329"/>
            <a:stretch/>
          </p:blipFill>
          <p:spPr>
            <a:xfrm>
              <a:off x="430699" y="6069857"/>
              <a:ext cx="394801" cy="448830"/>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A1A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A1A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1" Type="http://schemas.openxmlformats.org/officeDocument/2006/relationships/hyperlink" Target="https://www.worldbank.org/en/results/2013/04/01/banking-on-women-extending-womens-access-to-financial-services" TargetMode="External"/><Relationship Id="rId10" Type="http://schemas.openxmlformats.org/officeDocument/2006/relationships/hyperlink" Target="https://www.worldbank.org/en/results/2013/04/01/banking-on-women-extending-womens-access-to-financial-services" TargetMode="External"/><Relationship Id="rId12" Type="http://schemas.openxmlformats.org/officeDocument/2006/relationships/hyperlink" Target="https://www.ifc.org/wps/wcm/connect/news_ext_content/ifc_external_corporate_site/news+and+events/news/bridging+the+gender+gap+in+access+to+finance" TargetMode="External"/><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hyperlink" Target="https://drive.google.com/file/d/1RKR2KYmgwLc1Pl3F8ybVQdQxQPm-mNbr/view" TargetMode="External"/><Relationship Id="rId4" Type="http://schemas.openxmlformats.org/officeDocument/2006/relationships/hyperlink" Target="https://www.worldbank.org/en/topic/girlseducation" TargetMode="External"/><Relationship Id="rId9" Type="http://schemas.openxmlformats.org/officeDocument/2006/relationships/hyperlink" Target="https://www.gemconsortium.org/file/open?fileId=50405" TargetMode="External"/><Relationship Id="rId5" Type="http://schemas.openxmlformats.org/officeDocument/2006/relationships/hyperlink" Target="https://www.unesco.org/en/artificial-intelligence/gender-equality" TargetMode="External"/><Relationship Id="rId6" Type="http://schemas.openxmlformats.org/officeDocument/2006/relationships/hyperlink" Target="https://www.bcs.org/articles-opinion-and-research/women-in-it-still-a-mountain-to-climb/" TargetMode="External"/><Relationship Id="rId7" Type="http://schemas.openxmlformats.org/officeDocument/2006/relationships/hyperlink" Target="https://www.unep.org/news-and-stories/news/role-women-mountainous-regions" TargetMode="External"/><Relationship Id="rId8" Type="http://schemas.openxmlformats.org/officeDocument/2006/relationships/hyperlink" Target="https://portals.iucn.org/library/sites/library/files/documents/2021-040-En.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0" Type="http://schemas.openxmlformats.org/officeDocument/2006/relationships/hyperlink" Target="https://medium.com/@gracehawkins/women-ask-for-what-you-want-585d5145441f" TargetMode="External"/><Relationship Id="rId22" Type="http://schemas.openxmlformats.org/officeDocument/2006/relationships/hyperlink" Target="https://ied.eu/blog/entrepreneurship-blog/tips-on-becoming-a-successful-female-entrepreneur/" TargetMode="External"/><Relationship Id="rId21" Type="http://schemas.openxmlformats.org/officeDocument/2006/relationships/hyperlink" Target="https://www.robertwaltersgroup.com/news/expert-insight/careers-blog/seven-lessons-for-aspiring-women-entrepreneurs.html" TargetMode="External"/><Relationship Id="rId24" Type="http://schemas.openxmlformats.org/officeDocument/2006/relationships/hyperlink" Target="https://startupsavant.com/how-to-build-confidence-as-a-female-entrepreneur" TargetMode="External"/><Relationship Id="rId23" Type="http://schemas.openxmlformats.org/officeDocument/2006/relationships/hyperlink" Target="https://www.etf.europa.eu/sites/default/files/m/A6FAE24F1DE8FA27C12580DC005F733D_Women%20entrepreneurship.pdf"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emerald.com/insight/content/doi/10.1108/JSBED-10-2018-0306/full/html" TargetMode="External"/><Relationship Id="rId4" Type="http://schemas.openxmlformats.org/officeDocument/2006/relationships/hyperlink" Target="https://www.inc.com/marcel-schwantes/30-motivational-quotes-from-women-entrepreneurs-that-will-inspire-you-to-succeed.html" TargetMode="External"/><Relationship Id="rId9" Type="http://schemas.openxmlformats.org/officeDocument/2006/relationships/hyperlink" Target="https://www.forbes.com/sites/committeeof200/2021/10/26/mentoring-matters-the-importance--of-female-mentorship/" TargetMode="External"/><Relationship Id="rId25" Type="http://schemas.openxmlformats.org/officeDocument/2006/relationships/image" Target="../media/image27.png"/><Relationship Id="rId5" Type="http://schemas.openxmlformats.org/officeDocument/2006/relationships/hyperlink" Target="https://www.researchgate.net/publication/330937334_Motivation_of_female_entrepreneurs_a_cross-national_study" TargetMode="External"/><Relationship Id="rId6" Type="http://schemas.openxmlformats.org/officeDocument/2006/relationships/hyperlink" Target="https://ied.eu/project-updates/projects/fit/5-essential-skills-for-women-entrepreneurs/" TargetMode="External"/><Relationship Id="rId7" Type="http://schemas.openxmlformats.org/officeDocument/2006/relationships/hyperlink" Target="https://www.oecd.org/gender/data/how-can-more-women-have-the-right-skills-to-successfully-start-a-business.htm" TargetMode="External"/><Relationship Id="rId8" Type="http://schemas.openxmlformats.org/officeDocument/2006/relationships/hyperlink" Target="https://womenontop.gr/mentoring-learning/" TargetMode="External"/><Relationship Id="rId11" Type="http://schemas.openxmlformats.org/officeDocument/2006/relationships/hyperlink" Target="https://www.jstor.org/stable/3005054#metadata_info_tab_contents" TargetMode="External"/><Relationship Id="rId10" Type="http://schemas.openxmlformats.org/officeDocument/2006/relationships/hyperlink" Target="https://www.togetherplatform.com/blog/women-mentorship" TargetMode="External"/><Relationship Id="rId13" Type="http://schemas.openxmlformats.org/officeDocument/2006/relationships/hyperlink" Target="https://www.cnbc.com/select/top-indicators-financial-independence-women-survey/" TargetMode="External"/><Relationship Id="rId12" Type="http://schemas.openxmlformats.org/officeDocument/2006/relationships/hyperlink" Target="https://humanrights.gov.au/our-work/3-theme-one-economic-independence-women-listening-tour-report" TargetMode="External"/><Relationship Id="rId15" Type="http://schemas.openxmlformats.org/officeDocument/2006/relationships/hyperlink" Target="https://mentoringher.com/" TargetMode="External"/><Relationship Id="rId14" Type="http://schemas.openxmlformats.org/officeDocument/2006/relationships/hyperlink" Target="https://www.unesco.org/en/articles/skills-development-essential-womens-empowerment" TargetMode="External"/><Relationship Id="rId17" Type="http://schemas.openxmlformats.org/officeDocument/2006/relationships/hyperlink" Target="https://www.grantsforwomen.org/" TargetMode="External"/><Relationship Id="rId16" Type="http://schemas.openxmlformats.org/officeDocument/2006/relationships/hyperlink" Target="https://www.globalfundforwomen.org/apply-for-a-grant/" TargetMode="External"/><Relationship Id="rId19" Type="http://schemas.openxmlformats.org/officeDocument/2006/relationships/hyperlink" Target="https://www.forbes.com/sites/yec/2021/04/21/eight-ways-female-entrepreneurs-can-support-other-women-in-business/" TargetMode="External"/><Relationship Id="rId18" Type="http://schemas.openxmlformats.org/officeDocument/2006/relationships/hyperlink" Target="https://www.nasdaq.com/articles/entrepreneurial-women:-how-asking-for-help-transformed-their-journey-2021-07-09"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ec.europa.eu/docsroom/documents/17322/attachments/1/translations" TargetMode="External"/><Relationship Id="rId4" Type="http://schemas.openxmlformats.org/officeDocument/2006/relationships/hyperlink" Target="https://www.wegate.eu/" TargetMode="External"/><Relationship Id="rId5" Type="http://schemas.openxmlformats.org/officeDocument/2006/relationships/hyperlink" Target="https://uia.org/s/or/en/1122268925" TargetMode="External"/><Relationship Id="rId6" Type="http://schemas.openxmlformats.org/officeDocument/2006/relationships/image" Target="../media/image3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ec.europa.eu/docsroom/documents/10306/attachments/1/translations" TargetMode="External"/><Relationship Id="rId4" Type="http://schemas.openxmlformats.org/officeDocument/2006/relationships/hyperlink" Target="http://www.womenentrepreneurshipplatform.org/" TargetMode="External"/><Relationship Id="rId5" Type="http://schemas.openxmlformats.org/officeDocument/2006/relationships/hyperlink" Target="https://www.wireprogram.com/" TargetMode="External"/><Relationship Id="rId6" Type="http://schemas.openxmlformats.org/officeDocument/2006/relationships/image" Target="../media/image3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5.jpg"/><Relationship Id="rId4" Type="http://schemas.openxmlformats.org/officeDocument/2006/relationships/image" Target="../media/image38.jpg"/><Relationship Id="rId9" Type="http://schemas.openxmlformats.org/officeDocument/2006/relationships/hyperlink" Target="https://youtu.be/AYiikis3huE" TargetMode="External"/><Relationship Id="rId5" Type="http://schemas.openxmlformats.org/officeDocument/2006/relationships/image" Target="../media/image23.jpg"/><Relationship Id="rId6" Type="http://schemas.openxmlformats.org/officeDocument/2006/relationships/hyperlink" Target="https://www.youtube.com/watch?v=Pu0ozR7NRvI" TargetMode="External"/><Relationship Id="rId7" Type="http://schemas.openxmlformats.org/officeDocument/2006/relationships/hyperlink" Target="https://www.youtube.com/watch?v=WoMbuvoO2aA" TargetMode="External"/><Relationship Id="rId8" Type="http://schemas.openxmlformats.org/officeDocument/2006/relationships/hyperlink" Target="https://youtu.be/AYiikis3hu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drive.google.com/drive/folders/1OnVshGnCljEY28nxXyxYh50-ndt-ZJeV" TargetMode="External"/><Relationship Id="rId4" Type="http://schemas.openxmlformats.org/officeDocument/2006/relationships/image" Target="../media/image47.jpg"/><Relationship Id="rId5" Type="http://schemas.openxmlformats.org/officeDocument/2006/relationships/hyperlink" Target="https://www.youtube.com/watch?v=SetUSLSH3jY" TargetMode="External"/><Relationship Id="rId6" Type="http://schemas.openxmlformats.org/officeDocument/2006/relationships/image" Target="../media/image32.jpg"/><Relationship Id="rId7" Type="http://schemas.openxmlformats.org/officeDocument/2006/relationships/hyperlink" Target="https://www.youtube.com/watch?v=9aMj01Atx9I" TargetMode="External"/><Relationship Id="rId8" Type="http://schemas.openxmlformats.org/officeDocument/2006/relationships/image" Target="../media/image3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mindmapping.com/" TargetMode="External"/><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0.png"/><Relationship Id="rId4" Type="http://schemas.openxmlformats.org/officeDocument/2006/relationships/image" Target="../media/image36.png"/><Relationship Id="rId5" Type="http://schemas.openxmlformats.org/officeDocument/2006/relationships/image" Target="../media/image48.png"/><Relationship Id="rId6" Type="http://schemas.openxmlformats.org/officeDocument/2006/relationships/image" Target="../media/image50.png"/><Relationship Id="rId7"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42.jpg"/><Relationship Id="rId4" Type="http://schemas.openxmlformats.org/officeDocument/2006/relationships/hyperlink" Target="https://www.youtube.com/@peakentrepreneurs2892/videos" TargetMode="External"/><Relationship Id="rId9" Type="http://schemas.openxmlformats.org/officeDocument/2006/relationships/image" Target="../media/image41.png"/><Relationship Id="rId5" Type="http://schemas.openxmlformats.org/officeDocument/2006/relationships/hyperlink" Target="https://www.tiktok.com/@peakentrepreneurs" TargetMode="External"/><Relationship Id="rId6" Type="http://schemas.openxmlformats.org/officeDocument/2006/relationships/hyperlink" Target="https://www.instagram.com/peak.entrepreneurs/" TargetMode="External"/><Relationship Id="rId7" Type="http://schemas.openxmlformats.org/officeDocument/2006/relationships/hyperlink" Target="https://www.facebook.com/PeakEntrepreneurs" TargetMode="External"/><Relationship Id="rId8" Type="http://schemas.openxmlformats.org/officeDocument/2006/relationships/image" Target="../media/image45.png"/><Relationship Id="rId11" Type="http://schemas.openxmlformats.org/officeDocument/2006/relationships/image" Target="../media/image37.png"/><Relationship Id="rId10" Type="http://schemas.openxmlformats.org/officeDocument/2006/relationships/image" Target="../media/image39.png"/><Relationship Id="rId13" Type="http://schemas.openxmlformats.org/officeDocument/2006/relationships/hyperlink" Target="about:blank" TargetMode="External"/><Relationship Id="rId12" Type="http://schemas.openxmlformats.org/officeDocument/2006/relationships/hyperlink" Target="about:blank" TargetMode="External"/><Relationship Id="rId14" Type="http://schemas.openxmlformats.org/officeDocument/2006/relationships/hyperlink" Target="about:blan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drive.google.com/file/d/1RKR2KYmgwLc1Pl3F8ybVQdQxQPm-mNbr/view" TargetMode="External"/><Relationship Id="rId4" Type="http://schemas.openxmlformats.org/officeDocument/2006/relationships/image" Target="../media/image19.jpg"/><Relationship Id="rId5" Type="http://schemas.openxmlformats.org/officeDocument/2006/relationships/hyperlink" Target="https://www.worldbank.org/en/home" TargetMode="External"/><Relationship Id="rId6" Type="http://schemas.openxmlformats.org/officeDocument/2006/relationships/hyperlink" Target="https://wbl.worldbank.org/en/reports" TargetMode="External"/><Relationship Id="rId7" Type="http://schemas.openxmlformats.org/officeDocument/2006/relationships/hyperlink" Target="https://drive.google.com/file/d/1RKR2KYmgwLc1Pl3F8ybVQdQxQPm-mNbr/view"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cherieblairfoundation.org/what-we-do/research/gender-stereotypes-report/" TargetMode="External"/><Relationship Id="rId4" Type="http://schemas.openxmlformats.org/officeDocument/2006/relationships/hyperlink" Target="https://www.findevgateway.org/finequity/blog/2022/01/gender-stereotypes-undermine-womens-entrepreneurship-and-economic-empowerment" TargetMode="External"/><Relationship Id="rId5" Type="http://schemas.openxmlformats.org/officeDocument/2006/relationships/hyperlink" Target="https://centreforentrepreneurs.org/cfe-research/shattering-stereotypes/" TargetMode="External"/><Relationship Id="rId6" Type="http://schemas.openxmlformats.org/officeDocument/2006/relationships/hyperlink" Target="https://www.kauffman.org/currents/the-gender-stereotypes-of-entrepreneurshi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8.jpg"/><Relationship Id="rId4" Type="http://schemas.openxmlformats.org/officeDocument/2006/relationships/image" Target="../media/image24.png"/><Relationship Id="rId5" Type="http://schemas.openxmlformats.org/officeDocument/2006/relationships/image" Target="../media/image11.jpg"/><Relationship Id="rId6"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8.jpg"/><Relationship Id="rId4" Type="http://schemas.openxmlformats.org/officeDocument/2006/relationships/image" Target="../media/image24.png"/><Relationship Id="rId5" Type="http://schemas.openxmlformats.org/officeDocument/2006/relationships/image" Target="../media/image11.jpg"/><Relationship Id="rId6"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www.hrzone.com/hr-glossary/what-is-work-life-balance" TargetMode="External"/><Relationship Id="rId4" Type="http://schemas.openxmlformats.org/officeDocument/2006/relationships/hyperlink" Target="https://www.investopedia.com/terms/g/glass-ceiling.asp" TargetMode="External"/><Relationship Id="rId9" Type="http://schemas.openxmlformats.org/officeDocument/2006/relationships/image" Target="../media/image28.png"/><Relationship Id="rId5" Type="http://schemas.openxmlformats.org/officeDocument/2006/relationships/hyperlink" Target="https://eige.europa.eu/thesaurus/terms/1267" TargetMode="External"/><Relationship Id="rId6" Type="http://schemas.openxmlformats.org/officeDocument/2006/relationships/image" Target="../media/image10.png"/><Relationship Id="rId7" Type="http://schemas.openxmlformats.org/officeDocument/2006/relationships/image" Target="../media/image14.jpg"/><Relationship Id="rId8" Type="http://schemas.openxmlformats.org/officeDocument/2006/relationships/image" Target="../media/image20.jpg"/></Relationships>
</file>

<file path=ppt/slides/_rels/slide9.xml.rels><?xml version="1.0" encoding="UTF-8" standalone="yes"?><Relationships xmlns="http://schemas.openxmlformats.org/package/2006/relationships"><Relationship Id="rId11" Type="http://schemas.openxmlformats.org/officeDocument/2006/relationships/hyperlink" Target="https://www.insurancebusinessmag.com/us/diversity-inclusion/the-invisible-barriers-faced-by-female-leaders-166596.aspx" TargetMode="External"/><Relationship Id="rId10" Type="http://schemas.openxmlformats.org/officeDocument/2006/relationships/image" Target="../media/image28.png"/><Relationship Id="rId13" Type="http://schemas.openxmlformats.org/officeDocument/2006/relationships/hyperlink" Target="https://www.jil.go.jp/english/JLR/documents/2009/JLR21_hori.pdf" TargetMode="External"/><Relationship Id="rId12" Type="http://schemas.openxmlformats.org/officeDocument/2006/relationships/hyperlink" Target="https://www.huffpost.com/entry/the-invisible-barrier-that-holds-women-entrepreneurs_b_599b07dee4b033e0fbdec65a" TargetMode="External"/><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s://www.businessnewsdaily.com/5244-improve-work-life-balance-today.html" TargetMode="External"/><Relationship Id="rId4" Type="http://schemas.openxmlformats.org/officeDocument/2006/relationships/hyperlink" Target="https://www.frontiersin.org/articles/10.3389/fpsyg.2021.618250/full" TargetMode="External"/><Relationship Id="rId9" Type="http://schemas.openxmlformats.org/officeDocument/2006/relationships/image" Target="../media/image20.jpg"/><Relationship Id="rId15" Type="http://schemas.openxmlformats.org/officeDocument/2006/relationships/hyperlink" Target="https://www.oecd.org/economy/sticky-floors-or-glass-ceilings-the-role-of-human-capital-working-time-flexibility-and-discrimination-in-the-gender-wage-02ef3235-en.htm" TargetMode="External"/><Relationship Id="rId14" Type="http://schemas.openxmlformats.org/officeDocument/2006/relationships/hyperlink" Target="https://www.everydayhealth.com/womens-health/glass-ceiling-effect-its-impact-on-women/" TargetMode="External"/><Relationship Id="rId17" Type="http://schemas.openxmlformats.org/officeDocument/2006/relationships/hyperlink" Target="https://thehappinessindex.com/blog/importance-work-life-balance/" TargetMode="External"/><Relationship Id="rId16" Type="http://schemas.openxmlformats.org/officeDocument/2006/relationships/hyperlink" Target="https://builtin.com/diversity-inclusion/glass-ceiling" TargetMode="External"/><Relationship Id="rId5" Type="http://schemas.openxmlformats.org/officeDocument/2006/relationships/hyperlink" Target="https://oae.illinois.edu/wp-content/uploads/2022/06/Women-Rising-The-Unseen-Barriers-Harvard-Business-Review-0913.pdf" TargetMode="External"/><Relationship Id="rId6" Type="http://schemas.openxmlformats.org/officeDocument/2006/relationships/hyperlink" Target="https://journals.sagepub.com/doi/abs/10.1177/1350506804042097?journalCode=ejwa" TargetMode="External"/><Relationship Id="rId18" Type="http://schemas.openxmlformats.org/officeDocument/2006/relationships/hyperlink" Target="https://ec.europa.eu/social/main.jsp?catId=1311&amp;langId=en" TargetMode="External"/><Relationship Id="rId7" Type="http://schemas.openxmlformats.org/officeDocument/2006/relationships/image" Target="../media/image10.png"/><Relationship Id="rId8"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
          <p:cNvSpPr txBox="1"/>
          <p:nvPr>
            <p:ph idx="1" type="body"/>
          </p:nvPr>
        </p:nvSpPr>
        <p:spPr>
          <a:xfrm>
            <a:off x="5317932" y="4349593"/>
            <a:ext cx="7026468" cy="11582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5000"/>
              <a:buNone/>
            </a:pPr>
            <a:r>
              <a:rPr lang="en-US" sz="4000"/>
              <a:t>Konur og frumkvöðlastarf</a:t>
            </a:r>
            <a:endParaRPr/>
          </a:p>
        </p:txBody>
      </p:sp>
      <p:sp>
        <p:nvSpPr>
          <p:cNvPr id="254" name="Google Shape;254;p3"/>
          <p:cNvSpPr txBox="1"/>
          <p:nvPr>
            <p:ph idx="3" type="body"/>
          </p:nvPr>
        </p:nvSpPr>
        <p:spPr>
          <a:xfrm>
            <a:off x="5317924" y="3234425"/>
            <a:ext cx="3661200" cy="697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sz="4800"/>
              <a:t>Námspakki 6</a:t>
            </a:r>
            <a:endParaRPr sz="4800"/>
          </a:p>
        </p:txBody>
      </p:sp>
      <p:grpSp>
        <p:nvGrpSpPr>
          <p:cNvPr id="255" name="Google Shape;255;p3"/>
          <p:cNvGrpSpPr/>
          <p:nvPr/>
        </p:nvGrpSpPr>
        <p:grpSpPr>
          <a:xfrm>
            <a:off x="2088627" y="3786905"/>
            <a:ext cx="2082443" cy="2861107"/>
            <a:chOff x="5875548" y="3125276"/>
            <a:chExt cx="438214" cy="602070"/>
          </a:xfrm>
        </p:grpSpPr>
        <p:sp>
          <p:nvSpPr>
            <p:cNvPr id="256" name="Google Shape;256;p3"/>
            <p:cNvSpPr/>
            <p:nvPr/>
          </p:nvSpPr>
          <p:spPr>
            <a:xfrm>
              <a:off x="5875548" y="3125276"/>
              <a:ext cx="369945" cy="602070"/>
            </a:xfrm>
            <a:custGeom>
              <a:rect b="b" l="l" r="r" t="t"/>
              <a:pathLst>
                <a:path extrusionOk="0" h="602070" w="369945">
                  <a:moveTo>
                    <a:pt x="369945" y="5539"/>
                  </a:moveTo>
                  <a:lnTo>
                    <a:pt x="343224" y="0"/>
                  </a:lnTo>
                  <a:lnTo>
                    <a:pt x="0" y="582197"/>
                  </a:lnTo>
                  <a:lnTo>
                    <a:pt x="94910" y="602071"/>
                  </a:lnTo>
                  <a:lnTo>
                    <a:pt x="95236" y="601582"/>
                  </a:lnTo>
                  <a:lnTo>
                    <a:pt x="26966" y="587328"/>
                  </a:lnTo>
                  <a:close/>
                </a:path>
              </a:pathLst>
            </a:custGeom>
            <a:solidFill>
              <a:srgbClr val="279BD3">
                <a:alpha val="5411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7" name="Google Shape;257;p3"/>
            <p:cNvSpPr/>
            <p:nvPr/>
          </p:nvSpPr>
          <p:spPr>
            <a:xfrm>
              <a:off x="5902513" y="3130815"/>
              <a:ext cx="411249" cy="596043"/>
            </a:xfrm>
            <a:custGeom>
              <a:rect b="b" l="l" r="r" t="t"/>
              <a:pathLst>
                <a:path extrusionOk="0" h="596043" w="411249">
                  <a:moveTo>
                    <a:pt x="342979" y="0"/>
                  </a:moveTo>
                  <a:lnTo>
                    <a:pt x="0" y="581790"/>
                  </a:lnTo>
                  <a:lnTo>
                    <a:pt x="68270" y="596043"/>
                  </a:lnTo>
                  <a:lnTo>
                    <a:pt x="411250" y="14254"/>
                  </a:lnTo>
                  <a:close/>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58" name="Google Shape;258;p3"/>
          <p:cNvPicPr preferRelativeResize="0"/>
          <p:nvPr>
            <p:ph idx="2" type="pic"/>
          </p:nvPr>
        </p:nvPicPr>
        <p:blipFill rotWithShape="1">
          <a:blip r:embed="rId3">
            <a:alphaModFix/>
          </a:blip>
          <a:srcRect b="0" l="104" r="103" t="0"/>
          <a:stretch/>
        </p:blipFill>
        <p:spPr>
          <a:xfrm>
            <a:off x="-1" y="-1"/>
            <a:ext cx="4690753" cy="6947065"/>
          </a:xfrm>
          <a:prstGeom prst="rect">
            <a:avLst/>
          </a:prstGeom>
          <a:noFill/>
          <a:ln>
            <a:noFill/>
          </a:ln>
        </p:spPr>
      </p:pic>
      <p:sp>
        <p:nvSpPr>
          <p:cNvPr id="259" name="Google Shape;259;p3"/>
          <p:cNvSpPr txBox="1"/>
          <p:nvPr/>
        </p:nvSpPr>
        <p:spPr>
          <a:xfrm>
            <a:off x="3184919" y="6394148"/>
            <a:ext cx="1579739" cy="27786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0" i="1" lang="en-US" sz="1200" u="none" cap="none" strike="noStrike">
                <a:solidFill>
                  <a:srgbClr val="002060"/>
                </a:solidFill>
                <a:latin typeface="Calibri"/>
                <a:ea typeface="Calibri"/>
                <a:cs typeface="Calibri"/>
                <a:sym typeface="Calibri"/>
              </a:rPr>
              <a:t>Artist: Victor Sheleg</a:t>
            </a:r>
            <a:endParaRPr b="0" i="1" sz="1200" u="none" cap="none" strike="noStrike">
              <a:solidFill>
                <a:srgbClr val="00206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68"/>
          <p:cNvSpPr txBox="1"/>
          <p:nvPr>
            <p:ph idx="2" type="body"/>
          </p:nvPr>
        </p:nvSpPr>
        <p:spPr>
          <a:xfrm>
            <a:off x="339187" y="209651"/>
            <a:ext cx="7458758" cy="103883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600"/>
              <a:buNone/>
            </a:pPr>
            <a:r>
              <a:rPr lang="en-US" sz="3200">
                <a:solidFill>
                  <a:srgbClr val="0070C0"/>
                </a:solidFill>
              </a:rPr>
              <a:t>Hlutirnir eru erfiðari fjallahéruðum og dreifðum byggðum </a:t>
            </a:r>
            <a:r>
              <a:rPr lang="en-US" sz="3200"/>
              <a:t>- </a:t>
            </a:r>
            <a:r>
              <a:rPr lang="en-US" sz="3200">
                <a:solidFill>
                  <a:srgbClr val="EC34AF"/>
                </a:solidFill>
              </a:rPr>
              <a:t>Af hverju?</a:t>
            </a:r>
            <a:endParaRPr/>
          </a:p>
          <a:p>
            <a:pPr indent="0" lvl="0" marL="0" rtl="0" algn="l">
              <a:lnSpc>
                <a:spcPct val="90000"/>
              </a:lnSpc>
              <a:spcBef>
                <a:spcPts val="0"/>
              </a:spcBef>
              <a:spcAft>
                <a:spcPts val="0"/>
              </a:spcAft>
              <a:buSzPts val="3600"/>
              <a:buNone/>
            </a:pPr>
            <a:r>
              <a:t/>
            </a:r>
            <a:endParaRPr sz="3200"/>
          </a:p>
        </p:txBody>
      </p:sp>
      <p:sp>
        <p:nvSpPr>
          <p:cNvPr id="387" name="Google Shape;387;p68"/>
          <p:cNvSpPr txBox="1"/>
          <p:nvPr>
            <p:ph idx="3" type="body"/>
          </p:nvPr>
        </p:nvSpPr>
        <p:spPr>
          <a:xfrm>
            <a:off x="2418658" y="2606288"/>
            <a:ext cx="2113023" cy="122003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400"/>
              <a:buNone/>
            </a:pPr>
            <a:r>
              <a:rPr lang="en-US" sz="2000"/>
              <a:t>Lægra menntunarstig</a:t>
            </a:r>
            <a:br>
              <a:rPr lang="en-US" sz="2000"/>
            </a:br>
            <a:endParaRPr/>
          </a:p>
        </p:txBody>
      </p:sp>
      <p:sp>
        <p:nvSpPr>
          <p:cNvPr id="388" name="Google Shape;388;p68"/>
          <p:cNvSpPr txBox="1"/>
          <p:nvPr>
            <p:ph idx="3" type="body"/>
          </p:nvPr>
        </p:nvSpPr>
        <p:spPr>
          <a:xfrm>
            <a:off x="4068566" y="3598388"/>
            <a:ext cx="2596204" cy="122002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400"/>
              <a:buNone/>
            </a:pPr>
            <a:r>
              <a:rPr lang="en-US" sz="2000"/>
              <a:t>Takmarkaðri   aðgangur að upplýsingatækni</a:t>
            </a:r>
            <a:br>
              <a:rPr lang="en-US" sz="2000"/>
            </a:br>
            <a:endParaRPr i="1" sz="2000"/>
          </a:p>
        </p:txBody>
      </p:sp>
      <p:sp>
        <p:nvSpPr>
          <p:cNvPr id="389" name="Google Shape;389;p68"/>
          <p:cNvSpPr txBox="1"/>
          <p:nvPr>
            <p:ph idx="3" type="body"/>
          </p:nvPr>
        </p:nvSpPr>
        <p:spPr>
          <a:xfrm>
            <a:off x="6980977" y="3511603"/>
            <a:ext cx="2157135" cy="134670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400"/>
              <a:buNone/>
            </a:pPr>
            <a:r>
              <a:rPr lang="en-US" sz="2000"/>
              <a:t>Minna sjálfstraust,</a:t>
            </a:r>
            <a:br>
              <a:rPr lang="en-US" sz="2000"/>
            </a:br>
            <a:r>
              <a:rPr lang="en-US" sz="2000"/>
              <a:t>minni áhættusækni</a:t>
            </a:r>
            <a:br>
              <a:rPr lang="en-US" sz="2000"/>
            </a:br>
            <a:endParaRPr/>
          </a:p>
        </p:txBody>
      </p:sp>
      <p:sp>
        <p:nvSpPr>
          <p:cNvPr id="390" name="Google Shape;390;p68"/>
          <p:cNvSpPr txBox="1"/>
          <p:nvPr>
            <p:ph idx="3" type="body"/>
          </p:nvPr>
        </p:nvSpPr>
        <p:spPr>
          <a:xfrm>
            <a:off x="5418723" y="1589090"/>
            <a:ext cx="2344762" cy="181343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400"/>
              <a:buNone/>
            </a:pPr>
            <a:r>
              <a:rPr lang="en-US" sz="2000"/>
              <a:t>Síður</a:t>
            </a:r>
            <a:r>
              <a:rPr lang="en-US"/>
              <a:t> </a:t>
            </a:r>
            <a:endParaRPr/>
          </a:p>
          <a:p>
            <a:pPr indent="0" lvl="0" marL="0" rtl="0" algn="ctr">
              <a:lnSpc>
                <a:spcPct val="90000"/>
              </a:lnSpc>
              <a:spcBef>
                <a:spcPts val="0"/>
              </a:spcBef>
              <a:spcAft>
                <a:spcPts val="0"/>
              </a:spcAft>
              <a:buSzPts val="2400"/>
              <a:buNone/>
            </a:pPr>
            <a:r>
              <a:rPr lang="en-US" sz="2000"/>
              <a:t>móttækileg</a:t>
            </a:r>
            <a:br>
              <a:rPr lang="en-US" sz="2000"/>
            </a:br>
            <a:r>
              <a:rPr lang="en-US" sz="2000"/>
              <a:t>fyrir nýjum hugmyndum, aðferðum</a:t>
            </a:r>
            <a:br>
              <a:rPr lang="en-US" sz="2000"/>
            </a:br>
            <a:endParaRPr/>
          </a:p>
        </p:txBody>
      </p:sp>
      <p:sp>
        <p:nvSpPr>
          <p:cNvPr id="391" name="Google Shape;391;p68"/>
          <p:cNvSpPr txBox="1"/>
          <p:nvPr>
            <p:ph idx="3" type="body"/>
          </p:nvPr>
        </p:nvSpPr>
        <p:spPr>
          <a:xfrm>
            <a:off x="9246567" y="2377540"/>
            <a:ext cx="2077184" cy="134670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400"/>
              <a:buNone/>
            </a:pPr>
            <a:r>
              <a:rPr lang="en-US" sz="2000"/>
              <a:t>Skortur á aðgangi að lánsfé, lánum, fjármagni</a:t>
            </a:r>
            <a:br>
              <a:rPr lang="en-US" sz="2000"/>
            </a:br>
            <a:endParaRPr/>
          </a:p>
        </p:txBody>
      </p:sp>
      <p:sp>
        <p:nvSpPr>
          <p:cNvPr id="392" name="Google Shape;392;p68"/>
          <p:cNvSpPr/>
          <p:nvPr/>
        </p:nvSpPr>
        <p:spPr>
          <a:xfrm>
            <a:off x="2304118" y="3475946"/>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FF0066"/>
              </a:solidFill>
              <a:latin typeface="Calibri"/>
              <a:ea typeface="Calibri"/>
              <a:cs typeface="Calibri"/>
              <a:sym typeface="Calibri"/>
            </a:endParaRPr>
          </a:p>
        </p:txBody>
      </p:sp>
      <p:sp>
        <p:nvSpPr>
          <p:cNvPr id="393" name="Google Shape;393;p68"/>
          <p:cNvSpPr/>
          <p:nvPr/>
        </p:nvSpPr>
        <p:spPr>
          <a:xfrm>
            <a:off x="6246975" y="4721053"/>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94" name="Google Shape;394;p68"/>
          <p:cNvSpPr/>
          <p:nvPr/>
        </p:nvSpPr>
        <p:spPr>
          <a:xfrm>
            <a:off x="5783330" y="1380553"/>
            <a:ext cx="327183" cy="327179"/>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95" name="Google Shape;395;p68"/>
          <p:cNvSpPr/>
          <p:nvPr/>
        </p:nvSpPr>
        <p:spPr>
          <a:xfrm>
            <a:off x="11070006" y="1766767"/>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96" name="Google Shape;396;p68"/>
          <p:cNvSpPr/>
          <p:nvPr/>
        </p:nvSpPr>
        <p:spPr>
          <a:xfrm>
            <a:off x="8256535" y="2540125"/>
            <a:ext cx="388734" cy="415139"/>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97" name="Google Shape;397;p68"/>
          <p:cNvSpPr txBox="1"/>
          <p:nvPr>
            <p:ph idx="1" type="body"/>
          </p:nvPr>
        </p:nvSpPr>
        <p:spPr>
          <a:xfrm>
            <a:off x="6886978" y="5893082"/>
            <a:ext cx="4681149" cy="748242"/>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90000"/>
              </a:lnSpc>
              <a:spcBef>
                <a:spcPts val="0"/>
              </a:spcBef>
              <a:spcAft>
                <a:spcPts val="0"/>
              </a:spcAft>
              <a:buClr>
                <a:srgbClr val="595959"/>
              </a:buClr>
              <a:buSzPct val="80882"/>
              <a:buNone/>
            </a:pPr>
            <a:r>
              <a:rPr i="1" lang="en-US" sz="3200" u="sng">
                <a:solidFill>
                  <a:srgbClr val="096E6C"/>
                </a:solidFill>
                <a:hlinkClick r:id="rId3">
                  <a:extLst>
                    <a:ext uri="{A12FA001-AC4F-418D-AE19-62706E023703}">
                      <ahyp:hlinkClr val="tx"/>
                    </a:ext>
                  </a:extLst>
                </a:hlinkClick>
              </a:rPr>
              <a:t>Sjáðu tengdar rannsóknir hér!</a:t>
            </a:r>
            <a:endParaRPr i="1" sz="3200">
              <a:solidFill>
                <a:srgbClr val="096E6C"/>
              </a:solidFill>
            </a:endParaRPr>
          </a:p>
          <a:p>
            <a:pPr indent="-228600" lvl="0" marL="228600" rtl="0" algn="l">
              <a:lnSpc>
                <a:spcPct val="90000"/>
              </a:lnSpc>
              <a:spcBef>
                <a:spcPts val="0"/>
              </a:spcBef>
              <a:spcAft>
                <a:spcPts val="0"/>
              </a:spcAft>
              <a:buClr>
                <a:srgbClr val="595959"/>
              </a:buClr>
              <a:buSzPct val="107843"/>
              <a:buNone/>
            </a:pPr>
            <a:r>
              <a:rPr i="1" lang="en-US" sz="2400">
                <a:solidFill>
                  <a:srgbClr val="096E6C"/>
                </a:solidFill>
              </a:rPr>
              <a:t>Bls. 50 - 62</a:t>
            </a:r>
            <a:endParaRPr/>
          </a:p>
        </p:txBody>
      </p:sp>
      <p:sp>
        <p:nvSpPr>
          <p:cNvPr id="398" name="Google Shape;398;p68"/>
          <p:cNvSpPr txBox="1"/>
          <p:nvPr/>
        </p:nvSpPr>
        <p:spPr>
          <a:xfrm>
            <a:off x="1140622" y="4151172"/>
            <a:ext cx="211302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sng" cap="none" strike="noStrike">
                <a:solidFill>
                  <a:srgbClr val="0070C0"/>
                </a:solidFill>
                <a:latin typeface="Arial"/>
                <a:ea typeface="Arial"/>
                <a:cs typeface="Arial"/>
                <a:sym typeface="Arial"/>
                <a:hlinkClick r:id="rId4">
                  <a:extLst>
                    <a:ext uri="{A12FA001-AC4F-418D-AE19-62706E023703}">
                      <ahyp:hlinkClr val="tx"/>
                    </a:ext>
                  </a:extLst>
                </a:hlinkClick>
              </a:rPr>
              <a:t>1. Frekari upplýsingar</a:t>
            </a:r>
            <a:endParaRPr b="0" i="0" sz="1400" u="none" cap="none" strike="noStrike">
              <a:solidFill>
                <a:srgbClr val="0070C0"/>
              </a:solidFill>
              <a:latin typeface="Arial"/>
              <a:ea typeface="Arial"/>
              <a:cs typeface="Arial"/>
              <a:sym typeface="Arial"/>
            </a:endParaRPr>
          </a:p>
        </p:txBody>
      </p:sp>
      <p:sp>
        <p:nvSpPr>
          <p:cNvPr id="399" name="Google Shape;399;p68"/>
          <p:cNvSpPr txBox="1"/>
          <p:nvPr/>
        </p:nvSpPr>
        <p:spPr>
          <a:xfrm>
            <a:off x="4159735" y="5296947"/>
            <a:ext cx="211302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sng" cap="none" strike="noStrike">
                <a:solidFill>
                  <a:srgbClr val="0070C0"/>
                </a:solidFill>
                <a:latin typeface="Arial"/>
                <a:ea typeface="Arial"/>
                <a:cs typeface="Arial"/>
                <a:sym typeface="Arial"/>
                <a:hlinkClick r:id="rId5">
                  <a:extLst>
                    <a:ext uri="{A12FA001-AC4F-418D-AE19-62706E023703}">
                      <ahyp:hlinkClr val="tx"/>
                    </a:ext>
                  </a:extLst>
                </a:hlinkClick>
              </a:rPr>
              <a:t>2. Frekari upplýsingar</a:t>
            </a:r>
            <a:endParaRPr b="0" i="0" sz="1400" u="none" cap="none" strike="noStrike">
              <a:solidFill>
                <a:srgbClr val="0070C0"/>
              </a:solidFill>
              <a:latin typeface="Arial"/>
              <a:ea typeface="Arial"/>
              <a:cs typeface="Arial"/>
              <a:sym typeface="Arial"/>
            </a:endParaRPr>
          </a:p>
        </p:txBody>
      </p:sp>
      <p:sp>
        <p:nvSpPr>
          <p:cNvPr id="400" name="Google Shape;400;p68"/>
          <p:cNvSpPr txBox="1"/>
          <p:nvPr/>
        </p:nvSpPr>
        <p:spPr>
          <a:xfrm>
            <a:off x="4362211" y="5585305"/>
            <a:ext cx="211302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sng" cap="none" strike="noStrike">
                <a:solidFill>
                  <a:srgbClr val="0070C0"/>
                </a:solidFill>
                <a:latin typeface="Arial"/>
                <a:ea typeface="Arial"/>
                <a:cs typeface="Arial"/>
                <a:sym typeface="Arial"/>
                <a:hlinkClick r:id="rId6">
                  <a:extLst>
                    <a:ext uri="{A12FA001-AC4F-418D-AE19-62706E023703}">
                      <ahyp:hlinkClr val="tx"/>
                    </a:ext>
                  </a:extLst>
                </a:hlinkClick>
              </a:rPr>
              <a:t>3. Frekari upplýsingar</a:t>
            </a:r>
            <a:endParaRPr b="0" i="0" sz="1400" u="none" cap="none" strike="noStrike">
              <a:solidFill>
                <a:srgbClr val="0070C0"/>
              </a:solidFill>
              <a:latin typeface="Arial"/>
              <a:ea typeface="Arial"/>
              <a:cs typeface="Arial"/>
              <a:sym typeface="Arial"/>
            </a:endParaRPr>
          </a:p>
        </p:txBody>
      </p:sp>
      <p:sp>
        <p:nvSpPr>
          <p:cNvPr id="401" name="Google Shape;401;p68"/>
          <p:cNvSpPr txBox="1"/>
          <p:nvPr/>
        </p:nvSpPr>
        <p:spPr>
          <a:xfrm>
            <a:off x="6246975" y="1165529"/>
            <a:ext cx="211302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sng" cap="none" strike="noStrike">
                <a:solidFill>
                  <a:srgbClr val="0070C0"/>
                </a:solidFill>
                <a:latin typeface="Arial"/>
                <a:ea typeface="Arial"/>
                <a:cs typeface="Arial"/>
                <a:sym typeface="Arial"/>
                <a:hlinkClick r:id="rId7">
                  <a:extLst>
                    <a:ext uri="{A12FA001-AC4F-418D-AE19-62706E023703}">
                      <ahyp:hlinkClr val="tx"/>
                    </a:ext>
                  </a:extLst>
                </a:hlinkClick>
              </a:rPr>
              <a:t>4. Frekari upplýsingar</a:t>
            </a:r>
            <a:endParaRPr b="0" i="0" sz="1400" u="none" cap="none" strike="noStrike">
              <a:solidFill>
                <a:srgbClr val="0070C0"/>
              </a:solidFill>
              <a:latin typeface="Arial"/>
              <a:ea typeface="Arial"/>
              <a:cs typeface="Arial"/>
              <a:sym typeface="Arial"/>
            </a:endParaRPr>
          </a:p>
        </p:txBody>
      </p:sp>
      <p:sp>
        <p:nvSpPr>
          <p:cNvPr id="402" name="Google Shape;402;p68"/>
          <p:cNvSpPr txBox="1"/>
          <p:nvPr/>
        </p:nvSpPr>
        <p:spPr>
          <a:xfrm>
            <a:off x="7734292" y="5106687"/>
            <a:ext cx="211302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sng" cap="none" strike="noStrike">
                <a:solidFill>
                  <a:srgbClr val="0070C0"/>
                </a:solidFill>
                <a:latin typeface="Arial"/>
                <a:ea typeface="Arial"/>
                <a:cs typeface="Arial"/>
                <a:sym typeface="Arial"/>
                <a:hlinkClick r:id="rId8">
                  <a:extLst>
                    <a:ext uri="{A12FA001-AC4F-418D-AE19-62706E023703}">
                      <ahyp:hlinkClr val="tx"/>
                    </a:ext>
                  </a:extLst>
                </a:hlinkClick>
              </a:rPr>
              <a:t>5. Frekari upplýsingar</a:t>
            </a:r>
            <a:endParaRPr b="0" i="0" sz="1400" u="none" cap="none" strike="noStrike">
              <a:solidFill>
                <a:srgbClr val="0070C0"/>
              </a:solidFill>
              <a:latin typeface="Arial"/>
              <a:ea typeface="Arial"/>
              <a:cs typeface="Arial"/>
              <a:sym typeface="Arial"/>
            </a:endParaRPr>
          </a:p>
        </p:txBody>
      </p:sp>
      <p:sp>
        <p:nvSpPr>
          <p:cNvPr id="403" name="Google Shape;403;p68"/>
          <p:cNvSpPr txBox="1"/>
          <p:nvPr/>
        </p:nvSpPr>
        <p:spPr>
          <a:xfrm>
            <a:off x="9847315" y="4202863"/>
            <a:ext cx="211302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sng" cap="none" strike="noStrike">
                <a:solidFill>
                  <a:srgbClr val="0070C0"/>
                </a:solidFill>
                <a:latin typeface="Arial"/>
                <a:ea typeface="Arial"/>
                <a:cs typeface="Arial"/>
                <a:sym typeface="Arial"/>
                <a:hlinkClick r:id="rId9">
                  <a:extLst>
                    <a:ext uri="{A12FA001-AC4F-418D-AE19-62706E023703}">
                      <ahyp:hlinkClr val="tx"/>
                    </a:ext>
                  </a:extLst>
                </a:hlinkClick>
              </a:rPr>
              <a:t>6. Frekari upplýsingar</a:t>
            </a:r>
            <a:endParaRPr b="0" i="0" sz="1400" u="none" cap="none" strike="noStrike">
              <a:solidFill>
                <a:srgbClr val="0070C0"/>
              </a:solidFill>
              <a:latin typeface="Arial"/>
              <a:ea typeface="Arial"/>
              <a:cs typeface="Arial"/>
              <a:sym typeface="Arial"/>
            </a:endParaRPr>
          </a:p>
        </p:txBody>
      </p:sp>
      <p:sp>
        <p:nvSpPr>
          <p:cNvPr id="404" name="Google Shape;404;p68"/>
          <p:cNvSpPr txBox="1"/>
          <p:nvPr/>
        </p:nvSpPr>
        <p:spPr>
          <a:xfrm>
            <a:off x="10004733" y="4510640"/>
            <a:ext cx="211302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sng" cap="none" strike="noStrike">
                <a:solidFill>
                  <a:srgbClr val="87A66E"/>
                </a:solidFill>
                <a:latin typeface="Arial"/>
                <a:ea typeface="Arial"/>
                <a:cs typeface="Arial"/>
                <a:sym typeface="Arial"/>
                <a:hlinkClick r:id="rId10">
                  <a:extLst>
                    <a:ext uri="{A12FA001-AC4F-418D-AE19-62706E023703}">
                      <ahyp:hlinkClr val="tx"/>
                    </a:ext>
                  </a:extLst>
                </a:hlinkClick>
              </a:rPr>
              <a:t>7</a:t>
            </a:r>
            <a:r>
              <a:rPr b="0" i="0" lang="en-US" sz="1400" u="sng" cap="none" strike="noStrike">
                <a:solidFill>
                  <a:srgbClr val="0070C0"/>
                </a:solidFill>
                <a:latin typeface="Arial"/>
                <a:ea typeface="Arial"/>
                <a:cs typeface="Arial"/>
                <a:sym typeface="Arial"/>
                <a:hlinkClick r:id="rId11">
                  <a:extLst>
                    <a:ext uri="{A12FA001-AC4F-418D-AE19-62706E023703}">
                      <ahyp:hlinkClr val="tx"/>
                    </a:ext>
                  </a:extLst>
                </a:hlinkClick>
              </a:rPr>
              <a:t>. Frekari upplýsingar</a:t>
            </a:r>
            <a:endParaRPr b="0" i="0" sz="1400" u="none" cap="none" strike="noStrike">
              <a:solidFill>
                <a:srgbClr val="0070C0"/>
              </a:solidFill>
              <a:latin typeface="Arial"/>
              <a:ea typeface="Arial"/>
              <a:cs typeface="Arial"/>
              <a:sym typeface="Arial"/>
            </a:endParaRPr>
          </a:p>
        </p:txBody>
      </p:sp>
      <p:sp>
        <p:nvSpPr>
          <p:cNvPr id="405" name="Google Shape;405;p68"/>
          <p:cNvSpPr txBox="1"/>
          <p:nvPr/>
        </p:nvSpPr>
        <p:spPr>
          <a:xfrm>
            <a:off x="10240311" y="4831066"/>
            <a:ext cx="211302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sng" cap="none" strike="noStrike">
                <a:solidFill>
                  <a:srgbClr val="0070C0"/>
                </a:solidFill>
                <a:latin typeface="Arial"/>
                <a:ea typeface="Arial"/>
                <a:cs typeface="Arial"/>
                <a:sym typeface="Arial"/>
                <a:hlinkClick r:id="rId12">
                  <a:extLst>
                    <a:ext uri="{A12FA001-AC4F-418D-AE19-62706E023703}">
                      <ahyp:hlinkClr val="tx"/>
                    </a:ext>
                  </a:extLst>
                </a:hlinkClick>
              </a:rPr>
              <a:t>8. Frekari upplýsingar</a:t>
            </a:r>
            <a:endParaRPr b="0" i="0" sz="1400" u="none" cap="none" strike="noStrike">
              <a:solidFill>
                <a:srgbClr val="0070C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69"/>
          <p:cNvSpPr txBox="1"/>
          <p:nvPr>
            <p:ph idx="1" type="body"/>
          </p:nvPr>
        </p:nvSpPr>
        <p:spPr>
          <a:xfrm>
            <a:off x="2892944" y="2740840"/>
            <a:ext cx="2534829" cy="762171"/>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ctr">
              <a:lnSpc>
                <a:spcPct val="90000"/>
              </a:lnSpc>
              <a:spcBef>
                <a:spcPts val="0"/>
              </a:spcBef>
              <a:spcAft>
                <a:spcPts val="0"/>
              </a:spcAft>
              <a:buSzPct val="129729"/>
              <a:buNone/>
            </a:pPr>
            <a:r>
              <a:rPr b="1" lang="en-US" sz="2000">
                <a:solidFill>
                  <a:srgbClr val="EC34AF"/>
                </a:solidFill>
              </a:rPr>
              <a:t>ÞEKKINGAR-</a:t>
            </a:r>
            <a:br>
              <a:rPr b="1" lang="en-US" sz="2000">
                <a:solidFill>
                  <a:srgbClr val="EC34AF"/>
                </a:solidFill>
              </a:rPr>
            </a:br>
            <a:r>
              <a:rPr b="1" lang="en-US" sz="2000">
                <a:solidFill>
                  <a:srgbClr val="EC34AF"/>
                </a:solidFill>
              </a:rPr>
              <a:t>HÆFNI</a:t>
            </a:r>
            <a:br>
              <a:rPr b="1" lang="en-US" sz="2000">
                <a:solidFill>
                  <a:srgbClr val="EC34AF"/>
                </a:solidFill>
              </a:rPr>
            </a:br>
            <a:endParaRPr b="1" sz="2000">
              <a:solidFill>
                <a:srgbClr val="EC34AF"/>
              </a:solidFill>
            </a:endParaRPr>
          </a:p>
        </p:txBody>
      </p:sp>
      <p:sp>
        <p:nvSpPr>
          <p:cNvPr id="411" name="Google Shape;411;p69"/>
          <p:cNvSpPr txBox="1"/>
          <p:nvPr>
            <p:ph idx="2" type="body"/>
          </p:nvPr>
        </p:nvSpPr>
        <p:spPr>
          <a:xfrm>
            <a:off x="1154572" y="2857285"/>
            <a:ext cx="2127042" cy="339765"/>
          </a:xfrm>
          <a:prstGeom prst="rect">
            <a:avLst/>
          </a:prstGeom>
          <a:noFill/>
          <a:ln>
            <a:noFill/>
          </a:ln>
        </p:spPr>
        <p:txBody>
          <a:bodyPr anchorCtr="0" anchor="t" bIns="45700" lIns="91425" spcFirstLastPara="1" rIns="91425" wrap="square" tIns="45700">
            <a:normAutofit lnSpcReduction="10000"/>
          </a:bodyPr>
          <a:lstStyle/>
          <a:p>
            <a:pPr indent="-228600" lvl="0" marL="228600" rtl="0" algn="ctr">
              <a:lnSpc>
                <a:spcPct val="90000"/>
              </a:lnSpc>
              <a:spcBef>
                <a:spcPts val="0"/>
              </a:spcBef>
              <a:spcAft>
                <a:spcPts val="0"/>
              </a:spcAft>
              <a:buSzPts val="2400"/>
              <a:buNone/>
            </a:pPr>
            <a:r>
              <a:rPr b="1" lang="en-US" sz="2000">
                <a:solidFill>
                  <a:srgbClr val="EC34AF"/>
                </a:solidFill>
              </a:rPr>
              <a:t>HVATNING</a:t>
            </a:r>
            <a:endParaRPr b="1" sz="2000">
              <a:solidFill>
                <a:srgbClr val="EC34AF"/>
              </a:solidFill>
            </a:endParaRPr>
          </a:p>
        </p:txBody>
      </p:sp>
      <p:sp>
        <p:nvSpPr>
          <p:cNvPr id="412" name="Google Shape;412;p69"/>
          <p:cNvSpPr txBox="1"/>
          <p:nvPr>
            <p:ph idx="3" type="body"/>
          </p:nvPr>
        </p:nvSpPr>
        <p:spPr>
          <a:xfrm>
            <a:off x="5168260" y="4535946"/>
            <a:ext cx="1920909" cy="1237497"/>
          </a:xfrm>
          <a:prstGeom prst="rect">
            <a:avLst/>
          </a:prstGeom>
          <a:noFill/>
          <a:ln>
            <a:noFill/>
          </a:ln>
        </p:spPr>
        <p:txBody>
          <a:bodyPr anchorCtr="0" anchor="t" bIns="45700" lIns="91425" spcFirstLastPara="1" rIns="91425" wrap="square" tIns="45700">
            <a:normAutofit fontScale="85000" lnSpcReduction="10000"/>
          </a:bodyPr>
          <a:lstStyle/>
          <a:p>
            <a:pPr indent="0" lvl="0" marL="0" rtl="0" algn="ctr">
              <a:lnSpc>
                <a:spcPct val="90000"/>
              </a:lnSpc>
              <a:spcBef>
                <a:spcPts val="0"/>
              </a:spcBef>
              <a:spcAft>
                <a:spcPts val="0"/>
              </a:spcAft>
              <a:buSzPct val="117647"/>
              <a:buNone/>
            </a:pPr>
            <a:r>
              <a:rPr lang="en-US"/>
              <a:t>VINIR</a:t>
            </a:r>
            <a:br>
              <a:rPr lang="en-US"/>
            </a:br>
            <a:r>
              <a:rPr lang="en-US"/>
              <a:t>FJÖLSKYLDA</a:t>
            </a:r>
            <a:br>
              <a:rPr lang="en-US"/>
            </a:br>
            <a:r>
              <a:rPr lang="en-US"/>
              <a:t>LEIÐBEINENDUR</a:t>
            </a:r>
            <a:br>
              <a:rPr lang="en-US"/>
            </a:br>
            <a:endParaRPr/>
          </a:p>
        </p:txBody>
      </p:sp>
      <p:sp>
        <p:nvSpPr>
          <p:cNvPr id="413" name="Google Shape;413;p69"/>
          <p:cNvSpPr txBox="1"/>
          <p:nvPr>
            <p:ph idx="4" type="body"/>
          </p:nvPr>
        </p:nvSpPr>
        <p:spPr>
          <a:xfrm>
            <a:off x="7089169" y="4548464"/>
            <a:ext cx="2133779" cy="152427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595959"/>
              </a:buClr>
              <a:buSzPts val="2400"/>
              <a:buNone/>
            </a:pPr>
            <a:r>
              <a:rPr lang="en-US" sz="2000"/>
              <a:t>STYRKJASJÓÐIR</a:t>
            </a:r>
            <a:endParaRPr/>
          </a:p>
          <a:p>
            <a:pPr indent="0" lvl="0" marL="0" rtl="0" algn="ctr">
              <a:lnSpc>
                <a:spcPct val="90000"/>
              </a:lnSpc>
              <a:spcBef>
                <a:spcPts val="0"/>
              </a:spcBef>
              <a:spcAft>
                <a:spcPts val="0"/>
              </a:spcAft>
              <a:buClr>
                <a:srgbClr val="595959"/>
              </a:buClr>
              <a:buSzPts val="2400"/>
              <a:buNone/>
            </a:pPr>
            <a:r>
              <a:rPr lang="en-US" sz="2000"/>
              <a:t>LÁN</a:t>
            </a:r>
            <a:endParaRPr sz="2000"/>
          </a:p>
          <a:p>
            <a:pPr indent="0" lvl="0" marL="0" rtl="0" algn="ctr">
              <a:lnSpc>
                <a:spcPct val="90000"/>
              </a:lnSpc>
              <a:spcBef>
                <a:spcPts val="0"/>
              </a:spcBef>
              <a:spcAft>
                <a:spcPts val="0"/>
              </a:spcAft>
              <a:buClr>
                <a:srgbClr val="595959"/>
              </a:buClr>
              <a:buSzPts val="2400"/>
              <a:buNone/>
            </a:pPr>
            <a:r>
              <a:t/>
            </a:r>
            <a:endParaRPr/>
          </a:p>
        </p:txBody>
      </p:sp>
      <p:sp>
        <p:nvSpPr>
          <p:cNvPr id="414" name="Google Shape;414;p69"/>
          <p:cNvSpPr txBox="1"/>
          <p:nvPr>
            <p:ph idx="5" type="body"/>
          </p:nvPr>
        </p:nvSpPr>
        <p:spPr>
          <a:xfrm>
            <a:off x="9010078" y="4557649"/>
            <a:ext cx="2165908" cy="1237497"/>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lnSpc>
                <a:spcPct val="90000"/>
              </a:lnSpc>
              <a:spcBef>
                <a:spcPts val="0"/>
              </a:spcBef>
              <a:spcAft>
                <a:spcPts val="0"/>
              </a:spcAft>
              <a:buSzPct val="108107"/>
              <a:buNone/>
            </a:pPr>
            <a:r>
              <a:rPr lang="en-US" sz="2200"/>
              <a:t>ÞJÁLFUN</a:t>
            </a:r>
            <a:br>
              <a:rPr lang="en-US" sz="2200"/>
            </a:br>
            <a:r>
              <a:rPr lang="en-US" sz="2200"/>
              <a:t>SJÁLFSTRAUST</a:t>
            </a:r>
            <a:br>
              <a:rPr lang="en-US" sz="2200"/>
            </a:br>
            <a:r>
              <a:rPr lang="en-US" sz="2200"/>
              <a:t>FRELSI</a:t>
            </a:r>
            <a:br>
              <a:rPr lang="en-US"/>
            </a:br>
            <a:endParaRPr/>
          </a:p>
        </p:txBody>
      </p:sp>
      <p:sp>
        <p:nvSpPr>
          <p:cNvPr id="415" name="Google Shape;415;p69"/>
          <p:cNvSpPr txBox="1"/>
          <p:nvPr>
            <p:ph idx="6" type="body"/>
          </p:nvPr>
        </p:nvSpPr>
        <p:spPr>
          <a:xfrm>
            <a:off x="10764" y="528090"/>
            <a:ext cx="12181236" cy="101078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3600"/>
              <a:buNone/>
            </a:pPr>
            <a:r>
              <a:rPr lang="en-US">
                <a:solidFill>
                  <a:srgbClr val="0070C0"/>
                </a:solidFill>
              </a:rPr>
              <a:t>Hvernig á að sigrast á áskorunum og erfiðleikum</a:t>
            </a:r>
            <a:endParaRPr>
              <a:solidFill>
                <a:srgbClr val="0070C0"/>
              </a:solidFill>
            </a:endParaRPr>
          </a:p>
        </p:txBody>
      </p:sp>
      <p:sp>
        <p:nvSpPr>
          <p:cNvPr id="416" name="Google Shape;416;p69"/>
          <p:cNvSpPr txBox="1"/>
          <p:nvPr/>
        </p:nvSpPr>
        <p:spPr>
          <a:xfrm>
            <a:off x="6764227" y="2799682"/>
            <a:ext cx="2534829" cy="397368"/>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rgbClr val="595959"/>
              </a:buClr>
              <a:buSzPts val="2400"/>
              <a:buFont typeface="Arial"/>
              <a:buNone/>
            </a:pPr>
            <a:r>
              <a:rPr b="1" i="0" lang="en-US" sz="2000" u="none" cap="none" strike="noStrike">
                <a:solidFill>
                  <a:srgbClr val="EC34AF"/>
                </a:solidFill>
                <a:latin typeface="Calibri"/>
                <a:ea typeface="Calibri"/>
                <a:cs typeface="Calibri"/>
                <a:sym typeface="Calibri"/>
              </a:rPr>
              <a:t>SJÁLFSTÆÐI</a:t>
            </a:r>
            <a:endParaRPr b="1" i="0" sz="2000" u="none" cap="none" strike="noStrike">
              <a:solidFill>
                <a:srgbClr val="EC34AF"/>
              </a:solidFill>
              <a:latin typeface="Calibri"/>
              <a:ea typeface="Calibri"/>
              <a:cs typeface="Calibri"/>
              <a:sym typeface="Calibri"/>
            </a:endParaRPr>
          </a:p>
        </p:txBody>
      </p:sp>
      <p:sp>
        <p:nvSpPr>
          <p:cNvPr id="417" name="Google Shape;417;p69"/>
          <p:cNvSpPr txBox="1"/>
          <p:nvPr/>
        </p:nvSpPr>
        <p:spPr>
          <a:xfrm>
            <a:off x="4861299" y="2691489"/>
            <a:ext cx="2534829" cy="762171"/>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rgbClr val="595959"/>
              </a:buClr>
              <a:buSzPts val="2400"/>
              <a:buFont typeface="Arial"/>
              <a:buNone/>
            </a:pPr>
            <a:r>
              <a:rPr b="1" i="0" lang="en-US" sz="2000" u="none" cap="none" strike="noStrike">
                <a:solidFill>
                  <a:srgbClr val="EC34AF"/>
                </a:solidFill>
                <a:latin typeface="Calibri"/>
                <a:ea typeface="Calibri"/>
                <a:cs typeface="Calibri"/>
                <a:sym typeface="Calibri"/>
              </a:rPr>
              <a:t>ÓSKAÐU EFTIR </a:t>
            </a:r>
            <a:endParaRPr/>
          </a:p>
          <a:p>
            <a:pPr indent="-228600" lvl="0" marL="228600" marR="0" rtl="0" algn="ctr">
              <a:lnSpc>
                <a:spcPct val="90000"/>
              </a:lnSpc>
              <a:spcBef>
                <a:spcPts val="0"/>
              </a:spcBef>
              <a:spcAft>
                <a:spcPts val="0"/>
              </a:spcAft>
              <a:buClr>
                <a:srgbClr val="595959"/>
              </a:buClr>
              <a:buSzPts val="2400"/>
              <a:buFont typeface="Arial"/>
              <a:buNone/>
            </a:pPr>
            <a:r>
              <a:rPr b="1" i="0" lang="en-US" sz="2000" u="none" cap="none" strike="noStrike">
                <a:solidFill>
                  <a:srgbClr val="EC34AF"/>
                </a:solidFill>
                <a:latin typeface="Calibri"/>
                <a:ea typeface="Calibri"/>
                <a:cs typeface="Calibri"/>
                <a:sym typeface="Calibri"/>
              </a:rPr>
              <a:t>HJÁLP</a:t>
            </a:r>
            <a:endParaRPr b="1" i="0" sz="2000" u="none" cap="none" strike="noStrike">
              <a:solidFill>
                <a:srgbClr val="EC34AF"/>
              </a:solidFill>
              <a:latin typeface="Calibri"/>
              <a:ea typeface="Calibri"/>
              <a:cs typeface="Calibri"/>
              <a:sym typeface="Calibri"/>
            </a:endParaRPr>
          </a:p>
        </p:txBody>
      </p:sp>
      <p:sp>
        <p:nvSpPr>
          <p:cNvPr id="418" name="Google Shape;418;p69"/>
          <p:cNvSpPr txBox="1"/>
          <p:nvPr/>
        </p:nvSpPr>
        <p:spPr>
          <a:xfrm>
            <a:off x="8732582" y="2667176"/>
            <a:ext cx="2534829" cy="762171"/>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rgbClr val="595959"/>
              </a:buClr>
              <a:buSzPts val="2400"/>
              <a:buFont typeface="Arial"/>
              <a:buNone/>
            </a:pPr>
            <a:r>
              <a:rPr b="1" i="0" lang="en-US" sz="2000" u="none" cap="none" strike="noStrike">
                <a:solidFill>
                  <a:srgbClr val="EC34AF"/>
                </a:solidFill>
                <a:latin typeface="Calibri"/>
                <a:ea typeface="Calibri"/>
                <a:cs typeface="Calibri"/>
                <a:sym typeface="Calibri"/>
              </a:rPr>
              <a:t>VALDEFLING </a:t>
            </a:r>
            <a:endParaRPr/>
          </a:p>
          <a:p>
            <a:pPr indent="-228600" lvl="0" marL="228600" marR="0" rtl="0" algn="ctr">
              <a:lnSpc>
                <a:spcPct val="90000"/>
              </a:lnSpc>
              <a:spcBef>
                <a:spcPts val="0"/>
              </a:spcBef>
              <a:spcAft>
                <a:spcPts val="0"/>
              </a:spcAft>
              <a:buClr>
                <a:srgbClr val="595959"/>
              </a:buClr>
              <a:buSzPts val="2400"/>
              <a:buFont typeface="Arial"/>
              <a:buNone/>
            </a:pPr>
            <a:r>
              <a:rPr b="1" i="0" lang="en-US" sz="2000" u="none" cap="none" strike="noStrike">
                <a:solidFill>
                  <a:srgbClr val="EC34AF"/>
                </a:solidFill>
                <a:latin typeface="Calibri"/>
                <a:ea typeface="Calibri"/>
                <a:cs typeface="Calibri"/>
                <a:sym typeface="Calibri"/>
              </a:rPr>
              <a:t>KVENNA</a:t>
            </a:r>
            <a:endParaRPr b="1" i="0" sz="2000" u="none" cap="none" strike="noStrike">
              <a:solidFill>
                <a:srgbClr val="EC34AF"/>
              </a:solidFill>
              <a:latin typeface="Calibri"/>
              <a:ea typeface="Calibri"/>
              <a:cs typeface="Calibri"/>
              <a:sym typeface="Calibri"/>
            </a:endParaRPr>
          </a:p>
        </p:txBody>
      </p:sp>
      <p:sp>
        <p:nvSpPr>
          <p:cNvPr id="419" name="Google Shape;419;p69"/>
          <p:cNvSpPr txBox="1"/>
          <p:nvPr/>
        </p:nvSpPr>
        <p:spPr>
          <a:xfrm>
            <a:off x="3293992" y="4549958"/>
            <a:ext cx="1732731" cy="1237497"/>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None/>
            </a:pPr>
            <a:r>
              <a:rPr b="0" i="0" lang="en-US" sz="2000" u="none" cap="none" strike="noStrike">
                <a:solidFill>
                  <a:srgbClr val="595959"/>
                </a:solidFill>
                <a:latin typeface="Calibri"/>
                <a:ea typeface="Calibri"/>
                <a:cs typeface="Calibri"/>
                <a:sym typeface="Calibri"/>
              </a:rPr>
              <a:t>NÁMSKEIÐ</a:t>
            </a:r>
            <a:br>
              <a:rPr b="0" i="0" lang="en-US" sz="2000" u="none" cap="none" strike="noStrike">
                <a:solidFill>
                  <a:srgbClr val="595959"/>
                </a:solidFill>
                <a:latin typeface="Calibri"/>
                <a:ea typeface="Calibri"/>
                <a:cs typeface="Calibri"/>
                <a:sym typeface="Calibri"/>
              </a:rPr>
            </a:br>
            <a:r>
              <a:rPr b="0" i="0" lang="en-US" sz="2000" u="none" cap="none" strike="noStrike">
                <a:solidFill>
                  <a:srgbClr val="595959"/>
                </a:solidFill>
                <a:latin typeface="Calibri"/>
                <a:ea typeface="Calibri"/>
                <a:cs typeface="Calibri"/>
                <a:sym typeface="Calibri"/>
              </a:rPr>
              <a:t>ÞJÁLFUN</a:t>
            </a:r>
            <a:br>
              <a:rPr b="0" i="0" lang="en-US" sz="2000" u="none" cap="none" strike="noStrike">
                <a:solidFill>
                  <a:srgbClr val="595959"/>
                </a:solidFill>
                <a:latin typeface="Calibri"/>
                <a:ea typeface="Calibri"/>
                <a:cs typeface="Calibri"/>
                <a:sym typeface="Calibri"/>
              </a:rPr>
            </a:br>
            <a:endParaRPr b="0" i="0" sz="2000" u="none" cap="none" strike="noStrike">
              <a:solidFill>
                <a:srgbClr val="595959"/>
              </a:solidFill>
              <a:latin typeface="Calibri"/>
              <a:ea typeface="Calibri"/>
              <a:cs typeface="Calibri"/>
              <a:sym typeface="Calibri"/>
            </a:endParaRPr>
          </a:p>
        </p:txBody>
      </p:sp>
      <p:sp>
        <p:nvSpPr>
          <p:cNvPr id="420" name="Google Shape;420;p69"/>
          <p:cNvSpPr txBox="1"/>
          <p:nvPr/>
        </p:nvSpPr>
        <p:spPr>
          <a:xfrm>
            <a:off x="1358058" y="4557649"/>
            <a:ext cx="1935934" cy="152427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None/>
            </a:pPr>
            <a:r>
              <a:rPr b="0" i="0" lang="en-US" sz="2000" u="none" cap="none" strike="noStrike">
                <a:solidFill>
                  <a:srgbClr val="595959"/>
                </a:solidFill>
                <a:latin typeface="Calibri"/>
                <a:ea typeface="Calibri"/>
                <a:cs typeface="Calibri"/>
                <a:sym typeface="Calibri"/>
              </a:rPr>
              <a:t>FINNDU HVAÐ ÞÉR LÍKAR:</a:t>
            </a:r>
            <a:br>
              <a:rPr b="0" i="0" lang="en-US" sz="2000" u="none" cap="none" strike="noStrike">
                <a:solidFill>
                  <a:srgbClr val="595959"/>
                </a:solidFill>
                <a:latin typeface="Calibri"/>
                <a:ea typeface="Calibri"/>
                <a:cs typeface="Calibri"/>
                <a:sym typeface="Calibri"/>
              </a:rPr>
            </a:br>
            <a:r>
              <a:rPr b="0" i="0" lang="en-US" sz="2000" u="none" cap="none" strike="noStrike">
                <a:solidFill>
                  <a:srgbClr val="595959"/>
                </a:solidFill>
                <a:latin typeface="Calibri"/>
                <a:ea typeface="Calibri"/>
                <a:cs typeface="Calibri"/>
                <a:sym typeface="Calibri"/>
              </a:rPr>
              <a:t>ÁHUGAMÁL</a:t>
            </a:r>
            <a:br>
              <a:rPr b="0" i="0" lang="en-US" sz="2000" u="none" cap="none" strike="noStrike">
                <a:solidFill>
                  <a:srgbClr val="595959"/>
                </a:solidFill>
                <a:latin typeface="Calibri"/>
                <a:ea typeface="Calibri"/>
                <a:cs typeface="Calibri"/>
                <a:sym typeface="Calibri"/>
              </a:rPr>
            </a:br>
            <a:r>
              <a:rPr b="0" i="0" lang="en-US" sz="2000" u="none" cap="none" strike="noStrike">
                <a:solidFill>
                  <a:srgbClr val="595959"/>
                </a:solidFill>
                <a:latin typeface="Calibri"/>
                <a:ea typeface="Calibri"/>
                <a:cs typeface="Calibri"/>
                <a:sym typeface="Calibri"/>
              </a:rPr>
              <a:t>FRÆÐI</a:t>
            </a:r>
            <a:br>
              <a:rPr b="0" i="0" lang="en-US" sz="2000" u="none" cap="none" strike="noStrike">
                <a:solidFill>
                  <a:srgbClr val="595959"/>
                </a:solidFill>
                <a:latin typeface="Calibri"/>
                <a:ea typeface="Calibri"/>
                <a:cs typeface="Calibri"/>
                <a:sym typeface="Calibri"/>
              </a:rPr>
            </a:br>
            <a:endParaRPr b="0" i="0" sz="2000" u="none" cap="none" strike="noStrike">
              <a:solidFill>
                <a:srgbClr val="595959"/>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6"/>
          <p:cNvSpPr txBox="1"/>
          <p:nvPr>
            <p:ph idx="4294967295" type="body"/>
          </p:nvPr>
        </p:nvSpPr>
        <p:spPr>
          <a:xfrm>
            <a:off x="4713392" y="789347"/>
            <a:ext cx="6027179" cy="582221"/>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rgbClr val="595959"/>
              </a:buClr>
              <a:buSzPct val="132352"/>
              <a:buNone/>
            </a:pPr>
            <a:r>
              <a:rPr lang="en-US" sz="3200">
                <a:solidFill>
                  <a:srgbClr val="0070C0"/>
                </a:solidFill>
                <a:latin typeface="Calibri"/>
                <a:ea typeface="Calibri"/>
                <a:cs typeface="Calibri"/>
                <a:sym typeface="Calibri"/>
              </a:rPr>
              <a:t>Skoðaðu viðeigandi ranns</a:t>
            </a:r>
            <a:r>
              <a:rPr lang="en-US" sz="3200">
                <a:solidFill>
                  <a:srgbClr val="0070C0"/>
                </a:solidFill>
              </a:rPr>
              <a:t>óknir og efni:</a:t>
            </a:r>
            <a:endParaRPr sz="3200">
              <a:solidFill>
                <a:srgbClr val="0070C0"/>
              </a:solidFill>
              <a:latin typeface="Calibri"/>
              <a:ea typeface="Calibri"/>
              <a:cs typeface="Calibri"/>
              <a:sym typeface="Calibri"/>
            </a:endParaRPr>
          </a:p>
        </p:txBody>
      </p:sp>
      <p:sp>
        <p:nvSpPr>
          <p:cNvPr id="426" name="Google Shape;426;p6"/>
          <p:cNvSpPr txBox="1"/>
          <p:nvPr>
            <p:ph idx="1" type="body"/>
          </p:nvPr>
        </p:nvSpPr>
        <p:spPr>
          <a:xfrm>
            <a:off x="4892943" y="1517862"/>
            <a:ext cx="2964664" cy="4302367"/>
          </a:xfrm>
          <a:prstGeom prst="rect">
            <a:avLst/>
          </a:prstGeom>
          <a:noFill/>
          <a:ln>
            <a:noFill/>
          </a:ln>
        </p:spPr>
        <p:txBody>
          <a:bodyPr anchorCtr="0" anchor="t" bIns="45700" lIns="91425" spcFirstLastPara="1" rIns="91425" wrap="square" tIns="45700">
            <a:noAutofit/>
          </a:bodyPr>
          <a:lstStyle/>
          <a:p>
            <a:pPr indent="-228600" lvl="0" marL="228600" rtl="0" algn="l">
              <a:lnSpc>
                <a:spcPct val="130000"/>
              </a:lnSpc>
              <a:spcBef>
                <a:spcPts val="0"/>
              </a:spcBef>
              <a:spcAft>
                <a:spcPts val="0"/>
              </a:spcAft>
              <a:buSzPts val="2400"/>
              <a:buNone/>
            </a:pPr>
            <a:r>
              <a:rPr b="0" i="0" lang="en-US" sz="1800" u="sng" cap="none" strike="noStrike">
                <a:solidFill>
                  <a:srgbClr val="EC34AF"/>
                </a:solidFill>
                <a:latin typeface="Calibri"/>
                <a:ea typeface="Calibri"/>
                <a:cs typeface="Calibri"/>
                <a:sym typeface="Calibri"/>
                <a:hlinkClick r:id="rId3">
                  <a:extLst>
                    <a:ext uri="{A12FA001-AC4F-418D-AE19-62706E023703}">
                      <ahyp:hlinkClr val="tx"/>
                    </a:ext>
                  </a:extLst>
                </a:hlinkClick>
              </a:rPr>
              <a:t>HVATNING</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b="0" i="0" lang="en-US" sz="1800" u="sng" cap="none" strike="noStrike">
                <a:solidFill>
                  <a:srgbClr val="EC34AF"/>
                </a:solidFill>
                <a:latin typeface="Calibri"/>
                <a:ea typeface="Calibri"/>
                <a:cs typeface="Calibri"/>
                <a:sym typeface="Calibri"/>
                <a:hlinkClick r:id="rId4">
                  <a:extLst>
                    <a:ext uri="{A12FA001-AC4F-418D-AE19-62706E023703}">
                      <ahyp:hlinkClr val="tx"/>
                    </a:ext>
                  </a:extLst>
                </a:hlinkClick>
              </a:rPr>
              <a:t>HVATNING </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lang="en-US" sz="1800" u="sng">
                <a:solidFill>
                  <a:srgbClr val="EC34AF"/>
                </a:solidFill>
                <a:hlinkClick r:id="rId5">
                  <a:extLst>
                    <a:ext uri="{A12FA001-AC4F-418D-AE19-62706E023703}">
                      <ahyp:hlinkClr val="tx"/>
                    </a:ext>
                  </a:extLst>
                </a:hlinkClick>
              </a:rPr>
              <a:t>HVATNING</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lang="en-US" sz="1800" u="sng">
                <a:solidFill>
                  <a:srgbClr val="EC34AF"/>
                </a:solidFill>
                <a:hlinkClick r:id="rId6">
                  <a:extLst>
                    <a:ext uri="{A12FA001-AC4F-418D-AE19-62706E023703}">
                      <ahyp:hlinkClr val="tx"/>
                    </a:ext>
                  </a:extLst>
                </a:hlinkClick>
              </a:rPr>
              <a:t>ÞEKKINGARHÆFNI</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lang="en-US" sz="1800" u="sng">
                <a:solidFill>
                  <a:srgbClr val="EC34AF"/>
                </a:solidFill>
                <a:hlinkClick r:id="rId7">
                  <a:extLst>
                    <a:ext uri="{A12FA001-AC4F-418D-AE19-62706E023703}">
                      <ahyp:hlinkClr val="tx"/>
                    </a:ext>
                  </a:extLst>
                </a:hlinkClick>
              </a:rPr>
              <a:t>ÞEKKINGARHÆFNI</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lang="en-US" sz="1800" u="sng">
                <a:solidFill>
                  <a:srgbClr val="EC34AF"/>
                </a:solidFill>
                <a:hlinkClick r:id="rId8">
                  <a:extLst>
                    <a:ext uri="{A12FA001-AC4F-418D-AE19-62706E023703}">
                      <ahyp:hlinkClr val="tx"/>
                    </a:ext>
                  </a:extLst>
                </a:hlinkClick>
              </a:rPr>
              <a:t>LEIÐSÖGN</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lang="en-US" sz="1800" u="sng">
                <a:solidFill>
                  <a:srgbClr val="EC34AF"/>
                </a:solidFill>
                <a:hlinkClick r:id="rId9">
                  <a:extLst>
                    <a:ext uri="{A12FA001-AC4F-418D-AE19-62706E023703}">
                      <ahyp:hlinkClr val="tx"/>
                    </a:ext>
                  </a:extLst>
                </a:hlinkClick>
              </a:rPr>
              <a:t>LEIÐSÖGN</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lang="en-US" sz="1800" u="sng">
                <a:solidFill>
                  <a:srgbClr val="EC34AF"/>
                </a:solidFill>
                <a:hlinkClick r:id="rId10">
                  <a:extLst>
                    <a:ext uri="{A12FA001-AC4F-418D-AE19-62706E023703}">
                      <ahyp:hlinkClr val="tx"/>
                    </a:ext>
                  </a:extLst>
                </a:hlinkClick>
              </a:rPr>
              <a:t>LEIÐSÖGN</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lang="en-US" sz="1800" u="sng">
                <a:solidFill>
                  <a:srgbClr val="EC34AF"/>
                </a:solidFill>
                <a:hlinkClick r:id="rId11">
                  <a:extLst>
                    <a:ext uri="{A12FA001-AC4F-418D-AE19-62706E023703}">
                      <ahyp:hlinkClr val="tx"/>
                    </a:ext>
                  </a:extLst>
                </a:hlinkClick>
              </a:rPr>
              <a:t>SJÁLFSTÆÐI KVENNA</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lang="en-US" sz="1800" u="sng">
                <a:solidFill>
                  <a:srgbClr val="EC34AF"/>
                </a:solidFill>
                <a:hlinkClick r:id="rId12">
                  <a:extLst>
                    <a:ext uri="{A12FA001-AC4F-418D-AE19-62706E023703}">
                      <ahyp:hlinkClr val="tx"/>
                    </a:ext>
                  </a:extLst>
                </a:hlinkClick>
              </a:rPr>
              <a:t>SJÁLFSTÆÐI KVENNA</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lang="en-US" sz="1800" u="sng">
                <a:solidFill>
                  <a:srgbClr val="EC34AF"/>
                </a:solidFill>
                <a:hlinkClick r:id="rId13">
                  <a:extLst>
                    <a:ext uri="{A12FA001-AC4F-418D-AE19-62706E023703}">
                      <ahyp:hlinkClr val="tx"/>
                    </a:ext>
                  </a:extLst>
                </a:hlinkClick>
              </a:rPr>
              <a:t>SJÁFSTÆÐI KVENNA</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t/>
            </a:r>
            <a:endParaRPr b="0" i="0" sz="1400" u="none" cap="none" strike="noStrike">
              <a:solidFill>
                <a:srgbClr val="EC34AF"/>
              </a:solidFill>
              <a:latin typeface="Calibri"/>
              <a:ea typeface="Calibri"/>
              <a:cs typeface="Calibri"/>
              <a:sym typeface="Calibri"/>
            </a:endParaRPr>
          </a:p>
        </p:txBody>
      </p:sp>
      <p:sp>
        <p:nvSpPr>
          <p:cNvPr id="427" name="Google Shape;427;p6"/>
          <p:cNvSpPr/>
          <p:nvPr/>
        </p:nvSpPr>
        <p:spPr>
          <a:xfrm>
            <a:off x="8031775" y="1488834"/>
            <a:ext cx="3643086" cy="4053377"/>
          </a:xfrm>
          <a:prstGeom prst="rect">
            <a:avLst/>
          </a:prstGeom>
          <a:noFill/>
          <a:ln>
            <a:noFill/>
          </a:ln>
        </p:spPr>
        <p:txBody>
          <a:bodyPr anchorCtr="0" anchor="t" bIns="45700" lIns="91425" spcFirstLastPara="1" rIns="91425" wrap="square" tIns="45700">
            <a:spAutoFit/>
          </a:bodyPr>
          <a:lstStyle/>
          <a:p>
            <a:pPr indent="-228600" lvl="0" marL="228600" marR="0" rtl="0" algn="l">
              <a:lnSpc>
                <a:spcPct val="130000"/>
              </a:lnSpc>
              <a:spcBef>
                <a:spcPts val="0"/>
              </a:spcBef>
              <a:spcAft>
                <a:spcPts val="0"/>
              </a:spcAft>
              <a:buClr>
                <a:srgbClr val="000000"/>
              </a:buClr>
              <a:buSzPts val="1800"/>
              <a:buFont typeface="Arial"/>
              <a:buNone/>
            </a:pPr>
            <a:r>
              <a:rPr b="0" i="0" lang="en-US" sz="1800" u="sng" cap="none" strike="noStrike">
                <a:solidFill>
                  <a:srgbClr val="EC34AF"/>
                </a:solidFill>
                <a:latin typeface="Calibri"/>
                <a:ea typeface="Calibri"/>
                <a:cs typeface="Calibri"/>
                <a:sym typeface="Calibri"/>
                <a:hlinkClick r:id="rId14">
                  <a:extLst>
                    <a:ext uri="{A12FA001-AC4F-418D-AE19-62706E023703}">
                      <ahyp:hlinkClr val="tx"/>
                    </a:ext>
                  </a:extLst>
                </a:hlinkClick>
              </a:rPr>
              <a:t>VALDEFLING KVENNA</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b="0" i="0" lang="en-US" sz="1800" u="sng" cap="none" strike="noStrike">
                <a:solidFill>
                  <a:srgbClr val="EC34AF"/>
                </a:solidFill>
                <a:latin typeface="Calibri"/>
                <a:ea typeface="Calibri"/>
                <a:cs typeface="Calibri"/>
                <a:sym typeface="Calibri"/>
                <a:hlinkClick r:id="rId15">
                  <a:extLst>
                    <a:ext uri="{A12FA001-AC4F-418D-AE19-62706E023703}">
                      <ahyp:hlinkClr val="tx"/>
                    </a:ext>
                  </a:extLst>
                </a:hlinkClick>
              </a:rPr>
              <a:t>VALDEFLING KVENNA</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b="0" i="0" lang="en-US" sz="1800" u="sng" cap="none" strike="noStrike">
                <a:solidFill>
                  <a:srgbClr val="EC34AF"/>
                </a:solidFill>
                <a:latin typeface="Calibri"/>
                <a:ea typeface="Calibri"/>
                <a:cs typeface="Calibri"/>
                <a:sym typeface="Calibri"/>
                <a:hlinkClick r:id="rId16">
                  <a:extLst>
                    <a:ext uri="{A12FA001-AC4F-418D-AE19-62706E023703}">
                      <ahyp:hlinkClr val="tx"/>
                    </a:ext>
                  </a:extLst>
                </a:hlinkClick>
              </a:rPr>
              <a:t>FJÁRMÖGNUN</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b="0" i="0" lang="en-US" sz="1800" u="sng" cap="none" strike="noStrike">
                <a:solidFill>
                  <a:srgbClr val="EC34AF"/>
                </a:solidFill>
                <a:latin typeface="Calibri"/>
                <a:ea typeface="Calibri"/>
                <a:cs typeface="Calibri"/>
                <a:sym typeface="Calibri"/>
                <a:hlinkClick r:id="rId17">
                  <a:extLst>
                    <a:ext uri="{A12FA001-AC4F-418D-AE19-62706E023703}">
                      <ahyp:hlinkClr val="tx"/>
                    </a:ext>
                  </a:extLst>
                </a:hlinkClick>
              </a:rPr>
              <a:t>FJÁRMÖGNUN</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b="0" i="0" lang="en-US" sz="1800" u="sng" cap="none" strike="noStrike">
                <a:solidFill>
                  <a:srgbClr val="EC34AF"/>
                </a:solidFill>
                <a:latin typeface="Calibri"/>
                <a:ea typeface="Calibri"/>
                <a:cs typeface="Calibri"/>
                <a:sym typeface="Calibri"/>
                <a:hlinkClick r:id="rId18">
                  <a:extLst>
                    <a:ext uri="{A12FA001-AC4F-418D-AE19-62706E023703}">
                      <ahyp:hlinkClr val="tx"/>
                    </a:ext>
                  </a:extLst>
                </a:hlinkClick>
              </a:rPr>
              <a:t>ÓSKAÐ EFTIR HJÁLP</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b="0" i="0" lang="en-US" sz="1800" u="sng" cap="none" strike="noStrike">
                <a:solidFill>
                  <a:srgbClr val="EC34AF"/>
                </a:solidFill>
                <a:latin typeface="Calibri"/>
                <a:ea typeface="Calibri"/>
                <a:cs typeface="Calibri"/>
                <a:sym typeface="Calibri"/>
                <a:hlinkClick r:id="rId19">
                  <a:extLst>
                    <a:ext uri="{A12FA001-AC4F-418D-AE19-62706E023703}">
                      <ahyp:hlinkClr val="tx"/>
                    </a:ext>
                  </a:extLst>
                </a:hlinkClick>
              </a:rPr>
              <a:t>ÓSKAÐ EFTIR HJÁLP</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b="0" i="0" lang="en-US" sz="1800" u="sng" cap="none" strike="noStrike">
                <a:solidFill>
                  <a:srgbClr val="EC34AF"/>
                </a:solidFill>
                <a:latin typeface="Calibri"/>
                <a:ea typeface="Calibri"/>
                <a:cs typeface="Calibri"/>
                <a:sym typeface="Calibri"/>
                <a:hlinkClick r:id="rId20">
                  <a:extLst>
                    <a:ext uri="{A12FA001-AC4F-418D-AE19-62706E023703}">
                      <ahyp:hlinkClr val="tx"/>
                    </a:ext>
                  </a:extLst>
                </a:hlinkClick>
              </a:rPr>
              <a:t>ÓSKAÐ EFTIR HJÁLP</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b="0" i="0" lang="en-US" sz="1800" u="sng" cap="none" strike="noStrike">
                <a:solidFill>
                  <a:srgbClr val="EC34AF"/>
                </a:solidFill>
                <a:latin typeface="Calibri"/>
                <a:ea typeface="Calibri"/>
                <a:cs typeface="Calibri"/>
                <a:sym typeface="Calibri"/>
                <a:hlinkClick r:id="rId21">
                  <a:extLst>
                    <a:ext uri="{A12FA001-AC4F-418D-AE19-62706E023703}">
                      <ahyp:hlinkClr val="tx"/>
                    </a:ext>
                  </a:extLst>
                </a:hlinkClick>
              </a:rPr>
              <a:t>MARKMIÐ</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b="0" i="0" lang="en-US" sz="1800" u="sng" cap="none" strike="noStrike">
                <a:solidFill>
                  <a:srgbClr val="EC34AF"/>
                </a:solidFill>
                <a:latin typeface="Calibri"/>
                <a:ea typeface="Calibri"/>
                <a:cs typeface="Calibri"/>
                <a:sym typeface="Calibri"/>
                <a:hlinkClick r:id="rId22">
                  <a:extLst>
                    <a:ext uri="{A12FA001-AC4F-418D-AE19-62706E023703}">
                      <ahyp:hlinkClr val="tx"/>
                    </a:ext>
                  </a:extLst>
                </a:hlinkClick>
              </a:rPr>
              <a:t>MARKMIÐ</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b="0" i="0" lang="en-US" sz="1800" u="sng" cap="none" strike="noStrike">
                <a:solidFill>
                  <a:srgbClr val="EC34AF"/>
                </a:solidFill>
                <a:latin typeface="Calibri"/>
                <a:ea typeface="Calibri"/>
                <a:cs typeface="Calibri"/>
                <a:sym typeface="Calibri"/>
                <a:hlinkClick r:id="rId23">
                  <a:extLst>
                    <a:ext uri="{A12FA001-AC4F-418D-AE19-62706E023703}">
                      <ahyp:hlinkClr val="tx"/>
                    </a:ext>
                  </a:extLst>
                </a:hlinkClick>
              </a:rPr>
              <a:t>ÞJÁLFUN OG STUÐNINGUR</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b="0" i="0" lang="en-US" sz="1800" u="sng" cap="none" strike="noStrike">
                <a:solidFill>
                  <a:srgbClr val="EC34AF"/>
                </a:solidFill>
                <a:latin typeface="Calibri"/>
                <a:ea typeface="Calibri"/>
                <a:cs typeface="Calibri"/>
                <a:sym typeface="Calibri"/>
                <a:hlinkClick r:id="rId24">
                  <a:extLst>
                    <a:ext uri="{A12FA001-AC4F-418D-AE19-62706E023703}">
                      <ahyp:hlinkClr val="tx"/>
                    </a:ext>
                  </a:extLst>
                </a:hlinkClick>
              </a:rPr>
              <a:t>BYGGJA UPP SJÁLFSTRAUST</a:t>
            </a:r>
            <a:endParaRPr b="0" i="0" sz="1800" u="none" cap="none" strike="noStrike">
              <a:solidFill>
                <a:srgbClr val="EC34AF"/>
              </a:solidFill>
              <a:latin typeface="Calibri"/>
              <a:ea typeface="Calibri"/>
              <a:cs typeface="Calibri"/>
              <a:sym typeface="Calibri"/>
            </a:endParaRPr>
          </a:p>
        </p:txBody>
      </p:sp>
      <p:cxnSp>
        <p:nvCxnSpPr>
          <p:cNvPr id="428" name="Google Shape;428;p6"/>
          <p:cNvCxnSpPr/>
          <p:nvPr/>
        </p:nvCxnSpPr>
        <p:spPr>
          <a:xfrm>
            <a:off x="7857607" y="1517862"/>
            <a:ext cx="0" cy="4302367"/>
          </a:xfrm>
          <a:prstGeom prst="straightConnector1">
            <a:avLst/>
          </a:prstGeom>
          <a:noFill/>
          <a:ln cap="flat" cmpd="sng" w="9525">
            <a:solidFill>
              <a:srgbClr val="046C6D"/>
            </a:solidFill>
            <a:prstDash val="solid"/>
            <a:round/>
            <a:headEnd len="sm" w="sm" type="none"/>
            <a:tailEnd len="sm" w="sm" type="none"/>
          </a:ln>
        </p:spPr>
      </p:cxnSp>
      <p:pic>
        <p:nvPicPr>
          <p:cNvPr id="429" name="Google Shape;429;p6"/>
          <p:cNvPicPr preferRelativeResize="0"/>
          <p:nvPr/>
        </p:nvPicPr>
        <p:blipFill rotWithShape="1">
          <a:blip r:embed="rId25">
            <a:alphaModFix/>
          </a:blip>
          <a:srcRect b="9930" l="0" r="0" t="0"/>
          <a:stretch/>
        </p:blipFill>
        <p:spPr>
          <a:xfrm>
            <a:off x="194732" y="895388"/>
            <a:ext cx="4101497" cy="3066187"/>
          </a:xfrm>
          <a:prstGeom prst="rect">
            <a:avLst/>
          </a:prstGeom>
          <a:noFill/>
          <a:ln>
            <a:noFill/>
          </a:ln>
        </p:spPr>
      </p:pic>
      <p:sp>
        <p:nvSpPr>
          <p:cNvPr id="430" name="Google Shape;430;p6"/>
          <p:cNvSpPr txBox="1"/>
          <p:nvPr>
            <p:ph idx="4294967295" type="body"/>
          </p:nvPr>
        </p:nvSpPr>
        <p:spPr>
          <a:xfrm>
            <a:off x="3177915" y="245761"/>
            <a:ext cx="8189206"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rPr lang="en-US" sz="3200">
                <a:solidFill>
                  <a:srgbClr val="0070C0"/>
                </a:solidFill>
              </a:rPr>
              <a:t>Hvernig á að sigrast á áskorunum og erfiðleikum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15"/>
          <p:cNvSpPr txBox="1"/>
          <p:nvPr>
            <p:ph idx="1" type="body"/>
          </p:nvPr>
        </p:nvSpPr>
        <p:spPr>
          <a:xfrm>
            <a:off x="5942234" y="3192300"/>
            <a:ext cx="6011468" cy="2943659"/>
          </a:xfrm>
          <a:prstGeom prst="rect">
            <a:avLst/>
          </a:prstGeom>
          <a:noFill/>
          <a:ln>
            <a:noFill/>
          </a:ln>
        </p:spPr>
        <p:txBody>
          <a:bodyPr anchorCtr="0" anchor="t" bIns="45700" lIns="91425" spcFirstLastPara="1" rIns="91425" wrap="square" tIns="45700">
            <a:noAutofit/>
          </a:bodyPr>
          <a:lstStyle/>
          <a:p>
            <a:pPr indent="-231775" lvl="0" marL="231775" rtl="0" algn="just">
              <a:lnSpc>
                <a:spcPct val="100000"/>
              </a:lnSpc>
              <a:spcBef>
                <a:spcPts val="0"/>
              </a:spcBef>
              <a:spcAft>
                <a:spcPts val="0"/>
              </a:spcAft>
              <a:buSzPts val="2400"/>
              <a:buFont typeface="Arial"/>
              <a:buChar char="•"/>
            </a:pPr>
            <a:r>
              <a:rPr lang="en-US" sz="2000">
                <a:solidFill>
                  <a:srgbClr val="0070C0"/>
                </a:solidFill>
              </a:rPr>
              <a:t>Öryggisnet</a:t>
            </a:r>
            <a:r>
              <a:rPr lang="en-US" sz="2000"/>
              <a:t> í kringum konur skapar kunnuglegt umhverfi.</a:t>
            </a:r>
            <a:br>
              <a:rPr lang="en-US" sz="2000"/>
            </a:br>
            <a:r>
              <a:rPr lang="en-US" sz="2000"/>
              <a:t>Hjálpar konum að </a:t>
            </a:r>
            <a:r>
              <a:rPr lang="en-US" sz="2000">
                <a:solidFill>
                  <a:srgbClr val="0070C0"/>
                </a:solidFill>
              </a:rPr>
              <a:t>sigrast á ótta sínum</a:t>
            </a:r>
            <a:r>
              <a:rPr lang="en-US" sz="2000"/>
              <a:t>, finna leiðir til að auka getu sína og valdefla sig.</a:t>
            </a:r>
            <a:endParaRPr/>
          </a:p>
          <a:p>
            <a:pPr indent="-231775" lvl="0" marL="231775" rtl="0" algn="just">
              <a:lnSpc>
                <a:spcPct val="100000"/>
              </a:lnSpc>
              <a:spcBef>
                <a:spcPts val="0"/>
              </a:spcBef>
              <a:spcAft>
                <a:spcPts val="0"/>
              </a:spcAft>
              <a:buSzPts val="2400"/>
              <a:buFont typeface="Arial"/>
              <a:buChar char="•"/>
            </a:pPr>
            <a:r>
              <a:rPr lang="en-US" sz="2000"/>
              <a:t>Hjálpar til við að finna </a:t>
            </a:r>
            <a:r>
              <a:rPr lang="en-US" sz="2000">
                <a:solidFill>
                  <a:srgbClr val="0070C0"/>
                </a:solidFill>
              </a:rPr>
              <a:t>innblástur</a:t>
            </a:r>
            <a:r>
              <a:rPr lang="en-US" sz="2000"/>
              <a:t> í gegnum aðrar konur.</a:t>
            </a:r>
            <a:br>
              <a:rPr lang="en-US" sz="2000"/>
            </a:br>
            <a:r>
              <a:rPr lang="en-US" sz="2000"/>
              <a:t>Nauðsynlegt til að finna tengingar og </a:t>
            </a:r>
            <a:r>
              <a:rPr lang="en-US" sz="2000">
                <a:solidFill>
                  <a:srgbClr val="0070C0"/>
                </a:solidFill>
              </a:rPr>
              <a:t>yfirstíga hindranir </a:t>
            </a:r>
            <a:r>
              <a:rPr lang="en-US" sz="2000"/>
              <a:t>sem fylgja búsetu á</a:t>
            </a:r>
            <a:r>
              <a:rPr lang="en-US" sz="2000">
                <a:solidFill>
                  <a:srgbClr val="0070C0"/>
                </a:solidFill>
              </a:rPr>
              <a:t> fjallasvæðum og dreifðum byggðum</a:t>
            </a:r>
            <a:r>
              <a:rPr lang="en-US" sz="2000">
                <a:solidFill>
                  <a:srgbClr val="4D4D4D"/>
                </a:solidFill>
              </a:rPr>
              <a:t>.</a:t>
            </a:r>
            <a:endParaRPr/>
          </a:p>
        </p:txBody>
      </p:sp>
      <p:sp>
        <p:nvSpPr>
          <p:cNvPr id="436" name="Google Shape;436;p15"/>
          <p:cNvSpPr txBox="1"/>
          <p:nvPr>
            <p:ph idx="3" type="body"/>
          </p:nvPr>
        </p:nvSpPr>
        <p:spPr>
          <a:xfrm>
            <a:off x="957943" y="3956644"/>
            <a:ext cx="4498059" cy="218289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892"/>
              <a:buNone/>
            </a:pPr>
            <a:r>
              <a:rPr lang="en-US">
                <a:solidFill>
                  <a:srgbClr val="0070C0"/>
                </a:solidFill>
              </a:rPr>
              <a:t>TENGLSANET </a:t>
            </a:r>
            <a:r>
              <a:rPr lang="en-US" sz="3200"/>
              <a:t>eru mjög mikilvæg.</a:t>
            </a:r>
            <a:endParaRPr>
              <a:solidFill>
                <a:srgbClr val="0070C0"/>
              </a:solidFill>
            </a:endParaRPr>
          </a:p>
          <a:p>
            <a:pPr indent="0" lvl="0" marL="0" rtl="0" algn="l">
              <a:lnSpc>
                <a:spcPct val="90000"/>
              </a:lnSpc>
              <a:spcBef>
                <a:spcPts val="1200"/>
              </a:spcBef>
              <a:spcAft>
                <a:spcPts val="0"/>
              </a:spcAft>
              <a:buClr>
                <a:srgbClr val="595959"/>
              </a:buClr>
              <a:buSzPts val="3892"/>
              <a:buNone/>
            </a:pPr>
            <a:r>
              <a:rPr i="1" lang="en-US">
                <a:solidFill>
                  <a:srgbClr val="0070C0"/>
                </a:solidFill>
              </a:rPr>
              <a:t>		     Af hverju</a:t>
            </a:r>
            <a:r>
              <a:rPr lang="en-US">
                <a:solidFill>
                  <a:srgbClr val="0070C0"/>
                </a:solidFill>
              </a:rPr>
              <a:t>?</a:t>
            </a:r>
            <a:endParaRPr/>
          </a:p>
        </p:txBody>
      </p:sp>
      <p:grpSp>
        <p:nvGrpSpPr>
          <p:cNvPr id="437" name="Google Shape;437;p15"/>
          <p:cNvGrpSpPr/>
          <p:nvPr/>
        </p:nvGrpSpPr>
        <p:grpSpPr>
          <a:xfrm rot="3085413">
            <a:off x="8757057" y="997524"/>
            <a:ext cx="2082443" cy="2861107"/>
            <a:chOff x="5875548" y="3125276"/>
            <a:chExt cx="438214" cy="602070"/>
          </a:xfrm>
        </p:grpSpPr>
        <p:sp>
          <p:nvSpPr>
            <p:cNvPr id="438" name="Google Shape;438;p15"/>
            <p:cNvSpPr/>
            <p:nvPr/>
          </p:nvSpPr>
          <p:spPr>
            <a:xfrm>
              <a:off x="5875548" y="3125276"/>
              <a:ext cx="369945" cy="602070"/>
            </a:xfrm>
            <a:custGeom>
              <a:rect b="b" l="l" r="r" t="t"/>
              <a:pathLst>
                <a:path extrusionOk="0" h="602070" w="369945">
                  <a:moveTo>
                    <a:pt x="369945" y="5539"/>
                  </a:moveTo>
                  <a:lnTo>
                    <a:pt x="343224" y="0"/>
                  </a:lnTo>
                  <a:lnTo>
                    <a:pt x="0" y="582197"/>
                  </a:lnTo>
                  <a:lnTo>
                    <a:pt x="94910" y="602071"/>
                  </a:lnTo>
                  <a:lnTo>
                    <a:pt x="95236" y="601582"/>
                  </a:lnTo>
                  <a:lnTo>
                    <a:pt x="26966" y="587328"/>
                  </a:lnTo>
                  <a:close/>
                </a:path>
              </a:pathLst>
            </a:custGeom>
            <a:solidFill>
              <a:srgbClr val="279BD3">
                <a:alpha val="5411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9" name="Google Shape;439;p15"/>
            <p:cNvSpPr/>
            <p:nvPr/>
          </p:nvSpPr>
          <p:spPr>
            <a:xfrm>
              <a:off x="5902513" y="3130815"/>
              <a:ext cx="411249" cy="596043"/>
            </a:xfrm>
            <a:custGeom>
              <a:rect b="b" l="l" r="r" t="t"/>
              <a:pathLst>
                <a:path extrusionOk="0" h="596043" w="411249">
                  <a:moveTo>
                    <a:pt x="342979" y="0"/>
                  </a:moveTo>
                  <a:lnTo>
                    <a:pt x="0" y="581790"/>
                  </a:lnTo>
                  <a:lnTo>
                    <a:pt x="68270" y="596043"/>
                  </a:lnTo>
                  <a:lnTo>
                    <a:pt x="411250" y="14254"/>
                  </a:lnTo>
                  <a:close/>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440" name="Google Shape;440;p15"/>
          <p:cNvPicPr preferRelativeResize="0"/>
          <p:nvPr>
            <p:ph idx="2" type="pic"/>
          </p:nvPr>
        </p:nvPicPr>
        <p:blipFill rotWithShape="1">
          <a:blip r:embed="rId3">
            <a:alphaModFix/>
          </a:blip>
          <a:srcRect b="26321" l="0" r="0" t="26321"/>
          <a:stretch/>
        </p:blipFill>
        <p:spPr>
          <a:xfrm>
            <a:off x="0" y="1"/>
            <a:ext cx="12175708" cy="307570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8"/>
          <p:cNvSpPr txBox="1"/>
          <p:nvPr>
            <p:ph idx="1" type="body"/>
          </p:nvPr>
        </p:nvSpPr>
        <p:spPr>
          <a:xfrm>
            <a:off x="448888" y="1529542"/>
            <a:ext cx="7996844" cy="4595487"/>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lt1"/>
              </a:buClr>
              <a:buSzPts val="2400"/>
              <a:buNone/>
            </a:pPr>
            <a:r>
              <a:rPr b="1" lang="en-US" sz="2000">
                <a:solidFill>
                  <a:schemeClr val="lt1"/>
                </a:solidFill>
                <a:latin typeface="Calibri"/>
                <a:ea typeface="Calibri"/>
                <a:cs typeface="Calibri"/>
                <a:sym typeface="Calibri"/>
              </a:rPr>
              <a:t>Ambassadors Network</a:t>
            </a:r>
            <a:r>
              <a:rPr lang="en-US" sz="2000">
                <a:solidFill>
                  <a:schemeClr val="lt1"/>
                </a:solidFill>
                <a:latin typeface="Calibri"/>
                <a:ea typeface="Calibri"/>
                <a:cs typeface="Calibri"/>
                <a:sym typeface="Calibri"/>
              </a:rPr>
              <a:t>, með 270 árangursríkum frumkvöðlum frá 22 Evrópulöndum.</a:t>
            </a:r>
            <a:endParaRPr sz="2000">
              <a:latin typeface="Calibri"/>
              <a:ea typeface="Calibri"/>
              <a:cs typeface="Calibri"/>
              <a:sym typeface="Calibri"/>
            </a:endParaRPr>
          </a:p>
          <a:p>
            <a:pPr indent="0" lvl="0" marL="0" rtl="0" algn="just">
              <a:lnSpc>
                <a:spcPct val="100000"/>
              </a:lnSpc>
              <a:spcBef>
                <a:spcPts val="600"/>
              </a:spcBef>
              <a:spcAft>
                <a:spcPts val="0"/>
              </a:spcAft>
              <a:buClr>
                <a:schemeClr val="lt1"/>
              </a:buClr>
              <a:buSzPts val="2400"/>
              <a:buNone/>
            </a:pPr>
            <a:r>
              <a:rPr lang="en-US" sz="2000">
                <a:solidFill>
                  <a:srgbClr val="00B0F0"/>
                </a:solidFill>
                <a:latin typeface="Calibri"/>
                <a:ea typeface="Calibri"/>
                <a:cs typeface="Calibri"/>
                <a:sym typeface="Calibri"/>
              </a:rPr>
              <a:t>Slóð: </a:t>
            </a:r>
            <a:r>
              <a:rPr lang="en-US" sz="2000" u="sng">
                <a:solidFill>
                  <a:srgbClr val="00B0F0"/>
                </a:solidFill>
                <a:latin typeface="Calibri"/>
                <a:ea typeface="Calibri"/>
                <a:cs typeface="Calibri"/>
                <a:sym typeface="Calibri"/>
                <a:hlinkClick r:id="rId3">
                  <a:extLst>
                    <a:ext uri="{A12FA001-AC4F-418D-AE19-62706E023703}">
                      <ahyp:hlinkClr val="tx"/>
                    </a:ext>
                  </a:extLst>
                </a:hlinkClick>
              </a:rPr>
              <a:t>https://ec.europa.eu/docsroom/documents/17322/attachments/1/translations</a:t>
            </a:r>
            <a:r>
              <a:rPr lang="en-US" sz="2000" u="sng">
                <a:solidFill>
                  <a:srgbClr val="00B0F0"/>
                </a:solidFill>
                <a:latin typeface="Calibri"/>
                <a:ea typeface="Calibri"/>
                <a:cs typeface="Calibri"/>
                <a:sym typeface="Calibri"/>
              </a:rPr>
              <a:t> </a:t>
            </a:r>
            <a:endParaRPr sz="2000">
              <a:solidFill>
                <a:srgbClr val="00B0F0"/>
              </a:solidFill>
              <a:latin typeface="Calibri"/>
              <a:ea typeface="Calibri"/>
              <a:cs typeface="Calibri"/>
              <a:sym typeface="Calibri"/>
            </a:endParaRPr>
          </a:p>
          <a:p>
            <a:pPr indent="0" lvl="0" marL="0" rtl="0" algn="just">
              <a:lnSpc>
                <a:spcPct val="100000"/>
              </a:lnSpc>
              <a:spcBef>
                <a:spcPts val="600"/>
              </a:spcBef>
              <a:spcAft>
                <a:spcPts val="0"/>
              </a:spcAft>
              <a:buClr>
                <a:schemeClr val="lt1"/>
              </a:buClr>
              <a:buSzPts val="2400"/>
              <a:buNone/>
            </a:pPr>
            <a:r>
              <a:t/>
            </a:r>
            <a:endParaRPr sz="2000">
              <a:solidFill>
                <a:srgbClr val="000714"/>
              </a:solidFill>
              <a:latin typeface="Calibri"/>
              <a:ea typeface="Calibri"/>
              <a:cs typeface="Calibri"/>
              <a:sym typeface="Calibri"/>
            </a:endParaRPr>
          </a:p>
          <a:p>
            <a:pPr indent="0" lvl="0" marL="0" rtl="0" algn="just">
              <a:lnSpc>
                <a:spcPct val="100000"/>
              </a:lnSpc>
              <a:spcBef>
                <a:spcPts val="600"/>
              </a:spcBef>
              <a:spcAft>
                <a:spcPts val="0"/>
              </a:spcAft>
              <a:buClr>
                <a:schemeClr val="lt1"/>
              </a:buClr>
              <a:buSzPts val="2400"/>
              <a:buNone/>
            </a:pPr>
            <a:r>
              <a:rPr b="1" i="0" lang="en-US" sz="2000">
                <a:solidFill>
                  <a:srgbClr val="000000"/>
                </a:solidFill>
                <a:latin typeface="Calibri"/>
                <a:ea typeface="Calibri"/>
                <a:cs typeface="Calibri"/>
                <a:sym typeface="Calibri"/>
              </a:rPr>
              <a:t>WEgate vettvangur </a:t>
            </a:r>
            <a:r>
              <a:rPr lang="en-US" sz="2000">
                <a:solidFill>
                  <a:srgbClr val="000000"/>
                </a:solidFill>
                <a:latin typeface="Calibri"/>
                <a:ea typeface="Calibri"/>
                <a:cs typeface="Calibri"/>
                <a:sym typeface="Calibri"/>
              </a:rPr>
              <a:t>-</a:t>
            </a:r>
            <a:r>
              <a:rPr b="0" i="0" lang="en-US" sz="2000">
                <a:solidFill>
                  <a:srgbClr val="000000"/>
                </a:solidFill>
                <a:latin typeface="Calibri"/>
                <a:ea typeface="Calibri"/>
                <a:cs typeface="Calibri"/>
                <a:sym typeface="Calibri"/>
              </a:rPr>
              <a:t> fyrir konur á öllum aldri sem vilja stofna, reka og efla fyrirtæki.</a:t>
            </a:r>
            <a:endParaRPr/>
          </a:p>
          <a:p>
            <a:pPr indent="0" lvl="0" marL="0" rtl="0" algn="just">
              <a:lnSpc>
                <a:spcPct val="100000"/>
              </a:lnSpc>
              <a:spcBef>
                <a:spcPts val="600"/>
              </a:spcBef>
              <a:spcAft>
                <a:spcPts val="0"/>
              </a:spcAft>
              <a:buClr>
                <a:schemeClr val="lt1"/>
              </a:buClr>
              <a:buSzPts val="2400"/>
              <a:buNone/>
            </a:pPr>
            <a:r>
              <a:rPr lang="en-US" sz="2000">
                <a:solidFill>
                  <a:srgbClr val="00B0F0"/>
                </a:solidFill>
                <a:latin typeface="Calibri"/>
                <a:ea typeface="Calibri"/>
                <a:cs typeface="Calibri"/>
                <a:sym typeface="Calibri"/>
              </a:rPr>
              <a:t>Slóð: </a:t>
            </a:r>
            <a:r>
              <a:rPr lang="en-US" sz="2000" u="sng">
                <a:solidFill>
                  <a:srgbClr val="00B0F0"/>
                </a:solidFill>
                <a:latin typeface="Calibri"/>
                <a:ea typeface="Calibri"/>
                <a:cs typeface="Calibri"/>
                <a:sym typeface="Calibri"/>
                <a:hlinkClick r:id="rId4">
                  <a:extLst>
                    <a:ext uri="{A12FA001-AC4F-418D-AE19-62706E023703}">
                      <ahyp:hlinkClr val="tx"/>
                    </a:ext>
                  </a:extLst>
                </a:hlinkClick>
              </a:rPr>
              <a:t>https://www.wegate.eu/</a:t>
            </a:r>
            <a:r>
              <a:rPr lang="en-US" sz="2000">
                <a:solidFill>
                  <a:srgbClr val="00B0F0"/>
                </a:solidFill>
                <a:latin typeface="Calibri"/>
                <a:ea typeface="Calibri"/>
                <a:cs typeface="Calibri"/>
                <a:sym typeface="Calibri"/>
              </a:rPr>
              <a:t> </a:t>
            </a:r>
            <a:endParaRPr sz="2000">
              <a:solidFill>
                <a:srgbClr val="00B0F0"/>
              </a:solidFill>
              <a:latin typeface="Calibri"/>
              <a:ea typeface="Calibri"/>
              <a:cs typeface="Calibri"/>
              <a:sym typeface="Calibri"/>
            </a:endParaRPr>
          </a:p>
          <a:p>
            <a:pPr indent="0" lvl="0" marL="0" rtl="0" algn="just">
              <a:lnSpc>
                <a:spcPct val="100000"/>
              </a:lnSpc>
              <a:spcBef>
                <a:spcPts val="600"/>
              </a:spcBef>
              <a:spcAft>
                <a:spcPts val="0"/>
              </a:spcAft>
              <a:buClr>
                <a:schemeClr val="lt1"/>
              </a:buClr>
              <a:buSzPts val="2400"/>
              <a:buNone/>
            </a:pPr>
            <a:r>
              <a:t/>
            </a:r>
            <a:endParaRPr sz="2000">
              <a:solidFill>
                <a:srgbClr val="000714"/>
              </a:solidFill>
              <a:latin typeface="Calibri"/>
              <a:ea typeface="Calibri"/>
              <a:cs typeface="Calibri"/>
              <a:sym typeface="Calibri"/>
            </a:endParaRPr>
          </a:p>
          <a:p>
            <a:pPr indent="0" lvl="0" marL="0" rtl="0" algn="just">
              <a:lnSpc>
                <a:spcPct val="100000"/>
              </a:lnSpc>
              <a:spcBef>
                <a:spcPts val="600"/>
              </a:spcBef>
              <a:spcAft>
                <a:spcPts val="0"/>
              </a:spcAft>
              <a:buClr>
                <a:srgbClr val="000714"/>
              </a:buClr>
              <a:buSzPts val="2400"/>
              <a:buNone/>
            </a:pPr>
            <a:r>
              <a:rPr b="1" i="0" lang="en-US" sz="2000">
                <a:solidFill>
                  <a:srgbClr val="000000"/>
                </a:solidFill>
                <a:latin typeface="Calibri"/>
                <a:ea typeface="Calibri"/>
                <a:cs typeface="Calibri"/>
                <a:sym typeface="Calibri"/>
              </a:rPr>
              <a:t>Evrópskt </a:t>
            </a:r>
            <a:r>
              <a:rPr b="1" lang="en-US" sz="2000">
                <a:solidFill>
                  <a:srgbClr val="000000"/>
                </a:solidFill>
                <a:latin typeface="Calibri"/>
                <a:ea typeface="Calibri"/>
                <a:cs typeface="Calibri"/>
                <a:sym typeface="Calibri"/>
              </a:rPr>
              <a:t>k</a:t>
            </a:r>
            <a:r>
              <a:rPr b="1" i="0" lang="en-US" sz="2000">
                <a:solidFill>
                  <a:srgbClr val="000000"/>
                </a:solidFill>
                <a:latin typeface="Calibri"/>
                <a:ea typeface="Calibri"/>
                <a:cs typeface="Calibri"/>
                <a:sym typeface="Calibri"/>
              </a:rPr>
              <a:t>erfi til að efla frumkvöðlastarf kvenna (WES) </a:t>
            </a:r>
            <a:r>
              <a:rPr lang="en-US" sz="2000">
                <a:solidFill>
                  <a:srgbClr val="000000"/>
                </a:solidFill>
                <a:latin typeface="Calibri"/>
                <a:ea typeface="Calibri"/>
                <a:cs typeface="Calibri"/>
                <a:sym typeface="Calibri"/>
              </a:rPr>
              <a:t>–</a:t>
            </a:r>
            <a:r>
              <a:rPr b="0" i="0" lang="en-US" sz="2000">
                <a:solidFill>
                  <a:srgbClr val="000000"/>
                </a:solidFill>
                <a:latin typeface="Calibri"/>
                <a:ea typeface="Calibri"/>
                <a:cs typeface="Calibri"/>
                <a:sym typeface="Calibri"/>
              </a:rPr>
              <a:t> stefnumótunarkerfi með meðlimum frá 31 Evrópuþjóð.</a:t>
            </a:r>
            <a:endParaRPr/>
          </a:p>
          <a:p>
            <a:pPr indent="0" lvl="0" marL="0" rtl="0" algn="just">
              <a:lnSpc>
                <a:spcPct val="100000"/>
              </a:lnSpc>
              <a:spcBef>
                <a:spcPts val="600"/>
              </a:spcBef>
              <a:spcAft>
                <a:spcPts val="0"/>
              </a:spcAft>
              <a:buClr>
                <a:srgbClr val="000714"/>
              </a:buClr>
              <a:buSzPts val="2400"/>
              <a:buNone/>
            </a:pPr>
            <a:r>
              <a:rPr lang="en-US" sz="2000">
                <a:solidFill>
                  <a:srgbClr val="00B0F0"/>
                </a:solidFill>
                <a:latin typeface="Calibri"/>
                <a:ea typeface="Calibri"/>
                <a:cs typeface="Calibri"/>
                <a:sym typeface="Calibri"/>
              </a:rPr>
              <a:t>Slóð: </a:t>
            </a:r>
            <a:r>
              <a:rPr lang="en-US" sz="2000" u="sng">
                <a:solidFill>
                  <a:srgbClr val="00B0F0"/>
                </a:solidFill>
                <a:latin typeface="Calibri"/>
                <a:ea typeface="Calibri"/>
                <a:cs typeface="Calibri"/>
                <a:sym typeface="Calibri"/>
                <a:hlinkClick r:id="rId5">
                  <a:extLst>
                    <a:ext uri="{A12FA001-AC4F-418D-AE19-62706E023703}">
                      <ahyp:hlinkClr val="tx"/>
                    </a:ext>
                  </a:extLst>
                </a:hlinkClick>
              </a:rPr>
              <a:t>https://uia.org/s/or/en/1122268925</a:t>
            </a:r>
            <a:r>
              <a:rPr lang="en-US" sz="2000">
                <a:solidFill>
                  <a:srgbClr val="00B0F0"/>
                </a:solidFill>
                <a:latin typeface="Calibri"/>
                <a:ea typeface="Calibri"/>
                <a:cs typeface="Calibri"/>
                <a:sym typeface="Calibri"/>
              </a:rPr>
              <a:t> </a:t>
            </a:r>
            <a:endParaRPr sz="2000">
              <a:solidFill>
                <a:srgbClr val="00B0F0"/>
              </a:solidFill>
              <a:latin typeface="Calibri"/>
              <a:ea typeface="Calibri"/>
              <a:cs typeface="Calibri"/>
              <a:sym typeface="Calibri"/>
            </a:endParaRPr>
          </a:p>
        </p:txBody>
      </p:sp>
      <p:sp>
        <p:nvSpPr>
          <p:cNvPr id="446" name="Google Shape;446;p8"/>
          <p:cNvSpPr txBox="1"/>
          <p:nvPr>
            <p:ph idx="3" type="body"/>
          </p:nvPr>
        </p:nvSpPr>
        <p:spPr>
          <a:xfrm>
            <a:off x="740228" y="508644"/>
            <a:ext cx="7705504" cy="102089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sz="3200">
                <a:solidFill>
                  <a:srgbClr val="20EEF1"/>
                </a:solidFill>
              </a:rPr>
              <a:t>Kerfi og vettvangar til að styðja og hjálpa kvenkyns frumkvöðlum</a:t>
            </a:r>
            <a:endParaRPr sz="3200">
              <a:solidFill>
                <a:srgbClr val="20EEF1"/>
              </a:solidFill>
            </a:endParaRPr>
          </a:p>
        </p:txBody>
      </p:sp>
      <p:pic>
        <p:nvPicPr>
          <p:cNvPr id="447" name="Google Shape;447;p8"/>
          <p:cNvPicPr preferRelativeResize="0"/>
          <p:nvPr>
            <p:ph idx="2" type="pic"/>
          </p:nvPr>
        </p:nvPicPr>
        <p:blipFill rotWithShape="1">
          <a:blip r:embed="rId6">
            <a:alphaModFix/>
          </a:blip>
          <a:srcRect b="0" l="33996" r="33995" t="0"/>
          <a:stretch/>
        </p:blipFill>
        <p:spPr>
          <a:xfrm>
            <a:off x="8602116" y="1265033"/>
            <a:ext cx="2266512" cy="3978298"/>
          </a:xfrm>
          <a:prstGeom prst="rect">
            <a:avLst/>
          </a:prstGeom>
          <a:solidFill>
            <a:schemeClr val="lt1"/>
          </a:solidFill>
          <a:ln>
            <a:noFill/>
          </a:ln>
        </p:spPr>
      </p:pic>
      <p:sp>
        <p:nvSpPr>
          <p:cNvPr id="448" name="Google Shape;448;p8"/>
          <p:cNvSpPr/>
          <p:nvPr/>
        </p:nvSpPr>
        <p:spPr>
          <a:xfrm>
            <a:off x="152400" y="152400"/>
            <a:ext cx="12192000" cy="0"/>
          </a:xfrm>
          <a:prstGeom prst="rect">
            <a:avLst/>
          </a:prstGeom>
          <a:solidFill>
            <a:srgbClr val="F5F5F5"/>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oboto"/>
                <a:ea typeface="Roboto"/>
                <a:cs typeface="Roboto"/>
                <a:sym typeface="Roboto"/>
              </a:rPr>
              <a:t>WEgate vettvangur _ fyrir konur á öllum aldri sem vilja stofna, reka og vaxa fyrirtæki.</a:t>
            </a:r>
            <a:endParaRPr b="0" i="0" sz="8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9" name="Google Shape;449;p8"/>
          <p:cNvSpPr/>
          <p:nvPr/>
        </p:nvSpPr>
        <p:spPr>
          <a:xfrm>
            <a:off x="152400" y="152400"/>
            <a:ext cx="12192000" cy="0"/>
          </a:xfrm>
          <a:prstGeom prst="rect">
            <a:avLst/>
          </a:prstGeom>
          <a:solidFill>
            <a:srgbClr val="F5F5F5"/>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0" name="Google Shape;450;p8"/>
          <p:cNvSpPr/>
          <p:nvPr/>
        </p:nvSpPr>
        <p:spPr>
          <a:xfrm>
            <a:off x="152400" y="152400"/>
            <a:ext cx="12192000" cy="0"/>
          </a:xfrm>
          <a:prstGeom prst="rect">
            <a:avLst/>
          </a:prstGeom>
          <a:solidFill>
            <a:srgbClr val="F5F5F5"/>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1" name="Google Shape;451;p8"/>
          <p:cNvSpPr/>
          <p:nvPr/>
        </p:nvSpPr>
        <p:spPr>
          <a:xfrm>
            <a:off x="152400" y="152400"/>
            <a:ext cx="12192000" cy="0"/>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Roboto"/>
                <a:ea typeface="Roboto"/>
                <a:cs typeface="Roboto"/>
                <a:sym typeface="Roboto"/>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9"/>
          <p:cNvSpPr txBox="1"/>
          <p:nvPr>
            <p:ph idx="1" type="body"/>
          </p:nvPr>
        </p:nvSpPr>
        <p:spPr>
          <a:xfrm>
            <a:off x="377373" y="1645920"/>
            <a:ext cx="7823200" cy="4703436"/>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000714"/>
              </a:buClr>
              <a:buSzPts val="2400"/>
              <a:buNone/>
            </a:pPr>
            <a:r>
              <a:rPr b="1" lang="en-US" sz="1800">
                <a:solidFill>
                  <a:schemeClr val="lt1"/>
                </a:solidFill>
                <a:latin typeface="Calibri"/>
                <a:ea typeface="Calibri"/>
                <a:cs typeface="Calibri"/>
                <a:sym typeface="Calibri"/>
              </a:rPr>
              <a:t>European Network of Mentors for Women Entrepreneurs - </a:t>
            </a:r>
            <a:r>
              <a:rPr lang="en-US" sz="1800">
                <a:solidFill>
                  <a:schemeClr val="lt1"/>
                </a:solidFill>
                <a:latin typeface="Calibri"/>
                <a:ea typeface="Calibri"/>
                <a:cs typeface="Calibri"/>
                <a:sym typeface="Calibri"/>
              </a:rPr>
              <a:t>The Mentors Network veitir ráðgjöf og stuðning til frumkvöðlakvenna um stofnun, stjórnun og rekstur fyrirtækja á fyrstu stigum. </a:t>
            </a:r>
            <a:endParaRPr/>
          </a:p>
          <a:p>
            <a:pPr indent="0" lvl="0" marL="0" rtl="0" algn="just">
              <a:lnSpc>
                <a:spcPct val="100000"/>
              </a:lnSpc>
              <a:spcBef>
                <a:spcPts val="0"/>
              </a:spcBef>
              <a:spcAft>
                <a:spcPts val="0"/>
              </a:spcAft>
              <a:buClr>
                <a:srgbClr val="000714"/>
              </a:buClr>
              <a:buSzPts val="2400"/>
              <a:buNone/>
            </a:pPr>
            <a:r>
              <a:rPr lang="en-US" sz="1800">
                <a:solidFill>
                  <a:srgbClr val="00B0F0"/>
                </a:solidFill>
                <a:latin typeface="Calibri"/>
                <a:ea typeface="Calibri"/>
                <a:cs typeface="Calibri"/>
                <a:sym typeface="Calibri"/>
              </a:rPr>
              <a:t>Slóð: </a:t>
            </a:r>
            <a:r>
              <a:rPr lang="en-US" sz="1800" u="sng">
                <a:solidFill>
                  <a:srgbClr val="00B0F0"/>
                </a:solidFill>
                <a:latin typeface="Calibri"/>
                <a:ea typeface="Calibri"/>
                <a:cs typeface="Calibri"/>
                <a:sym typeface="Calibri"/>
                <a:hlinkClick r:id="rId3">
                  <a:extLst>
                    <a:ext uri="{A12FA001-AC4F-418D-AE19-62706E023703}">
                      <ahyp:hlinkClr val="tx"/>
                    </a:ext>
                  </a:extLst>
                </a:hlinkClick>
              </a:rPr>
              <a:t>https://ec.europa.eu/docsroom/documents/10306/attachments/1/translations</a:t>
            </a:r>
            <a:r>
              <a:rPr lang="en-US" sz="1800">
                <a:solidFill>
                  <a:srgbClr val="00B0F0"/>
                </a:solidFill>
                <a:latin typeface="Calibri"/>
                <a:ea typeface="Calibri"/>
                <a:cs typeface="Calibri"/>
                <a:sym typeface="Calibri"/>
              </a:rPr>
              <a:t> </a:t>
            </a:r>
            <a:endParaRPr sz="1800">
              <a:solidFill>
                <a:srgbClr val="00B0F0"/>
              </a:solidFill>
              <a:latin typeface="Calibri"/>
              <a:ea typeface="Calibri"/>
              <a:cs typeface="Calibri"/>
              <a:sym typeface="Calibri"/>
            </a:endParaRPr>
          </a:p>
          <a:p>
            <a:pPr indent="0" lvl="0" marL="0" rtl="0" algn="just">
              <a:lnSpc>
                <a:spcPct val="100000"/>
              </a:lnSpc>
              <a:spcBef>
                <a:spcPts val="600"/>
              </a:spcBef>
              <a:spcAft>
                <a:spcPts val="0"/>
              </a:spcAft>
              <a:buClr>
                <a:srgbClr val="000714"/>
              </a:buClr>
              <a:buSzPts val="2400"/>
              <a:buNone/>
            </a:pPr>
            <a:r>
              <a:t/>
            </a:r>
            <a:endParaRPr b="1" sz="900">
              <a:solidFill>
                <a:srgbClr val="000714"/>
              </a:solidFill>
              <a:latin typeface="Calibri"/>
              <a:ea typeface="Calibri"/>
              <a:cs typeface="Calibri"/>
              <a:sym typeface="Calibri"/>
            </a:endParaRPr>
          </a:p>
          <a:p>
            <a:pPr indent="0" lvl="0" marL="0" rtl="0" algn="just">
              <a:lnSpc>
                <a:spcPct val="100000"/>
              </a:lnSpc>
              <a:spcBef>
                <a:spcPts val="600"/>
              </a:spcBef>
              <a:spcAft>
                <a:spcPts val="0"/>
              </a:spcAft>
              <a:buClr>
                <a:srgbClr val="000714"/>
              </a:buClr>
              <a:buSzPts val="2400"/>
              <a:buNone/>
            </a:pPr>
            <a:r>
              <a:rPr b="1" lang="en-US" sz="1800">
                <a:solidFill>
                  <a:srgbClr val="000714"/>
                </a:solidFill>
                <a:latin typeface="Calibri"/>
                <a:ea typeface="Calibri"/>
                <a:cs typeface="Calibri"/>
                <a:sym typeface="Calibri"/>
              </a:rPr>
              <a:t>WOMEN ENTREPRENEURSHIP PLATFORM (WEP) </a:t>
            </a:r>
            <a:r>
              <a:rPr lang="en-US" sz="1800">
                <a:solidFill>
                  <a:srgbClr val="000714"/>
                </a:solidFill>
                <a:latin typeface="Calibri"/>
                <a:ea typeface="Calibri"/>
                <a:cs typeface="Calibri"/>
                <a:sym typeface="Calibri"/>
              </a:rPr>
              <a:t>- evrópsk netsamtök sem standa fyrir kynningum og stuðningi og eru talsmaður fyrir hönd frumkvöðlakvenna um alla Evrópu.</a:t>
            </a:r>
            <a:endParaRPr sz="1800">
              <a:latin typeface="Calibri"/>
              <a:ea typeface="Calibri"/>
              <a:cs typeface="Calibri"/>
              <a:sym typeface="Calibri"/>
            </a:endParaRPr>
          </a:p>
          <a:p>
            <a:pPr indent="0" lvl="0" marL="0" rtl="0" algn="just">
              <a:lnSpc>
                <a:spcPct val="100000"/>
              </a:lnSpc>
              <a:spcBef>
                <a:spcPts val="600"/>
              </a:spcBef>
              <a:spcAft>
                <a:spcPts val="0"/>
              </a:spcAft>
              <a:buClr>
                <a:srgbClr val="000714"/>
              </a:buClr>
              <a:buSzPts val="2400"/>
              <a:buNone/>
            </a:pPr>
            <a:r>
              <a:rPr lang="en-US" sz="1800">
                <a:solidFill>
                  <a:srgbClr val="00A4DE"/>
                </a:solidFill>
                <a:latin typeface="Calibri"/>
                <a:ea typeface="Calibri"/>
                <a:cs typeface="Calibri"/>
                <a:sym typeface="Calibri"/>
              </a:rPr>
              <a:t>Slóð: </a:t>
            </a:r>
            <a:r>
              <a:rPr lang="en-US" sz="1800" u="sng">
                <a:solidFill>
                  <a:srgbClr val="00A4DE"/>
                </a:solidFill>
                <a:latin typeface="Calibri"/>
                <a:ea typeface="Calibri"/>
                <a:cs typeface="Calibri"/>
                <a:sym typeface="Calibri"/>
                <a:hlinkClick r:id="rId4">
                  <a:extLst>
                    <a:ext uri="{A12FA001-AC4F-418D-AE19-62706E023703}">
                      <ahyp:hlinkClr val="tx"/>
                    </a:ext>
                  </a:extLst>
                </a:hlinkClick>
              </a:rPr>
              <a:t>http://www.womenentrepreneurshipplatform.org/</a:t>
            </a:r>
            <a:endParaRPr sz="1800">
              <a:solidFill>
                <a:srgbClr val="00A4DE"/>
              </a:solidFill>
              <a:latin typeface="Calibri"/>
              <a:ea typeface="Calibri"/>
              <a:cs typeface="Calibri"/>
              <a:sym typeface="Calibri"/>
            </a:endParaRPr>
          </a:p>
          <a:p>
            <a:pPr indent="0" lvl="0" marL="0" rtl="0" algn="just">
              <a:lnSpc>
                <a:spcPct val="100000"/>
              </a:lnSpc>
              <a:spcBef>
                <a:spcPts val="600"/>
              </a:spcBef>
              <a:spcAft>
                <a:spcPts val="0"/>
              </a:spcAft>
              <a:buClr>
                <a:srgbClr val="000714"/>
              </a:buClr>
              <a:buSzPts val="2400"/>
              <a:buNone/>
            </a:pPr>
            <a:r>
              <a:t/>
            </a:r>
            <a:endParaRPr sz="900">
              <a:latin typeface="Calibri"/>
              <a:ea typeface="Calibri"/>
              <a:cs typeface="Calibri"/>
              <a:sym typeface="Calibri"/>
            </a:endParaRPr>
          </a:p>
          <a:p>
            <a:pPr indent="0" lvl="0" marL="0" rtl="0" algn="just">
              <a:lnSpc>
                <a:spcPct val="100000"/>
              </a:lnSpc>
              <a:spcBef>
                <a:spcPts val="600"/>
              </a:spcBef>
              <a:spcAft>
                <a:spcPts val="0"/>
              </a:spcAft>
              <a:buClr>
                <a:srgbClr val="000714"/>
              </a:buClr>
              <a:buSzPts val="2400"/>
              <a:buNone/>
            </a:pPr>
            <a:r>
              <a:rPr b="1" lang="en-US" sz="1800">
                <a:solidFill>
                  <a:srgbClr val="000714"/>
                </a:solidFill>
                <a:latin typeface="Calibri"/>
                <a:ea typeface="Calibri"/>
                <a:cs typeface="Calibri"/>
                <a:sym typeface="Calibri"/>
              </a:rPr>
              <a:t>The</a:t>
            </a:r>
            <a:r>
              <a:rPr lang="en-US" sz="1800">
                <a:solidFill>
                  <a:srgbClr val="000714"/>
                </a:solidFill>
                <a:latin typeface="Calibri"/>
                <a:ea typeface="Calibri"/>
                <a:cs typeface="Calibri"/>
                <a:sym typeface="Calibri"/>
              </a:rPr>
              <a:t> </a:t>
            </a:r>
            <a:r>
              <a:rPr b="1" lang="en-US" sz="1800">
                <a:solidFill>
                  <a:srgbClr val="000714"/>
                </a:solidFill>
                <a:latin typeface="Calibri"/>
                <a:ea typeface="Calibri"/>
                <a:cs typeface="Calibri"/>
                <a:sym typeface="Calibri"/>
              </a:rPr>
              <a:t>WiRE program - </a:t>
            </a:r>
            <a:r>
              <a:rPr lang="en-US" sz="1800">
                <a:latin typeface="Calibri"/>
                <a:ea typeface="Calibri"/>
                <a:cs typeface="Calibri"/>
                <a:sym typeface="Calibri"/>
              </a:rPr>
              <a:t>miðar að því að efla og rækta frumkvöðlastarf kvenna og nýsköpun í dreifbýli, svæðisbundnum og afskekktum svæðum, með því að stuðla að samþættri áætlun um færni uppbyggingu. </a:t>
            </a:r>
            <a:endParaRPr sz="1800">
              <a:latin typeface="Calibri"/>
              <a:ea typeface="Calibri"/>
              <a:cs typeface="Calibri"/>
              <a:sym typeface="Calibri"/>
            </a:endParaRPr>
          </a:p>
          <a:p>
            <a:pPr indent="0" lvl="0" marL="0" rtl="0" algn="just">
              <a:lnSpc>
                <a:spcPct val="100000"/>
              </a:lnSpc>
              <a:spcBef>
                <a:spcPts val="600"/>
              </a:spcBef>
              <a:spcAft>
                <a:spcPts val="600"/>
              </a:spcAft>
              <a:buClr>
                <a:srgbClr val="000714"/>
              </a:buClr>
              <a:buSzPts val="2400"/>
              <a:buNone/>
            </a:pPr>
            <a:r>
              <a:rPr lang="en-US" sz="1800">
                <a:solidFill>
                  <a:srgbClr val="00B0F0"/>
                </a:solidFill>
                <a:latin typeface="Calibri"/>
                <a:ea typeface="Calibri"/>
                <a:cs typeface="Calibri"/>
                <a:sym typeface="Calibri"/>
              </a:rPr>
              <a:t>Slóð: </a:t>
            </a:r>
            <a:r>
              <a:rPr lang="en-US" sz="1800" u="sng">
                <a:solidFill>
                  <a:srgbClr val="00B0F0"/>
                </a:solidFill>
                <a:latin typeface="Calibri"/>
                <a:ea typeface="Calibri"/>
                <a:cs typeface="Calibri"/>
                <a:sym typeface="Calibri"/>
                <a:hlinkClick r:id="rId5">
                  <a:extLst>
                    <a:ext uri="{A12FA001-AC4F-418D-AE19-62706E023703}">
                      <ahyp:hlinkClr val="tx"/>
                    </a:ext>
                  </a:extLst>
                </a:hlinkClick>
              </a:rPr>
              <a:t>https://www.wireprogram.com/</a:t>
            </a:r>
            <a:r>
              <a:rPr lang="en-US" sz="1800">
                <a:solidFill>
                  <a:srgbClr val="00B0F0"/>
                </a:solidFill>
                <a:latin typeface="Calibri"/>
                <a:ea typeface="Calibri"/>
                <a:cs typeface="Calibri"/>
                <a:sym typeface="Calibri"/>
              </a:rPr>
              <a:t> </a:t>
            </a:r>
            <a:endParaRPr sz="1800">
              <a:solidFill>
                <a:srgbClr val="00B0F0"/>
              </a:solidFill>
              <a:latin typeface="Calibri"/>
              <a:ea typeface="Calibri"/>
              <a:cs typeface="Calibri"/>
              <a:sym typeface="Calibri"/>
            </a:endParaRPr>
          </a:p>
        </p:txBody>
      </p:sp>
      <p:sp>
        <p:nvSpPr>
          <p:cNvPr id="457" name="Google Shape;457;p9"/>
          <p:cNvSpPr txBox="1"/>
          <p:nvPr>
            <p:ph idx="3" type="body"/>
          </p:nvPr>
        </p:nvSpPr>
        <p:spPr>
          <a:xfrm>
            <a:off x="740228" y="508644"/>
            <a:ext cx="7460345" cy="100427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sz="3200">
                <a:solidFill>
                  <a:srgbClr val="20EEF1"/>
                </a:solidFill>
              </a:rPr>
              <a:t>Kerfi og vettvangar til að styðja og hjálpa kvenkyns frumkvöðlum</a:t>
            </a:r>
            <a:endParaRPr sz="3200">
              <a:solidFill>
                <a:srgbClr val="20EEF1"/>
              </a:solidFill>
            </a:endParaRPr>
          </a:p>
        </p:txBody>
      </p:sp>
      <p:pic>
        <p:nvPicPr>
          <p:cNvPr id="458" name="Google Shape;458;p9"/>
          <p:cNvPicPr preferRelativeResize="0"/>
          <p:nvPr>
            <p:ph idx="2" type="pic"/>
          </p:nvPr>
        </p:nvPicPr>
        <p:blipFill rotWithShape="1">
          <a:blip r:embed="rId6">
            <a:alphaModFix/>
          </a:blip>
          <a:srcRect b="0" l="33996" r="33995" t="0"/>
          <a:stretch/>
        </p:blipFill>
        <p:spPr>
          <a:xfrm>
            <a:off x="8602116" y="1265033"/>
            <a:ext cx="2266512" cy="3978298"/>
          </a:xfrm>
          <a:prstGeom prst="rect">
            <a:avLst/>
          </a:prstGeom>
          <a:solidFill>
            <a:schemeClr val="lt1"/>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10"/>
          <p:cNvSpPr txBox="1"/>
          <p:nvPr>
            <p:ph idx="16" type="body"/>
          </p:nvPr>
        </p:nvSpPr>
        <p:spPr>
          <a:xfrm>
            <a:off x="254000" y="329203"/>
            <a:ext cx="11696700" cy="582221"/>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SzPts val="3600"/>
              <a:buNone/>
            </a:pPr>
            <a:r>
              <a:rPr lang="en-US">
                <a:solidFill>
                  <a:srgbClr val="20EEF1"/>
                </a:solidFill>
              </a:rPr>
              <a:t>Fáðu innblástur frá ungum konum</a:t>
            </a:r>
            <a:endParaRPr/>
          </a:p>
        </p:txBody>
      </p:sp>
      <p:pic>
        <p:nvPicPr>
          <p:cNvPr id="464" name="Google Shape;464;p10"/>
          <p:cNvPicPr preferRelativeResize="0"/>
          <p:nvPr>
            <p:ph idx="2" type="pic"/>
          </p:nvPr>
        </p:nvPicPr>
        <p:blipFill rotWithShape="1">
          <a:blip r:embed="rId3">
            <a:alphaModFix/>
          </a:blip>
          <a:srcRect b="0" l="11090" r="11089" t="0"/>
          <a:stretch/>
        </p:blipFill>
        <p:spPr>
          <a:xfrm>
            <a:off x="1452032" y="1713378"/>
            <a:ext cx="2039157" cy="2039157"/>
          </a:xfrm>
          <a:prstGeom prst="ellipse">
            <a:avLst/>
          </a:prstGeom>
          <a:solidFill>
            <a:schemeClr val="lt1"/>
          </a:solidFill>
          <a:ln>
            <a:noFill/>
          </a:ln>
        </p:spPr>
      </p:pic>
      <p:pic>
        <p:nvPicPr>
          <p:cNvPr id="465" name="Google Shape;465;p10"/>
          <p:cNvPicPr preferRelativeResize="0"/>
          <p:nvPr>
            <p:ph idx="3" type="pic"/>
          </p:nvPr>
        </p:nvPicPr>
        <p:blipFill rotWithShape="1">
          <a:blip r:embed="rId4">
            <a:alphaModFix/>
          </a:blip>
          <a:srcRect b="0" l="5906" r="5905" t="0"/>
          <a:stretch/>
        </p:blipFill>
        <p:spPr>
          <a:xfrm>
            <a:off x="4880080" y="1713379"/>
            <a:ext cx="2063064" cy="2063064"/>
          </a:xfrm>
          <a:prstGeom prst="ellipse">
            <a:avLst/>
          </a:prstGeom>
          <a:solidFill>
            <a:schemeClr val="lt1"/>
          </a:solidFill>
          <a:ln>
            <a:noFill/>
          </a:ln>
        </p:spPr>
      </p:pic>
      <p:pic>
        <p:nvPicPr>
          <p:cNvPr id="466" name="Google Shape;466;p10"/>
          <p:cNvPicPr preferRelativeResize="0"/>
          <p:nvPr>
            <p:ph idx="4" type="pic"/>
          </p:nvPr>
        </p:nvPicPr>
        <p:blipFill rotWithShape="1">
          <a:blip r:embed="rId5">
            <a:alphaModFix/>
          </a:blip>
          <a:srcRect b="27562" l="-840" r="1402" t="15908"/>
          <a:stretch/>
        </p:blipFill>
        <p:spPr>
          <a:xfrm>
            <a:off x="8683486" y="1720689"/>
            <a:ext cx="2051451" cy="2051451"/>
          </a:xfrm>
          <a:prstGeom prst="ellipse">
            <a:avLst/>
          </a:prstGeom>
          <a:solidFill>
            <a:schemeClr val="lt1"/>
          </a:solidFill>
          <a:ln>
            <a:noFill/>
          </a:ln>
        </p:spPr>
      </p:pic>
      <p:sp>
        <p:nvSpPr>
          <p:cNvPr id="467" name="Google Shape;467;p10"/>
          <p:cNvSpPr/>
          <p:nvPr/>
        </p:nvSpPr>
        <p:spPr>
          <a:xfrm>
            <a:off x="2594683" y="735489"/>
            <a:ext cx="740619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chemeClr val="lt1"/>
                </a:solidFill>
                <a:latin typeface="Calibri"/>
                <a:ea typeface="Calibri"/>
                <a:cs typeface="Calibri"/>
                <a:sym typeface="Calibri"/>
              </a:rPr>
              <a:t>sem stofnuðu eigið fyrirtæki í fjallasvæðum / dreifbýli</a:t>
            </a:r>
            <a:endParaRPr/>
          </a:p>
        </p:txBody>
      </p:sp>
      <p:sp>
        <p:nvSpPr>
          <p:cNvPr id="468" name="Google Shape;468;p10"/>
          <p:cNvSpPr txBox="1"/>
          <p:nvPr>
            <p:ph idx="7" type="body"/>
          </p:nvPr>
        </p:nvSpPr>
        <p:spPr>
          <a:xfrm>
            <a:off x="808642" y="4444939"/>
            <a:ext cx="2770368" cy="442916"/>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chemeClr val="lt1"/>
              </a:buClr>
              <a:buSzPts val="2000"/>
              <a:buFont typeface="Arial"/>
              <a:buNone/>
            </a:pPr>
            <a:r>
              <a:rPr b="0" i="0" lang="en-US" sz="2000" u="none" cap="none" strike="noStrike">
                <a:solidFill>
                  <a:srgbClr val="096E6C"/>
                </a:solidFill>
                <a:latin typeface="Arial Narrow"/>
                <a:ea typeface="Arial Narrow"/>
                <a:cs typeface="Arial Narrow"/>
                <a:sym typeface="Arial Narrow"/>
              </a:rPr>
              <a:t>Býflugnabóndi</a:t>
            </a:r>
            <a:endParaRPr/>
          </a:p>
        </p:txBody>
      </p:sp>
      <p:sp>
        <p:nvSpPr>
          <p:cNvPr id="469" name="Google Shape;469;p10"/>
          <p:cNvSpPr txBox="1"/>
          <p:nvPr>
            <p:ph idx="8" type="body"/>
          </p:nvPr>
        </p:nvSpPr>
        <p:spPr>
          <a:xfrm>
            <a:off x="808642" y="3902992"/>
            <a:ext cx="3049353" cy="489581"/>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Arial"/>
              <a:buNone/>
            </a:pPr>
            <a:r>
              <a:rPr b="0" i="0" lang="en-US" sz="2400" u="sng" cap="none" strike="noStrike">
                <a:solidFill>
                  <a:srgbClr val="00A4DE"/>
                </a:solidFill>
                <a:latin typeface="Arial Narrow"/>
                <a:ea typeface="Arial Narrow"/>
                <a:cs typeface="Arial Narrow"/>
                <a:sym typeface="Arial Narrow"/>
                <a:hlinkClick r:id="rId6">
                  <a:extLst>
                    <a:ext uri="{A12FA001-AC4F-418D-AE19-62706E023703}">
                      <ahyp:hlinkClr val="tx"/>
                    </a:ext>
                  </a:extLst>
                </a:hlinkClick>
              </a:rPr>
              <a:t>Dimitra Karani</a:t>
            </a:r>
            <a:endParaRPr b="0" i="0" sz="2400" u="none" cap="none" strike="noStrike">
              <a:solidFill>
                <a:srgbClr val="00A4DE"/>
              </a:solidFill>
              <a:latin typeface="Arial Narrow"/>
              <a:ea typeface="Arial Narrow"/>
              <a:cs typeface="Arial Narrow"/>
              <a:sym typeface="Arial Narrow"/>
            </a:endParaRPr>
          </a:p>
        </p:txBody>
      </p:sp>
      <p:sp>
        <p:nvSpPr>
          <p:cNvPr id="470" name="Google Shape;470;p10"/>
          <p:cNvSpPr txBox="1"/>
          <p:nvPr>
            <p:ph idx="6" type="body"/>
          </p:nvPr>
        </p:nvSpPr>
        <p:spPr>
          <a:xfrm>
            <a:off x="738426" y="4756679"/>
            <a:ext cx="3024340" cy="458576"/>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chemeClr val="lt1"/>
              </a:buClr>
              <a:buSzPts val="1600"/>
              <a:buNone/>
            </a:pPr>
            <a:r>
              <a:rPr lang="en-US">
                <a:solidFill>
                  <a:srgbClr val="096E6C"/>
                </a:solidFill>
                <a:latin typeface="Arial Narrow"/>
                <a:ea typeface="Arial Narrow"/>
                <a:cs typeface="Arial Narrow"/>
                <a:sym typeface="Arial Narrow"/>
              </a:rPr>
              <a:t>Agrafa, Grikklandi </a:t>
            </a:r>
            <a:endParaRPr>
              <a:solidFill>
                <a:srgbClr val="096E6C"/>
              </a:solidFill>
              <a:latin typeface="Arial Narrow"/>
              <a:ea typeface="Arial Narrow"/>
              <a:cs typeface="Arial Narrow"/>
              <a:sym typeface="Arial Narrow"/>
            </a:endParaRPr>
          </a:p>
        </p:txBody>
      </p:sp>
      <p:sp>
        <p:nvSpPr>
          <p:cNvPr id="471" name="Google Shape;471;p10"/>
          <p:cNvSpPr txBox="1"/>
          <p:nvPr>
            <p:ph idx="1" type="body"/>
          </p:nvPr>
        </p:nvSpPr>
        <p:spPr>
          <a:xfrm>
            <a:off x="5043100" y="4444164"/>
            <a:ext cx="1888707" cy="99239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000"/>
              <a:buNone/>
            </a:pPr>
            <a:r>
              <a:rPr lang="en-US" sz="2000">
                <a:solidFill>
                  <a:srgbClr val="096E6C"/>
                </a:solidFill>
                <a:latin typeface="Arial Narrow"/>
                <a:ea typeface="Arial Narrow"/>
                <a:cs typeface="Arial Narrow"/>
                <a:sym typeface="Arial Narrow"/>
              </a:rPr>
              <a:t>Jógakennari, </a:t>
            </a:r>
            <a:endParaRPr/>
          </a:p>
          <a:p>
            <a:pPr indent="-228600" lvl="0" marL="228600" rtl="0" algn="l">
              <a:lnSpc>
                <a:spcPct val="90000"/>
              </a:lnSpc>
              <a:spcBef>
                <a:spcPts val="0"/>
              </a:spcBef>
              <a:spcAft>
                <a:spcPts val="0"/>
              </a:spcAft>
              <a:buClr>
                <a:schemeClr val="lt1"/>
              </a:buClr>
              <a:buSzPts val="2000"/>
              <a:buNone/>
            </a:pPr>
            <a:r>
              <a:rPr lang="en-US" sz="2000">
                <a:solidFill>
                  <a:srgbClr val="096E6C"/>
                </a:solidFill>
                <a:latin typeface="Arial Narrow"/>
                <a:ea typeface="Arial Narrow"/>
                <a:cs typeface="Arial Narrow"/>
                <a:sym typeface="Arial Narrow"/>
              </a:rPr>
              <a:t>Umhverfissinni</a:t>
            </a:r>
            <a:endParaRPr/>
          </a:p>
        </p:txBody>
      </p:sp>
      <p:sp>
        <p:nvSpPr>
          <p:cNvPr id="472" name="Google Shape;472;p10"/>
          <p:cNvSpPr txBox="1"/>
          <p:nvPr>
            <p:ph idx="1" type="body"/>
          </p:nvPr>
        </p:nvSpPr>
        <p:spPr>
          <a:xfrm>
            <a:off x="4323737" y="3957952"/>
            <a:ext cx="3049353" cy="42010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400"/>
              <a:buFont typeface="Arial"/>
              <a:buNone/>
            </a:pPr>
            <a:r>
              <a:rPr b="0" i="0" lang="en-US" sz="2400" u="sng" cap="none" strike="noStrike">
                <a:solidFill>
                  <a:srgbClr val="00A4DE"/>
                </a:solidFill>
                <a:latin typeface="Arial Narrow"/>
                <a:ea typeface="Arial Narrow"/>
                <a:cs typeface="Arial Narrow"/>
                <a:sym typeface="Arial Narrow"/>
                <a:hlinkClick r:id="rId7">
                  <a:extLst>
                    <a:ext uri="{A12FA001-AC4F-418D-AE19-62706E023703}">
                      <ahyp:hlinkClr val="tx"/>
                    </a:ext>
                  </a:extLst>
                </a:hlinkClick>
              </a:rPr>
              <a:t>Theodora Tzalonikou</a:t>
            </a:r>
            <a:endParaRPr b="0" i="0" sz="2400" u="none" cap="none" strike="noStrike">
              <a:solidFill>
                <a:srgbClr val="00A4DE"/>
              </a:solidFill>
              <a:latin typeface="Arial Narrow"/>
              <a:ea typeface="Arial Narrow"/>
              <a:cs typeface="Arial Narrow"/>
              <a:sym typeface="Arial Narrow"/>
            </a:endParaRPr>
          </a:p>
        </p:txBody>
      </p:sp>
      <p:sp>
        <p:nvSpPr>
          <p:cNvPr id="473" name="Google Shape;473;p10"/>
          <p:cNvSpPr txBox="1"/>
          <p:nvPr>
            <p:ph idx="13" type="body"/>
          </p:nvPr>
        </p:nvSpPr>
        <p:spPr>
          <a:xfrm>
            <a:off x="8488708" y="4661041"/>
            <a:ext cx="3024340" cy="442916"/>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SzPts val="2000"/>
              <a:buNone/>
            </a:pPr>
            <a:r>
              <a:rPr lang="en-US">
                <a:solidFill>
                  <a:srgbClr val="096E6C"/>
                </a:solidFill>
                <a:latin typeface="Arial Narrow"/>
                <a:ea typeface="Arial Narrow"/>
                <a:cs typeface="Arial Narrow"/>
                <a:sym typeface="Arial Narrow"/>
              </a:rPr>
              <a:t>Fjalla- og jöklaleiðsögumaður</a:t>
            </a:r>
            <a:endParaRPr/>
          </a:p>
        </p:txBody>
      </p:sp>
      <p:sp>
        <p:nvSpPr>
          <p:cNvPr id="474" name="Google Shape;474;p10"/>
          <p:cNvSpPr txBox="1"/>
          <p:nvPr>
            <p:ph idx="14" type="body"/>
          </p:nvPr>
        </p:nvSpPr>
        <p:spPr>
          <a:xfrm>
            <a:off x="8351804" y="3919811"/>
            <a:ext cx="3049500" cy="717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500"/>
              <a:buNone/>
            </a:pPr>
            <a:r>
              <a:rPr lang="en-US" sz="2400" u="sng">
                <a:solidFill>
                  <a:srgbClr val="00A4DE"/>
                </a:solidFill>
                <a:latin typeface="Arial Narrow"/>
                <a:ea typeface="Arial Narrow"/>
                <a:cs typeface="Arial Narrow"/>
                <a:sym typeface="Arial Narrow"/>
                <a:hlinkClick r:id="rId8">
                  <a:extLst>
                    <a:ext uri="{A12FA001-AC4F-418D-AE19-62706E023703}">
                      <ahyp:hlinkClr val="tx"/>
                    </a:ext>
                  </a:extLst>
                </a:hlinkClick>
              </a:rPr>
              <a:t>Íris Ragnarsdóttir Pedersen</a:t>
            </a:r>
            <a:endParaRPr sz="2400" u="sng">
              <a:solidFill>
                <a:srgbClr val="00A4DE"/>
              </a:solidFill>
              <a:latin typeface="Arial Narrow"/>
              <a:ea typeface="Arial Narrow"/>
              <a:cs typeface="Arial Narrow"/>
              <a:sym typeface="Arial Narrow"/>
              <a:hlinkClick r:id="rId9">
                <a:extLst>
                  <a:ext uri="{A12FA001-AC4F-418D-AE19-62706E023703}">
                    <ahyp:hlinkClr val="tx"/>
                  </a:ext>
                </a:extLst>
              </a:hlinkClick>
            </a:endParaRPr>
          </a:p>
        </p:txBody>
      </p:sp>
      <p:sp>
        <p:nvSpPr>
          <p:cNvPr id="475" name="Google Shape;475;p10"/>
          <p:cNvSpPr txBox="1"/>
          <p:nvPr>
            <p:ph idx="15" type="body"/>
          </p:nvPr>
        </p:nvSpPr>
        <p:spPr>
          <a:xfrm>
            <a:off x="9107550" y="4994144"/>
            <a:ext cx="1786655" cy="679970"/>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SzPts val="2035"/>
              <a:buNone/>
            </a:pPr>
            <a:r>
              <a:rPr lang="en-US">
                <a:solidFill>
                  <a:srgbClr val="096E6C"/>
                </a:solidFill>
                <a:latin typeface="Arial Narrow"/>
                <a:ea typeface="Arial Narrow"/>
                <a:cs typeface="Arial Narrow"/>
                <a:sym typeface="Arial Narrow"/>
              </a:rPr>
              <a:t>Svínafell, Öræfi,   </a:t>
            </a:r>
            <a:endParaRPr/>
          </a:p>
          <a:p>
            <a:pPr indent="-228600" lvl="0" marL="228600" rtl="0" algn="ctr">
              <a:lnSpc>
                <a:spcPct val="90000"/>
              </a:lnSpc>
              <a:spcBef>
                <a:spcPts val="0"/>
              </a:spcBef>
              <a:spcAft>
                <a:spcPts val="0"/>
              </a:spcAft>
              <a:buSzPts val="2035"/>
              <a:buNone/>
            </a:pPr>
            <a:r>
              <a:rPr lang="en-US">
                <a:solidFill>
                  <a:srgbClr val="096E6C"/>
                </a:solidFill>
                <a:latin typeface="Arial Narrow"/>
                <a:ea typeface="Arial Narrow"/>
                <a:cs typeface="Arial Narrow"/>
                <a:sym typeface="Arial Narrow"/>
              </a:rPr>
              <a:t>Íslandi</a:t>
            </a:r>
            <a:endParaRPr>
              <a:solidFill>
                <a:srgbClr val="096E6C"/>
              </a:solidFill>
              <a:latin typeface="Arial Narrow"/>
              <a:ea typeface="Arial Narrow"/>
              <a:cs typeface="Arial Narrow"/>
              <a:sym typeface="Arial Narrow"/>
            </a:endParaRPr>
          </a:p>
        </p:txBody>
      </p:sp>
      <p:sp>
        <p:nvSpPr>
          <p:cNvPr id="476" name="Google Shape;476;p10"/>
          <p:cNvSpPr/>
          <p:nvPr/>
        </p:nvSpPr>
        <p:spPr>
          <a:xfrm>
            <a:off x="1895258" y="5800375"/>
            <a:ext cx="8184389" cy="43084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1" lang="en-US" sz="2200" u="none" cap="none" strike="noStrike">
                <a:solidFill>
                  <a:srgbClr val="00A4DE"/>
                </a:solidFill>
                <a:latin typeface="Calibri"/>
                <a:ea typeface="Calibri"/>
                <a:cs typeface="Calibri"/>
                <a:sym typeface="Calibri"/>
              </a:rPr>
              <a:t>Smellið á nöfnin og hlustið á ungar frumkvöðlakonur lýsa reynslu sinni</a:t>
            </a:r>
            <a:endParaRPr/>
          </a:p>
        </p:txBody>
      </p:sp>
      <p:sp>
        <p:nvSpPr>
          <p:cNvPr id="477" name="Google Shape;477;p10"/>
          <p:cNvSpPr txBox="1"/>
          <p:nvPr>
            <p:ph idx="6" type="body"/>
          </p:nvPr>
        </p:nvSpPr>
        <p:spPr>
          <a:xfrm>
            <a:off x="4336243" y="5026622"/>
            <a:ext cx="3024340" cy="442916"/>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chemeClr val="lt1"/>
              </a:buClr>
              <a:buSzPts val="1600"/>
              <a:buNone/>
            </a:pPr>
            <a:r>
              <a:rPr lang="en-US">
                <a:solidFill>
                  <a:srgbClr val="096E6C"/>
                </a:solidFill>
                <a:latin typeface="Arial Narrow"/>
                <a:ea typeface="Arial Narrow"/>
                <a:cs typeface="Arial Narrow"/>
                <a:sym typeface="Arial Narrow"/>
              </a:rPr>
              <a:t>Grevena, Grikklandi </a:t>
            </a:r>
            <a:endParaRPr>
              <a:solidFill>
                <a:srgbClr val="096E6C"/>
              </a:solidFill>
              <a:latin typeface="Arial Narrow"/>
              <a:ea typeface="Arial Narrow"/>
              <a:cs typeface="Arial Narrow"/>
              <a:sym typeface="Arial Narrow"/>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12"/>
          <p:cNvSpPr txBox="1"/>
          <p:nvPr>
            <p:ph idx="16" type="body"/>
          </p:nvPr>
        </p:nvSpPr>
        <p:spPr>
          <a:xfrm>
            <a:off x="254000" y="256633"/>
            <a:ext cx="11696700" cy="582221"/>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SzPts val="3600"/>
              <a:buNone/>
            </a:pPr>
            <a:r>
              <a:rPr lang="en-US">
                <a:solidFill>
                  <a:srgbClr val="20EEF1"/>
                </a:solidFill>
              </a:rPr>
              <a:t>Fáðu innblástur frá ungum konum</a:t>
            </a:r>
            <a:endParaRPr/>
          </a:p>
        </p:txBody>
      </p:sp>
      <p:sp>
        <p:nvSpPr>
          <p:cNvPr id="483" name="Google Shape;483;p12"/>
          <p:cNvSpPr/>
          <p:nvPr/>
        </p:nvSpPr>
        <p:spPr>
          <a:xfrm>
            <a:off x="2405281" y="801504"/>
            <a:ext cx="740619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chemeClr val="lt1"/>
                </a:solidFill>
                <a:latin typeface="Calibri"/>
                <a:ea typeface="Calibri"/>
                <a:cs typeface="Calibri"/>
                <a:sym typeface="Calibri"/>
              </a:rPr>
              <a:t>sem stofnuðu eigið fyrirtæki í fjallasvæðum / dreifbýli</a:t>
            </a:r>
            <a:endParaRPr/>
          </a:p>
        </p:txBody>
      </p:sp>
      <p:sp>
        <p:nvSpPr>
          <p:cNvPr id="484" name="Google Shape;484;p12"/>
          <p:cNvSpPr txBox="1"/>
          <p:nvPr>
            <p:ph idx="1" type="body"/>
          </p:nvPr>
        </p:nvSpPr>
        <p:spPr>
          <a:xfrm>
            <a:off x="1034749" y="4369479"/>
            <a:ext cx="2330610" cy="83581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000"/>
              <a:buNone/>
            </a:pPr>
            <a:r>
              <a:rPr lang="en-US" sz="2000">
                <a:solidFill>
                  <a:srgbClr val="096E6C"/>
                </a:solidFill>
                <a:latin typeface="Arial Narrow"/>
                <a:ea typeface="Arial Narrow"/>
                <a:cs typeface="Arial Narrow"/>
                <a:sym typeface="Arial Narrow"/>
              </a:rPr>
              <a:t>Cycle Luss hjólaleiga</a:t>
            </a:r>
            <a:endParaRPr/>
          </a:p>
          <a:p>
            <a:pPr indent="-228600" lvl="0" marL="228600" rtl="0" algn="l">
              <a:lnSpc>
                <a:spcPct val="90000"/>
              </a:lnSpc>
              <a:spcBef>
                <a:spcPts val="0"/>
              </a:spcBef>
              <a:spcAft>
                <a:spcPts val="0"/>
              </a:spcAft>
              <a:buClr>
                <a:schemeClr val="lt1"/>
              </a:buClr>
              <a:buSzPts val="2000"/>
              <a:buNone/>
            </a:pPr>
            <a:r>
              <a:rPr lang="en-US" sz="2000">
                <a:solidFill>
                  <a:srgbClr val="096E6C"/>
                </a:solidFill>
                <a:latin typeface="Arial Narrow"/>
                <a:ea typeface="Arial Narrow"/>
                <a:cs typeface="Arial Narrow"/>
                <a:sym typeface="Arial Narrow"/>
              </a:rPr>
              <a:t>Luss, Skotlandi</a:t>
            </a:r>
            <a:endParaRPr sz="2000">
              <a:solidFill>
                <a:srgbClr val="096E6C"/>
              </a:solidFill>
              <a:latin typeface="Arial Narrow"/>
              <a:ea typeface="Arial Narrow"/>
              <a:cs typeface="Arial Narrow"/>
              <a:sym typeface="Arial Narrow"/>
            </a:endParaRPr>
          </a:p>
        </p:txBody>
      </p:sp>
      <p:sp>
        <p:nvSpPr>
          <p:cNvPr id="485" name="Google Shape;485;p12"/>
          <p:cNvSpPr txBox="1"/>
          <p:nvPr>
            <p:ph idx="13" type="body"/>
          </p:nvPr>
        </p:nvSpPr>
        <p:spPr>
          <a:xfrm>
            <a:off x="8882700" y="4404325"/>
            <a:ext cx="1993200" cy="4428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000"/>
              <a:buNone/>
            </a:pPr>
            <a:r>
              <a:rPr lang="en-US">
                <a:solidFill>
                  <a:srgbClr val="096E6C"/>
                </a:solidFill>
                <a:latin typeface="Arial Narrow"/>
                <a:ea typeface="Arial Narrow"/>
                <a:cs typeface="Arial Narrow"/>
                <a:sym typeface="Arial Narrow"/>
              </a:rPr>
              <a:t>Juvara vínekran</a:t>
            </a:r>
            <a:endParaRPr/>
          </a:p>
        </p:txBody>
      </p:sp>
      <p:sp>
        <p:nvSpPr>
          <p:cNvPr id="486" name="Google Shape;486;p12"/>
          <p:cNvSpPr txBox="1"/>
          <p:nvPr>
            <p:ph idx="14" type="body"/>
          </p:nvPr>
        </p:nvSpPr>
        <p:spPr>
          <a:xfrm>
            <a:off x="8351816" y="3919774"/>
            <a:ext cx="3049500" cy="582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500"/>
              <a:buNone/>
            </a:pPr>
            <a:r>
              <a:rPr lang="en-US" sz="2400" u="sng">
                <a:solidFill>
                  <a:srgbClr val="00B0F0"/>
                </a:solidFill>
                <a:latin typeface="Arial Narrow"/>
                <a:ea typeface="Arial Narrow"/>
                <a:cs typeface="Arial Narrow"/>
                <a:sym typeface="Arial Narrow"/>
                <a:hlinkClick r:id="rId3">
                  <a:extLst>
                    <a:ext uri="{A12FA001-AC4F-418D-AE19-62706E023703}">
                      <ahyp:hlinkClr val="tx"/>
                    </a:ext>
                  </a:extLst>
                </a:hlinkClick>
              </a:rPr>
              <a:t>Antonietta Casiero</a:t>
            </a:r>
            <a:endParaRPr sz="2400">
              <a:solidFill>
                <a:srgbClr val="00B0F0"/>
              </a:solidFill>
              <a:latin typeface="Arial Narrow"/>
              <a:ea typeface="Arial Narrow"/>
              <a:cs typeface="Arial Narrow"/>
              <a:sym typeface="Arial Narrow"/>
            </a:endParaRPr>
          </a:p>
        </p:txBody>
      </p:sp>
      <p:sp>
        <p:nvSpPr>
          <p:cNvPr id="487" name="Google Shape;487;p12"/>
          <p:cNvSpPr txBox="1"/>
          <p:nvPr>
            <p:ph idx="15" type="body"/>
          </p:nvPr>
        </p:nvSpPr>
        <p:spPr>
          <a:xfrm>
            <a:off x="8926402" y="4694733"/>
            <a:ext cx="3024300" cy="4428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2035"/>
              <a:buNone/>
            </a:pPr>
            <a:r>
              <a:rPr lang="en-US">
                <a:solidFill>
                  <a:srgbClr val="096E6C"/>
                </a:solidFill>
                <a:latin typeface="Arial Narrow"/>
                <a:ea typeface="Arial Narrow"/>
                <a:cs typeface="Arial Narrow"/>
                <a:sym typeface="Arial Narrow"/>
              </a:rPr>
              <a:t>Lucera, Ítalíu</a:t>
            </a:r>
            <a:endParaRPr>
              <a:solidFill>
                <a:srgbClr val="096E6C"/>
              </a:solidFill>
              <a:latin typeface="Arial Narrow"/>
              <a:ea typeface="Arial Narrow"/>
              <a:cs typeface="Arial Narrow"/>
              <a:sym typeface="Arial Narrow"/>
            </a:endParaRPr>
          </a:p>
        </p:txBody>
      </p:sp>
      <p:sp>
        <p:nvSpPr>
          <p:cNvPr id="488" name="Google Shape;488;p12"/>
          <p:cNvSpPr/>
          <p:nvPr/>
        </p:nvSpPr>
        <p:spPr>
          <a:xfrm>
            <a:off x="1769539" y="5688223"/>
            <a:ext cx="8467022" cy="43084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1" lang="en-US" sz="2200" u="none" cap="none" strike="noStrike">
                <a:solidFill>
                  <a:srgbClr val="00A4DE"/>
                </a:solidFill>
                <a:latin typeface="Calibri"/>
                <a:ea typeface="Calibri"/>
                <a:cs typeface="Calibri"/>
                <a:sym typeface="Calibri"/>
              </a:rPr>
              <a:t>Smellið á nöfnin og hlustið á ungar frumkvöðlakonur lýsa reynslu sinni</a:t>
            </a:r>
            <a:endParaRPr/>
          </a:p>
        </p:txBody>
      </p:sp>
      <p:pic>
        <p:nvPicPr>
          <p:cNvPr id="489" name="Google Shape;489;p12"/>
          <p:cNvPicPr preferRelativeResize="0"/>
          <p:nvPr>
            <p:ph idx="3" type="pic"/>
          </p:nvPr>
        </p:nvPicPr>
        <p:blipFill rotWithShape="1">
          <a:blip r:embed="rId4">
            <a:alphaModFix/>
          </a:blip>
          <a:srcRect b="2646" l="0" r="0" t="2647"/>
          <a:stretch/>
        </p:blipFill>
        <p:spPr>
          <a:xfrm>
            <a:off x="1074626" y="1743124"/>
            <a:ext cx="2060460" cy="2060460"/>
          </a:xfrm>
          <a:prstGeom prst="ellipse">
            <a:avLst/>
          </a:prstGeom>
          <a:solidFill>
            <a:schemeClr val="lt1"/>
          </a:solidFill>
          <a:ln>
            <a:noFill/>
          </a:ln>
        </p:spPr>
      </p:pic>
      <p:sp>
        <p:nvSpPr>
          <p:cNvPr id="490" name="Google Shape;490;p12"/>
          <p:cNvSpPr txBox="1"/>
          <p:nvPr>
            <p:ph idx="14" type="body"/>
          </p:nvPr>
        </p:nvSpPr>
        <p:spPr>
          <a:xfrm>
            <a:off x="1074626" y="3919813"/>
            <a:ext cx="2060461" cy="58222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500"/>
              <a:buNone/>
            </a:pPr>
            <a:r>
              <a:rPr lang="en-US" sz="2400" u="sng">
                <a:solidFill>
                  <a:srgbClr val="00B0F0"/>
                </a:solidFill>
                <a:latin typeface="Arial Narrow"/>
                <a:ea typeface="Arial Narrow"/>
                <a:cs typeface="Arial Narrow"/>
                <a:sym typeface="Arial Narrow"/>
                <a:hlinkClick r:id="rId5">
                  <a:extLst>
                    <a:ext uri="{A12FA001-AC4F-418D-AE19-62706E023703}">
                      <ahyp:hlinkClr val="tx"/>
                    </a:ext>
                  </a:extLst>
                </a:hlinkClick>
              </a:rPr>
              <a:t>Erin Charters</a:t>
            </a:r>
            <a:endParaRPr sz="2400">
              <a:solidFill>
                <a:srgbClr val="00B0F0"/>
              </a:solidFill>
              <a:latin typeface="Arial Narrow"/>
              <a:ea typeface="Arial Narrow"/>
              <a:cs typeface="Arial Narrow"/>
              <a:sym typeface="Arial Narrow"/>
            </a:endParaRPr>
          </a:p>
        </p:txBody>
      </p:sp>
      <p:pic>
        <p:nvPicPr>
          <p:cNvPr id="491" name="Google Shape;491;p12"/>
          <p:cNvPicPr preferRelativeResize="0"/>
          <p:nvPr>
            <p:ph idx="5" type="pic"/>
          </p:nvPr>
        </p:nvPicPr>
        <p:blipFill rotWithShape="1">
          <a:blip r:embed="rId6">
            <a:alphaModFix/>
          </a:blip>
          <a:srcRect b="0" l="0" r="0" t="0"/>
          <a:stretch/>
        </p:blipFill>
        <p:spPr>
          <a:xfrm>
            <a:off x="4836901" y="1718468"/>
            <a:ext cx="2063063" cy="2063063"/>
          </a:xfrm>
          <a:prstGeom prst="ellipse">
            <a:avLst/>
          </a:prstGeom>
          <a:solidFill>
            <a:schemeClr val="lt1"/>
          </a:solidFill>
          <a:ln>
            <a:noFill/>
          </a:ln>
        </p:spPr>
      </p:pic>
      <p:sp>
        <p:nvSpPr>
          <p:cNvPr id="492" name="Google Shape;492;p12"/>
          <p:cNvSpPr txBox="1"/>
          <p:nvPr>
            <p:ph idx="7" type="body"/>
          </p:nvPr>
        </p:nvSpPr>
        <p:spPr>
          <a:xfrm>
            <a:off x="4478374" y="4486841"/>
            <a:ext cx="3233500" cy="442916"/>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chemeClr val="lt1"/>
              </a:buClr>
              <a:buSzPts val="2000"/>
              <a:buNone/>
            </a:pPr>
            <a:r>
              <a:rPr lang="en-US" sz="2000">
                <a:solidFill>
                  <a:srgbClr val="096E6C"/>
                </a:solidFill>
                <a:latin typeface="Arial Narrow"/>
                <a:ea typeface="Arial Narrow"/>
                <a:cs typeface="Arial Narrow"/>
                <a:sym typeface="Arial Narrow"/>
              </a:rPr>
              <a:t>Framkvæmdastjóri á gistiheimili</a:t>
            </a:r>
            <a:endParaRPr/>
          </a:p>
        </p:txBody>
      </p:sp>
      <p:sp>
        <p:nvSpPr>
          <p:cNvPr id="493" name="Google Shape;493;p12"/>
          <p:cNvSpPr txBox="1"/>
          <p:nvPr>
            <p:ph idx="8" type="body"/>
          </p:nvPr>
        </p:nvSpPr>
        <p:spPr>
          <a:xfrm>
            <a:off x="4478374" y="3957776"/>
            <a:ext cx="3049353" cy="58222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500"/>
              <a:buNone/>
            </a:pPr>
            <a:r>
              <a:rPr lang="en-US" sz="2400" u="sng">
                <a:solidFill>
                  <a:srgbClr val="00B0F0"/>
                </a:solidFill>
                <a:latin typeface="Arial Narrow"/>
                <a:ea typeface="Arial Narrow"/>
                <a:cs typeface="Arial Narrow"/>
                <a:sym typeface="Arial Narrow"/>
                <a:hlinkClick r:id="rId7">
                  <a:extLst>
                    <a:ext uri="{A12FA001-AC4F-418D-AE19-62706E023703}">
                      <ahyp:hlinkClr val="tx"/>
                    </a:ext>
                  </a:extLst>
                </a:hlinkClick>
              </a:rPr>
              <a:t>Vasiliki Todi</a:t>
            </a:r>
            <a:endParaRPr sz="2400">
              <a:solidFill>
                <a:srgbClr val="00B0F0"/>
              </a:solidFill>
              <a:latin typeface="Arial Narrow"/>
              <a:ea typeface="Arial Narrow"/>
              <a:cs typeface="Arial Narrow"/>
              <a:sym typeface="Arial Narrow"/>
            </a:endParaRPr>
          </a:p>
        </p:txBody>
      </p:sp>
      <p:sp>
        <p:nvSpPr>
          <p:cNvPr id="494" name="Google Shape;494;p12"/>
          <p:cNvSpPr txBox="1"/>
          <p:nvPr>
            <p:ph idx="9" type="body"/>
          </p:nvPr>
        </p:nvSpPr>
        <p:spPr>
          <a:xfrm>
            <a:off x="4582954" y="4847125"/>
            <a:ext cx="3024340" cy="442916"/>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chemeClr val="lt1"/>
              </a:buClr>
              <a:buSzPts val="1600"/>
              <a:buNone/>
            </a:pPr>
            <a:r>
              <a:rPr lang="en-US" sz="2000">
                <a:solidFill>
                  <a:srgbClr val="096E6C"/>
                </a:solidFill>
                <a:latin typeface="Arial Narrow"/>
                <a:ea typeface="Arial Narrow"/>
                <a:cs typeface="Arial Narrow"/>
                <a:sym typeface="Arial Narrow"/>
              </a:rPr>
              <a:t>Metsovo, Grikklandi</a:t>
            </a:r>
            <a:endParaRPr sz="2000">
              <a:solidFill>
                <a:srgbClr val="096E6C"/>
              </a:solidFill>
              <a:latin typeface="Arial Narrow"/>
              <a:ea typeface="Arial Narrow"/>
              <a:cs typeface="Arial Narrow"/>
              <a:sym typeface="Arial Narrow"/>
            </a:endParaRPr>
          </a:p>
        </p:txBody>
      </p:sp>
      <p:pic>
        <p:nvPicPr>
          <p:cNvPr id="495" name="Google Shape;495;p12"/>
          <p:cNvPicPr preferRelativeResize="0"/>
          <p:nvPr>
            <p:ph idx="4" type="pic"/>
          </p:nvPr>
        </p:nvPicPr>
        <p:blipFill rotWithShape="1">
          <a:blip r:embed="rId8">
            <a:alphaModFix/>
          </a:blip>
          <a:srcRect b="0" l="575" r="573" t="0"/>
          <a:stretch/>
        </p:blipFill>
        <p:spPr>
          <a:xfrm>
            <a:off x="8850313" y="1819275"/>
            <a:ext cx="1922462" cy="1922463"/>
          </a:xfrm>
          <a:prstGeom prst="ellipse">
            <a:avLst/>
          </a:prstGeom>
          <a:solidFill>
            <a:schemeClr val="lt1"/>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pic>
        <p:nvPicPr>
          <p:cNvPr id="500" name="Google Shape;500;p71"/>
          <p:cNvPicPr preferRelativeResize="0"/>
          <p:nvPr/>
        </p:nvPicPr>
        <p:blipFill rotWithShape="1">
          <a:blip r:embed="rId3">
            <a:alphaModFix/>
          </a:blip>
          <a:srcRect b="0" l="0" r="0" t="0"/>
          <a:stretch/>
        </p:blipFill>
        <p:spPr>
          <a:xfrm>
            <a:off x="4996357" y="0"/>
            <a:ext cx="7199720" cy="6858000"/>
          </a:xfrm>
          <a:prstGeom prst="rect">
            <a:avLst/>
          </a:prstGeom>
          <a:noFill/>
          <a:ln>
            <a:noFill/>
          </a:ln>
        </p:spPr>
      </p:pic>
      <p:sp>
        <p:nvSpPr>
          <p:cNvPr id="501" name="Google Shape;501;p71"/>
          <p:cNvSpPr txBox="1"/>
          <p:nvPr>
            <p:ph idx="1" type="body"/>
          </p:nvPr>
        </p:nvSpPr>
        <p:spPr>
          <a:xfrm>
            <a:off x="651678" y="1741099"/>
            <a:ext cx="4072645" cy="4572619"/>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SzPts val="2400"/>
              <a:buNone/>
            </a:pPr>
            <a:r>
              <a:rPr lang="en-US"/>
              <a:t>Þetta er tækni til að hjálpa þér að þróa og skipuleggja hvaða hugmynd eða viðfangsefni sem er.</a:t>
            </a:r>
            <a:br>
              <a:rPr lang="en-US"/>
            </a:br>
            <a:r>
              <a:rPr lang="en-US"/>
              <a:t>Þetta hjálpar til við að skilja hugmynd betur með því að brjóta hana niður í minni hluta.</a:t>
            </a:r>
            <a:br>
              <a:rPr lang="en-US"/>
            </a:br>
            <a:r>
              <a:rPr lang="en-US"/>
              <a:t>Þetta er fjölbreytileg og sveigjanleg aðferðarfræði.</a:t>
            </a:r>
            <a:endParaRPr/>
          </a:p>
          <a:p>
            <a:pPr indent="-228600" lvl="0" marL="228600" rtl="0" algn="l">
              <a:lnSpc>
                <a:spcPct val="90000"/>
              </a:lnSpc>
              <a:spcBef>
                <a:spcPts val="0"/>
              </a:spcBef>
              <a:spcAft>
                <a:spcPts val="0"/>
              </a:spcAft>
              <a:buSzPts val="2400"/>
              <a:buNone/>
            </a:pPr>
            <a:br>
              <a:rPr lang="en-US"/>
            </a:br>
            <a:r>
              <a:rPr b="1" lang="en-US" sz="2800">
                <a:solidFill>
                  <a:srgbClr val="20EEF1"/>
                </a:solidFill>
              </a:rPr>
              <a:t>Lykilþættir</a:t>
            </a:r>
            <a:r>
              <a:rPr lang="en-US">
                <a:solidFill>
                  <a:srgbClr val="20EEF1"/>
                </a:solidFill>
              </a:rPr>
              <a:t>: </a:t>
            </a:r>
            <a:r>
              <a:rPr lang="en-US"/>
              <a:t>lykilatriði, víðfeðm sundurgreining, og nota stutt lykilorð frekar en langar setningar.</a:t>
            </a:r>
            <a:endParaRPr/>
          </a:p>
        </p:txBody>
      </p:sp>
      <p:sp>
        <p:nvSpPr>
          <p:cNvPr id="502" name="Google Shape;502;p71"/>
          <p:cNvSpPr txBox="1"/>
          <p:nvPr>
            <p:ph idx="2" type="body"/>
          </p:nvPr>
        </p:nvSpPr>
        <p:spPr>
          <a:xfrm>
            <a:off x="613829" y="658730"/>
            <a:ext cx="4919108" cy="145650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600"/>
              <a:buNone/>
            </a:pPr>
            <a:r>
              <a:rPr lang="en-US" sz="4400"/>
              <a:t>Hugarkort</a:t>
            </a:r>
            <a:endParaRPr/>
          </a:p>
        </p:txBody>
      </p:sp>
      <p:sp>
        <p:nvSpPr>
          <p:cNvPr id="503" name="Google Shape;503;p71"/>
          <p:cNvSpPr txBox="1"/>
          <p:nvPr>
            <p:ph idx="7" type="body"/>
          </p:nvPr>
        </p:nvSpPr>
        <p:spPr>
          <a:xfrm>
            <a:off x="7804074" y="3342372"/>
            <a:ext cx="1312252" cy="645268"/>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rgbClr val="595959"/>
              </a:buClr>
              <a:buSzPts val="2356"/>
              <a:buNone/>
            </a:pPr>
            <a:r>
              <a:rPr b="1" lang="en-US" sz="1800">
                <a:solidFill>
                  <a:srgbClr val="0070C0"/>
                </a:solidFill>
              </a:rPr>
              <a:t>Megin-hugmynd</a:t>
            </a:r>
            <a:endParaRPr/>
          </a:p>
        </p:txBody>
      </p:sp>
      <p:sp>
        <p:nvSpPr>
          <p:cNvPr id="504" name="Google Shape;504;p71"/>
          <p:cNvSpPr txBox="1"/>
          <p:nvPr/>
        </p:nvSpPr>
        <p:spPr>
          <a:xfrm>
            <a:off x="9280421" y="3508749"/>
            <a:ext cx="1081314"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Stuðnings-hugmynd</a:t>
            </a:r>
            <a:endParaRPr/>
          </a:p>
        </p:txBody>
      </p:sp>
      <p:sp>
        <p:nvSpPr>
          <p:cNvPr id="505" name="Google Shape;505;p71"/>
          <p:cNvSpPr txBox="1"/>
          <p:nvPr/>
        </p:nvSpPr>
        <p:spPr>
          <a:xfrm>
            <a:off x="8154057" y="4412037"/>
            <a:ext cx="1081314"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Stuðnings-hugmynd</a:t>
            </a:r>
            <a:endParaRPr/>
          </a:p>
        </p:txBody>
      </p:sp>
      <p:sp>
        <p:nvSpPr>
          <p:cNvPr id="506" name="Google Shape;506;p71"/>
          <p:cNvSpPr txBox="1"/>
          <p:nvPr/>
        </p:nvSpPr>
        <p:spPr>
          <a:xfrm>
            <a:off x="6700964" y="3744908"/>
            <a:ext cx="1177611"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Stuðnings-hugmynd</a:t>
            </a:r>
            <a:endParaRPr/>
          </a:p>
        </p:txBody>
      </p:sp>
      <p:sp>
        <p:nvSpPr>
          <p:cNvPr id="507" name="Google Shape;507;p71"/>
          <p:cNvSpPr txBox="1"/>
          <p:nvPr/>
        </p:nvSpPr>
        <p:spPr>
          <a:xfrm>
            <a:off x="7035415" y="2411909"/>
            <a:ext cx="1081314"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Stuðnings-hugmynd</a:t>
            </a:r>
            <a:endParaRPr/>
          </a:p>
        </p:txBody>
      </p:sp>
      <p:sp>
        <p:nvSpPr>
          <p:cNvPr id="508" name="Google Shape;508;p71"/>
          <p:cNvSpPr txBox="1"/>
          <p:nvPr/>
        </p:nvSpPr>
        <p:spPr>
          <a:xfrm>
            <a:off x="8596217" y="2302850"/>
            <a:ext cx="1081314"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Stuðnings-hugmynd</a:t>
            </a:r>
            <a:endParaRPr/>
          </a:p>
        </p:txBody>
      </p:sp>
      <p:sp>
        <p:nvSpPr>
          <p:cNvPr id="509" name="Google Shape;509;p71"/>
          <p:cNvSpPr txBox="1"/>
          <p:nvPr/>
        </p:nvSpPr>
        <p:spPr>
          <a:xfrm>
            <a:off x="10200947" y="2810704"/>
            <a:ext cx="840759"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Undir-hugmynd</a:t>
            </a:r>
            <a:endParaRPr/>
          </a:p>
        </p:txBody>
      </p:sp>
      <p:sp>
        <p:nvSpPr>
          <p:cNvPr id="510" name="Google Shape;510;p71"/>
          <p:cNvSpPr txBox="1"/>
          <p:nvPr/>
        </p:nvSpPr>
        <p:spPr>
          <a:xfrm>
            <a:off x="10351461" y="1606306"/>
            <a:ext cx="840759"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Undir-hugmynd</a:t>
            </a:r>
            <a:endParaRPr/>
          </a:p>
        </p:txBody>
      </p:sp>
      <p:sp>
        <p:nvSpPr>
          <p:cNvPr id="511" name="Google Shape;511;p71"/>
          <p:cNvSpPr txBox="1"/>
          <p:nvPr/>
        </p:nvSpPr>
        <p:spPr>
          <a:xfrm>
            <a:off x="9736355" y="846431"/>
            <a:ext cx="840759"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Undir-hugmynd</a:t>
            </a:r>
            <a:endParaRPr/>
          </a:p>
        </p:txBody>
      </p:sp>
      <p:sp>
        <p:nvSpPr>
          <p:cNvPr id="512" name="Google Shape;512;p71"/>
          <p:cNvSpPr txBox="1"/>
          <p:nvPr/>
        </p:nvSpPr>
        <p:spPr>
          <a:xfrm>
            <a:off x="8655973" y="847579"/>
            <a:ext cx="840759"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Undir-hugmynd</a:t>
            </a:r>
            <a:endParaRPr/>
          </a:p>
        </p:txBody>
      </p:sp>
      <p:sp>
        <p:nvSpPr>
          <p:cNvPr id="513" name="Google Shape;513;p71"/>
          <p:cNvSpPr txBox="1"/>
          <p:nvPr/>
        </p:nvSpPr>
        <p:spPr>
          <a:xfrm>
            <a:off x="7155692" y="1171540"/>
            <a:ext cx="840759"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Undir-hugmynd</a:t>
            </a:r>
            <a:endParaRPr/>
          </a:p>
        </p:txBody>
      </p:sp>
      <p:sp>
        <p:nvSpPr>
          <p:cNvPr id="514" name="Google Shape;514;p71"/>
          <p:cNvSpPr txBox="1"/>
          <p:nvPr/>
        </p:nvSpPr>
        <p:spPr>
          <a:xfrm>
            <a:off x="6075663" y="1373527"/>
            <a:ext cx="840759"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Undir-hugmynd</a:t>
            </a:r>
            <a:endParaRPr/>
          </a:p>
        </p:txBody>
      </p:sp>
      <p:sp>
        <p:nvSpPr>
          <p:cNvPr id="515" name="Google Shape;515;p71"/>
          <p:cNvSpPr txBox="1"/>
          <p:nvPr/>
        </p:nvSpPr>
        <p:spPr>
          <a:xfrm>
            <a:off x="5688142" y="2124208"/>
            <a:ext cx="840759"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Undir-hugmynd</a:t>
            </a:r>
            <a:endParaRPr/>
          </a:p>
        </p:txBody>
      </p:sp>
      <p:sp>
        <p:nvSpPr>
          <p:cNvPr id="516" name="Google Shape;516;p71"/>
          <p:cNvSpPr txBox="1"/>
          <p:nvPr/>
        </p:nvSpPr>
        <p:spPr>
          <a:xfrm>
            <a:off x="5361163" y="3247355"/>
            <a:ext cx="840759"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Undir-hugmynd</a:t>
            </a:r>
            <a:endParaRPr/>
          </a:p>
        </p:txBody>
      </p:sp>
      <p:sp>
        <p:nvSpPr>
          <p:cNvPr id="517" name="Google Shape;517;p71"/>
          <p:cNvSpPr txBox="1"/>
          <p:nvPr/>
        </p:nvSpPr>
        <p:spPr>
          <a:xfrm>
            <a:off x="5360216" y="4055732"/>
            <a:ext cx="840759"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Undir-hugmynd</a:t>
            </a:r>
            <a:endParaRPr/>
          </a:p>
        </p:txBody>
      </p:sp>
      <p:sp>
        <p:nvSpPr>
          <p:cNvPr id="518" name="Google Shape;518;p71"/>
          <p:cNvSpPr txBox="1"/>
          <p:nvPr/>
        </p:nvSpPr>
        <p:spPr>
          <a:xfrm>
            <a:off x="6241301" y="4647020"/>
            <a:ext cx="840759"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Undir-hugmynd</a:t>
            </a:r>
            <a:endParaRPr/>
          </a:p>
        </p:txBody>
      </p:sp>
      <p:sp>
        <p:nvSpPr>
          <p:cNvPr id="519" name="Google Shape;519;p71"/>
          <p:cNvSpPr txBox="1"/>
          <p:nvPr/>
        </p:nvSpPr>
        <p:spPr>
          <a:xfrm>
            <a:off x="7306860" y="5301454"/>
            <a:ext cx="840759"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Undir-hugmynd</a:t>
            </a:r>
            <a:endParaRPr/>
          </a:p>
        </p:txBody>
      </p:sp>
      <p:sp>
        <p:nvSpPr>
          <p:cNvPr id="520" name="Google Shape;520;p71"/>
          <p:cNvSpPr txBox="1"/>
          <p:nvPr/>
        </p:nvSpPr>
        <p:spPr>
          <a:xfrm>
            <a:off x="8296115" y="5495683"/>
            <a:ext cx="840759"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Undir-hugmynd</a:t>
            </a:r>
            <a:endParaRPr/>
          </a:p>
        </p:txBody>
      </p:sp>
      <p:sp>
        <p:nvSpPr>
          <p:cNvPr id="521" name="Google Shape;521;p71"/>
          <p:cNvSpPr txBox="1"/>
          <p:nvPr/>
        </p:nvSpPr>
        <p:spPr>
          <a:xfrm>
            <a:off x="9336524" y="5402729"/>
            <a:ext cx="840759"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Undir-hugmynd</a:t>
            </a:r>
            <a:endParaRPr/>
          </a:p>
        </p:txBody>
      </p:sp>
      <p:sp>
        <p:nvSpPr>
          <p:cNvPr id="522" name="Google Shape;522;p71"/>
          <p:cNvSpPr txBox="1"/>
          <p:nvPr/>
        </p:nvSpPr>
        <p:spPr>
          <a:xfrm>
            <a:off x="10008409" y="4378347"/>
            <a:ext cx="840759"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Undir-hugmynd</a:t>
            </a:r>
            <a:endParaRPr/>
          </a:p>
        </p:txBody>
      </p:sp>
      <p:sp>
        <p:nvSpPr>
          <p:cNvPr id="523" name="Google Shape;523;p71"/>
          <p:cNvSpPr txBox="1"/>
          <p:nvPr/>
        </p:nvSpPr>
        <p:spPr>
          <a:xfrm>
            <a:off x="11016566" y="3529464"/>
            <a:ext cx="840759"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Undir-hugmynd</a:t>
            </a:r>
            <a:endParaRPr/>
          </a:p>
        </p:txBody>
      </p:sp>
      <p:sp>
        <p:nvSpPr>
          <p:cNvPr id="524" name="Google Shape;524;p71"/>
          <p:cNvSpPr txBox="1"/>
          <p:nvPr/>
        </p:nvSpPr>
        <p:spPr>
          <a:xfrm>
            <a:off x="7395436" y="237796"/>
            <a:ext cx="2642116"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0000"/>
                </a:solidFill>
                <a:latin typeface="Arial"/>
                <a:ea typeface="Arial"/>
                <a:cs typeface="Arial"/>
                <a:sym typeface="Arial"/>
              </a:rPr>
              <a:t>HUGARKORT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21"/>
          <p:cNvSpPr txBox="1"/>
          <p:nvPr>
            <p:ph idx="1" type="body"/>
          </p:nvPr>
        </p:nvSpPr>
        <p:spPr>
          <a:xfrm>
            <a:off x="464195" y="545897"/>
            <a:ext cx="5113283" cy="58222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595959"/>
              </a:buClr>
              <a:buSzPts val="3600"/>
              <a:buNone/>
            </a:pPr>
            <a:r>
              <a:rPr lang="en-US"/>
              <a:t>Hugarkort</a:t>
            </a:r>
            <a:endParaRPr/>
          </a:p>
        </p:txBody>
      </p:sp>
      <p:sp>
        <p:nvSpPr>
          <p:cNvPr id="530" name="Google Shape;530;p21"/>
          <p:cNvSpPr txBox="1"/>
          <p:nvPr>
            <p:ph idx="2" type="body"/>
          </p:nvPr>
        </p:nvSpPr>
        <p:spPr>
          <a:xfrm>
            <a:off x="4242174" y="2047141"/>
            <a:ext cx="3707652" cy="1976862"/>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SzPts val="2000"/>
              <a:buNone/>
            </a:pPr>
            <a:r>
              <a:rPr lang="en-US" sz="2600"/>
              <a:t>Skilgreindu megin- viðfangsefnið þitt</a:t>
            </a:r>
            <a:br>
              <a:rPr lang="en-US" sz="2600"/>
            </a:br>
            <a:r>
              <a:rPr lang="en-US"/>
              <a:t>t.d. lítið sjálfstraust til að stofna eigið fyrirtæki</a:t>
            </a:r>
            <a:endParaRPr/>
          </a:p>
        </p:txBody>
      </p:sp>
      <p:sp>
        <p:nvSpPr>
          <p:cNvPr id="531" name="Google Shape;531;p21"/>
          <p:cNvSpPr txBox="1"/>
          <p:nvPr>
            <p:ph idx="3" type="body"/>
          </p:nvPr>
        </p:nvSpPr>
        <p:spPr>
          <a:xfrm>
            <a:off x="7514679" y="3660430"/>
            <a:ext cx="3997060" cy="2065822"/>
          </a:xfrm>
          <a:prstGeom prst="rect">
            <a:avLst/>
          </a:prstGeom>
          <a:noFill/>
          <a:ln>
            <a:noFill/>
          </a:ln>
        </p:spPr>
        <p:txBody>
          <a:bodyPr anchorCtr="0" anchor="t" bIns="45700" lIns="91425" spcFirstLastPara="1" rIns="91425" wrap="square" tIns="45700">
            <a:normAutofit fontScale="25000" lnSpcReduction="20000"/>
          </a:bodyPr>
          <a:lstStyle/>
          <a:p>
            <a:pPr indent="0" lvl="0" marL="0" rtl="0" algn="ctr">
              <a:lnSpc>
                <a:spcPct val="120000"/>
              </a:lnSpc>
              <a:spcBef>
                <a:spcPts val="0"/>
              </a:spcBef>
              <a:spcAft>
                <a:spcPts val="0"/>
              </a:spcAft>
              <a:buSzPct val="77220"/>
              <a:buNone/>
            </a:pPr>
            <a:r>
              <a:rPr lang="en-US" sz="10400"/>
              <a:t>Búðu til stuðningshugmyndir á fyrsta stigi</a:t>
            </a:r>
            <a:br>
              <a:rPr lang="en-US" sz="4200"/>
            </a:br>
            <a:r>
              <a:rPr lang="en-US" sz="6200"/>
              <a:t>þ.e. uppsprettur lítils sjálfstrausts: fjölskylda, nám, vinna, félagsleg samskipti</a:t>
            </a:r>
            <a:endParaRPr sz="6200"/>
          </a:p>
        </p:txBody>
      </p:sp>
      <p:sp>
        <p:nvSpPr>
          <p:cNvPr id="532" name="Google Shape;532;p21"/>
          <p:cNvSpPr txBox="1"/>
          <p:nvPr>
            <p:ph idx="5" type="body"/>
          </p:nvPr>
        </p:nvSpPr>
        <p:spPr>
          <a:xfrm>
            <a:off x="4842887" y="3654065"/>
            <a:ext cx="2506226" cy="335052"/>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rgbClr val="279BD3"/>
              </a:buClr>
              <a:buSzPts val="2400"/>
              <a:buNone/>
            </a:pPr>
            <a:r>
              <a:rPr lang="en-US" sz="2400"/>
              <a:t>Skref 1 </a:t>
            </a:r>
            <a:endParaRPr/>
          </a:p>
        </p:txBody>
      </p:sp>
      <p:sp>
        <p:nvSpPr>
          <p:cNvPr id="533" name="Google Shape;533;p21"/>
          <p:cNvSpPr txBox="1"/>
          <p:nvPr>
            <p:ph idx="6" type="body"/>
          </p:nvPr>
        </p:nvSpPr>
        <p:spPr>
          <a:xfrm>
            <a:off x="8159818" y="2862519"/>
            <a:ext cx="2506226" cy="335052"/>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rgbClr val="7F59A1"/>
              </a:buClr>
              <a:buSzPts val="2400"/>
              <a:buNone/>
            </a:pPr>
            <a:r>
              <a:rPr lang="en-US" sz="2400"/>
              <a:t>Skref 2</a:t>
            </a:r>
            <a:endParaRPr/>
          </a:p>
        </p:txBody>
      </p:sp>
      <p:sp>
        <p:nvSpPr>
          <p:cNvPr id="534" name="Google Shape;534;p21"/>
          <p:cNvSpPr txBox="1"/>
          <p:nvPr/>
        </p:nvSpPr>
        <p:spPr>
          <a:xfrm>
            <a:off x="464195" y="1215830"/>
            <a:ext cx="6680317" cy="74359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1" lang="en-US" sz="2400" u="none" cap="none" strike="noStrike">
                <a:solidFill>
                  <a:srgbClr val="0070C0"/>
                </a:solidFill>
                <a:latin typeface="Calibri"/>
                <a:ea typeface="Calibri"/>
                <a:cs typeface="Calibri"/>
                <a:sym typeface="Calibri"/>
              </a:rPr>
              <a:t>Æfing til að skoða sjálfa sig og sem nýtist í tengslum við hvað sem er.</a:t>
            </a:r>
            <a:br>
              <a:rPr b="0" i="1" lang="en-US" sz="2400" u="none" cap="none" strike="noStrike">
                <a:solidFill>
                  <a:srgbClr val="0070C0"/>
                </a:solidFill>
                <a:latin typeface="Calibri"/>
                <a:ea typeface="Calibri"/>
                <a:cs typeface="Calibri"/>
                <a:sym typeface="Calibri"/>
              </a:rPr>
            </a:br>
            <a:endParaRPr b="0" i="1" sz="2400" u="none" cap="none" strike="noStrike">
              <a:solidFill>
                <a:srgbClr val="0070C0"/>
              </a:solidFill>
              <a:latin typeface="Calibri"/>
              <a:ea typeface="Calibri"/>
              <a:cs typeface="Calibri"/>
              <a:sym typeface="Calibri"/>
            </a:endParaRPr>
          </a:p>
        </p:txBody>
      </p:sp>
      <p:sp>
        <p:nvSpPr>
          <p:cNvPr id="535" name="Google Shape;535;p21"/>
          <p:cNvSpPr txBox="1"/>
          <p:nvPr>
            <p:ph idx="4" type="body"/>
          </p:nvPr>
        </p:nvSpPr>
        <p:spPr>
          <a:xfrm>
            <a:off x="1525956" y="2953206"/>
            <a:ext cx="2182707" cy="700859"/>
          </a:xfrm>
          <a:prstGeom prst="rect">
            <a:avLst/>
          </a:prstGeom>
          <a:noFill/>
          <a:ln>
            <a:noFill/>
          </a:ln>
        </p:spPr>
        <p:txBody>
          <a:bodyPr anchorCtr="0" anchor="ctr" bIns="45700" lIns="91425" spcFirstLastPara="1" rIns="91425" wrap="square" tIns="45700">
            <a:normAutofit/>
          </a:bodyPr>
          <a:lstStyle/>
          <a:p>
            <a:pPr indent="-228600" lvl="0" marL="457200" rtl="0" algn="ctr">
              <a:lnSpc>
                <a:spcPct val="90000"/>
              </a:lnSpc>
              <a:spcBef>
                <a:spcPts val="1000"/>
              </a:spcBef>
              <a:spcAft>
                <a:spcPts val="0"/>
              </a:spcAft>
              <a:buClr>
                <a:schemeClr val="lt1"/>
              </a:buClr>
              <a:buSzPts val="2595"/>
              <a:buNone/>
            </a:pPr>
            <a:r>
              <a:rPr b="1" lang="en-US" sz="2400"/>
              <a:t>Byrjun</a:t>
            </a:r>
            <a:endParaRPr/>
          </a:p>
        </p:txBody>
      </p:sp>
      <p:pic>
        <p:nvPicPr>
          <p:cNvPr id="536" name="Google Shape;536;p21"/>
          <p:cNvPicPr preferRelativeResize="0"/>
          <p:nvPr/>
        </p:nvPicPr>
        <p:blipFill rotWithShape="1">
          <a:blip r:embed="rId3">
            <a:alphaModFix/>
          </a:blip>
          <a:srcRect b="0" l="0" r="0" t="0"/>
          <a:stretch/>
        </p:blipFill>
        <p:spPr>
          <a:xfrm>
            <a:off x="2617310" y="3524198"/>
            <a:ext cx="304519" cy="3045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
          <p:cNvSpPr txBox="1"/>
          <p:nvPr>
            <p:ph idx="1" type="body"/>
          </p:nvPr>
        </p:nvSpPr>
        <p:spPr>
          <a:xfrm>
            <a:off x="4864476" y="1570632"/>
            <a:ext cx="6626936" cy="4031882"/>
          </a:xfrm>
          <a:prstGeom prst="rect">
            <a:avLst/>
          </a:prstGeom>
          <a:noFill/>
          <a:ln>
            <a:noFill/>
          </a:ln>
        </p:spPr>
        <p:txBody>
          <a:bodyPr anchorCtr="0" anchor="t" bIns="45700" lIns="91425" spcFirstLastPara="1" rIns="91425" wrap="square" tIns="45700">
            <a:normAutofit fontScale="85000" lnSpcReduction="20000"/>
          </a:bodyPr>
          <a:lstStyle/>
          <a:p>
            <a:pPr indent="0" lvl="0" marL="1" rtl="0" algn="just">
              <a:lnSpc>
                <a:spcPct val="120000"/>
              </a:lnSpc>
              <a:spcBef>
                <a:spcPts val="0"/>
              </a:spcBef>
              <a:spcAft>
                <a:spcPts val="0"/>
              </a:spcAft>
              <a:buSzPct val="99099"/>
              <a:buNone/>
            </a:pPr>
            <a:r>
              <a:rPr b="1" i="0" lang="en-US" sz="2800">
                <a:solidFill>
                  <a:srgbClr val="000000"/>
                </a:solidFill>
                <a:latin typeface="Calibri"/>
                <a:ea typeface="Calibri"/>
                <a:cs typeface="Calibri"/>
                <a:sym typeface="Calibri"/>
              </a:rPr>
              <a:t>Þessi sjötti námspakki af sex hluta námsefnispakka PEAK býður upp á verkfæri og greiningu til að</a:t>
            </a:r>
            <a:r>
              <a:rPr b="0" i="0" lang="en-US" sz="2800">
                <a:solidFill>
                  <a:srgbClr val="000000"/>
                </a:solidFill>
                <a:latin typeface="Calibri"/>
                <a:ea typeface="Calibri"/>
                <a:cs typeface="Calibri"/>
                <a:sym typeface="Calibri"/>
              </a:rPr>
              <a:t>:</a:t>
            </a:r>
            <a:endParaRPr/>
          </a:p>
          <a:p>
            <a:pPr indent="0" lvl="0" marL="1" rtl="0" algn="just">
              <a:lnSpc>
                <a:spcPct val="120000"/>
              </a:lnSpc>
              <a:spcBef>
                <a:spcPts val="0"/>
              </a:spcBef>
              <a:spcAft>
                <a:spcPts val="0"/>
              </a:spcAft>
              <a:buSzPct val="99099"/>
              <a:buNone/>
            </a:pPr>
            <a:r>
              <a:t/>
            </a:r>
            <a:endParaRPr b="0" i="0" sz="2800">
              <a:solidFill>
                <a:srgbClr val="000000"/>
              </a:solidFill>
              <a:latin typeface="Calibri"/>
              <a:ea typeface="Calibri"/>
              <a:cs typeface="Calibri"/>
              <a:sym typeface="Calibri"/>
            </a:endParaRPr>
          </a:p>
          <a:p>
            <a:pPr indent="-342900" lvl="0" marL="342901" rtl="0" algn="just">
              <a:lnSpc>
                <a:spcPct val="140000"/>
              </a:lnSpc>
              <a:spcBef>
                <a:spcPts val="0"/>
              </a:spcBef>
              <a:spcAft>
                <a:spcPts val="0"/>
              </a:spcAft>
              <a:buSzPct val="99099"/>
              <a:buFont typeface="Arial"/>
              <a:buChar char="•"/>
            </a:pPr>
            <a:r>
              <a:rPr b="0" i="0" lang="en-US">
                <a:solidFill>
                  <a:srgbClr val="000000"/>
                </a:solidFill>
                <a:latin typeface="Calibri"/>
                <a:ea typeface="Calibri"/>
                <a:cs typeface="Calibri"/>
                <a:sym typeface="Calibri"/>
              </a:rPr>
              <a:t>Skilja hvers vegna það er kynjamunur í frumkvöðlastarfi og hvernig hann birtist.</a:t>
            </a:r>
            <a:endParaRPr/>
          </a:p>
          <a:p>
            <a:pPr indent="-342900" lvl="0" marL="342901" rtl="0" algn="just">
              <a:lnSpc>
                <a:spcPct val="140000"/>
              </a:lnSpc>
              <a:spcBef>
                <a:spcPts val="0"/>
              </a:spcBef>
              <a:spcAft>
                <a:spcPts val="0"/>
              </a:spcAft>
              <a:buSzPct val="99099"/>
              <a:buFont typeface="Arial"/>
              <a:buChar char="•"/>
            </a:pPr>
            <a:r>
              <a:rPr b="0" i="0" lang="en-US">
                <a:solidFill>
                  <a:srgbClr val="000000"/>
                </a:solidFill>
                <a:latin typeface="Calibri"/>
                <a:ea typeface="Calibri"/>
                <a:cs typeface="Calibri"/>
                <a:sym typeface="Calibri"/>
              </a:rPr>
              <a:t>Gera sér grein fyrir því að konur standa frammi fyrir sérstökum áskorunum í frumkvöðlastarfi sem geta orðið flóknari í fjallasvæðum og dreifbýli. </a:t>
            </a:r>
            <a:endParaRPr/>
          </a:p>
          <a:p>
            <a:pPr indent="-342900" lvl="0" marL="342901" rtl="0" algn="just">
              <a:lnSpc>
                <a:spcPct val="140000"/>
              </a:lnSpc>
              <a:spcBef>
                <a:spcPts val="0"/>
              </a:spcBef>
              <a:spcAft>
                <a:spcPts val="0"/>
              </a:spcAft>
              <a:buSzPct val="99099"/>
              <a:buFont typeface="Arial"/>
              <a:buChar char="•"/>
            </a:pPr>
            <a:r>
              <a:rPr b="0" i="0" lang="en-US">
                <a:solidFill>
                  <a:srgbClr val="000000"/>
                </a:solidFill>
                <a:latin typeface="Calibri"/>
                <a:ea typeface="Calibri"/>
                <a:cs typeface="Calibri"/>
                <a:sym typeface="Calibri"/>
              </a:rPr>
              <a:t>Þekkja mikilvægi hvatningar, færni, valdeflingar og tengslaneta fyrir konur.</a:t>
            </a:r>
            <a:endParaRPr>
              <a:latin typeface="Calibri"/>
              <a:ea typeface="Calibri"/>
              <a:cs typeface="Calibri"/>
              <a:sym typeface="Calibri"/>
            </a:endParaRPr>
          </a:p>
          <a:p>
            <a:pPr indent="0" lvl="0" marL="0" rtl="0" algn="l">
              <a:lnSpc>
                <a:spcPct val="90000"/>
              </a:lnSpc>
              <a:spcBef>
                <a:spcPts val="0"/>
              </a:spcBef>
              <a:spcAft>
                <a:spcPts val="0"/>
              </a:spcAft>
              <a:buSzPct val="99099"/>
              <a:buNone/>
            </a:pPr>
            <a:r>
              <a:t/>
            </a:r>
            <a:endParaRPr>
              <a:solidFill>
                <a:srgbClr val="0070C0"/>
              </a:solidFill>
            </a:endParaRPr>
          </a:p>
        </p:txBody>
      </p:sp>
      <p:sp>
        <p:nvSpPr>
          <p:cNvPr id="265" name="Google Shape;265;p1"/>
          <p:cNvSpPr txBox="1"/>
          <p:nvPr>
            <p:ph idx="3" type="body"/>
          </p:nvPr>
        </p:nvSpPr>
        <p:spPr>
          <a:xfrm>
            <a:off x="4819638" y="666476"/>
            <a:ext cx="4242474" cy="75402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3600"/>
              <a:buNone/>
            </a:pPr>
            <a:r>
              <a:rPr lang="en-US" sz="4400">
                <a:solidFill>
                  <a:srgbClr val="0070C0"/>
                </a:solidFill>
              </a:rPr>
              <a:t>Kynning </a:t>
            </a:r>
            <a:endParaRPr sz="4400">
              <a:solidFill>
                <a:srgbClr val="0070C0"/>
              </a:solidFill>
            </a:endParaRPr>
          </a:p>
        </p:txBody>
      </p:sp>
      <p:pic>
        <p:nvPicPr>
          <p:cNvPr id="266" name="Google Shape;266;p1"/>
          <p:cNvPicPr preferRelativeResize="0"/>
          <p:nvPr/>
        </p:nvPicPr>
        <p:blipFill rotWithShape="1">
          <a:blip r:embed="rId3">
            <a:alphaModFix/>
          </a:blip>
          <a:srcRect b="0" l="23294" r="36451" t="0"/>
          <a:stretch/>
        </p:blipFill>
        <p:spPr>
          <a:xfrm>
            <a:off x="0" y="875763"/>
            <a:ext cx="4700789" cy="598223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22"/>
          <p:cNvSpPr txBox="1"/>
          <p:nvPr>
            <p:ph idx="1" type="body"/>
          </p:nvPr>
        </p:nvSpPr>
        <p:spPr>
          <a:xfrm>
            <a:off x="1070677" y="3695604"/>
            <a:ext cx="3283239" cy="316239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000"/>
              <a:buNone/>
            </a:pPr>
            <a:r>
              <a:rPr lang="en-US" sz="2400"/>
              <a:t>Útvíkkaðu hugmyndina niður í undirflokka</a:t>
            </a:r>
            <a:br>
              <a:rPr lang="en-US" sz="2200"/>
            </a:br>
            <a:r>
              <a:rPr lang="en-US" sz="2200"/>
              <a:t>skilgreindu hvernig fjölskylda þín getur t.d. verið ástæða lélegs sjálfstraust (viðhorf, skoðanir, trú o.s.frv.)</a:t>
            </a:r>
            <a:endParaRPr/>
          </a:p>
          <a:p>
            <a:pPr indent="-228600" lvl="0" marL="228600" rtl="0" algn="ctr">
              <a:lnSpc>
                <a:spcPct val="90000"/>
              </a:lnSpc>
              <a:spcBef>
                <a:spcPts val="0"/>
              </a:spcBef>
              <a:spcAft>
                <a:spcPts val="0"/>
              </a:spcAft>
              <a:buClr>
                <a:srgbClr val="595959"/>
              </a:buClr>
              <a:buSzPts val="2000"/>
              <a:buNone/>
            </a:pPr>
            <a:r>
              <a:t/>
            </a:r>
            <a:endParaRPr/>
          </a:p>
        </p:txBody>
      </p:sp>
      <p:sp>
        <p:nvSpPr>
          <p:cNvPr id="542" name="Google Shape;542;p22"/>
          <p:cNvSpPr txBox="1"/>
          <p:nvPr>
            <p:ph idx="2" type="body"/>
          </p:nvPr>
        </p:nvSpPr>
        <p:spPr>
          <a:xfrm>
            <a:off x="4311751" y="1041517"/>
            <a:ext cx="3568498" cy="195942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000"/>
              <a:buNone/>
            </a:pPr>
            <a:r>
              <a:rPr lang="en-US" sz="2600"/>
              <a:t>Þú getur haldið áfram að víkka út alla eða einstaka undirflokka ef það hjálpar til við að skerpa á viðfangsefninu</a:t>
            </a:r>
            <a:endParaRPr/>
          </a:p>
        </p:txBody>
      </p:sp>
      <p:sp>
        <p:nvSpPr>
          <p:cNvPr id="543" name="Google Shape;543;p22"/>
          <p:cNvSpPr txBox="1"/>
          <p:nvPr>
            <p:ph idx="3" type="body"/>
          </p:nvPr>
        </p:nvSpPr>
        <p:spPr>
          <a:xfrm>
            <a:off x="8092905" y="3695604"/>
            <a:ext cx="2767268" cy="219900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000"/>
              <a:buNone/>
            </a:pPr>
            <a:r>
              <a:rPr lang="en-US" sz="2600"/>
              <a:t>Skilgreindu hvaða undirflokkar fela í sér kynjamisrétti og/eða  staðalímyndir </a:t>
            </a:r>
            <a:endParaRPr/>
          </a:p>
        </p:txBody>
      </p:sp>
      <p:sp>
        <p:nvSpPr>
          <p:cNvPr id="544" name="Google Shape;544;p22"/>
          <p:cNvSpPr txBox="1"/>
          <p:nvPr>
            <p:ph idx="4" type="body"/>
          </p:nvPr>
        </p:nvSpPr>
        <p:spPr>
          <a:xfrm>
            <a:off x="1459184" y="2837148"/>
            <a:ext cx="2506226" cy="335052"/>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rgbClr val="3D3D7D"/>
              </a:buClr>
              <a:buSzPts val="2400"/>
              <a:buNone/>
            </a:pPr>
            <a:r>
              <a:rPr lang="en-US" sz="2400"/>
              <a:t>Skref 4</a:t>
            </a:r>
            <a:endParaRPr/>
          </a:p>
        </p:txBody>
      </p:sp>
      <p:sp>
        <p:nvSpPr>
          <p:cNvPr id="545" name="Google Shape;545;p22"/>
          <p:cNvSpPr txBox="1"/>
          <p:nvPr>
            <p:ph idx="5" type="body"/>
          </p:nvPr>
        </p:nvSpPr>
        <p:spPr>
          <a:xfrm>
            <a:off x="4890125" y="3857054"/>
            <a:ext cx="2506226" cy="335052"/>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rgbClr val="279BD3"/>
              </a:buClr>
              <a:buSzPts val="2400"/>
              <a:buNone/>
            </a:pPr>
            <a:r>
              <a:rPr lang="en-US" sz="2400"/>
              <a:t>Skref 5</a:t>
            </a:r>
            <a:endParaRPr/>
          </a:p>
        </p:txBody>
      </p:sp>
      <p:sp>
        <p:nvSpPr>
          <p:cNvPr id="546" name="Google Shape;546;p22"/>
          <p:cNvSpPr txBox="1"/>
          <p:nvPr>
            <p:ph idx="6" type="body"/>
          </p:nvPr>
        </p:nvSpPr>
        <p:spPr>
          <a:xfrm>
            <a:off x="8223426" y="2825658"/>
            <a:ext cx="2506226" cy="335052"/>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rgbClr val="7F59A1"/>
              </a:buClr>
              <a:buSzPts val="2400"/>
              <a:buNone/>
            </a:pPr>
            <a:r>
              <a:rPr lang="en-US" sz="2400"/>
              <a:t>Skref 6</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23"/>
          <p:cNvSpPr txBox="1"/>
          <p:nvPr>
            <p:ph idx="1" type="body"/>
          </p:nvPr>
        </p:nvSpPr>
        <p:spPr>
          <a:xfrm>
            <a:off x="729629" y="1034696"/>
            <a:ext cx="3648674" cy="211061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000"/>
              <a:buNone/>
            </a:pPr>
            <a:r>
              <a:rPr lang="en-US" sz="2600"/>
              <a:t>Skilgreindu raunverulega styrkleika þína og veikleika</a:t>
            </a:r>
            <a:br>
              <a:rPr lang="en-US" sz="2600"/>
            </a:br>
            <a:r>
              <a:rPr lang="en-US" sz="2600"/>
              <a:t>í tengslum við frumkvöðlahugmynd þína</a:t>
            </a:r>
            <a:br>
              <a:rPr lang="en-US" sz="2600"/>
            </a:br>
            <a:endParaRPr/>
          </a:p>
        </p:txBody>
      </p:sp>
      <p:sp>
        <p:nvSpPr>
          <p:cNvPr id="552" name="Google Shape;552;p23"/>
          <p:cNvSpPr txBox="1"/>
          <p:nvPr>
            <p:ph idx="2" type="body"/>
          </p:nvPr>
        </p:nvSpPr>
        <p:spPr>
          <a:xfrm>
            <a:off x="4390471" y="3842694"/>
            <a:ext cx="3341686" cy="219696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000"/>
              <a:buNone/>
            </a:pPr>
            <a:r>
              <a:rPr lang="en-US" sz="2600"/>
              <a:t>Með því að þekkja veikleika þína geturðu einbeitt þér að því að vinna með þá - </a:t>
            </a:r>
            <a:r>
              <a:rPr i="1" lang="en-US" sz="2600"/>
              <a:t>nýttu allt tiltækt efni </a:t>
            </a:r>
            <a:br>
              <a:rPr lang="en-US" sz="2600"/>
            </a:br>
            <a:endParaRPr i="1" sz="2600"/>
          </a:p>
        </p:txBody>
      </p:sp>
      <p:sp>
        <p:nvSpPr>
          <p:cNvPr id="553" name="Google Shape;553;p23"/>
          <p:cNvSpPr txBox="1"/>
          <p:nvPr>
            <p:ph idx="3" type="body"/>
          </p:nvPr>
        </p:nvSpPr>
        <p:spPr>
          <a:xfrm>
            <a:off x="8726183" y="3145311"/>
            <a:ext cx="1233055" cy="441123"/>
          </a:xfrm>
          <a:prstGeom prst="rect">
            <a:avLst/>
          </a:prstGeom>
          <a:noFill/>
          <a:ln>
            <a:noFill/>
          </a:ln>
        </p:spPr>
        <p:txBody>
          <a:bodyPr anchorCtr="0" anchor="ctr" bIns="45700" lIns="91425" spcFirstLastPara="1" rIns="91425" wrap="square" tIns="45700">
            <a:normAutofit/>
          </a:bodyPr>
          <a:lstStyle/>
          <a:p>
            <a:pPr indent="-228600" lvl="0" marL="228600" rtl="0" algn="ctr">
              <a:lnSpc>
                <a:spcPct val="90000"/>
              </a:lnSpc>
              <a:spcBef>
                <a:spcPts val="0"/>
              </a:spcBef>
              <a:spcAft>
                <a:spcPts val="0"/>
              </a:spcAft>
              <a:buClr>
                <a:schemeClr val="lt1"/>
              </a:buClr>
              <a:buSzPts val="2000"/>
              <a:buNone/>
            </a:pPr>
            <a:r>
              <a:rPr b="1" lang="en-US" sz="2400"/>
              <a:t>Endir</a:t>
            </a:r>
            <a:endParaRPr b="1" sz="2400"/>
          </a:p>
        </p:txBody>
      </p:sp>
      <p:sp>
        <p:nvSpPr>
          <p:cNvPr id="554" name="Google Shape;554;p23"/>
          <p:cNvSpPr txBox="1"/>
          <p:nvPr>
            <p:ph idx="4" type="body"/>
          </p:nvPr>
        </p:nvSpPr>
        <p:spPr>
          <a:xfrm>
            <a:off x="1466515" y="3842694"/>
            <a:ext cx="2506226" cy="335052"/>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rgbClr val="3D3D7D"/>
              </a:buClr>
              <a:buSzPts val="2400"/>
              <a:buNone/>
            </a:pPr>
            <a:r>
              <a:rPr lang="en-US" sz="2400"/>
              <a:t>Skref 7</a:t>
            </a:r>
            <a:endParaRPr sz="2400"/>
          </a:p>
        </p:txBody>
      </p:sp>
      <p:sp>
        <p:nvSpPr>
          <p:cNvPr id="555" name="Google Shape;555;p23"/>
          <p:cNvSpPr txBox="1"/>
          <p:nvPr>
            <p:ph idx="5" type="body"/>
          </p:nvPr>
        </p:nvSpPr>
        <p:spPr>
          <a:xfrm>
            <a:off x="4808201" y="2797420"/>
            <a:ext cx="2506226" cy="335052"/>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rgbClr val="1B728D"/>
              </a:buClr>
              <a:buSzPts val="2400"/>
              <a:buNone/>
            </a:pPr>
            <a:r>
              <a:rPr lang="en-US" sz="2400"/>
              <a:t>Skref 8</a:t>
            </a:r>
            <a:endParaRPr sz="2400"/>
          </a:p>
        </p:txBody>
      </p:sp>
      <p:pic>
        <p:nvPicPr>
          <p:cNvPr id="556" name="Google Shape;556;p23"/>
          <p:cNvPicPr preferRelativeResize="0"/>
          <p:nvPr/>
        </p:nvPicPr>
        <p:blipFill rotWithShape="1">
          <a:blip r:embed="rId3">
            <a:alphaModFix/>
          </a:blip>
          <a:srcRect b="0" l="0" r="0" t="0"/>
          <a:stretch/>
        </p:blipFill>
        <p:spPr>
          <a:xfrm>
            <a:off x="9207592" y="3586434"/>
            <a:ext cx="270238" cy="25626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72"/>
          <p:cNvSpPr txBox="1"/>
          <p:nvPr>
            <p:ph idx="1" type="body"/>
          </p:nvPr>
        </p:nvSpPr>
        <p:spPr>
          <a:xfrm>
            <a:off x="5210629" y="1807811"/>
            <a:ext cx="6342742" cy="3867704"/>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SzPts val="2400"/>
              <a:buNone/>
            </a:pPr>
            <a:r>
              <a:rPr lang="en-US"/>
              <a:t>Þú getur nýtt blað og penna/liti við að gera hugarkort</a:t>
            </a:r>
            <a:br>
              <a:rPr lang="en-US"/>
            </a:br>
            <a:endParaRPr/>
          </a:p>
          <a:p>
            <a:pPr indent="-228600" lvl="0" marL="228600" rtl="0" algn="just">
              <a:lnSpc>
                <a:spcPct val="90000"/>
              </a:lnSpc>
              <a:spcBef>
                <a:spcPts val="0"/>
              </a:spcBef>
              <a:spcAft>
                <a:spcPts val="0"/>
              </a:spcAft>
              <a:buClr>
                <a:srgbClr val="595959"/>
              </a:buClr>
              <a:buSzPts val="2400"/>
              <a:buNone/>
            </a:pPr>
            <a:r>
              <a:rPr lang="en-US"/>
              <a:t>Þú getur líka notað rafrænt form </a:t>
            </a:r>
            <a:r>
              <a:rPr lang="en-US" u="sng">
                <a:solidFill>
                  <a:srgbClr val="EC34AF"/>
                </a:solidFill>
                <a:hlinkClick r:id="rId3">
                  <a:extLst>
                    <a:ext uri="{A12FA001-AC4F-418D-AE19-62706E023703}">
                      <ahyp:hlinkClr val="tx"/>
                    </a:ext>
                  </a:extLst>
                </a:hlinkClick>
              </a:rPr>
              <a:t>Sjá hér</a:t>
            </a:r>
            <a:endParaRPr>
              <a:solidFill>
                <a:srgbClr val="EC34AF"/>
              </a:solidFill>
            </a:endParaRPr>
          </a:p>
          <a:p>
            <a:pPr indent="-228600" lvl="0" marL="228600" rtl="0" algn="just">
              <a:lnSpc>
                <a:spcPct val="90000"/>
              </a:lnSpc>
              <a:spcBef>
                <a:spcPts val="0"/>
              </a:spcBef>
              <a:spcAft>
                <a:spcPts val="0"/>
              </a:spcAft>
              <a:buClr>
                <a:srgbClr val="595959"/>
              </a:buClr>
              <a:buSzPts val="2400"/>
              <a:buNone/>
            </a:pPr>
            <a:r>
              <a:t/>
            </a:r>
            <a:endParaRPr>
              <a:solidFill>
                <a:srgbClr val="FF0066"/>
              </a:solidFill>
            </a:endParaRPr>
          </a:p>
          <a:p>
            <a:pPr indent="-228600" lvl="0" marL="228600" rtl="0" algn="just">
              <a:lnSpc>
                <a:spcPct val="90000"/>
              </a:lnSpc>
              <a:spcBef>
                <a:spcPts val="0"/>
              </a:spcBef>
              <a:spcAft>
                <a:spcPts val="0"/>
              </a:spcAft>
              <a:buSzPts val="2400"/>
              <a:buNone/>
            </a:pPr>
            <a:r>
              <a:rPr i="1" lang="en-US">
                <a:solidFill>
                  <a:srgbClr val="CB25E7"/>
                </a:solidFill>
              </a:rPr>
              <a:t>Þú getur notað hugarkort til að kanna allt sem þér dettur í hug!</a:t>
            </a:r>
            <a:endParaRPr/>
          </a:p>
          <a:p>
            <a:pPr indent="-228600" lvl="0" marL="228600" rtl="0" algn="just">
              <a:lnSpc>
                <a:spcPct val="90000"/>
              </a:lnSpc>
              <a:spcBef>
                <a:spcPts val="0"/>
              </a:spcBef>
              <a:spcAft>
                <a:spcPts val="0"/>
              </a:spcAft>
              <a:buSzPts val="2400"/>
              <a:buNone/>
            </a:pPr>
            <a:r>
              <a:rPr lang="en-US" sz="2000"/>
              <a:t>(Þú getur t.d. notað það til að kanna ávinninginn sem hugmyndin þín mun hafa í för með sér fyrir þitt nærumhverfi, eða hvernig annað ungt fólk á þínu svæði gæti fengið innblástur).</a:t>
            </a:r>
            <a:endParaRPr/>
          </a:p>
        </p:txBody>
      </p:sp>
      <p:sp>
        <p:nvSpPr>
          <p:cNvPr id="562" name="Google Shape;562;p72"/>
          <p:cNvSpPr txBox="1"/>
          <p:nvPr>
            <p:ph idx="3" type="body"/>
          </p:nvPr>
        </p:nvSpPr>
        <p:spPr>
          <a:xfrm>
            <a:off x="4874230" y="693772"/>
            <a:ext cx="6971707" cy="58222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595959"/>
              </a:buClr>
              <a:buSzPts val="3600"/>
              <a:buNone/>
            </a:pPr>
            <a:r>
              <a:rPr lang="en-US"/>
              <a:t>Hugarkort</a:t>
            </a:r>
            <a:endParaRPr/>
          </a:p>
        </p:txBody>
      </p:sp>
      <p:pic>
        <p:nvPicPr>
          <p:cNvPr id="563" name="Google Shape;563;p72"/>
          <p:cNvPicPr preferRelativeResize="0"/>
          <p:nvPr>
            <p:ph idx="2" type="pic"/>
          </p:nvPr>
        </p:nvPicPr>
        <p:blipFill rotWithShape="1">
          <a:blip r:embed="rId4">
            <a:alphaModFix/>
          </a:blip>
          <a:srcRect b="0" l="32265" r="32265" t="0"/>
          <a:stretch/>
        </p:blipFill>
        <p:spPr>
          <a:xfrm flipH="1">
            <a:off x="-1" y="2780"/>
            <a:ext cx="4862437" cy="685522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13"/>
          <p:cNvSpPr txBox="1"/>
          <p:nvPr>
            <p:ph idx="3" type="body"/>
          </p:nvPr>
        </p:nvSpPr>
        <p:spPr>
          <a:xfrm>
            <a:off x="512127" y="771183"/>
            <a:ext cx="4858164"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959"/>
              </a:buClr>
              <a:buSzPts val="2200"/>
              <a:buNone/>
            </a:pPr>
            <a:r>
              <a:rPr i="1" lang="en-US" sz="2800">
                <a:solidFill>
                  <a:srgbClr val="20EEF1"/>
                </a:solidFill>
              </a:rPr>
              <a:t>Hafðu í huga að:</a:t>
            </a:r>
            <a:endParaRPr/>
          </a:p>
        </p:txBody>
      </p:sp>
      <p:sp>
        <p:nvSpPr>
          <p:cNvPr id="569" name="Google Shape;569;p13"/>
          <p:cNvSpPr txBox="1"/>
          <p:nvPr>
            <p:ph idx="6" type="body"/>
          </p:nvPr>
        </p:nvSpPr>
        <p:spPr>
          <a:xfrm>
            <a:off x="512127" y="1512643"/>
            <a:ext cx="4858164" cy="3288827"/>
          </a:xfrm>
          <a:prstGeom prst="rect">
            <a:avLst/>
          </a:prstGeom>
          <a:noFill/>
          <a:ln>
            <a:noFill/>
          </a:ln>
        </p:spPr>
        <p:txBody>
          <a:bodyPr anchorCtr="0" anchor="ctr" bIns="45700" lIns="91425" spcFirstLastPara="1" rIns="91425" wrap="square" tIns="45700">
            <a:noAutofit/>
          </a:bodyPr>
          <a:lstStyle/>
          <a:p>
            <a:pPr indent="0" lvl="0" marL="0" rtl="0" algn="just">
              <a:lnSpc>
                <a:spcPct val="120000"/>
              </a:lnSpc>
              <a:spcBef>
                <a:spcPts val="0"/>
              </a:spcBef>
              <a:spcAft>
                <a:spcPts val="0"/>
              </a:spcAft>
              <a:buSzPts val="5000"/>
              <a:buNone/>
            </a:pPr>
            <a:r>
              <a:rPr lang="en-US" sz="2400">
                <a:solidFill>
                  <a:schemeClr val="lt1"/>
                </a:solidFill>
              </a:rPr>
              <a:t>Sköpun, stuðningur og efling frumkvöðlastarfs meðal kvenna hefur orðið afgerandi þáttur í að breyta lífi margra þeirra, s</a:t>
            </a:r>
            <a:r>
              <a:rPr i="1" lang="en-US" sz="2400">
                <a:solidFill>
                  <a:schemeClr val="lt1"/>
                </a:solidFill>
              </a:rPr>
              <a:t>érstaklega ungra kvenna.</a:t>
            </a:r>
            <a:br>
              <a:rPr lang="en-US" sz="2400">
                <a:solidFill>
                  <a:schemeClr val="lt1"/>
                </a:solidFill>
              </a:rPr>
            </a:br>
            <a:endParaRPr i="1">
              <a:solidFill>
                <a:schemeClr val="lt1"/>
              </a:solidFill>
            </a:endParaRPr>
          </a:p>
        </p:txBody>
      </p:sp>
      <p:pic>
        <p:nvPicPr>
          <p:cNvPr id="570" name="Google Shape;570;p13"/>
          <p:cNvPicPr preferRelativeResize="0"/>
          <p:nvPr/>
        </p:nvPicPr>
        <p:blipFill rotWithShape="1">
          <a:blip r:embed="rId3">
            <a:alphaModFix/>
          </a:blip>
          <a:srcRect b="0" l="0" r="0" t="0"/>
          <a:stretch/>
        </p:blipFill>
        <p:spPr>
          <a:xfrm>
            <a:off x="6462107" y="481114"/>
            <a:ext cx="2193575" cy="2193575"/>
          </a:xfrm>
          <a:prstGeom prst="rect">
            <a:avLst/>
          </a:prstGeom>
          <a:noFill/>
          <a:ln>
            <a:noFill/>
          </a:ln>
        </p:spPr>
      </p:pic>
      <p:pic>
        <p:nvPicPr>
          <p:cNvPr id="571" name="Google Shape;571;p13"/>
          <p:cNvPicPr preferRelativeResize="0"/>
          <p:nvPr/>
        </p:nvPicPr>
        <p:blipFill rotWithShape="1">
          <a:blip r:embed="rId4">
            <a:alphaModFix/>
          </a:blip>
          <a:srcRect b="0" l="0" r="0" t="0"/>
          <a:stretch/>
        </p:blipFill>
        <p:spPr>
          <a:xfrm>
            <a:off x="7838108" y="1959826"/>
            <a:ext cx="2394463" cy="2394463"/>
          </a:xfrm>
          <a:prstGeom prst="rect">
            <a:avLst/>
          </a:prstGeom>
          <a:noFill/>
          <a:ln>
            <a:noFill/>
          </a:ln>
        </p:spPr>
      </p:pic>
      <p:pic>
        <p:nvPicPr>
          <p:cNvPr id="572" name="Google Shape;572;p13"/>
          <p:cNvPicPr preferRelativeResize="0"/>
          <p:nvPr/>
        </p:nvPicPr>
        <p:blipFill rotWithShape="1">
          <a:blip r:embed="rId5">
            <a:alphaModFix/>
          </a:blip>
          <a:srcRect b="0" l="0" r="0" t="0"/>
          <a:stretch/>
        </p:blipFill>
        <p:spPr>
          <a:xfrm>
            <a:off x="8796730" y="313620"/>
            <a:ext cx="2060627" cy="2060627"/>
          </a:xfrm>
          <a:prstGeom prst="rect">
            <a:avLst/>
          </a:prstGeom>
          <a:noFill/>
          <a:ln>
            <a:noFill/>
          </a:ln>
        </p:spPr>
      </p:pic>
      <p:pic>
        <p:nvPicPr>
          <p:cNvPr id="573" name="Google Shape;573;p13"/>
          <p:cNvPicPr preferRelativeResize="0"/>
          <p:nvPr/>
        </p:nvPicPr>
        <p:blipFill rotWithShape="1">
          <a:blip r:embed="rId6">
            <a:alphaModFix/>
          </a:blip>
          <a:srcRect b="0" l="0" r="0" t="0"/>
          <a:stretch/>
        </p:blipFill>
        <p:spPr>
          <a:xfrm>
            <a:off x="6083410" y="3233431"/>
            <a:ext cx="2433227" cy="2433227"/>
          </a:xfrm>
          <a:prstGeom prst="rect">
            <a:avLst/>
          </a:prstGeom>
          <a:noFill/>
          <a:ln>
            <a:noFill/>
          </a:ln>
        </p:spPr>
      </p:pic>
      <p:pic>
        <p:nvPicPr>
          <p:cNvPr id="574" name="Google Shape;574;p13"/>
          <p:cNvPicPr preferRelativeResize="0"/>
          <p:nvPr/>
        </p:nvPicPr>
        <p:blipFill rotWithShape="1">
          <a:blip r:embed="rId7">
            <a:alphaModFix/>
          </a:blip>
          <a:srcRect b="0" l="0" r="0" t="0"/>
          <a:stretch/>
        </p:blipFill>
        <p:spPr>
          <a:xfrm>
            <a:off x="9324448" y="3778471"/>
            <a:ext cx="1893773" cy="188818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14"/>
          <p:cNvSpPr txBox="1"/>
          <p:nvPr>
            <p:ph idx="6" type="body"/>
          </p:nvPr>
        </p:nvSpPr>
        <p:spPr>
          <a:xfrm>
            <a:off x="8453689" y="2152689"/>
            <a:ext cx="2717708" cy="83725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000"/>
              <a:buNone/>
            </a:pPr>
            <a:r>
              <a:rPr lang="en-US"/>
              <a:t>Vel gert!</a:t>
            </a:r>
            <a:endParaRPr/>
          </a:p>
        </p:txBody>
      </p:sp>
      <p:sp>
        <p:nvSpPr>
          <p:cNvPr id="580" name="Google Shape;580;p14"/>
          <p:cNvSpPr txBox="1"/>
          <p:nvPr>
            <p:ph idx="5" type="body"/>
          </p:nvPr>
        </p:nvSpPr>
        <p:spPr>
          <a:xfrm>
            <a:off x="7527696" y="2922953"/>
            <a:ext cx="3654433" cy="1446625"/>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600"/>
              </a:spcBef>
              <a:spcAft>
                <a:spcPts val="0"/>
              </a:spcAft>
              <a:buClr>
                <a:schemeClr val="lt1"/>
              </a:buClr>
              <a:buSzPts val="2800"/>
              <a:buNone/>
            </a:pPr>
            <a:r>
              <a:rPr lang="en-US" sz="2600"/>
              <a:t>Þú hefur lokið öllum sex námspökkunum í PEAK!</a:t>
            </a:r>
            <a:endParaRPr b="1" sz="2600"/>
          </a:p>
        </p:txBody>
      </p:sp>
      <p:pic>
        <p:nvPicPr>
          <p:cNvPr id="581" name="Google Shape;581;p14"/>
          <p:cNvPicPr preferRelativeResize="0"/>
          <p:nvPr/>
        </p:nvPicPr>
        <p:blipFill rotWithShape="1">
          <a:blip r:embed="rId3">
            <a:alphaModFix/>
          </a:blip>
          <a:srcRect b="0" l="0" r="0" t="0"/>
          <a:stretch/>
        </p:blipFill>
        <p:spPr>
          <a:xfrm>
            <a:off x="9428199" y="4229186"/>
            <a:ext cx="2138023" cy="1369552"/>
          </a:xfrm>
          <a:prstGeom prst="rect">
            <a:avLst/>
          </a:prstGeom>
          <a:noFill/>
          <a:ln>
            <a:noFill/>
          </a:ln>
        </p:spPr>
      </p:pic>
      <p:sp>
        <p:nvSpPr>
          <p:cNvPr id="582" name="Google Shape;582;p14"/>
          <p:cNvSpPr txBox="1"/>
          <p:nvPr/>
        </p:nvSpPr>
        <p:spPr>
          <a:xfrm>
            <a:off x="913425" y="2778478"/>
            <a:ext cx="5718300" cy="2893800"/>
          </a:xfrm>
          <a:prstGeom prst="rect">
            <a:avLst/>
          </a:prstGeom>
          <a:noFill/>
          <a:ln>
            <a:noFill/>
          </a:ln>
        </p:spPr>
        <p:txBody>
          <a:bodyPr anchorCtr="0" anchor="t" bIns="45700" lIns="91425" spcFirstLastPara="1" rIns="91425" wrap="square" tIns="45700">
            <a:spAutoFit/>
          </a:bodyPr>
          <a:lstStyle/>
          <a:p>
            <a:pPr indent="0" lvl="0" marL="0" marR="0" rtl="0" algn="l">
              <a:lnSpc>
                <a:spcPct val="400000"/>
              </a:lnSpc>
              <a:spcBef>
                <a:spcPts val="0"/>
              </a:spcBef>
              <a:spcAft>
                <a:spcPts val="0"/>
              </a:spcAft>
              <a:buNone/>
            </a:pPr>
            <a:r>
              <a:rPr b="1" i="0" lang="en-US" sz="1400" u="none" cap="none" strike="noStrike">
                <a:solidFill>
                  <a:srgbClr val="323338"/>
                </a:solidFill>
                <a:latin typeface="Arial"/>
                <a:ea typeface="Arial"/>
                <a:cs typeface="Arial"/>
                <a:sym typeface="Arial"/>
              </a:rPr>
              <a:t>YouTube: </a:t>
            </a:r>
            <a:r>
              <a:rPr b="0" i="0" lang="en-US" sz="1400" u="sng" cap="none" strike="noStrike">
                <a:solidFill>
                  <a:srgbClr val="87A66E"/>
                </a:solidFill>
                <a:latin typeface="Arial"/>
                <a:ea typeface="Arial"/>
                <a:cs typeface="Arial"/>
                <a:sym typeface="Arial"/>
                <a:hlinkClick r:id="rId4">
                  <a:extLst>
                    <a:ext uri="{A12FA001-AC4F-418D-AE19-62706E023703}">
                      <ahyp:hlinkClr val="tx"/>
                    </a:ext>
                  </a:extLst>
                </a:hlinkClick>
              </a:rPr>
              <a:t>https://www.youtube.com/@peakentrepreneurs2892/videos</a:t>
            </a:r>
            <a:br>
              <a:rPr b="0" i="0" lang="en-US" sz="1400" u="none" cap="none" strike="noStrike">
                <a:solidFill>
                  <a:srgbClr val="000000"/>
                </a:solidFill>
                <a:latin typeface="Arial"/>
                <a:ea typeface="Arial"/>
                <a:cs typeface="Arial"/>
                <a:sym typeface="Arial"/>
              </a:rPr>
            </a:br>
            <a:r>
              <a:rPr b="1" i="0" lang="en-US" sz="1400" u="none" cap="none" strike="noStrike">
                <a:solidFill>
                  <a:srgbClr val="323338"/>
                </a:solidFill>
                <a:latin typeface="Arial"/>
                <a:ea typeface="Arial"/>
                <a:cs typeface="Arial"/>
                <a:sym typeface="Arial"/>
              </a:rPr>
              <a:t>TikTok:</a:t>
            </a:r>
            <a:r>
              <a:rPr b="0" i="0" lang="en-US" sz="1400" u="none" cap="none" strike="noStrike">
                <a:solidFill>
                  <a:srgbClr val="323338"/>
                </a:solidFill>
                <a:latin typeface="Arial"/>
                <a:ea typeface="Arial"/>
                <a:cs typeface="Arial"/>
                <a:sym typeface="Arial"/>
              </a:rPr>
              <a:t> </a:t>
            </a:r>
            <a:r>
              <a:rPr b="0" i="0" lang="en-US" sz="1400" u="sng" cap="none" strike="noStrike">
                <a:solidFill>
                  <a:srgbClr val="87A66E"/>
                </a:solidFill>
                <a:latin typeface="Arial"/>
                <a:ea typeface="Arial"/>
                <a:cs typeface="Arial"/>
                <a:sym typeface="Arial"/>
                <a:hlinkClick r:id="rId5">
                  <a:extLst>
                    <a:ext uri="{A12FA001-AC4F-418D-AE19-62706E023703}">
                      <ahyp:hlinkClr val="tx"/>
                    </a:ext>
                  </a:extLst>
                </a:hlinkClick>
              </a:rPr>
              <a:t>https://www.tiktok.com/@peakentrepreneurs</a:t>
            </a:r>
            <a:br>
              <a:rPr b="0" i="0" lang="en-US" sz="1400" u="none" cap="none" strike="noStrike">
                <a:solidFill>
                  <a:srgbClr val="000000"/>
                </a:solidFill>
                <a:latin typeface="Arial"/>
                <a:ea typeface="Arial"/>
                <a:cs typeface="Arial"/>
                <a:sym typeface="Arial"/>
              </a:rPr>
            </a:br>
            <a:r>
              <a:rPr b="1" i="0" lang="en-US" sz="1400" u="none" cap="none" strike="noStrike">
                <a:solidFill>
                  <a:srgbClr val="323338"/>
                </a:solidFill>
                <a:latin typeface="Arial"/>
                <a:ea typeface="Arial"/>
                <a:cs typeface="Arial"/>
                <a:sym typeface="Arial"/>
              </a:rPr>
              <a:t>Instagram:</a:t>
            </a:r>
            <a:r>
              <a:rPr b="0" i="0" lang="en-US" sz="1400" u="none" cap="none" strike="noStrike">
                <a:solidFill>
                  <a:srgbClr val="323338"/>
                </a:solidFill>
                <a:latin typeface="Arial"/>
                <a:ea typeface="Arial"/>
                <a:cs typeface="Arial"/>
                <a:sym typeface="Arial"/>
              </a:rPr>
              <a:t> </a:t>
            </a:r>
            <a:r>
              <a:rPr b="0" i="0" lang="en-US" sz="1400" u="sng" cap="none" strike="noStrike">
                <a:solidFill>
                  <a:srgbClr val="87A66E"/>
                </a:solidFill>
                <a:latin typeface="Arial"/>
                <a:ea typeface="Arial"/>
                <a:cs typeface="Arial"/>
                <a:sym typeface="Arial"/>
                <a:hlinkClick r:id="rId6">
                  <a:extLst>
                    <a:ext uri="{A12FA001-AC4F-418D-AE19-62706E023703}">
                      <ahyp:hlinkClr val="tx"/>
                    </a:ext>
                  </a:extLst>
                </a:hlinkClick>
              </a:rPr>
              <a:t>https://www.instagram.com/peak.entrepreneurs/</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Facebook: </a:t>
            </a:r>
            <a:r>
              <a:rPr b="0" i="0" lang="en-US" sz="1400" u="sng" cap="none" strike="noStrike">
                <a:solidFill>
                  <a:srgbClr val="87A66E"/>
                </a:solidFill>
                <a:latin typeface="Arial"/>
                <a:ea typeface="Arial"/>
                <a:cs typeface="Arial"/>
                <a:sym typeface="Arial"/>
                <a:hlinkClick r:id="rId7">
                  <a:extLst>
                    <a:ext uri="{A12FA001-AC4F-418D-AE19-62706E023703}">
                      <ahyp:hlinkClr val="tx"/>
                    </a:ext>
                  </a:extLst>
                </a:hlinkClick>
              </a:rPr>
              <a:t>https://www.facebook.com/PeakEntrepreneurs</a:t>
            </a:r>
            <a:endParaRPr b="0" i="0" sz="1400" u="none" cap="none" strike="noStrike">
              <a:solidFill>
                <a:srgbClr val="000000"/>
              </a:solidFill>
              <a:latin typeface="Arial"/>
              <a:ea typeface="Arial"/>
              <a:cs typeface="Arial"/>
              <a:sym typeface="Arial"/>
            </a:endParaRPr>
          </a:p>
        </p:txBody>
      </p:sp>
      <p:pic>
        <p:nvPicPr>
          <p:cNvPr id="583" name="Google Shape;583;p14"/>
          <p:cNvPicPr preferRelativeResize="0"/>
          <p:nvPr/>
        </p:nvPicPr>
        <p:blipFill rotWithShape="1">
          <a:blip r:embed="rId8">
            <a:alphaModFix/>
          </a:blip>
          <a:srcRect b="0" l="0" r="0" t="0"/>
          <a:stretch/>
        </p:blipFill>
        <p:spPr>
          <a:xfrm>
            <a:off x="366025" y="2798540"/>
            <a:ext cx="418325" cy="389648"/>
          </a:xfrm>
          <a:prstGeom prst="rect">
            <a:avLst/>
          </a:prstGeom>
          <a:noFill/>
          <a:ln>
            <a:noFill/>
          </a:ln>
        </p:spPr>
      </p:pic>
      <p:pic>
        <p:nvPicPr>
          <p:cNvPr id="584" name="Google Shape;584;p14"/>
          <p:cNvPicPr preferRelativeResize="0"/>
          <p:nvPr/>
        </p:nvPicPr>
        <p:blipFill rotWithShape="1">
          <a:blip r:embed="rId9">
            <a:alphaModFix/>
          </a:blip>
          <a:srcRect b="0" l="0" r="0" t="0"/>
          <a:stretch/>
        </p:blipFill>
        <p:spPr>
          <a:xfrm>
            <a:off x="326425" y="3681105"/>
            <a:ext cx="418325" cy="469620"/>
          </a:xfrm>
          <a:prstGeom prst="rect">
            <a:avLst/>
          </a:prstGeom>
          <a:noFill/>
          <a:ln>
            <a:noFill/>
          </a:ln>
        </p:spPr>
      </p:pic>
      <p:pic>
        <p:nvPicPr>
          <p:cNvPr id="585" name="Google Shape;585;p14"/>
          <p:cNvPicPr preferRelativeResize="0"/>
          <p:nvPr/>
        </p:nvPicPr>
        <p:blipFill rotWithShape="1">
          <a:blip r:embed="rId10">
            <a:alphaModFix/>
          </a:blip>
          <a:srcRect b="0" l="0" r="0" t="0"/>
          <a:stretch/>
        </p:blipFill>
        <p:spPr>
          <a:xfrm>
            <a:off x="366025" y="4489250"/>
            <a:ext cx="418326" cy="418324"/>
          </a:xfrm>
          <a:prstGeom prst="rect">
            <a:avLst/>
          </a:prstGeom>
          <a:noFill/>
          <a:ln>
            <a:noFill/>
          </a:ln>
        </p:spPr>
      </p:pic>
      <p:sp>
        <p:nvSpPr>
          <p:cNvPr id="586" name="Google Shape;586;p14"/>
          <p:cNvSpPr/>
          <p:nvPr/>
        </p:nvSpPr>
        <p:spPr>
          <a:xfrm>
            <a:off x="405627" y="5202652"/>
            <a:ext cx="339125" cy="469625"/>
          </a:xfrm>
          <a:custGeom>
            <a:rect b="b" l="l" r="r" t="t"/>
            <a:pathLst>
              <a:path extrusionOk="0" h="257" w="146">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279BD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587" name="Google Shape;587;p14"/>
          <p:cNvPicPr preferRelativeResize="0"/>
          <p:nvPr/>
        </p:nvPicPr>
        <p:blipFill>
          <a:blip r:embed="rId11">
            <a:alphaModFix/>
          </a:blip>
          <a:stretch>
            <a:fillRect/>
          </a:stretch>
        </p:blipFill>
        <p:spPr>
          <a:xfrm>
            <a:off x="405625" y="2009925"/>
            <a:ext cx="2529350" cy="619250"/>
          </a:xfrm>
          <a:prstGeom prst="rect">
            <a:avLst/>
          </a:prstGeom>
          <a:noFill/>
          <a:ln>
            <a:noFill/>
          </a:ln>
        </p:spPr>
      </p:pic>
      <p:sp>
        <p:nvSpPr>
          <p:cNvPr id="588" name="Google Shape;588;p14"/>
          <p:cNvSpPr txBox="1"/>
          <p:nvPr/>
        </p:nvSpPr>
        <p:spPr>
          <a:xfrm>
            <a:off x="918625" y="5726525"/>
            <a:ext cx="3969300" cy="73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sz="2400" u="sng">
                <a:solidFill>
                  <a:srgbClr val="FFFFFF"/>
                </a:solidFill>
                <a:latin typeface="Calibri"/>
                <a:ea typeface="Calibri"/>
                <a:cs typeface="Calibri"/>
                <a:sym typeface="Calibri"/>
                <a:hlinkClick r:id="rId12">
                  <a:extLst>
                    <a:ext uri="{A12FA001-AC4F-418D-AE19-62706E023703}">
                      <ahyp:hlinkClr val="tx"/>
                    </a:ext>
                  </a:extLst>
                </a:hlinkClick>
              </a:rPr>
              <a:t>www.</a:t>
            </a:r>
            <a:r>
              <a:rPr b="1" lang="en-US" sz="2400" u="sng">
                <a:solidFill>
                  <a:srgbClr val="FFFFFF"/>
                </a:solidFill>
                <a:latin typeface="Calibri"/>
                <a:ea typeface="Calibri"/>
                <a:cs typeface="Calibri"/>
                <a:sym typeface="Calibri"/>
                <a:hlinkClick r:id="rId13">
                  <a:extLst>
                    <a:ext uri="{A12FA001-AC4F-418D-AE19-62706E023703}">
                      <ahyp:hlinkClr val="tx"/>
                    </a:ext>
                  </a:extLst>
                </a:hlinkClick>
              </a:rPr>
              <a:t>peakentrepreneurs.</a:t>
            </a:r>
            <a:r>
              <a:rPr lang="en-US" sz="2400" u="sng">
                <a:solidFill>
                  <a:srgbClr val="FFFFFF"/>
                </a:solidFill>
                <a:latin typeface="Calibri"/>
                <a:ea typeface="Calibri"/>
                <a:cs typeface="Calibri"/>
                <a:sym typeface="Calibri"/>
                <a:hlinkClick r:id="rId14">
                  <a:extLst>
                    <a:ext uri="{A12FA001-AC4F-418D-AE19-62706E023703}">
                      <ahyp:hlinkClr val="tx"/>
                    </a:ext>
                  </a:extLst>
                </a:hlinkClick>
              </a:rPr>
              <a:t>eu</a:t>
            </a:r>
            <a:endParaRPr sz="2400">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
          <p:cNvSpPr txBox="1"/>
          <p:nvPr>
            <p:ph idx="2" type="body"/>
          </p:nvPr>
        </p:nvSpPr>
        <p:spPr>
          <a:xfrm>
            <a:off x="613829" y="658730"/>
            <a:ext cx="4378451" cy="60363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None/>
            </a:pPr>
            <a:r>
              <a:rPr lang="en-US">
                <a:solidFill>
                  <a:srgbClr val="3BEFEB"/>
                </a:solidFill>
              </a:rPr>
              <a:t>Námsþættir</a:t>
            </a:r>
            <a:endParaRPr/>
          </a:p>
        </p:txBody>
      </p:sp>
      <p:sp>
        <p:nvSpPr>
          <p:cNvPr id="272" name="Google Shape;272;p4"/>
          <p:cNvSpPr txBox="1"/>
          <p:nvPr>
            <p:ph idx="3" type="body"/>
          </p:nvPr>
        </p:nvSpPr>
        <p:spPr>
          <a:xfrm>
            <a:off x="6444342" y="656442"/>
            <a:ext cx="5529943" cy="124431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200"/>
              <a:buNone/>
            </a:pPr>
            <a:r>
              <a:rPr lang="en-US" sz="3200">
                <a:solidFill>
                  <a:srgbClr val="00B0F0"/>
                </a:solidFill>
              </a:rPr>
              <a:t>Eftir áfangann ættu notendur að geta:</a:t>
            </a:r>
            <a:endParaRPr/>
          </a:p>
        </p:txBody>
      </p:sp>
      <p:sp>
        <p:nvSpPr>
          <p:cNvPr id="273" name="Google Shape;273;p4"/>
          <p:cNvSpPr/>
          <p:nvPr/>
        </p:nvSpPr>
        <p:spPr>
          <a:xfrm>
            <a:off x="6096000" y="2027625"/>
            <a:ext cx="6096000" cy="3293169"/>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3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Greint kynjamun í frumkvöðlastarfi í gegnum rannsóknir.</a:t>
            </a:r>
            <a:endParaRPr/>
          </a:p>
          <a:p>
            <a:pPr indent="-285750" lvl="0" marL="285750" marR="0" rtl="0" algn="just">
              <a:lnSpc>
                <a:spcPct val="13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Greint sérstakar hindranir og áskoranir sem konur standa frammi fyrir í frumkvöðlastarfi.</a:t>
            </a:r>
            <a:endParaRPr/>
          </a:p>
          <a:p>
            <a:pPr indent="-285750" lvl="0" marL="285750" marR="0" rtl="0" algn="just">
              <a:lnSpc>
                <a:spcPct val="13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Greint samfélagslegar og efnahagslegar aðstæður í fjallahéruðum og dreifðum byggðum.</a:t>
            </a:r>
            <a:endParaRPr/>
          </a:p>
          <a:p>
            <a:pPr indent="-285750" lvl="0" marL="285750" marR="0" rtl="0" algn="just">
              <a:lnSpc>
                <a:spcPct val="13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Þekkt leiðir til að hvetja konur til frumkvöðlastarfa.</a:t>
            </a:r>
            <a:endParaRPr/>
          </a:p>
          <a:p>
            <a:pPr indent="-285750" lvl="0" marL="285750" marR="0" rtl="0" algn="just">
              <a:lnSpc>
                <a:spcPct val="13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Byggt upp persónulegt þróunarferli í frumkvöðlastarfi.</a:t>
            </a:r>
            <a:endParaRPr/>
          </a:p>
        </p:txBody>
      </p:sp>
      <p:sp>
        <p:nvSpPr>
          <p:cNvPr id="274" name="Google Shape;274;p4"/>
          <p:cNvSpPr txBox="1"/>
          <p:nvPr/>
        </p:nvSpPr>
        <p:spPr>
          <a:xfrm>
            <a:off x="98900" y="5198450"/>
            <a:ext cx="3000000" cy="66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7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700">
              <a:solidFill>
                <a:schemeClr val="lt1"/>
              </a:solidFill>
              <a:latin typeface="Calibri"/>
              <a:ea typeface="Calibri"/>
              <a:cs typeface="Calibri"/>
              <a:sym typeface="Calibri"/>
            </a:endParaRPr>
          </a:p>
        </p:txBody>
      </p:sp>
      <p:sp>
        <p:nvSpPr>
          <p:cNvPr id="275" name="Google Shape;275;p4"/>
          <p:cNvSpPr txBox="1"/>
          <p:nvPr/>
        </p:nvSpPr>
        <p:spPr>
          <a:xfrm>
            <a:off x="7319600" y="6110650"/>
            <a:ext cx="45609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p65">
            <a:hlinkClick r:id="rId3"/>
          </p:cNvPr>
          <p:cNvPicPr preferRelativeResize="0"/>
          <p:nvPr>
            <p:ph idx="2" type="pic"/>
          </p:nvPr>
        </p:nvPicPr>
        <p:blipFill rotWithShape="1">
          <a:blip r:embed="rId4">
            <a:alphaModFix/>
          </a:blip>
          <a:srcRect b="0" l="12068" r="12066" t="0"/>
          <a:stretch/>
        </p:blipFill>
        <p:spPr>
          <a:xfrm>
            <a:off x="8602663" y="1265238"/>
            <a:ext cx="2265362" cy="3978275"/>
          </a:xfrm>
          <a:prstGeom prst="rect">
            <a:avLst/>
          </a:prstGeom>
          <a:solidFill>
            <a:schemeClr val="lt1"/>
          </a:solidFill>
          <a:ln>
            <a:noFill/>
          </a:ln>
        </p:spPr>
      </p:pic>
      <p:sp>
        <p:nvSpPr>
          <p:cNvPr id="281" name="Google Shape;281;p65"/>
          <p:cNvSpPr txBox="1"/>
          <p:nvPr>
            <p:ph idx="1" type="body"/>
          </p:nvPr>
        </p:nvSpPr>
        <p:spPr>
          <a:xfrm>
            <a:off x="734714" y="1524000"/>
            <a:ext cx="7603743" cy="4691028"/>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Clr>
                <a:srgbClr val="20EEF1"/>
              </a:buClr>
              <a:buSzPts val="2400"/>
              <a:buFont typeface="Arial"/>
              <a:buChar char="•"/>
            </a:pPr>
            <a:r>
              <a:rPr lang="en-US" sz="1800">
                <a:solidFill>
                  <a:schemeClr val="lt1"/>
                </a:solidFill>
              </a:rPr>
              <a:t>Ein af hverjum tíu konum á vinnumarkaði eru sjálfstætt starfandi, tæplega helmingi færri en sjálfstætt starfandi karlar.</a:t>
            </a:r>
            <a:endParaRPr sz="1800">
              <a:solidFill>
                <a:schemeClr val="lt1"/>
              </a:solidFill>
              <a:highlight>
                <a:srgbClr val="FFFF00"/>
              </a:highlight>
            </a:endParaRPr>
          </a:p>
          <a:p>
            <a:pPr indent="-342900" lvl="0" marL="342900" rtl="0" algn="just">
              <a:lnSpc>
                <a:spcPct val="100000"/>
              </a:lnSpc>
              <a:spcBef>
                <a:spcPts val="0"/>
              </a:spcBef>
              <a:spcAft>
                <a:spcPts val="0"/>
              </a:spcAft>
              <a:buClr>
                <a:srgbClr val="20EEF1"/>
              </a:buClr>
              <a:buSzPts val="2400"/>
              <a:buFont typeface="Arial"/>
              <a:buChar char="•"/>
            </a:pPr>
            <a:r>
              <a:rPr lang="en-US" sz="1800">
                <a:solidFill>
                  <a:schemeClr val="lt1"/>
                </a:solidFill>
              </a:rPr>
              <a:t>LAUNAMUNUR: Konur sem vinna í fullu starfi í Bandaríkjunum fá enn aðeins 83 sent greidd fyrir hvern dollara sem karlar vinna sér inn.</a:t>
            </a:r>
            <a:endParaRPr/>
          </a:p>
          <a:p>
            <a:pPr indent="-342900" lvl="0" marL="342900" rtl="0" algn="just">
              <a:lnSpc>
                <a:spcPct val="100000"/>
              </a:lnSpc>
              <a:spcBef>
                <a:spcPts val="300"/>
              </a:spcBef>
              <a:spcAft>
                <a:spcPts val="0"/>
              </a:spcAft>
              <a:buClr>
                <a:srgbClr val="20EEF1"/>
              </a:buClr>
              <a:buSzPts val="2400"/>
              <a:buFont typeface="Arial"/>
              <a:buChar char="•"/>
            </a:pPr>
            <a:r>
              <a:rPr lang="en-US" sz="1800">
                <a:solidFill>
                  <a:schemeClr val="lt1"/>
                </a:solidFill>
              </a:rPr>
              <a:t>Konur sem reka fyrirtæki eru líklegri til að afla sér þekkingar frá fjölskyldu eða vinum. Karlkyns frumkvöðlar sækja sér frekar þekkingu frá öðrum </a:t>
            </a:r>
            <a:r>
              <a:rPr lang="en-US" sz="1800">
                <a:solidFill>
                  <a:srgbClr val="4D4D4D"/>
                </a:solidFill>
              </a:rPr>
              <a:t>fyrirtækjum.</a:t>
            </a:r>
            <a:endParaRPr/>
          </a:p>
          <a:p>
            <a:pPr indent="-342900" lvl="0" marL="342900" rtl="0" algn="just">
              <a:lnSpc>
                <a:spcPct val="100000"/>
              </a:lnSpc>
              <a:spcBef>
                <a:spcPts val="300"/>
              </a:spcBef>
              <a:spcAft>
                <a:spcPts val="0"/>
              </a:spcAft>
              <a:buClr>
                <a:srgbClr val="20EEF1"/>
              </a:buClr>
              <a:buSzPts val="2400"/>
              <a:buFont typeface="Arial"/>
              <a:buChar char="•"/>
            </a:pPr>
            <a:r>
              <a:rPr lang="en-US" sz="1800">
                <a:solidFill>
                  <a:srgbClr val="4D4D4D"/>
                </a:solidFill>
              </a:rPr>
              <a:t>Í skýrslu frá </a:t>
            </a:r>
            <a:r>
              <a:rPr i="1" lang="en-US" sz="1800" u="sng">
                <a:solidFill>
                  <a:srgbClr val="0070C0"/>
                </a:solidFill>
                <a:hlinkClick r:id="rId5">
                  <a:extLst>
                    <a:ext uri="{A12FA001-AC4F-418D-AE19-62706E023703}">
                      <ahyp:hlinkClr val="tx"/>
                    </a:ext>
                  </a:extLst>
                </a:hlinkClick>
              </a:rPr>
              <a:t>The World Bank </a:t>
            </a:r>
            <a:r>
              <a:rPr lang="en-US" sz="1800">
                <a:solidFill>
                  <a:srgbClr val="0070C0"/>
                </a:solidFill>
              </a:rPr>
              <a:t>- </a:t>
            </a:r>
            <a:r>
              <a:rPr b="1" i="1" lang="en-US" sz="1800" u="sng">
                <a:solidFill>
                  <a:srgbClr val="0070C0"/>
                </a:solidFill>
                <a:hlinkClick r:id="rId6">
                  <a:extLst>
                    <a:ext uri="{A12FA001-AC4F-418D-AE19-62706E023703}">
                      <ahyp:hlinkClr val="tx"/>
                    </a:ext>
                  </a:extLst>
                </a:hlinkClick>
              </a:rPr>
              <a:t>Women, Business and the Law</a:t>
            </a:r>
            <a:r>
              <a:rPr i="1" lang="en-US" sz="1800">
                <a:solidFill>
                  <a:srgbClr val="4D4D4D"/>
                </a:solidFill>
              </a:rPr>
              <a:t>, </a:t>
            </a:r>
            <a:r>
              <a:rPr lang="en-US" sz="1800">
                <a:solidFill>
                  <a:srgbClr val="4D4D4D"/>
                </a:solidFill>
              </a:rPr>
              <a:t>kemur fram að 38 af 141 hagkerfi setja fram jafnan lagalegan rétt kvenna og karla á lykilsviðum.</a:t>
            </a:r>
            <a:endParaRPr/>
          </a:p>
          <a:p>
            <a:pPr indent="-342900" lvl="0" marL="342900" rtl="0" algn="just">
              <a:lnSpc>
                <a:spcPct val="100000"/>
              </a:lnSpc>
              <a:spcBef>
                <a:spcPts val="300"/>
              </a:spcBef>
              <a:spcAft>
                <a:spcPts val="0"/>
              </a:spcAft>
              <a:buClr>
                <a:srgbClr val="20EEF1"/>
              </a:buClr>
              <a:buSzPts val="2400"/>
              <a:buFont typeface="Arial"/>
              <a:buChar char="•"/>
            </a:pPr>
            <a:r>
              <a:rPr lang="en-US" sz="1800">
                <a:solidFill>
                  <a:srgbClr val="4D4D4D"/>
                </a:solidFill>
              </a:rPr>
              <a:t>Aðeins 2% forstjóra í fyrirtækjum eru konur.</a:t>
            </a:r>
            <a:endParaRPr/>
          </a:p>
          <a:p>
            <a:pPr indent="-342900" lvl="0" marL="342900" rtl="0" algn="just">
              <a:lnSpc>
                <a:spcPct val="100000"/>
              </a:lnSpc>
              <a:spcBef>
                <a:spcPts val="300"/>
              </a:spcBef>
              <a:spcAft>
                <a:spcPts val="0"/>
              </a:spcAft>
              <a:buClr>
                <a:srgbClr val="20EEF1"/>
              </a:buClr>
              <a:buSzPts val="2400"/>
              <a:buFont typeface="Arial"/>
              <a:buChar char="•"/>
            </a:pPr>
            <a:r>
              <a:rPr lang="en-US" sz="1800">
                <a:solidFill>
                  <a:srgbClr val="4D4D4D"/>
                </a:solidFill>
              </a:rPr>
              <a:t>Í 18 löndum geta eiginmenn, með lagalegum stuðningi, komið í veg fyrir að eiginkonur þeirra fái að vera á vinnumarkaði.</a:t>
            </a:r>
            <a:endParaRPr/>
          </a:p>
          <a:p>
            <a:pPr indent="-342900" lvl="0" marL="342900" rtl="0" algn="just">
              <a:lnSpc>
                <a:spcPct val="100000"/>
              </a:lnSpc>
              <a:spcBef>
                <a:spcPts val="300"/>
              </a:spcBef>
              <a:spcAft>
                <a:spcPts val="0"/>
              </a:spcAft>
              <a:buClr>
                <a:srgbClr val="20EEF1"/>
              </a:buClr>
              <a:buSzPts val="2400"/>
              <a:buFont typeface="Arial"/>
              <a:buChar char="•"/>
            </a:pPr>
            <a:r>
              <a:rPr lang="en-US" sz="1800">
                <a:solidFill>
                  <a:srgbClr val="4D4D4D"/>
                </a:solidFill>
              </a:rPr>
              <a:t>Konur í Norður-Afríku gegna minna en fimmta hverju launaða starfi innan annarra geira en landbúnaðargeirans.</a:t>
            </a:r>
            <a:endParaRPr/>
          </a:p>
        </p:txBody>
      </p:sp>
      <p:sp>
        <p:nvSpPr>
          <p:cNvPr id="282" name="Google Shape;282;p65"/>
          <p:cNvSpPr txBox="1"/>
          <p:nvPr>
            <p:ph idx="3" type="body"/>
          </p:nvPr>
        </p:nvSpPr>
        <p:spPr>
          <a:xfrm>
            <a:off x="734714" y="642972"/>
            <a:ext cx="5085159" cy="58222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lt1"/>
              </a:buClr>
              <a:buSzPts val="3600"/>
              <a:buNone/>
            </a:pPr>
            <a:r>
              <a:rPr lang="en-US">
                <a:solidFill>
                  <a:srgbClr val="20EEF1"/>
                </a:solidFill>
              </a:rPr>
              <a:t>VISSIR ÞÚ AÐ…</a:t>
            </a:r>
            <a:endParaRPr>
              <a:solidFill>
                <a:srgbClr val="FF0066"/>
              </a:solidFill>
            </a:endParaRPr>
          </a:p>
        </p:txBody>
      </p:sp>
      <p:sp>
        <p:nvSpPr>
          <p:cNvPr id="283" name="Google Shape;283;p65"/>
          <p:cNvSpPr txBox="1"/>
          <p:nvPr/>
        </p:nvSpPr>
        <p:spPr>
          <a:xfrm>
            <a:off x="8602663" y="4225476"/>
            <a:ext cx="2301979" cy="10180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3600"/>
              <a:buFont typeface="Arial"/>
              <a:buNone/>
            </a:pPr>
            <a:r>
              <a:rPr b="1" i="0" lang="en-US" sz="2400" u="sng" cap="none" strike="noStrike">
                <a:solidFill>
                  <a:srgbClr val="20EEF1"/>
                </a:solidFill>
                <a:latin typeface="Calibri"/>
                <a:ea typeface="Calibri"/>
                <a:cs typeface="Calibri"/>
                <a:sym typeface="Calibri"/>
                <a:hlinkClick r:id="rId7">
                  <a:extLst>
                    <a:ext uri="{A12FA001-AC4F-418D-AE19-62706E023703}">
                      <ahyp:hlinkClr val="tx"/>
                    </a:ext>
                  </a:extLst>
                </a:hlinkClick>
              </a:rPr>
              <a:t>Fleiri staðreyndir og gögn hér</a:t>
            </a:r>
            <a:endParaRPr b="1" i="0" sz="2400" u="none" cap="none" strike="noStrike">
              <a:solidFill>
                <a:srgbClr val="20EEF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7"/>
          <p:cNvSpPr txBox="1"/>
          <p:nvPr>
            <p:ph idx="1" type="body"/>
          </p:nvPr>
        </p:nvSpPr>
        <p:spPr>
          <a:xfrm>
            <a:off x="731520" y="1589857"/>
            <a:ext cx="7252419" cy="3766782"/>
          </a:xfrm>
          <a:prstGeom prst="rect">
            <a:avLst/>
          </a:prstGeom>
          <a:noFill/>
          <a:ln>
            <a:noFill/>
          </a:ln>
        </p:spPr>
        <p:txBody>
          <a:bodyPr anchorCtr="0" anchor="t" bIns="45700" lIns="91425" spcFirstLastPara="1" rIns="91425" wrap="square" tIns="45700">
            <a:normAutofit/>
          </a:bodyPr>
          <a:lstStyle/>
          <a:p>
            <a:pPr indent="-342900" lvl="0" marL="342900" rtl="0" algn="just">
              <a:lnSpc>
                <a:spcPct val="100000"/>
              </a:lnSpc>
              <a:spcBef>
                <a:spcPts val="0"/>
              </a:spcBef>
              <a:spcAft>
                <a:spcPts val="0"/>
              </a:spcAft>
              <a:buClr>
                <a:schemeClr val="lt1"/>
              </a:buClr>
              <a:buSzPts val="2400"/>
              <a:buFont typeface="Arial"/>
              <a:buChar char="•"/>
            </a:pPr>
            <a:r>
              <a:rPr lang="en-US" sz="2200">
                <a:solidFill>
                  <a:schemeClr val="lt1"/>
                </a:solidFill>
              </a:rPr>
              <a:t>Stærðfræði, stafræn tækni, fjármögnun er karllæg hæfni.</a:t>
            </a:r>
            <a:endParaRPr/>
          </a:p>
          <a:p>
            <a:pPr indent="-342900" lvl="0" marL="342900" rtl="0" algn="just">
              <a:lnSpc>
                <a:spcPct val="100000"/>
              </a:lnSpc>
              <a:spcBef>
                <a:spcPts val="0"/>
              </a:spcBef>
              <a:spcAft>
                <a:spcPts val="0"/>
              </a:spcAft>
              <a:buClr>
                <a:schemeClr val="lt1"/>
              </a:buClr>
              <a:buSzPts val="2400"/>
              <a:buFont typeface="Arial"/>
              <a:buChar char="•"/>
            </a:pPr>
            <a:r>
              <a:rPr lang="en-US" sz="2200">
                <a:solidFill>
                  <a:schemeClr val="lt1"/>
                </a:solidFill>
              </a:rPr>
              <a:t>Konur eru tilfinningaríkar, ófærar um að leiða og stjórna.</a:t>
            </a:r>
            <a:endParaRPr/>
          </a:p>
          <a:p>
            <a:pPr indent="-342900" lvl="0" marL="342900" rtl="0" algn="just">
              <a:lnSpc>
                <a:spcPct val="100000"/>
              </a:lnSpc>
              <a:spcBef>
                <a:spcPts val="0"/>
              </a:spcBef>
              <a:spcAft>
                <a:spcPts val="0"/>
              </a:spcAft>
              <a:buClr>
                <a:schemeClr val="lt1"/>
              </a:buClr>
              <a:buSzPts val="2400"/>
              <a:buFont typeface="Arial"/>
              <a:buChar char="•"/>
            </a:pPr>
            <a:r>
              <a:rPr lang="en-US" sz="2200">
                <a:solidFill>
                  <a:schemeClr val="lt1"/>
                </a:solidFill>
              </a:rPr>
              <a:t>Konur geta ekki átt starfsferil og verið góðar mæður á sama tíma.</a:t>
            </a:r>
            <a:endParaRPr/>
          </a:p>
          <a:p>
            <a:pPr indent="-190500" lvl="0" marL="342900" rtl="0" algn="just">
              <a:lnSpc>
                <a:spcPct val="100000"/>
              </a:lnSpc>
              <a:spcBef>
                <a:spcPts val="0"/>
              </a:spcBef>
              <a:spcAft>
                <a:spcPts val="0"/>
              </a:spcAft>
              <a:buClr>
                <a:srgbClr val="595959"/>
              </a:buClr>
              <a:buSzPts val="2400"/>
              <a:buFont typeface="Arial"/>
              <a:buNone/>
            </a:pPr>
            <a:r>
              <a:t/>
            </a:r>
            <a:endParaRPr sz="800">
              <a:solidFill>
                <a:srgbClr val="D89F11"/>
              </a:solidFill>
            </a:endParaRPr>
          </a:p>
          <a:p>
            <a:pPr indent="-190500" lvl="0" marL="342900" rtl="0" algn="just">
              <a:lnSpc>
                <a:spcPct val="100000"/>
              </a:lnSpc>
              <a:spcBef>
                <a:spcPts val="0"/>
              </a:spcBef>
              <a:spcAft>
                <a:spcPts val="0"/>
              </a:spcAft>
              <a:buClr>
                <a:srgbClr val="595959"/>
              </a:buClr>
              <a:buSzPts val="2400"/>
              <a:buFont typeface="Arial"/>
              <a:buNone/>
            </a:pPr>
            <a:r>
              <a:t/>
            </a:r>
            <a:endParaRPr sz="800">
              <a:solidFill>
                <a:srgbClr val="D89F11"/>
              </a:solidFill>
            </a:endParaRPr>
          </a:p>
          <a:p>
            <a:pPr indent="0" lvl="0" marL="0" rtl="0" algn="just">
              <a:lnSpc>
                <a:spcPct val="100000"/>
              </a:lnSpc>
              <a:spcBef>
                <a:spcPts val="0"/>
              </a:spcBef>
              <a:spcAft>
                <a:spcPts val="0"/>
              </a:spcAft>
              <a:buClr>
                <a:srgbClr val="595959"/>
              </a:buClr>
              <a:buSzPts val="2400"/>
              <a:buNone/>
            </a:pPr>
            <a:r>
              <a:t/>
            </a:r>
            <a:endParaRPr sz="800">
              <a:solidFill>
                <a:srgbClr val="D89F11"/>
              </a:solidFill>
            </a:endParaRPr>
          </a:p>
          <a:p>
            <a:pPr indent="-342900" lvl="0" marL="342900" rtl="0" algn="just">
              <a:lnSpc>
                <a:spcPct val="100000"/>
              </a:lnSpc>
              <a:spcBef>
                <a:spcPts val="0"/>
              </a:spcBef>
              <a:spcAft>
                <a:spcPts val="0"/>
              </a:spcAft>
              <a:buClr>
                <a:srgbClr val="4D4D4D"/>
              </a:buClr>
              <a:buSzPts val="2400"/>
              <a:buFont typeface="Arial"/>
              <a:buChar char="•"/>
            </a:pPr>
            <a:r>
              <a:rPr lang="en-US" sz="2200">
                <a:solidFill>
                  <a:srgbClr val="4D4D4D"/>
                </a:solidFill>
              </a:rPr>
              <a:t>Konur „fara varlega“. Karlar „axla ábyrgð“.</a:t>
            </a:r>
            <a:endParaRPr/>
          </a:p>
          <a:p>
            <a:pPr indent="-342900" lvl="0" marL="342900" rtl="0" algn="just">
              <a:lnSpc>
                <a:spcPct val="100000"/>
              </a:lnSpc>
              <a:spcBef>
                <a:spcPts val="600"/>
              </a:spcBef>
              <a:spcAft>
                <a:spcPts val="0"/>
              </a:spcAft>
              <a:buClr>
                <a:srgbClr val="4D4D4D"/>
              </a:buClr>
              <a:buSzPts val="2400"/>
              <a:buFont typeface="Arial"/>
              <a:buChar char="•"/>
            </a:pPr>
            <a:r>
              <a:rPr lang="en-US" sz="2200">
                <a:solidFill>
                  <a:srgbClr val="4D4D4D"/>
                </a:solidFill>
              </a:rPr>
              <a:t>Konur eru ekki færar um að leysa vandamál.</a:t>
            </a:r>
            <a:endParaRPr/>
          </a:p>
          <a:p>
            <a:pPr indent="-342900" lvl="0" marL="342900" rtl="0" algn="just">
              <a:lnSpc>
                <a:spcPct val="100000"/>
              </a:lnSpc>
              <a:spcBef>
                <a:spcPts val="600"/>
              </a:spcBef>
              <a:spcAft>
                <a:spcPts val="0"/>
              </a:spcAft>
              <a:buClr>
                <a:srgbClr val="4D4D4D"/>
              </a:buClr>
              <a:buSzPts val="2400"/>
              <a:buFont typeface="Arial"/>
              <a:buChar char="•"/>
            </a:pPr>
            <a:r>
              <a:rPr lang="en-US" sz="2200">
                <a:solidFill>
                  <a:srgbClr val="4D4D4D"/>
                </a:solidFill>
              </a:rPr>
              <a:t>Konur eru bara góðar í félagslegum störfum: kennarar, hjúkrunarfræðingar, ritarar, hársnyrtar o.s.frv.</a:t>
            </a:r>
            <a:endParaRPr/>
          </a:p>
        </p:txBody>
      </p:sp>
      <p:sp>
        <p:nvSpPr>
          <p:cNvPr id="289" name="Google Shape;289;p7"/>
          <p:cNvSpPr txBox="1"/>
          <p:nvPr>
            <p:ph idx="3" type="body"/>
          </p:nvPr>
        </p:nvSpPr>
        <p:spPr>
          <a:xfrm>
            <a:off x="734714" y="642972"/>
            <a:ext cx="5085159" cy="58222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lt1"/>
              </a:buClr>
              <a:buSzPts val="3600"/>
              <a:buNone/>
            </a:pPr>
            <a:r>
              <a:rPr lang="en-US">
                <a:solidFill>
                  <a:srgbClr val="3BEFEB"/>
                </a:solidFill>
              </a:rPr>
              <a:t>STAÐALÍMYNDIR</a:t>
            </a:r>
            <a:endParaRPr>
              <a:solidFill>
                <a:srgbClr val="3BEFEB"/>
              </a:solidFill>
            </a:endParaRPr>
          </a:p>
        </p:txBody>
      </p:sp>
      <p:sp>
        <p:nvSpPr>
          <p:cNvPr id="290" name="Google Shape;290;p7"/>
          <p:cNvSpPr txBox="1"/>
          <p:nvPr/>
        </p:nvSpPr>
        <p:spPr>
          <a:xfrm>
            <a:off x="734714" y="5243513"/>
            <a:ext cx="7396915" cy="369332"/>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chemeClr val="lt1"/>
              </a:buClr>
              <a:buSzPts val="3214"/>
              <a:buFont typeface="Arial"/>
              <a:buNone/>
            </a:pPr>
            <a:r>
              <a:rPr b="0" i="1" lang="en-US" sz="2000" u="none" cap="none" strike="noStrike">
                <a:solidFill>
                  <a:schemeClr val="lt1"/>
                </a:solidFill>
                <a:latin typeface="Calibri"/>
                <a:ea typeface="Calibri"/>
                <a:cs typeface="Calibri"/>
                <a:sym typeface="Calibri"/>
              </a:rPr>
              <a:t>Viltu vita meira um kynbundnar staðalímyndir og frumkvöðlastarf?  </a:t>
            </a:r>
            <a:endParaRPr/>
          </a:p>
        </p:txBody>
      </p:sp>
      <p:sp>
        <p:nvSpPr>
          <p:cNvPr id="291" name="Google Shape;291;p7"/>
          <p:cNvSpPr/>
          <p:nvPr/>
        </p:nvSpPr>
        <p:spPr>
          <a:xfrm rot="-3762742">
            <a:off x="7710407" y="4537304"/>
            <a:ext cx="1423055" cy="286487"/>
          </a:xfrm>
          <a:prstGeom prst="rightArrow">
            <a:avLst>
              <a:gd fmla="val 50000" name="adj1"/>
              <a:gd fmla="val 50000" name="adj2"/>
            </a:avLst>
          </a:prstGeom>
          <a:solidFill>
            <a:srgbClr val="20EEF1"/>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2" name="Google Shape;292;p7"/>
          <p:cNvSpPr txBox="1"/>
          <p:nvPr/>
        </p:nvSpPr>
        <p:spPr>
          <a:xfrm>
            <a:off x="8675738" y="1576167"/>
            <a:ext cx="142207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sng" cap="none" strike="noStrike">
                <a:solidFill>
                  <a:srgbClr val="EC34AF"/>
                </a:solidFill>
                <a:latin typeface="Arial"/>
                <a:ea typeface="Arial"/>
                <a:cs typeface="Arial"/>
                <a:sym typeface="Arial"/>
                <a:hlinkClick r:id="rId3">
                  <a:extLst>
                    <a:ext uri="{A12FA001-AC4F-418D-AE19-62706E023703}">
                      <ahyp:hlinkClr val="tx"/>
                    </a:ext>
                  </a:extLst>
                </a:hlinkClick>
              </a:rPr>
              <a:t>Kynbundnar staðalímyndir</a:t>
            </a:r>
            <a:endParaRPr b="0" i="0" sz="1400" u="none" cap="none" strike="noStrike">
              <a:solidFill>
                <a:srgbClr val="EC34AF"/>
              </a:solidFill>
              <a:latin typeface="Arial"/>
              <a:ea typeface="Arial"/>
              <a:cs typeface="Arial"/>
              <a:sym typeface="Arial"/>
            </a:endParaRPr>
          </a:p>
        </p:txBody>
      </p:sp>
      <p:sp>
        <p:nvSpPr>
          <p:cNvPr id="293" name="Google Shape;293;p7"/>
          <p:cNvSpPr txBox="1"/>
          <p:nvPr/>
        </p:nvSpPr>
        <p:spPr>
          <a:xfrm>
            <a:off x="9601200" y="2273626"/>
            <a:ext cx="1262743"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sng" cap="none" strike="noStrike">
                <a:solidFill>
                  <a:schemeClr val="lt1"/>
                </a:solidFill>
                <a:latin typeface="Arial"/>
                <a:ea typeface="Arial"/>
                <a:cs typeface="Arial"/>
                <a:sym typeface="Arial"/>
                <a:hlinkClick r:id="rId4">
                  <a:extLst>
                    <a:ext uri="{A12FA001-AC4F-418D-AE19-62706E023703}">
                      <ahyp:hlinkClr val="tx"/>
                    </a:ext>
                  </a:extLst>
                </a:hlinkClick>
              </a:rPr>
              <a:t>Kynbundnar staðalímyndir</a:t>
            </a:r>
            <a:endParaRPr b="0" i="0" sz="1400" u="none" cap="none" strike="noStrike">
              <a:solidFill>
                <a:schemeClr val="lt1"/>
              </a:solidFill>
              <a:latin typeface="Arial"/>
              <a:ea typeface="Arial"/>
              <a:cs typeface="Arial"/>
              <a:sym typeface="Arial"/>
            </a:endParaRPr>
          </a:p>
        </p:txBody>
      </p:sp>
      <p:sp>
        <p:nvSpPr>
          <p:cNvPr id="294" name="Google Shape;294;p7"/>
          <p:cNvSpPr txBox="1"/>
          <p:nvPr/>
        </p:nvSpPr>
        <p:spPr>
          <a:xfrm>
            <a:off x="8591940" y="2971085"/>
            <a:ext cx="1502229"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sng" cap="none" strike="noStrike">
                <a:solidFill>
                  <a:srgbClr val="EC34AF"/>
                </a:solidFill>
                <a:latin typeface="Arial"/>
                <a:ea typeface="Arial"/>
                <a:cs typeface="Arial"/>
                <a:sym typeface="Arial"/>
                <a:hlinkClick r:id="rId5">
                  <a:extLst>
                    <a:ext uri="{A12FA001-AC4F-418D-AE19-62706E023703}">
                      <ahyp:hlinkClr val="tx"/>
                    </a:ext>
                  </a:extLst>
                </a:hlinkClick>
              </a:rPr>
              <a:t>Að brjóta staðalímyndir</a:t>
            </a:r>
            <a:endParaRPr b="0" i="0" sz="1400" u="none" cap="none" strike="noStrike">
              <a:solidFill>
                <a:srgbClr val="EC34AF"/>
              </a:solidFill>
              <a:latin typeface="Arial"/>
              <a:ea typeface="Arial"/>
              <a:cs typeface="Arial"/>
              <a:sym typeface="Arial"/>
            </a:endParaRPr>
          </a:p>
        </p:txBody>
      </p:sp>
      <p:sp>
        <p:nvSpPr>
          <p:cNvPr id="295" name="Google Shape;295;p7"/>
          <p:cNvSpPr txBox="1"/>
          <p:nvPr/>
        </p:nvSpPr>
        <p:spPr>
          <a:xfrm>
            <a:off x="9026434" y="3668544"/>
            <a:ext cx="1837509"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Bölvun í „</a:t>
            </a:r>
            <a:r>
              <a:rPr b="0" i="1" lang="en-US" sz="1400" u="none" cap="none" strike="noStrike">
                <a:solidFill>
                  <a:schemeClr val="lt1"/>
                </a:solidFill>
                <a:latin typeface="Arial"/>
                <a:ea typeface="Arial"/>
                <a:cs typeface="Arial"/>
                <a:sym typeface="Arial"/>
              </a:rPr>
              <a:t>eingöngu karlar“</a:t>
            </a:r>
            <a:r>
              <a:rPr b="0" i="0" lang="en-US" sz="1400" u="none" cap="none" strike="noStrike">
                <a:solidFill>
                  <a:schemeClr val="lt1"/>
                </a:solidFill>
                <a:latin typeface="Arial"/>
                <a:ea typeface="Arial"/>
                <a:cs typeface="Arial"/>
                <a:sym typeface="Arial"/>
              </a:rPr>
              <a:t> fyrirtækjum</a:t>
            </a:r>
            <a:endParaRPr/>
          </a:p>
        </p:txBody>
      </p:sp>
      <p:sp>
        <p:nvSpPr>
          <p:cNvPr id="296" name="Google Shape;296;p7"/>
          <p:cNvSpPr txBox="1"/>
          <p:nvPr/>
        </p:nvSpPr>
        <p:spPr>
          <a:xfrm>
            <a:off x="8703426" y="4366003"/>
            <a:ext cx="1502229"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sng" cap="none" strike="noStrike">
                <a:solidFill>
                  <a:srgbClr val="EC34AF"/>
                </a:solidFill>
                <a:latin typeface="Arial"/>
                <a:ea typeface="Arial"/>
                <a:cs typeface="Arial"/>
                <a:sym typeface="Arial"/>
                <a:hlinkClick r:id="rId6">
                  <a:extLst>
                    <a:ext uri="{A12FA001-AC4F-418D-AE19-62706E023703}">
                      <ahyp:hlinkClr val="tx"/>
                    </a:ext>
                  </a:extLst>
                </a:hlinkClick>
              </a:rPr>
              <a:t>Kynbundnar staðalímyndir</a:t>
            </a:r>
            <a:endParaRPr b="0" i="0" sz="1400" u="none" cap="none" strike="noStrike">
              <a:solidFill>
                <a:srgbClr val="EC34A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66"/>
          <p:cNvPicPr preferRelativeResize="0"/>
          <p:nvPr>
            <p:ph idx="2" type="pic"/>
          </p:nvPr>
        </p:nvPicPr>
        <p:blipFill rotWithShape="1">
          <a:blip r:embed="rId3">
            <a:alphaModFix/>
          </a:blip>
          <a:srcRect b="0" l="12469" r="12469" t="0"/>
          <a:stretch/>
        </p:blipFill>
        <p:spPr>
          <a:xfrm>
            <a:off x="1179513" y="1633673"/>
            <a:ext cx="1724025" cy="1724025"/>
          </a:xfrm>
          <a:prstGeom prst="ellipse">
            <a:avLst/>
          </a:prstGeom>
          <a:solidFill>
            <a:schemeClr val="lt1"/>
          </a:solidFill>
          <a:ln>
            <a:noFill/>
          </a:ln>
        </p:spPr>
      </p:pic>
      <p:pic>
        <p:nvPicPr>
          <p:cNvPr id="302" name="Google Shape;302;p66"/>
          <p:cNvPicPr preferRelativeResize="0"/>
          <p:nvPr>
            <p:ph idx="3" type="pic"/>
          </p:nvPr>
        </p:nvPicPr>
        <p:blipFill rotWithShape="1">
          <a:blip r:embed="rId4">
            <a:alphaModFix/>
          </a:blip>
          <a:srcRect b="0" l="12948" r="12950" t="0"/>
          <a:stretch/>
        </p:blipFill>
        <p:spPr>
          <a:xfrm>
            <a:off x="3867150" y="1643198"/>
            <a:ext cx="1724025" cy="1724025"/>
          </a:xfrm>
          <a:prstGeom prst="ellipse">
            <a:avLst/>
          </a:prstGeom>
          <a:solidFill>
            <a:schemeClr val="lt1"/>
          </a:solidFill>
          <a:ln>
            <a:noFill/>
          </a:ln>
        </p:spPr>
      </p:pic>
      <p:pic>
        <p:nvPicPr>
          <p:cNvPr id="303" name="Google Shape;303;p66"/>
          <p:cNvPicPr preferRelativeResize="0"/>
          <p:nvPr>
            <p:ph idx="4" type="pic"/>
          </p:nvPr>
        </p:nvPicPr>
        <p:blipFill rotWithShape="1">
          <a:blip r:embed="rId5">
            <a:alphaModFix/>
          </a:blip>
          <a:srcRect b="0" l="16667" r="16666" t="0"/>
          <a:stretch/>
        </p:blipFill>
        <p:spPr>
          <a:xfrm>
            <a:off x="6543675" y="1638435"/>
            <a:ext cx="1724025" cy="1724025"/>
          </a:xfrm>
          <a:prstGeom prst="ellipse">
            <a:avLst/>
          </a:prstGeom>
          <a:solidFill>
            <a:schemeClr val="lt1"/>
          </a:solidFill>
          <a:ln>
            <a:noFill/>
          </a:ln>
        </p:spPr>
      </p:pic>
      <p:pic>
        <p:nvPicPr>
          <p:cNvPr id="304" name="Google Shape;304;p66"/>
          <p:cNvPicPr preferRelativeResize="0"/>
          <p:nvPr>
            <p:ph idx="5" type="pic"/>
          </p:nvPr>
        </p:nvPicPr>
        <p:blipFill rotWithShape="1">
          <a:blip r:embed="rId6">
            <a:alphaModFix/>
          </a:blip>
          <a:srcRect b="0" l="16699" r="16698" t="0"/>
          <a:stretch/>
        </p:blipFill>
        <p:spPr>
          <a:xfrm>
            <a:off x="9231313" y="1647960"/>
            <a:ext cx="1724025" cy="1724025"/>
          </a:xfrm>
          <a:prstGeom prst="ellipse">
            <a:avLst/>
          </a:prstGeom>
          <a:solidFill>
            <a:schemeClr val="lt1"/>
          </a:solidFill>
          <a:ln>
            <a:noFill/>
          </a:ln>
        </p:spPr>
      </p:pic>
      <p:sp>
        <p:nvSpPr>
          <p:cNvPr id="305" name="Google Shape;305;p66"/>
          <p:cNvSpPr txBox="1"/>
          <p:nvPr>
            <p:ph idx="6" type="body"/>
          </p:nvPr>
        </p:nvSpPr>
        <p:spPr>
          <a:xfrm>
            <a:off x="609600" y="3398917"/>
            <a:ext cx="2544642" cy="125128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000"/>
              <a:buNone/>
            </a:pPr>
            <a:r>
              <a:rPr lang="en-US"/>
              <a:t>Hvert er hlutfall fyrirtækja í eigu kvenna í </a:t>
            </a:r>
            <a:r>
              <a:rPr i="1" lang="en-US"/>
              <a:t>ESB-27</a:t>
            </a:r>
            <a:r>
              <a:rPr lang="en-US"/>
              <a:t> löndum?</a:t>
            </a:r>
            <a:endParaRPr/>
          </a:p>
        </p:txBody>
      </p:sp>
      <p:sp>
        <p:nvSpPr>
          <p:cNvPr id="306" name="Google Shape;306;p66"/>
          <p:cNvSpPr txBox="1"/>
          <p:nvPr>
            <p:ph idx="7" type="body"/>
          </p:nvPr>
        </p:nvSpPr>
        <p:spPr>
          <a:xfrm>
            <a:off x="3603613" y="4589581"/>
            <a:ext cx="2289837" cy="409560"/>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595959"/>
              </a:buClr>
              <a:buSzPts val="1800"/>
              <a:buNone/>
            </a:pPr>
            <a:r>
              <a:rPr lang="en-US"/>
              <a:t>a. 65%</a:t>
            </a:r>
            <a:endParaRPr/>
          </a:p>
        </p:txBody>
      </p:sp>
      <p:sp>
        <p:nvSpPr>
          <p:cNvPr id="307" name="Google Shape;307;p66"/>
          <p:cNvSpPr txBox="1"/>
          <p:nvPr>
            <p:ph idx="8" type="body"/>
          </p:nvPr>
        </p:nvSpPr>
        <p:spPr>
          <a:xfrm>
            <a:off x="3473308" y="3523542"/>
            <a:ext cx="2550446" cy="90971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000"/>
              <a:buNone/>
            </a:pPr>
            <a:r>
              <a:rPr lang="en-US"/>
              <a:t>Hversu mikið landbúnaðarland eiga konur á heimsvísu?</a:t>
            </a:r>
            <a:br>
              <a:rPr lang="en-US"/>
            </a:br>
            <a:endParaRPr/>
          </a:p>
        </p:txBody>
      </p:sp>
      <p:sp>
        <p:nvSpPr>
          <p:cNvPr id="308" name="Google Shape;308;p66"/>
          <p:cNvSpPr txBox="1"/>
          <p:nvPr>
            <p:ph idx="9" type="body"/>
          </p:nvPr>
        </p:nvSpPr>
        <p:spPr>
          <a:xfrm>
            <a:off x="6023754" y="4514825"/>
            <a:ext cx="2739208" cy="755243"/>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SzPts val="1800"/>
              <a:buNone/>
            </a:pPr>
            <a:r>
              <a:rPr lang="en-US"/>
              <a:t>a. Sjálfstætt starfandi einstaklingum</a:t>
            </a:r>
            <a:endParaRPr/>
          </a:p>
        </p:txBody>
      </p:sp>
      <p:sp>
        <p:nvSpPr>
          <p:cNvPr id="309" name="Google Shape;309;p66"/>
          <p:cNvSpPr txBox="1"/>
          <p:nvPr>
            <p:ph idx="13" type="body"/>
          </p:nvPr>
        </p:nvSpPr>
        <p:spPr>
          <a:xfrm>
            <a:off x="6298549" y="3604297"/>
            <a:ext cx="2289838" cy="98528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000"/>
              <a:buNone/>
            </a:pPr>
            <a:r>
              <a:rPr lang="en-US"/>
              <a:t>Launamunur kynjanna er meiri hjá:</a:t>
            </a:r>
            <a:br>
              <a:rPr lang="en-US"/>
            </a:br>
            <a:endParaRPr/>
          </a:p>
        </p:txBody>
      </p:sp>
      <p:sp>
        <p:nvSpPr>
          <p:cNvPr id="310" name="Google Shape;310;p66"/>
          <p:cNvSpPr txBox="1"/>
          <p:nvPr>
            <p:ph idx="14" type="body"/>
          </p:nvPr>
        </p:nvSpPr>
        <p:spPr>
          <a:xfrm>
            <a:off x="9037758" y="4386757"/>
            <a:ext cx="2813110" cy="721568"/>
          </a:xfrm>
          <a:prstGeom prst="rect">
            <a:avLst/>
          </a:prstGeom>
          <a:noFill/>
          <a:ln>
            <a:noFill/>
          </a:ln>
        </p:spPr>
        <p:txBody>
          <a:bodyPr anchorCtr="0" anchor="t" bIns="45700" lIns="91425" spcFirstLastPara="1" rIns="91425" wrap="square" tIns="45700">
            <a:normAutofit/>
          </a:bodyPr>
          <a:lstStyle/>
          <a:p>
            <a:pPr indent="-342900" lvl="0" marL="342900" rtl="0" algn="ctr">
              <a:lnSpc>
                <a:spcPct val="90000"/>
              </a:lnSpc>
              <a:spcBef>
                <a:spcPts val="0"/>
              </a:spcBef>
              <a:spcAft>
                <a:spcPts val="0"/>
              </a:spcAft>
              <a:buSzPts val="1800"/>
              <a:buFont typeface="Arial"/>
              <a:buAutoNum type="alphaLcPeriod"/>
            </a:pPr>
            <a:r>
              <a:rPr lang="en-US"/>
              <a:t>Ekki fyrr en eftir 50 ár í fyrsta lagi</a:t>
            </a:r>
            <a:endParaRPr/>
          </a:p>
        </p:txBody>
      </p:sp>
      <p:sp>
        <p:nvSpPr>
          <p:cNvPr id="311" name="Google Shape;311;p66"/>
          <p:cNvSpPr txBox="1"/>
          <p:nvPr>
            <p:ph idx="15" type="body"/>
          </p:nvPr>
        </p:nvSpPr>
        <p:spPr>
          <a:xfrm>
            <a:off x="8993486" y="3395488"/>
            <a:ext cx="2289838" cy="72176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000"/>
              <a:buNone/>
            </a:pPr>
            <a:r>
              <a:rPr lang="en-US"/>
              <a:t>Hversu nálægt því erum við að útrýma kynjamun?</a:t>
            </a:r>
            <a:endParaRPr/>
          </a:p>
        </p:txBody>
      </p:sp>
      <p:sp>
        <p:nvSpPr>
          <p:cNvPr id="312" name="Google Shape;312;p66"/>
          <p:cNvSpPr txBox="1"/>
          <p:nvPr>
            <p:ph idx="16" type="body"/>
          </p:nvPr>
        </p:nvSpPr>
        <p:spPr>
          <a:xfrm>
            <a:off x="254000" y="590455"/>
            <a:ext cx="11696700" cy="582221"/>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lt1"/>
              </a:buClr>
              <a:buSzPts val="3600"/>
              <a:buNone/>
            </a:pPr>
            <a:r>
              <a:rPr lang="en-US">
                <a:solidFill>
                  <a:srgbClr val="20EEF1"/>
                </a:solidFill>
              </a:rPr>
              <a:t>Könnun -  </a:t>
            </a:r>
            <a:r>
              <a:rPr lang="en-US">
                <a:solidFill>
                  <a:schemeClr val="lt1"/>
                </a:solidFill>
              </a:rPr>
              <a:t>K</a:t>
            </a:r>
            <a:r>
              <a:rPr lang="en-US"/>
              <a:t>ynjamunur: </a:t>
            </a:r>
            <a:r>
              <a:rPr i="1" lang="en-US">
                <a:solidFill>
                  <a:srgbClr val="20EEF1"/>
                </a:solidFill>
              </a:rPr>
              <a:t>hvað veistu um hann?</a:t>
            </a:r>
            <a:endParaRPr/>
          </a:p>
        </p:txBody>
      </p:sp>
      <p:sp>
        <p:nvSpPr>
          <p:cNvPr id="313" name="Google Shape;313;p66"/>
          <p:cNvSpPr txBox="1"/>
          <p:nvPr/>
        </p:nvSpPr>
        <p:spPr>
          <a:xfrm>
            <a:off x="6300822" y="5108325"/>
            <a:ext cx="2406450" cy="323487"/>
          </a:xfrm>
          <a:prstGeom prst="rect">
            <a:avLst/>
          </a:prstGeom>
          <a:noFill/>
          <a:ln>
            <a:noFill/>
          </a:ln>
        </p:spPr>
        <p:txBody>
          <a:bodyPr anchorCtr="0" anchor="t" bIns="45700" lIns="91425" spcFirstLastPara="1" rIns="91425" wrap="square" tIns="45700">
            <a:noAutofit/>
          </a:bodyPr>
          <a:lstStyle/>
          <a:p>
            <a:pPr indent="-228600" lvl="0" marL="228600" marR="0" rtl="0" algn="ctr">
              <a:lnSpc>
                <a:spcPct val="90000"/>
              </a:lnSpc>
              <a:spcBef>
                <a:spcPts val="0"/>
              </a:spcBef>
              <a:spcAft>
                <a:spcPts val="0"/>
              </a:spcAft>
              <a:buClr>
                <a:srgbClr val="595959"/>
              </a:buClr>
              <a:buSzPts val="1800"/>
              <a:buFont typeface="Arial"/>
              <a:buNone/>
            </a:pPr>
            <a:r>
              <a:rPr b="0" i="0" lang="en-US" sz="1800" u="none" cap="none" strike="noStrike">
                <a:solidFill>
                  <a:srgbClr val="595959"/>
                </a:solidFill>
                <a:latin typeface="Calibri"/>
                <a:ea typeface="Calibri"/>
                <a:cs typeface="Calibri"/>
                <a:sym typeface="Calibri"/>
              </a:rPr>
              <a:t>b. Launþegum</a:t>
            </a:r>
            <a:endParaRPr/>
          </a:p>
        </p:txBody>
      </p:sp>
      <p:sp>
        <p:nvSpPr>
          <p:cNvPr id="314" name="Google Shape;314;p66"/>
          <p:cNvSpPr txBox="1"/>
          <p:nvPr/>
        </p:nvSpPr>
        <p:spPr>
          <a:xfrm>
            <a:off x="9092350" y="4999141"/>
            <a:ext cx="2651012" cy="627583"/>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None/>
            </a:pPr>
            <a:r>
              <a:rPr b="0" i="0" lang="en-US" sz="1800" u="none" cap="none" strike="noStrike">
                <a:solidFill>
                  <a:srgbClr val="595959"/>
                </a:solidFill>
                <a:latin typeface="Calibri"/>
                <a:ea typeface="Calibri"/>
                <a:cs typeface="Calibri"/>
                <a:sym typeface="Calibri"/>
              </a:rPr>
              <a:t>b. Mjög nálægt. Á næstu 10 árum allavega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595959"/>
              </a:buClr>
              <a:buSzPts val="1800"/>
              <a:buFont typeface="Arial"/>
              <a:buNone/>
            </a:pPr>
            <a:r>
              <a:t/>
            </a:r>
            <a:endParaRPr b="0" i="0" sz="1800" u="none" cap="none" strike="noStrike">
              <a:solidFill>
                <a:srgbClr val="595959"/>
              </a:solidFill>
              <a:latin typeface="Calibri"/>
              <a:ea typeface="Calibri"/>
              <a:cs typeface="Calibri"/>
              <a:sym typeface="Calibri"/>
            </a:endParaRPr>
          </a:p>
        </p:txBody>
      </p:sp>
      <p:sp>
        <p:nvSpPr>
          <p:cNvPr id="315" name="Google Shape;315;p66"/>
          <p:cNvSpPr txBox="1"/>
          <p:nvPr/>
        </p:nvSpPr>
        <p:spPr>
          <a:xfrm>
            <a:off x="9118807" y="5672745"/>
            <a:ext cx="2651012" cy="819255"/>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None/>
            </a:pPr>
            <a:r>
              <a:rPr b="0" i="0" lang="en-US" sz="1800" u="none" cap="none" strike="noStrike">
                <a:solidFill>
                  <a:srgbClr val="595959"/>
                </a:solidFill>
                <a:latin typeface="Calibri"/>
                <a:ea typeface="Calibri"/>
                <a:cs typeface="Calibri"/>
                <a:sym typeface="Calibri"/>
              </a:rPr>
              <a:t>c. Ekki einu sinni eftir 200 ár.</a:t>
            </a:r>
            <a:endParaRPr b="0" i="0" sz="1800" u="none" cap="none" strike="noStrike">
              <a:solidFill>
                <a:srgbClr val="595959"/>
              </a:solidFill>
              <a:latin typeface="Calibri"/>
              <a:ea typeface="Calibri"/>
              <a:cs typeface="Calibri"/>
              <a:sym typeface="Calibri"/>
            </a:endParaRPr>
          </a:p>
        </p:txBody>
      </p:sp>
      <p:sp>
        <p:nvSpPr>
          <p:cNvPr id="316" name="Google Shape;316;p66"/>
          <p:cNvSpPr txBox="1"/>
          <p:nvPr/>
        </p:nvSpPr>
        <p:spPr>
          <a:xfrm>
            <a:off x="3625907" y="5015001"/>
            <a:ext cx="2289837" cy="409560"/>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rgbClr val="595959"/>
              </a:buClr>
              <a:buSzPts val="1800"/>
              <a:buFont typeface="Arial"/>
              <a:buNone/>
            </a:pPr>
            <a:r>
              <a:rPr b="0" i="0" lang="en-US" sz="1800" u="none" cap="none" strike="noStrike">
                <a:solidFill>
                  <a:srgbClr val="595959"/>
                </a:solidFill>
                <a:latin typeface="Calibri"/>
                <a:ea typeface="Calibri"/>
                <a:cs typeface="Calibri"/>
                <a:sym typeface="Calibri"/>
              </a:rPr>
              <a:t>b. 28%</a:t>
            </a:r>
            <a:endParaRPr b="0" i="0" sz="1800" u="none" cap="none" strike="noStrike">
              <a:solidFill>
                <a:srgbClr val="595959"/>
              </a:solidFill>
              <a:latin typeface="Calibri"/>
              <a:ea typeface="Calibri"/>
              <a:cs typeface="Calibri"/>
              <a:sym typeface="Calibri"/>
            </a:endParaRPr>
          </a:p>
        </p:txBody>
      </p:sp>
      <p:sp>
        <p:nvSpPr>
          <p:cNvPr id="317" name="Google Shape;317;p66"/>
          <p:cNvSpPr txBox="1"/>
          <p:nvPr/>
        </p:nvSpPr>
        <p:spPr>
          <a:xfrm>
            <a:off x="3625906" y="5475401"/>
            <a:ext cx="2289837" cy="409560"/>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rgbClr val="595959"/>
              </a:buClr>
              <a:buSzPts val="1800"/>
              <a:buFont typeface="Arial"/>
              <a:buNone/>
            </a:pPr>
            <a:r>
              <a:rPr b="0" i="0" lang="en-US" sz="1800" u="none" cap="none" strike="noStrike">
                <a:solidFill>
                  <a:srgbClr val="595959"/>
                </a:solidFill>
                <a:latin typeface="Calibri"/>
                <a:ea typeface="Calibri"/>
                <a:cs typeface="Calibri"/>
                <a:sym typeface="Calibri"/>
              </a:rPr>
              <a:t>c. 13%</a:t>
            </a:r>
            <a:endParaRPr b="0" i="0" sz="1800" u="none" cap="none" strike="noStrike">
              <a:solidFill>
                <a:srgbClr val="595959"/>
              </a:solidFill>
              <a:latin typeface="Calibri"/>
              <a:ea typeface="Calibri"/>
              <a:cs typeface="Calibri"/>
              <a:sym typeface="Calibri"/>
            </a:endParaRPr>
          </a:p>
        </p:txBody>
      </p:sp>
      <p:sp>
        <p:nvSpPr>
          <p:cNvPr id="318" name="Google Shape;318;p66"/>
          <p:cNvSpPr txBox="1"/>
          <p:nvPr>
            <p:ph idx="7" type="body"/>
          </p:nvPr>
        </p:nvSpPr>
        <p:spPr>
          <a:xfrm>
            <a:off x="726210" y="4701037"/>
            <a:ext cx="2289837" cy="409560"/>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595959"/>
              </a:buClr>
              <a:buSzPts val="1800"/>
              <a:buNone/>
            </a:pPr>
            <a:r>
              <a:rPr lang="en-US"/>
              <a:t>a. 15%</a:t>
            </a:r>
            <a:endParaRPr/>
          </a:p>
        </p:txBody>
      </p:sp>
      <p:sp>
        <p:nvSpPr>
          <p:cNvPr id="319" name="Google Shape;319;p66"/>
          <p:cNvSpPr txBox="1"/>
          <p:nvPr/>
        </p:nvSpPr>
        <p:spPr>
          <a:xfrm>
            <a:off x="748504" y="5217164"/>
            <a:ext cx="2289837" cy="409560"/>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rgbClr val="595959"/>
              </a:buClr>
              <a:buSzPts val="1800"/>
              <a:buFont typeface="Arial"/>
              <a:buNone/>
            </a:pPr>
            <a:r>
              <a:rPr b="0" i="0" lang="en-US" sz="1800" u="none" cap="none" strike="noStrike">
                <a:solidFill>
                  <a:srgbClr val="595959"/>
                </a:solidFill>
                <a:latin typeface="Calibri"/>
                <a:ea typeface="Calibri"/>
                <a:cs typeface="Calibri"/>
                <a:sym typeface="Calibri"/>
              </a:rPr>
              <a:t>b. 35%</a:t>
            </a:r>
            <a:endParaRPr b="0" i="0" sz="1800" u="none" cap="none" strike="noStrike">
              <a:solidFill>
                <a:srgbClr val="595959"/>
              </a:solidFill>
              <a:latin typeface="Calibri"/>
              <a:ea typeface="Calibri"/>
              <a:cs typeface="Calibri"/>
              <a:sym typeface="Calibri"/>
            </a:endParaRPr>
          </a:p>
        </p:txBody>
      </p:sp>
      <p:sp>
        <p:nvSpPr>
          <p:cNvPr id="320" name="Google Shape;320;p66"/>
          <p:cNvSpPr txBox="1"/>
          <p:nvPr/>
        </p:nvSpPr>
        <p:spPr>
          <a:xfrm>
            <a:off x="748503" y="5677564"/>
            <a:ext cx="2289837" cy="409560"/>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rgbClr val="595959"/>
              </a:buClr>
              <a:buSzPts val="1800"/>
              <a:buFont typeface="Arial"/>
              <a:buNone/>
            </a:pPr>
            <a:r>
              <a:rPr b="0" i="0" lang="en-US" sz="1800" u="none" cap="none" strike="noStrike">
                <a:solidFill>
                  <a:srgbClr val="595959"/>
                </a:solidFill>
                <a:latin typeface="Calibri"/>
                <a:ea typeface="Calibri"/>
                <a:cs typeface="Calibri"/>
                <a:sym typeface="Calibri"/>
              </a:rPr>
              <a:t>c. 25%</a:t>
            </a:r>
            <a:endParaRPr b="0" i="0" sz="1800" u="none" cap="none" strike="noStrike">
              <a:solidFill>
                <a:srgbClr val="595959"/>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id="325" name="Google Shape;325;p2"/>
          <p:cNvPicPr preferRelativeResize="0"/>
          <p:nvPr>
            <p:ph idx="2" type="pic"/>
          </p:nvPr>
        </p:nvPicPr>
        <p:blipFill rotWithShape="1">
          <a:blip r:embed="rId3">
            <a:alphaModFix/>
          </a:blip>
          <a:srcRect b="0" l="12469" r="12469" t="0"/>
          <a:stretch/>
        </p:blipFill>
        <p:spPr>
          <a:xfrm>
            <a:off x="1179513" y="1488533"/>
            <a:ext cx="1724025" cy="1724025"/>
          </a:xfrm>
          <a:prstGeom prst="ellipse">
            <a:avLst/>
          </a:prstGeom>
          <a:solidFill>
            <a:schemeClr val="lt1"/>
          </a:solidFill>
          <a:ln>
            <a:noFill/>
          </a:ln>
        </p:spPr>
      </p:pic>
      <p:pic>
        <p:nvPicPr>
          <p:cNvPr id="326" name="Google Shape;326;p2"/>
          <p:cNvPicPr preferRelativeResize="0"/>
          <p:nvPr>
            <p:ph idx="3" type="pic"/>
          </p:nvPr>
        </p:nvPicPr>
        <p:blipFill rotWithShape="1">
          <a:blip r:embed="rId4">
            <a:alphaModFix/>
          </a:blip>
          <a:srcRect b="0" l="12946" r="12950" t="0"/>
          <a:stretch/>
        </p:blipFill>
        <p:spPr>
          <a:xfrm>
            <a:off x="3867150" y="1498058"/>
            <a:ext cx="1724025" cy="1724025"/>
          </a:xfrm>
          <a:prstGeom prst="ellipse">
            <a:avLst/>
          </a:prstGeom>
          <a:solidFill>
            <a:schemeClr val="lt1"/>
          </a:solidFill>
          <a:ln>
            <a:noFill/>
          </a:ln>
        </p:spPr>
      </p:pic>
      <p:pic>
        <p:nvPicPr>
          <p:cNvPr id="327" name="Google Shape;327;p2"/>
          <p:cNvPicPr preferRelativeResize="0"/>
          <p:nvPr>
            <p:ph idx="4" type="pic"/>
          </p:nvPr>
        </p:nvPicPr>
        <p:blipFill rotWithShape="1">
          <a:blip r:embed="rId5">
            <a:alphaModFix/>
          </a:blip>
          <a:srcRect b="0" l="16667" r="16666" t="0"/>
          <a:stretch/>
        </p:blipFill>
        <p:spPr>
          <a:xfrm>
            <a:off x="6543675" y="1493295"/>
            <a:ext cx="1724025" cy="1724025"/>
          </a:xfrm>
          <a:prstGeom prst="ellipse">
            <a:avLst/>
          </a:prstGeom>
          <a:solidFill>
            <a:schemeClr val="lt1"/>
          </a:solidFill>
          <a:ln>
            <a:noFill/>
          </a:ln>
        </p:spPr>
      </p:pic>
      <p:pic>
        <p:nvPicPr>
          <p:cNvPr id="328" name="Google Shape;328;p2"/>
          <p:cNvPicPr preferRelativeResize="0"/>
          <p:nvPr>
            <p:ph idx="5" type="pic"/>
          </p:nvPr>
        </p:nvPicPr>
        <p:blipFill rotWithShape="1">
          <a:blip r:embed="rId6">
            <a:alphaModFix/>
          </a:blip>
          <a:srcRect b="0" l="16699" r="16698" t="0"/>
          <a:stretch/>
        </p:blipFill>
        <p:spPr>
          <a:xfrm>
            <a:off x="9231313" y="1502820"/>
            <a:ext cx="1724025" cy="1724025"/>
          </a:xfrm>
          <a:prstGeom prst="ellipse">
            <a:avLst/>
          </a:prstGeom>
          <a:solidFill>
            <a:schemeClr val="lt1"/>
          </a:solidFill>
          <a:ln>
            <a:noFill/>
          </a:ln>
        </p:spPr>
      </p:pic>
      <p:sp>
        <p:nvSpPr>
          <p:cNvPr id="329" name="Google Shape;329;p2"/>
          <p:cNvSpPr txBox="1"/>
          <p:nvPr>
            <p:ph idx="6" type="body"/>
          </p:nvPr>
        </p:nvSpPr>
        <p:spPr>
          <a:xfrm>
            <a:off x="551544" y="3398917"/>
            <a:ext cx="2863708" cy="2726112"/>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000"/>
              <a:buNone/>
            </a:pPr>
            <a:r>
              <a:rPr lang="en-US">
                <a:solidFill>
                  <a:srgbClr val="0070C0"/>
                </a:solidFill>
              </a:rPr>
              <a:t>Í ESB-27 löndunum eru konur 25% eigenda fyrirtækja sem hafa annað starfsfólk.</a:t>
            </a:r>
            <a:endParaRPr/>
          </a:p>
        </p:txBody>
      </p:sp>
      <p:sp>
        <p:nvSpPr>
          <p:cNvPr id="330" name="Google Shape;330;p2"/>
          <p:cNvSpPr txBox="1"/>
          <p:nvPr>
            <p:ph idx="8" type="body"/>
          </p:nvPr>
        </p:nvSpPr>
        <p:spPr>
          <a:xfrm>
            <a:off x="3473308" y="3436458"/>
            <a:ext cx="2550446" cy="158478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000"/>
              <a:buNone/>
            </a:pPr>
            <a:r>
              <a:rPr lang="en-US">
                <a:solidFill>
                  <a:srgbClr val="0070C0"/>
                </a:solidFill>
              </a:rPr>
              <a:t>Á heimsvísu er 13% landbúnaðarlands í eigu kvenna. Restin tilheyrir karlmönnum.</a:t>
            </a:r>
            <a:endParaRPr>
              <a:solidFill>
                <a:srgbClr val="0070C0"/>
              </a:solidFill>
            </a:endParaRPr>
          </a:p>
        </p:txBody>
      </p:sp>
      <p:sp>
        <p:nvSpPr>
          <p:cNvPr id="331" name="Google Shape;331;p2"/>
          <p:cNvSpPr txBox="1"/>
          <p:nvPr>
            <p:ph idx="13" type="body"/>
          </p:nvPr>
        </p:nvSpPr>
        <p:spPr>
          <a:xfrm>
            <a:off x="6298549" y="3459157"/>
            <a:ext cx="2289838" cy="284004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000"/>
              <a:buNone/>
            </a:pPr>
            <a:r>
              <a:rPr lang="en-US">
                <a:solidFill>
                  <a:srgbClr val="0070C0"/>
                </a:solidFill>
              </a:rPr>
              <a:t>Launamunur kynjanna er hærri í  sjálfstæðum atvinnurekstri. </a:t>
            </a:r>
            <a:endParaRPr>
              <a:solidFill>
                <a:srgbClr val="0070C0"/>
              </a:solidFill>
            </a:endParaRPr>
          </a:p>
        </p:txBody>
      </p:sp>
      <p:sp>
        <p:nvSpPr>
          <p:cNvPr id="332" name="Google Shape;332;p2"/>
          <p:cNvSpPr txBox="1"/>
          <p:nvPr>
            <p:ph idx="15" type="body"/>
          </p:nvPr>
        </p:nvSpPr>
        <p:spPr>
          <a:xfrm>
            <a:off x="8993486" y="3395488"/>
            <a:ext cx="2550446" cy="230862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000"/>
              <a:buNone/>
            </a:pPr>
            <a:r>
              <a:rPr lang="en-US">
                <a:solidFill>
                  <a:srgbClr val="0070C0"/>
                </a:solidFill>
              </a:rPr>
              <a:t>Alþjóðaefnahagsráðið áætlar að á núverandi hraða framfara muni það taka 267,6 ár að jafna efnahagslegan kynjamun.</a:t>
            </a:r>
            <a:endParaRPr/>
          </a:p>
        </p:txBody>
      </p:sp>
      <p:sp>
        <p:nvSpPr>
          <p:cNvPr id="333" name="Google Shape;333;p2"/>
          <p:cNvSpPr txBox="1"/>
          <p:nvPr>
            <p:ph idx="16" type="body"/>
          </p:nvPr>
        </p:nvSpPr>
        <p:spPr>
          <a:xfrm>
            <a:off x="254000" y="590455"/>
            <a:ext cx="11696700" cy="582221"/>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lt1"/>
              </a:buClr>
              <a:buSzPts val="3600"/>
              <a:buNone/>
            </a:pPr>
            <a:r>
              <a:rPr lang="en-US">
                <a:solidFill>
                  <a:srgbClr val="20EEF1"/>
                </a:solidFill>
              </a:rPr>
              <a:t>Könnun - </a:t>
            </a:r>
            <a:r>
              <a:rPr lang="en-US"/>
              <a:t>Kynjamunur: </a:t>
            </a:r>
            <a:r>
              <a:rPr i="1" lang="en-US">
                <a:solidFill>
                  <a:srgbClr val="20EEF1"/>
                </a:solidFill>
              </a:rPr>
              <a:t>svör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67"/>
          <p:cNvSpPr/>
          <p:nvPr/>
        </p:nvSpPr>
        <p:spPr>
          <a:xfrm>
            <a:off x="8332147" y="4542045"/>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39" name="Google Shape;339;p67"/>
          <p:cNvSpPr txBox="1"/>
          <p:nvPr>
            <p:ph idx="1" type="body"/>
          </p:nvPr>
        </p:nvSpPr>
        <p:spPr>
          <a:xfrm>
            <a:off x="411246" y="429619"/>
            <a:ext cx="9342354"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459"/>
              <a:buNone/>
            </a:pPr>
            <a:r>
              <a:rPr lang="en-US" sz="3200">
                <a:solidFill>
                  <a:srgbClr val="0070C0"/>
                </a:solidFill>
              </a:rPr>
              <a:t>Áskoranir og hindranir sem konur standa frammi fyrir</a:t>
            </a:r>
            <a:br>
              <a:rPr lang="en-US" sz="3200">
                <a:solidFill>
                  <a:srgbClr val="0070C0"/>
                </a:solidFill>
              </a:rPr>
            </a:br>
            <a:endParaRPr/>
          </a:p>
        </p:txBody>
      </p:sp>
      <p:sp>
        <p:nvSpPr>
          <p:cNvPr id="340" name="Google Shape;340;p67"/>
          <p:cNvSpPr txBox="1"/>
          <p:nvPr>
            <p:ph idx="6" type="body"/>
          </p:nvPr>
        </p:nvSpPr>
        <p:spPr>
          <a:xfrm>
            <a:off x="2214650" y="3191946"/>
            <a:ext cx="2093228" cy="1782403"/>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chemeClr val="lt1"/>
              </a:buClr>
              <a:buSzPts val="2400"/>
              <a:buNone/>
            </a:pPr>
            <a:r>
              <a:rPr lang="en-US" sz="2000" u="sng">
                <a:solidFill>
                  <a:schemeClr val="lt1"/>
                </a:solidFill>
                <a:hlinkClick r:id="rId3">
                  <a:extLst>
                    <a:ext uri="{A12FA001-AC4F-418D-AE19-62706E023703}">
                      <ahyp:hlinkClr val="tx"/>
                    </a:ext>
                  </a:extLst>
                </a:hlinkClick>
              </a:rPr>
              <a:t>JAFNVÆGI VINNU OG EINKALÍFS</a:t>
            </a:r>
            <a:endParaRPr sz="2000">
              <a:solidFill>
                <a:schemeClr val="lt1"/>
              </a:solidFill>
            </a:endParaRPr>
          </a:p>
        </p:txBody>
      </p:sp>
      <p:sp>
        <p:nvSpPr>
          <p:cNvPr id="341" name="Google Shape;341;p67"/>
          <p:cNvSpPr txBox="1"/>
          <p:nvPr>
            <p:ph idx="7" type="body"/>
          </p:nvPr>
        </p:nvSpPr>
        <p:spPr>
          <a:xfrm>
            <a:off x="4578473" y="3256576"/>
            <a:ext cx="2093228" cy="582221"/>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SzPts val="2400"/>
              <a:buNone/>
            </a:pPr>
            <a:r>
              <a:rPr lang="en-US" sz="2000" u="sng">
                <a:solidFill>
                  <a:schemeClr val="lt1"/>
                </a:solidFill>
                <a:hlinkClick r:id="rId4">
                  <a:extLst>
                    <a:ext uri="{A12FA001-AC4F-418D-AE19-62706E023703}">
                      <ahyp:hlinkClr val="tx"/>
                    </a:ext>
                  </a:extLst>
                </a:hlinkClick>
              </a:rPr>
              <a:t>GLERÞAKIÐ</a:t>
            </a:r>
            <a:endParaRPr sz="2000">
              <a:solidFill>
                <a:schemeClr val="lt1"/>
              </a:solidFill>
            </a:endParaRPr>
          </a:p>
        </p:txBody>
      </p:sp>
      <p:sp>
        <p:nvSpPr>
          <p:cNvPr id="342" name="Google Shape;342;p67"/>
          <p:cNvSpPr txBox="1"/>
          <p:nvPr>
            <p:ph idx="8" type="body"/>
          </p:nvPr>
        </p:nvSpPr>
        <p:spPr>
          <a:xfrm>
            <a:off x="6671701" y="3187991"/>
            <a:ext cx="2295028" cy="795621"/>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SzPts val="2400"/>
              <a:buNone/>
            </a:pPr>
            <a:r>
              <a:rPr lang="en-US" sz="2000" u="sng">
                <a:solidFill>
                  <a:schemeClr val="lt1"/>
                </a:solidFill>
                <a:hlinkClick r:id="rId5">
                  <a:extLst>
                    <a:ext uri="{A12FA001-AC4F-418D-AE19-62706E023703}">
                      <ahyp:hlinkClr val="tx"/>
                    </a:ext>
                  </a:extLst>
                </a:hlinkClick>
              </a:rPr>
              <a:t>ÓSÝNILEGAR HINDRANIR</a:t>
            </a:r>
            <a:endParaRPr sz="2000">
              <a:solidFill>
                <a:schemeClr val="lt1"/>
              </a:solidFill>
            </a:endParaRPr>
          </a:p>
        </p:txBody>
      </p:sp>
      <p:sp>
        <p:nvSpPr>
          <p:cNvPr id="343" name="Google Shape;343;p67"/>
          <p:cNvSpPr txBox="1"/>
          <p:nvPr>
            <p:ph idx="9" type="body"/>
          </p:nvPr>
        </p:nvSpPr>
        <p:spPr>
          <a:xfrm>
            <a:off x="8798030" y="3191219"/>
            <a:ext cx="2851774" cy="665631"/>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SzPts val="2400"/>
              <a:buNone/>
            </a:pPr>
            <a:r>
              <a:rPr lang="en-US" sz="2000">
                <a:solidFill>
                  <a:schemeClr val="lt1"/>
                </a:solidFill>
              </a:rPr>
              <a:t>AÐGREINING VINNUMARKAÐARINS</a:t>
            </a:r>
            <a:endParaRPr sz="2000">
              <a:solidFill>
                <a:schemeClr val="lt1"/>
              </a:solidFill>
            </a:endParaRPr>
          </a:p>
        </p:txBody>
      </p:sp>
      <p:sp>
        <p:nvSpPr>
          <p:cNvPr id="344" name="Google Shape;344;p67"/>
          <p:cNvSpPr/>
          <p:nvPr/>
        </p:nvSpPr>
        <p:spPr>
          <a:xfrm>
            <a:off x="10734261" y="4542045"/>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45" name="Google Shape;345;p67"/>
          <p:cNvSpPr/>
          <p:nvPr/>
        </p:nvSpPr>
        <p:spPr>
          <a:xfrm>
            <a:off x="6066360" y="4556559"/>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46" name="Google Shape;346;p67"/>
          <p:cNvSpPr/>
          <p:nvPr/>
        </p:nvSpPr>
        <p:spPr>
          <a:xfrm>
            <a:off x="3693274" y="4611279"/>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pic>
        <p:nvPicPr>
          <p:cNvPr id="347" name="Google Shape;347;p67"/>
          <p:cNvPicPr preferRelativeResize="0"/>
          <p:nvPr/>
        </p:nvPicPr>
        <p:blipFill rotWithShape="1">
          <a:blip r:embed="rId6">
            <a:alphaModFix/>
          </a:blip>
          <a:srcRect b="0" l="0" r="0" t="0"/>
          <a:stretch/>
        </p:blipFill>
        <p:spPr>
          <a:xfrm>
            <a:off x="2522452" y="1805388"/>
            <a:ext cx="1074272" cy="1074272"/>
          </a:xfrm>
          <a:prstGeom prst="rect">
            <a:avLst/>
          </a:prstGeom>
          <a:noFill/>
          <a:ln>
            <a:noFill/>
          </a:ln>
        </p:spPr>
      </p:pic>
      <p:pic>
        <p:nvPicPr>
          <p:cNvPr id="348" name="Google Shape;348;p67"/>
          <p:cNvPicPr preferRelativeResize="0"/>
          <p:nvPr/>
        </p:nvPicPr>
        <p:blipFill rotWithShape="1">
          <a:blip r:embed="rId7">
            <a:alphaModFix/>
          </a:blip>
          <a:srcRect b="14134" l="0" r="0" t="14134"/>
          <a:stretch/>
        </p:blipFill>
        <p:spPr>
          <a:xfrm>
            <a:off x="4833232" y="1779986"/>
            <a:ext cx="1099673" cy="1099673"/>
          </a:xfrm>
          <a:prstGeom prst="ellipse">
            <a:avLst/>
          </a:prstGeom>
          <a:solidFill>
            <a:schemeClr val="lt1"/>
          </a:solidFill>
          <a:ln>
            <a:noFill/>
          </a:ln>
        </p:spPr>
      </p:pic>
      <p:pic>
        <p:nvPicPr>
          <p:cNvPr id="349" name="Google Shape;349;p67"/>
          <p:cNvPicPr preferRelativeResize="0"/>
          <p:nvPr/>
        </p:nvPicPr>
        <p:blipFill rotWithShape="1">
          <a:blip r:embed="rId8">
            <a:alphaModFix/>
          </a:blip>
          <a:srcRect b="0" l="23749" r="23749" t="0"/>
          <a:stretch/>
        </p:blipFill>
        <p:spPr>
          <a:xfrm>
            <a:off x="7122746" y="1779986"/>
            <a:ext cx="1099673" cy="1099673"/>
          </a:xfrm>
          <a:prstGeom prst="ellipse">
            <a:avLst/>
          </a:prstGeom>
          <a:solidFill>
            <a:schemeClr val="lt1"/>
          </a:solidFill>
          <a:ln>
            <a:noFill/>
          </a:ln>
        </p:spPr>
      </p:pic>
      <p:pic>
        <p:nvPicPr>
          <p:cNvPr id="350" name="Google Shape;350;p67"/>
          <p:cNvPicPr preferRelativeResize="0"/>
          <p:nvPr/>
        </p:nvPicPr>
        <p:blipFill rotWithShape="1">
          <a:blip r:embed="rId9">
            <a:alphaModFix/>
          </a:blip>
          <a:srcRect b="0" l="0" r="0" t="0"/>
          <a:stretch/>
        </p:blipFill>
        <p:spPr>
          <a:xfrm>
            <a:off x="9494064" y="1805388"/>
            <a:ext cx="996246" cy="992725"/>
          </a:xfrm>
          <a:prstGeom prst="rect">
            <a:avLst/>
          </a:prstGeom>
          <a:noFill/>
          <a:ln>
            <a:noFill/>
          </a:ln>
        </p:spPr>
      </p:pic>
      <p:sp>
        <p:nvSpPr>
          <p:cNvPr id="351" name="Google Shape;351;p67"/>
          <p:cNvSpPr txBox="1"/>
          <p:nvPr/>
        </p:nvSpPr>
        <p:spPr>
          <a:xfrm>
            <a:off x="411245" y="5422175"/>
            <a:ext cx="10605097"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95959"/>
              </a:buClr>
              <a:buSzPts val="3459"/>
              <a:buFont typeface="Arial"/>
              <a:buNone/>
            </a:pPr>
            <a:r>
              <a:rPr b="0" i="0" lang="en-US" sz="3200" u="none" cap="none" strike="noStrike">
                <a:solidFill>
                  <a:srgbClr val="0070C0"/>
                </a:solidFill>
                <a:latin typeface="Calibri"/>
                <a:ea typeface="Calibri"/>
                <a:cs typeface="Calibri"/>
                <a:sym typeface="Calibri"/>
              </a:rPr>
              <a:t>Smelltu á hlekkina og kynntu þér málið, meira á næstu slæðu!</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
          <p:cNvSpPr/>
          <p:nvPr/>
        </p:nvSpPr>
        <p:spPr>
          <a:xfrm>
            <a:off x="8332147" y="4542045"/>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57" name="Google Shape;357;p5"/>
          <p:cNvSpPr txBox="1"/>
          <p:nvPr>
            <p:ph idx="1" type="body"/>
          </p:nvPr>
        </p:nvSpPr>
        <p:spPr>
          <a:xfrm>
            <a:off x="80079" y="392952"/>
            <a:ext cx="12111921"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95959"/>
              </a:buClr>
              <a:buSzPts val="3459"/>
              <a:buNone/>
            </a:pPr>
            <a:r>
              <a:rPr lang="en-US" sz="3200">
                <a:solidFill>
                  <a:srgbClr val="0070C0"/>
                </a:solidFill>
              </a:rPr>
              <a:t>Áskoranir og hindranir sem konur standa frammi fyrir,  </a:t>
            </a:r>
            <a:r>
              <a:rPr lang="en-US" sz="3200">
                <a:solidFill>
                  <a:srgbClr val="006666"/>
                </a:solidFill>
              </a:rPr>
              <a:t>Frekari fræðsla:</a:t>
            </a:r>
            <a:endParaRPr/>
          </a:p>
        </p:txBody>
      </p:sp>
      <p:sp>
        <p:nvSpPr>
          <p:cNvPr id="358" name="Google Shape;358;p5"/>
          <p:cNvSpPr txBox="1"/>
          <p:nvPr>
            <p:ph idx="6" type="body"/>
          </p:nvPr>
        </p:nvSpPr>
        <p:spPr>
          <a:xfrm>
            <a:off x="2420630" y="2901693"/>
            <a:ext cx="611218" cy="60104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400"/>
              <a:buNone/>
            </a:pPr>
            <a:r>
              <a:rPr lang="en-US" sz="4400" u="sng">
                <a:solidFill>
                  <a:schemeClr val="lt1"/>
                </a:solidFill>
                <a:hlinkClick r:id="rId3">
                  <a:extLst>
                    <a:ext uri="{A12FA001-AC4F-418D-AE19-62706E023703}">
                      <ahyp:hlinkClr val="tx"/>
                    </a:ext>
                  </a:extLst>
                </a:hlinkClick>
              </a:rPr>
              <a:t>A</a:t>
            </a:r>
            <a:endParaRPr sz="4400">
              <a:solidFill>
                <a:schemeClr val="lt1"/>
              </a:solidFill>
            </a:endParaRPr>
          </a:p>
        </p:txBody>
      </p:sp>
      <p:sp>
        <p:nvSpPr>
          <p:cNvPr id="359" name="Google Shape;359;p5"/>
          <p:cNvSpPr txBox="1"/>
          <p:nvPr>
            <p:ph idx="7" type="body"/>
          </p:nvPr>
        </p:nvSpPr>
        <p:spPr>
          <a:xfrm>
            <a:off x="4528204" y="2780140"/>
            <a:ext cx="700296" cy="819895"/>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chemeClr val="lt1"/>
              </a:buClr>
              <a:buSzPts val="2400"/>
              <a:buNone/>
            </a:pPr>
            <a:r>
              <a:rPr lang="en-US" sz="4800" u="sng">
                <a:solidFill>
                  <a:schemeClr val="lt1"/>
                </a:solidFill>
                <a:hlinkClick r:id="rId4">
                  <a:extLst>
                    <a:ext uri="{A12FA001-AC4F-418D-AE19-62706E023703}">
                      <ahyp:hlinkClr val="tx"/>
                    </a:ext>
                  </a:extLst>
                </a:hlinkClick>
              </a:rPr>
              <a:t>A</a:t>
            </a:r>
            <a:endParaRPr sz="4800">
              <a:solidFill>
                <a:schemeClr val="lt1"/>
              </a:solidFill>
            </a:endParaRPr>
          </a:p>
        </p:txBody>
      </p:sp>
      <p:sp>
        <p:nvSpPr>
          <p:cNvPr id="360" name="Google Shape;360;p5"/>
          <p:cNvSpPr txBox="1"/>
          <p:nvPr>
            <p:ph idx="8" type="body"/>
          </p:nvPr>
        </p:nvSpPr>
        <p:spPr>
          <a:xfrm>
            <a:off x="7955570" y="2660553"/>
            <a:ext cx="1079360" cy="63766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sz="4800" u="sng">
                <a:solidFill>
                  <a:schemeClr val="lt1"/>
                </a:solidFill>
                <a:hlinkClick r:id="rId5">
                  <a:extLst>
                    <a:ext uri="{A12FA001-AC4F-418D-AE19-62706E023703}">
                      <ahyp:hlinkClr val="tx"/>
                    </a:ext>
                  </a:extLst>
                </a:hlinkClick>
              </a:rPr>
              <a:t>A</a:t>
            </a:r>
            <a:endParaRPr sz="4800">
              <a:solidFill>
                <a:schemeClr val="lt1"/>
              </a:solidFill>
            </a:endParaRPr>
          </a:p>
        </p:txBody>
      </p:sp>
      <p:sp>
        <p:nvSpPr>
          <p:cNvPr id="361" name="Google Shape;361;p5"/>
          <p:cNvSpPr txBox="1"/>
          <p:nvPr>
            <p:ph idx="9" type="body"/>
          </p:nvPr>
        </p:nvSpPr>
        <p:spPr>
          <a:xfrm>
            <a:off x="9611483" y="2953818"/>
            <a:ext cx="814016" cy="53940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lang="en-US" sz="4800" u="sng">
                <a:solidFill>
                  <a:schemeClr val="lt1"/>
                </a:solidFill>
                <a:hlinkClick r:id="rId6">
                  <a:extLst>
                    <a:ext uri="{A12FA001-AC4F-418D-AE19-62706E023703}">
                      <ahyp:hlinkClr val="tx"/>
                    </a:ext>
                  </a:extLst>
                </a:hlinkClick>
              </a:rPr>
              <a:t>A</a:t>
            </a:r>
            <a:endParaRPr sz="4800">
              <a:solidFill>
                <a:schemeClr val="lt1"/>
              </a:solidFill>
            </a:endParaRPr>
          </a:p>
        </p:txBody>
      </p:sp>
      <p:sp>
        <p:nvSpPr>
          <p:cNvPr id="362" name="Google Shape;362;p5"/>
          <p:cNvSpPr/>
          <p:nvPr/>
        </p:nvSpPr>
        <p:spPr>
          <a:xfrm>
            <a:off x="10734261" y="4542045"/>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63" name="Google Shape;363;p5"/>
          <p:cNvSpPr/>
          <p:nvPr/>
        </p:nvSpPr>
        <p:spPr>
          <a:xfrm>
            <a:off x="6066360" y="4556559"/>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64" name="Google Shape;364;p5"/>
          <p:cNvSpPr/>
          <p:nvPr/>
        </p:nvSpPr>
        <p:spPr>
          <a:xfrm>
            <a:off x="3693274" y="4611279"/>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pic>
        <p:nvPicPr>
          <p:cNvPr id="365" name="Google Shape;365;p5"/>
          <p:cNvPicPr preferRelativeResize="0"/>
          <p:nvPr/>
        </p:nvPicPr>
        <p:blipFill rotWithShape="1">
          <a:blip r:embed="rId7">
            <a:alphaModFix/>
          </a:blip>
          <a:srcRect b="0" l="0" r="0" t="0"/>
          <a:stretch/>
        </p:blipFill>
        <p:spPr>
          <a:xfrm>
            <a:off x="2522452" y="1805388"/>
            <a:ext cx="1074272" cy="1074272"/>
          </a:xfrm>
          <a:prstGeom prst="rect">
            <a:avLst/>
          </a:prstGeom>
          <a:noFill/>
          <a:ln>
            <a:noFill/>
          </a:ln>
        </p:spPr>
      </p:pic>
      <p:pic>
        <p:nvPicPr>
          <p:cNvPr id="366" name="Google Shape;366;p5"/>
          <p:cNvPicPr preferRelativeResize="0"/>
          <p:nvPr/>
        </p:nvPicPr>
        <p:blipFill rotWithShape="1">
          <a:blip r:embed="rId8">
            <a:alphaModFix/>
          </a:blip>
          <a:srcRect b="14134" l="0" r="0" t="14134"/>
          <a:stretch/>
        </p:blipFill>
        <p:spPr>
          <a:xfrm>
            <a:off x="4833232" y="1779986"/>
            <a:ext cx="1099673" cy="1099673"/>
          </a:xfrm>
          <a:prstGeom prst="ellipse">
            <a:avLst/>
          </a:prstGeom>
          <a:solidFill>
            <a:schemeClr val="lt1"/>
          </a:solidFill>
          <a:ln>
            <a:noFill/>
          </a:ln>
        </p:spPr>
      </p:pic>
      <p:pic>
        <p:nvPicPr>
          <p:cNvPr id="367" name="Google Shape;367;p5"/>
          <p:cNvPicPr preferRelativeResize="0"/>
          <p:nvPr/>
        </p:nvPicPr>
        <p:blipFill rotWithShape="1">
          <a:blip r:embed="rId9">
            <a:alphaModFix/>
          </a:blip>
          <a:srcRect b="0" l="23749" r="23749" t="0"/>
          <a:stretch/>
        </p:blipFill>
        <p:spPr>
          <a:xfrm>
            <a:off x="7122746" y="1779986"/>
            <a:ext cx="1099673" cy="1099673"/>
          </a:xfrm>
          <a:prstGeom prst="ellipse">
            <a:avLst/>
          </a:prstGeom>
          <a:solidFill>
            <a:schemeClr val="lt1"/>
          </a:solidFill>
          <a:ln>
            <a:noFill/>
          </a:ln>
        </p:spPr>
      </p:pic>
      <p:pic>
        <p:nvPicPr>
          <p:cNvPr id="368" name="Google Shape;368;p5"/>
          <p:cNvPicPr preferRelativeResize="0"/>
          <p:nvPr/>
        </p:nvPicPr>
        <p:blipFill rotWithShape="1">
          <a:blip r:embed="rId10">
            <a:alphaModFix/>
          </a:blip>
          <a:srcRect b="0" l="0" r="0" t="0"/>
          <a:stretch/>
        </p:blipFill>
        <p:spPr>
          <a:xfrm>
            <a:off x="9494064" y="1805388"/>
            <a:ext cx="996246" cy="992725"/>
          </a:xfrm>
          <a:prstGeom prst="rect">
            <a:avLst/>
          </a:prstGeom>
          <a:noFill/>
          <a:ln>
            <a:noFill/>
          </a:ln>
        </p:spPr>
      </p:pic>
      <p:sp>
        <p:nvSpPr>
          <p:cNvPr id="369" name="Google Shape;369;p5"/>
          <p:cNvSpPr txBox="1"/>
          <p:nvPr>
            <p:ph idx="7" type="body"/>
          </p:nvPr>
        </p:nvSpPr>
        <p:spPr>
          <a:xfrm>
            <a:off x="7080611" y="3209946"/>
            <a:ext cx="874959" cy="58557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lang="en-US" sz="4800" u="sng">
                <a:solidFill>
                  <a:schemeClr val="lt1"/>
                </a:solidFill>
                <a:hlinkClick r:id="rId11">
                  <a:extLst>
                    <a:ext uri="{A12FA001-AC4F-418D-AE19-62706E023703}">
                      <ahyp:hlinkClr val="tx"/>
                    </a:ext>
                  </a:extLst>
                </a:hlinkClick>
              </a:rPr>
              <a:t>B</a:t>
            </a:r>
            <a:endParaRPr sz="4800">
              <a:solidFill>
                <a:schemeClr val="lt1"/>
              </a:solidFill>
            </a:endParaRPr>
          </a:p>
        </p:txBody>
      </p:sp>
      <p:sp>
        <p:nvSpPr>
          <p:cNvPr id="370" name="Google Shape;370;p5"/>
          <p:cNvSpPr txBox="1"/>
          <p:nvPr>
            <p:ph idx="7" type="body"/>
          </p:nvPr>
        </p:nvSpPr>
        <p:spPr>
          <a:xfrm>
            <a:off x="7928449" y="3760217"/>
            <a:ext cx="612595" cy="585574"/>
          </a:xfrm>
          <a:prstGeom prst="rect">
            <a:avLst/>
          </a:prstGeom>
          <a:noFill/>
          <a:ln>
            <a:noFill/>
          </a:ln>
        </p:spPr>
        <p:txBody>
          <a:bodyPr anchorCtr="0" anchor="t" bIns="45700" lIns="91425" spcFirstLastPara="1" rIns="91425" wrap="square" tIns="45700">
            <a:noAutofit/>
          </a:bodyPr>
          <a:lstStyle/>
          <a:p>
            <a:pPr indent="-228600" lvl="0" marL="228600" rtl="0" algn="r">
              <a:lnSpc>
                <a:spcPct val="90000"/>
              </a:lnSpc>
              <a:spcBef>
                <a:spcPts val="0"/>
              </a:spcBef>
              <a:spcAft>
                <a:spcPts val="0"/>
              </a:spcAft>
              <a:buClr>
                <a:schemeClr val="lt1"/>
              </a:buClr>
              <a:buSzPts val="2400"/>
              <a:buNone/>
            </a:pPr>
            <a:r>
              <a:rPr lang="en-US" sz="4800" u="sng">
                <a:solidFill>
                  <a:schemeClr val="lt1"/>
                </a:solidFill>
                <a:hlinkClick r:id="rId12">
                  <a:extLst>
                    <a:ext uri="{A12FA001-AC4F-418D-AE19-62706E023703}">
                      <ahyp:hlinkClr val="tx"/>
                    </a:ext>
                  </a:extLst>
                </a:hlinkClick>
              </a:rPr>
              <a:t>C</a:t>
            </a:r>
            <a:endParaRPr sz="4800">
              <a:solidFill>
                <a:schemeClr val="lt1"/>
              </a:solidFill>
            </a:endParaRPr>
          </a:p>
        </p:txBody>
      </p:sp>
      <p:sp>
        <p:nvSpPr>
          <p:cNvPr id="371" name="Google Shape;371;p5"/>
          <p:cNvSpPr txBox="1"/>
          <p:nvPr>
            <p:ph idx="9" type="body"/>
          </p:nvPr>
        </p:nvSpPr>
        <p:spPr>
          <a:xfrm>
            <a:off x="10574072" y="3556633"/>
            <a:ext cx="738172" cy="70254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lang="en-US" sz="4800" u="sng">
                <a:solidFill>
                  <a:schemeClr val="lt1"/>
                </a:solidFill>
                <a:hlinkClick r:id="rId13">
                  <a:extLst>
                    <a:ext uri="{A12FA001-AC4F-418D-AE19-62706E023703}">
                      <ahyp:hlinkClr val="tx"/>
                    </a:ext>
                  </a:extLst>
                </a:hlinkClick>
              </a:rPr>
              <a:t>B</a:t>
            </a:r>
            <a:endParaRPr sz="4800">
              <a:solidFill>
                <a:schemeClr val="lt1"/>
              </a:solidFill>
            </a:endParaRPr>
          </a:p>
        </p:txBody>
      </p:sp>
      <p:sp>
        <p:nvSpPr>
          <p:cNvPr id="372" name="Google Shape;372;p5"/>
          <p:cNvSpPr txBox="1"/>
          <p:nvPr>
            <p:ph idx="7" type="body"/>
          </p:nvPr>
        </p:nvSpPr>
        <p:spPr>
          <a:xfrm>
            <a:off x="5646367" y="2928302"/>
            <a:ext cx="931407" cy="737569"/>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chemeClr val="lt1"/>
              </a:buClr>
              <a:buSzPts val="2400"/>
              <a:buNone/>
            </a:pPr>
            <a:r>
              <a:rPr lang="en-US" sz="4800" u="sng">
                <a:solidFill>
                  <a:schemeClr val="lt1"/>
                </a:solidFill>
                <a:hlinkClick r:id="rId14">
                  <a:extLst>
                    <a:ext uri="{A12FA001-AC4F-418D-AE19-62706E023703}">
                      <ahyp:hlinkClr val="tx"/>
                    </a:ext>
                  </a:extLst>
                </a:hlinkClick>
              </a:rPr>
              <a:t>B</a:t>
            </a:r>
            <a:endParaRPr sz="4800">
              <a:solidFill>
                <a:schemeClr val="lt1"/>
              </a:solidFill>
            </a:endParaRPr>
          </a:p>
        </p:txBody>
      </p:sp>
      <p:sp>
        <p:nvSpPr>
          <p:cNvPr id="373" name="Google Shape;373;p5"/>
          <p:cNvSpPr txBox="1"/>
          <p:nvPr>
            <p:ph idx="7" type="body"/>
          </p:nvPr>
        </p:nvSpPr>
        <p:spPr>
          <a:xfrm>
            <a:off x="4866894" y="3547570"/>
            <a:ext cx="878810" cy="828053"/>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chemeClr val="lt1"/>
              </a:buClr>
              <a:buSzPts val="2400"/>
              <a:buNone/>
            </a:pPr>
            <a:r>
              <a:rPr lang="en-US" sz="4800" u="sng">
                <a:solidFill>
                  <a:schemeClr val="lt1"/>
                </a:solidFill>
                <a:hlinkClick r:id="rId15">
                  <a:extLst>
                    <a:ext uri="{A12FA001-AC4F-418D-AE19-62706E023703}">
                      <ahyp:hlinkClr val="tx"/>
                    </a:ext>
                  </a:extLst>
                </a:hlinkClick>
              </a:rPr>
              <a:t>C</a:t>
            </a:r>
            <a:endParaRPr sz="4800">
              <a:solidFill>
                <a:schemeClr val="lt1"/>
              </a:solidFill>
            </a:endParaRPr>
          </a:p>
        </p:txBody>
      </p:sp>
      <p:sp>
        <p:nvSpPr>
          <p:cNvPr id="374" name="Google Shape;374;p5"/>
          <p:cNvSpPr txBox="1"/>
          <p:nvPr>
            <p:ph idx="7" type="body"/>
          </p:nvPr>
        </p:nvSpPr>
        <p:spPr>
          <a:xfrm>
            <a:off x="6012323" y="3791780"/>
            <a:ext cx="612595" cy="585575"/>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chemeClr val="lt1"/>
              </a:buClr>
              <a:buSzPts val="2400"/>
              <a:buNone/>
            </a:pPr>
            <a:r>
              <a:rPr lang="en-US" sz="4800" u="sng">
                <a:solidFill>
                  <a:schemeClr val="lt1"/>
                </a:solidFill>
                <a:hlinkClick r:id="rId16">
                  <a:extLst>
                    <a:ext uri="{A12FA001-AC4F-418D-AE19-62706E023703}">
                      <ahyp:hlinkClr val="tx"/>
                    </a:ext>
                  </a:extLst>
                </a:hlinkClick>
              </a:rPr>
              <a:t>D</a:t>
            </a:r>
            <a:endParaRPr sz="4800">
              <a:solidFill>
                <a:schemeClr val="lt1"/>
              </a:solidFill>
            </a:endParaRPr>
          </a:p>
        </p:txBody>
      </p:sp>
      <p:sp>
        <p:nvSpPr>
          <p:cNvPr id="375" name="Google Shape;375;p5"/>
          <p:cNvSpPr txBox="1"/>
          <p:nvPr>
            <p:ph idx="6" type="body"/>
          </p:nvPr>
        </p:nvSpPr>
        <p:spPr>
          <a:xfrm>
            <a:off x="3659717" y="3128480"/>
            <a:ext cx="498736" cy="60104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400"/>
              <a:buNone/>
            </a:pPr>
            <a:r>
              <a:rPr lang="en-US" sz="4800" u="sng">
                <a:solidFill>
                  <a:schemeClr val="lt1"/>
                </a:solidFill>
                <a:hlinkClick r:id="rId17">
                  <a:extLst>
                    <a:ext uri="{A12FA001-AC4F-418D-AE19-62706E023703}">
                      <ahyp:hlinkClr val="tx"/>
                    </a:ext>
                  </a:extLst>
                </a:hlinkClick>
              </a:rPr>
              <a:t>B</a:t>
            </a:r>
            <a:endParaRPr sz="4800">
              <a:solidFill>
                <a:schemeClr val="lt1"/>
              </a:solidFill>
            </a:endParaRPr>
          </a:p>
        </p:txBody>
      </p:sp>
      <p:sp>
        <p:nvSpPr>
          <p:cNvPr id="376" name="Google Shape;376;p5"/>
          <p:cNvSpPr txBox="1"/>
          <p:nvPr>
            <p:ph idx="6" type="body"/>
          </p:nvPr>
        </p:nvSpPr>
        <p:spPr>
          <a:xfrm>
            <a:off x="2861305" y="3880678"/>
            <a:ext cx="538234" cy="60104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400"/>
              <a:buNone/>
            </a:pPr>
            <a:r>
              <a:rPr lang="en-US" sz="4800" u="sng">
                <a:solidFill>
                  <a:schemeClr val="lt1"/>
                </a:solidFill>
                <a:hlinkClick r:id="rId18">
                  <a:extLst>
                    <a:ext uri="{A12FA001-AC4F-418D-AE19-62706E023703}">
                      <ahyp:hlinkClr val="tx"/>
                    </a:ext>
                  </a:extLst>
                </a:hlinkClick>
              </a:rPr>
              <a:t>C</a:t>
            </a:r>
            <a:endParaRPr sz="4800">
              <a:solidFill>
                <a:schemeClr val="lt1"/>
              </a:solidFill>
            </a:endParaRPr>
          </a:p>
        </p:txBody>
      </p:sp>
      <p:sp>
        <p:nvSpPr>
          <p:cNvPr id="377" name="Google Shape;377;p5"/>
          <p:cNvSpPr/>
          <p:nvPr/>
        </p:nvSpPr>
        <p:spPr>
          <a:xfrm>
            <a:off x="233590" y="1952707"/>
            <a:ext cx="2355132"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1" lang="en-US" sz="2000" u="none" cap="none" strike="noStrike">
                <a:solidFill>
                  <a:srgbClr val="0070C0"/>
                </a:solidFill>
                <a:latin typeface="Calibri"/>
                <a:ea typeface="Calibri"/>
                <a:cs typeface="Calibri"/>
                <a:sym typeface="Calibri"/>
              </a:rPr>
              <a:t>Smellið á stafina og lesið meira!</a:t>
            </a:r>
            <a:endParaRPr b="0" i="0" sz="1400" u="none" cap="none" strike="noStrike">
              <a:solidFill>
                <a:srgbClr val="000000"/>
              </a:solidFill>
              <a:latin typeface="Arial"/>
              <a:ea typeface="Arial"/>
              <a:cs typeface="Arial"/>
              <a:sym typeface="Arial"/>
            </a:endParaRPr>
          </a:p>
        </p:txBody>
      </p:sp>
      <p:sp>
        <p:nvSpPr>
          <p:cNvPr id="378" name="Google Shape;378;p5"/>
          <p:cNvSpPr txBox="1"/>
          <p:nvPr/>
        </p:nvSpPr>
        <p:spPr>
          <a:xfrm rot="-2254411">
            <a:off x="1438083" y="5329860"/>
            <a:ext cx="2333766" cy="590931"/>
          </a:xfrm>
          <a:prstGeom prst="rect">
            <a:avLst/>
          </a:prstGeom>
          <a:noFill/>
          <a:ln>
            <a:noFill/>
          </a:ln>
        </p:spPr>
        <p:txBody>
          <a:bodyPr anchorCtr="0" anchor="t" bIns="45700" lIns="91425" spcFirstLastPara="1" rIns="91425" wrap="square" tIns="45700">
            <a:spAutoFit/>
          </a:bodyPr>
          <a:lstStyle/>
          <a:p>
            <a:pPr indent="-228600" lvl="0" marL="228600" marR="0" rtl="0" algn="ctr">
              <a:lnSpc>
                <a:spcPct val="90000"/>
              </a:lnSpc>
              <a:spcBef>
                <a:spcPts val="0"/>
              </a:spcBef>
              <a:spcAft>
                <a:spcPts val="0"/>
              </a:spcAft>
              <a:buClr>
                <a:schemeClr val="lt1"/>
              </a:buClr>
              <a:buSzPts val="2400"/>
              <a:buFont typeface="Arial"/>
              <a:buNone/>
            </a:pPr>
            <a:r>
              <a:rPr b="1" i="0" lang="en-US" sz="1800" u="none" cap="none" strike="noStrike">
                <a:solidFill>
                  <a:srgbClr val="096E6C"/>
                </a:solidFill>
                <a:latin typeface="Arial"/>
                <a:ea typeface="Arial"/>
                <a:cs typeface="Arial"/>
                <a:sym typeface="Arial"/>
              </a:rPr>
              <a:t>JAFNVÆGI VINNU OG EINKALÍFS</a:t>
            </a:r>
            <a:endParaRPr/>
          </a:p>
        </p:txBody>
      </p:sp>
      <p:sp>
        <p:nvSpPr>
          <p:cNvPr id="379" name="Google Shape;379;p5"/>
          <p:cNvSpPr txBox="1"/>
          <p:nvPr/>
        </p:nvSpPr>
        <p:spPr>
          <a:xfrm rot="-2382560">
            <a:off x="4155189" y="5196754"/>
            <a:ext cx="2249420" cy="341632"/>
          </a:xfrm>
          <a:prstGeom prst="rect">
            <a:avLst/>
          </a:prstGeom>
          <a:noFill/>
          <a:ln>
            <a:noFill/>
          </a:ln>
        </p:spPr>
        <p:txBody>
          <a:bodyPr anchorCtr="0" anchor="t" bIns="45700" lIns="91425" spcFirstLastPara="1" rIns="91425" wrap="square" tIns="45700">
            <a:spAutoFit/>
          </a:bodyPr>
          <a:lstStyle/>
          <a:p>
            <a:pPr indent="-228600" lvl="0" marL="228600" marR="0" rtl="0" algn="ctr">
              <a:lnSpc>
                <a:spcPct val="90000"/>
              </a:lnSpc>
              <a:spcBef>
                <a:spcPts val="0"/>
              </a:spcBef>
              <a:spcAft>
                <a:spcPts val="0"/>
              </a:spcAft>
              <a:buClr>
                <a:schemeClr val="lt1"/>
              </a:buClr>
              <a:buSzPts val="2400"/>
              <a:buFont typeface="Arial"/>
              <a:buNone/>
            </a:pPr>
            <a:r>
              <a:rPr b="1" i="0" lang="en-US" sz="1800" u="none" cap="none" strike="noStrike">
                <a:solidFill>
                  <a:srgbClr val="00A4DE"/>
                </a:solidFill>
                <a:latin typeface="Arial"/>
                <a:ea typeface="Arial"/>
                <a:cs typeface="Arial"/>
                <a:sym typeface="Arial"/>
              </a:rPr>
              <a:t>GLERÞAKIÐ</a:t>
            </a:r>
            <a:endParaRPr/>
          </a:p>
        </p:txBody>
      </p:sp>
      <p:sp>
        <p:nvSpPr>
          <p:cNvPr id="380" name="Google Shape;380;p5"/>
          <p:cNvSpPr txBox="1"/>
          <p:nvPr/>
        </p:nvSpPr>
        <p:spPr>
          <a:xfrm rot="-2382560">
            <a:off x="6111326" y="5227375"/>
            <a:ext cx="2630123" cy="590931"/>
          </a:xfrm>
          <a:prstGeom prst="rect">
            <a:avLst/>
          </a:prstGeom>
          <a:noFill/>
          <a:ln>
            <a:noFill/>
          </a:ln>
        </p:spPr>
        <p:txBody>
          <a:bodyPr anchorCtr="0" anchor="t" bIns="45700" lIns="91425" spcFirstLastPara="1" rIns="91425" wrap="square" tIns="45700">
            <a:spAutoFit/>
          </a:bodyPr>
          <a:lstStyle/>
          <a:p>
            <a:pPr indent="-228600" lvl="0" marL="228600" marR="0" rtl="0" algn="ctr">
              <a:lnSpc>
                <a:spcPct val="90000"/>
              </a:lnSpc>
              <a:spcBef>
                <a:spcPts val="0"/>
              </a:spcBef>
              <a:spcAft>
                <a:spcPts val="0"/>
              </a:spcAft>
              <a:buClr>
                <a:schemeClr val="lt1"/>
              </a:buClr>
              <a:buSzPts val="2400"/>
              <a:buFont typeface="Arial"/>
              <a:buNone/>
            </a:pPr>
            <a:r>
              <a:rPr b="1" i="0" lang="en-US" sz="1800" u="none" cap="none" strike="noStrike">
                <a:solidFill>
                  <a:srgbClr val="7030A0"/>
                </a:solidFill>
                <a:latin typeface="Arial"/>
                <a:ea typeface="Arial"/>
                <a:cs typeface="Arial"/>
                <a:sym typeface="Arial"/>
              </a:rPr>
              <a:t>ÓSÝNILEGAR HINDRANIR</a:t>
            </a:r>
            <a:endParaRPr/>
          </a:p>
        </p:txBody>
      </p:sp>
      <p:sp>
        <p:nvSpPr>
          <p:cNvPr id="381" name="Google Shape;381;p5"/>
          <p:cNvSpPr txBox="1"/>
          <p:nvPr/>
        </p:nvSpPr>
        <p:spPr>
          <a:xfrm rot="-2382560">
            <a:off x="7875538" y="5444559"/>
            <a:ext cx="3115178" cy="590931"/>
          </a:xfrm>
          <a:prstGeom prst="rect">
            <a:avLst/>
          </a:prstGeom>
          <a:noFill/>
          <a:ln>
            <a:noFill/>
          </a:ln>
        </p:spPr>
        <p:txBody>
          <a:bodyPr anchorCtr="0" anchor="t" bIns="45700" lIns="91425" spcFirstLastPara="1" rIns="91425" wrap="square" tIns="45700">
            <a:spAutoFit/>
          </a:bodyPr>
          <a:lstStyle/>
          <a:p>
            <a:pPr indent="-228600" lvl="0" marL="228600" marR="0" rtl="0" algn="ctr">
              <a:lnSpc>
                <a:spcPct val="90000"/>
              </a:lnSpc>
              <a:spcBef>
                <a:spcPts val="0"/>
              </a:spcBef>
              <a:spcAft>
                <a:spcPts val="0"/>
              </a:spcAft>
              <a:buClr>
                <a:schemeClr val="lt1"/>
              </a:buClr>
              <a:buSzPts val="2400"/>
              <a:buFont typeface="Arial"/>
              <a:buNone/>
            </a:pPr>
            <a:r>
              <a:rPr b="1" i="0" lang="en-US" sz="1800" u="none" cap="none" strike="noStrike">
                <a:solidFill>
                  <a:srgbClr val="2F3DA1"/>
                </a:solidFill>
                <a:latin typeface="Arial"/>
                <a:ea typeface="Arial"/>
                <a:cs typeface="Arial"/>
                <a:sym typeface="Arial"/>
              </a:rPr>
              <a:t>AÐGREINING VINNUMARKAÐARINS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