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12192000"/>
  <p:notesSz cx="6858000" cy="9144000"/>
  <p:embeddedFontLst>
    <p:embeddedFont>
      <p:font typeface="Montserrat"/>
      <p:regular r:id="rId25"/>
      <p:bold r:id="rId26"/>
      <p:italic r:id="rId27"/>
      <p:boldItalic r:id="rId28"/>
    </p:embeddedFont>
    <p:embeddedFont>
      <p:font typeface="Montserrat Light"/>
      <p:regular r:id="rId29"/>
      <p:bold r:id="rId30"/>
      <p:italic r:id="rId31"/>
      <p:boldItalic r:id="rId32"/>
    </p:embeddedFont>
    <p:embeddedFont>
      <p:font typeface="Noto Sans Symbols"/>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hthfixQJvwW5dPdGNlDZgdz8mg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Light-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Light-italic.fntdata"/><Relationship Id="rId30" Type="http://schemas.openxmlformats.org/officeDocument/2006/relationships/font" Target="fonts/MontserratLight-bold.fntdata"/><Relationship Id="rId11" Type="http://schemas.openxmlformats.org/officeDocument/2006/relationships/slide" Target="slides/slide7.xml"/><Relationship Id="rId33" Type="http://schemas.openxmlformats.org/officeDocument/2006/relationships/font" Target="fonts/NotoSansSymbols-regular.fntdata"/><Relationship Id="rId10" Type="http://schemas.openxmlformats.org/officeDocument/2006/relationships/slide" Target="slides/slide6.xml"/><Relationship Id="rId32" Type="http://schemas.openxmlformats.org/officeDocument/2006/relationships/font" Target="fonts/MontserratLight-boldItalic.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NotoSansSymbols-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1" name="Google Shape;25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5" name="Google Shape;295;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8" name="Google Shape;30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6" name="Google Shape;336;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1" name="Google Shape;361;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5" name="Google Shape;38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1" name="Google Shape;171;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 name="Google Shape;208;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1" name="Shape 11"/>
        <p:cNvGrpSpPr/>
        <p:nvPr/>
      </p:nvGrpSpPr>
      <p:grpSpPr>
        <a:xfrm>
          <a:off x="0" y="0"/>
          <a:ext cx="0" cy="0"/>
          <a:chOff x="0" y="0"/>
          <a:chExt cx="0" cy="0"/>
        </a:xfrm>
      </p:grpSpPr>
      <p:sp>
        <p:nvSpPr>
          <p:cNvPr id="12" name="Google Shape;12;p36"/>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3" name="Google Shape;13;p36"/>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4" name="Google Shape;14;p36"/>
          <p:cNvSpPr/>
          <p:nvPr>
            <p:ph idx="2" type="pic"/>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21" l="-32103" r="32102" t="-7931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36"/>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6"/>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2" name="Shape 22"/>
        <p:cNvGrpSpPr/>
        <p:nvPr/>
      </p:nvGrpSpPr>
      <p:grpSpPr>
        <a:xfrm>
          <a:off x="0" y="0"/>
          <a:ext cx="0" cy="0"/>
          <a:chOff x="0" y="0"/>
          <a:chExt cx="0" cy="0"/>
        </a:xfrm>
      </p:grpSpPr>
      <p:sp>
        <p:nvSpPr>
          <p:cNvPr id="23" name="Google Shape;23;p38"/>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 name="Google Shape;24;p38"/>
          <p:cNvSpPr/>
          <p:nvPr>
            <p:ph idx="2" type="pic"/>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6" l="-18855" r="18854" t="-1407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7" name="Google Shape;27;p38"/>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8"/>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2" name="Shape 32"/>
        <p:cNvGrpSpPr/>
        <p:nvPr/>
      </p:nvGrpSpPr>
      <p:grpSpPr>
        <a:xfrm>
          <a:off x="0" y="0"/>
          <a:ext cx="0" cy="0"/>
          <a:chOff x="0" y="0"/>
          <a:chExt cx="0" cy="0"/>
        </a:xfrm>
      </p:grpSpPr>
      <p:sp>
        <p:nvSpPr>
          <p:cNvPr id="33" name="Google Shape;33;p37"/>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4" l="-41096" r="10747" t="24"/>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6" name="Google Shape;36;p37"/>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7"/>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7"/>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7"/>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7"/>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7"/>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51" name="Shape 51"/>
        <p:cNvGrpSpPr/>
        <p:nvPr/>
      </p:nvGrpSpPr>
      <p:grpSpPr>
        <a:xfrm>
          <a:off x="0" y="0"/>
          <a:ext cx="0" cy="0"/>
          <a:chOff x="0" y="0"/>
          <a:chExt cx="0" cy="0"/>
        </a:xfrm>
      </p:grpSpPr>
      <p:sp>
        <p:nvSpPr>
          <p:cNvPr id="52" name="Google Shape;52;p47"/>
          <p:cNvSpPr/>
          <p:nvPr>
            <p:ph idx="2" type="pic"/>
          </p:nvPr>
        </p:nvSpPr>
        <p:spPr>
          <a:xfrm>
            <a:off x="16300" y="-732"/>
            <a:ext cx="12175708" cy="3635823"/>
          </a:xfrm>
          <a:prstGeom prst="rect">
            <a:avLst/>
          </a:prstGeom>
          <a:noFill/>
          <a:ln>
            <a:noFill/>
          </a:ln>
        </p:spPr>
      </p:sp>
      <p:sp>
        <p:nvSpPr>
          <p:cNvPr id="53" name="Google Shape;53;p47"/>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47"/>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0" l="-13483" r="5543" t="1775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 name="Google Shape;55;p47"/>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56" name="Google Shape;56;p47"/>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7"/>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8" name="Google Shape;58;p47"/>
          <p:cNvGrpSpPr/>
          <p:nvPr/>
        </p:nvGrpSpPr>
        <p:grpSpPr>
          <a:xfrm>
            <a:off x="408953" y="6110271"/>
            <a:ext cx="11323912" cy="541807"/>
            <a:chOff x="430699" y="6069857"/>
            <a:chExt cx="11323912" cy="541807"/>
          </a:xfrm>
        </p:grpSpPr>
        <p:sp>
          <p:nvSpPr>
            <p:cNvPr id="59" name="Google Shape;59;p47"/>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 name="Google Shape;60;p47"/>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61" name="Google Shape;61;p47"/>
            <p:cNvPicPr preferRelativeResize="0"/>
            <p:nvPr/>
          </p:nvPicPr>
          <p:blipFill rotWithShape="1">
            <a:blip r:embed="rId3">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62" name="Shape 62"/>
        <p:cNvGrpSpPr/>
        <p:nvPr/>
      </p:nvGrpSpPr>
      <p:grpSpPr>
        <a:xfrm>
          <a:off x="0" y="0"/>
          <a:ext cx="0" cy="0"/>
          <a:chOff x="0" y="0"/>
          <a:chExt cx="0" cy="0"/>
        </a:xfrm>
      </p:grpSpPr>
      <p:sp>
        <p:nvSpPr>
          <p:cNvPr id="63" name="Google Shape;63;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4" name="Google Shape;64;p42"/>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65" name="Google Shape;65;p42"/>
          <p:cNvSpPr/>
          <p:nvPr>
            <p:ph idx="2" type="pic"/>
          </p:nvPr>
        </p:nvSpPr>
        <p:spPr>
          <a:xfrm>
            <a:off x="7061200" y="1203325"/>
            <a:ext cx="5130800" cy="3913188"/>
          </a:xfrm>
          <a:prstGeom prst="rect">
            <a:avLst/>
          </a:prstGeom>
          <a:solidFill>
            <a:schemeClr val="lt1"/>
          </a:solidFill>
          <a:ln>
            <a:noFill/>
          </a:ln>
        </p:spPr>
      </p:sp>
      <p:sp>
        <p:nvSpPr>
          <p:cNvPr id="66" name="Google Shape;66;p42"/>
          <p:cNvSpPr txBox="1"/>
          <p:nvPr>
            <p:ph idx="1" type="body"/>
          </p:nvPr>
        </p:nvSpPr>
        <p:spPr>
          <a:xfrm>
            <a:off x="831350" y="3594101"/>
            <a:ext cx="5029134" cy="22335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42"/>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68" name="Google Shape;68;p42"/>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9" name="Google Shape;69;p42"/>
          <p:cNvGrpSpPr/>
          <p:nvPr/>
        </p:nvGrpSpPr>
        <p:grpSpPr>
          <a:xfrm>
            <a:off x="408953" y="6110271"/>
            <a:ext cx="11323912" cy="541807"/>
            <a:chOff x="430699" y="6069857"/>
            <a:chExt cx="11323912" cy="541807"/>
          </a:xfrm>
        </p:grpSpPr>
        <p:sp>
          <p:nvSpPr>
            <p:cNvPr id="70" name="Google Shape;70;p42"/>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1" name="Google Shape;71;p4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2" name="Google Shape;72;p42"/>
            <p:cNvPicPr preferRelativeResize="0"/>
            <p:nvPr/>
          </p:nvPicPr>
          <p:blipFill rotWithShape="1">
            <a:blip r:embed="rId3">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73" name="Shape 73"/>
        <p:cNvGrpSpPr/>
        <p:nvPr/>
      </p:nvGrpSpPr>
      <p:grpSpPr>
        <a:xfrm>
          <a:off x="0" y="0"/>
          <a:ext cx="0" cy="0"/>
          <a:chOff x="0" y="0"/>
          <a:chExt cx="0" cy="0"/>
        </a:xfrm>
      </p:grpSpPr>
      <p:grpSp>
        <p:nvGrpSpPr>
          <p:cNvPr id="74" name="Google Shape;74;p56"/>
          <p:cNvGrpSpPr/>
          <p:nvPr/>
        </p:nvGrpSpPr>
        <p:grpSpPr>
          <a:xfrm>
            <a:off x="1154562" y="1887157"/>
            <a:ext cx="9882876" cy="2798187"/>
            <a:chOff x="1875859" y="4907106"/>
            <a:chExt cx="20625932" cy="5839921"/>
          </a:xfrm>
        </p:grpSpPr>
        <p:sp>
          <p:nvSpPr>
            <p:cNvPr id="75" name="Google Shape;75;p56"/>
            <p:cNvSpPr/>
            <p:nvPr/>
          </p:nvSpPr>
          <p:spPr>
            <a:xfrm rot="10800000">
              <a:off x="1875859"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6" name="Google Shape;76;p56"/>
            <p:cNvSpPr/>
            <p:nvPr/>
          </p:nvSpPr>
          <p:spPr>
            <a:xfrm>
              <a:off x="5916227" y="4907106"/>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7" name="Google Shape;77;p56"/>
            <p:cNvSpPr/>
            <p:nvPr/>
          </p:nvSpPr>
          <p:spPr>
            <a:xfrm rot="10800000">
              <a:off x="9956596" y="4907109"/>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 name="Google Shape;78;p56"/>
            <p:cNvSpPr/>
            <p:nvPr/>
          </p:nvSpPr>
          <p:spPr>
            <a:xfrm>
              <a:off x="13996964"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9" name="Google Shape;79;p56"/>
            <p:cNvSpPr/>
            <p:nvPr/>
          </p:nvSpPr>
          <p:spPr>
            <a:xfrm>
              <a:off x="1875859" y="4907106"/>
              <a:ext cx="4464459" cy="4631501"/>
            </a:xfrm>
            <a:prstGeom prst="blockArc">
              <a:avLst>
                <a:gd fmla="val 10800000" name="adj1"/>
                <a:gd fmla="val 0" name="adj2"/>
                <a:gd fmla="val 9694" name="adj3"/>
              </a:avLst>
            </a:prstGeom>
            <a:solidFill>
              <a:srgbClr val="1B72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0" name="Google Shape;80;p56"/>
            <p:cNvSpPr/>
            <p:nvPr/>
          </p:nvSpPr>
          <p:spPr>
            <a:xfrm rot="10800000">
              <a:off x="18037332" y="4907111"/>
              <a:ext cx="4464459" cy="4631501"/>
            </a:xfrm>
            <a:prstGeom prst="blockArc">
              <a:avLst>
                <a:gd fmla="val 10800000" name="adj1"/>
                <a:gd fmla="val 0" name="adj2"/>
                <a:gd fmla="val 9694" name="adj3"/>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 name="Google Shape;81;p56"/>
            <p:cNvSpPr/>
            <p:nvPr/>
          </p:nvSpPr>
          <p:spPr>
            <a:xfrm rot="10800000">
              <a:off x="5916227" y="4907106"/>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 name="Google Shape;82;p56"/>
            <p:cNvSpPr/>
            <p:nvPr/>
          </p:nvSpPr>
          <p:spPr>
            <a:xfrm rot="10800000">
              <a:off x="13996964" y="4907111"/>
              <a:ext cx="4464459" cy="4631501"/>
            </a:xfrm>
            <a:prstGeom prst="blockArc">
              <a:avLst>
                <a:gd fmla="val 10800000" name="adj1"/>
                <a:gd fmla="val 0" name="adj2"/>
                <a:gd fmla="val 9694" name="adj3"/>
              </a:avLst>
            </a:prstGeom>
            <a:solidFill>
              <a:srgbClr val="3D3D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3" name="Google Shape;83;p56"/>
            <p:cNvSpPr/>
            <p:nvPr/>
          </p:nvSpPr>
          <p:spPr>
            <a:xfrm>
              <a:off x="9956596" y="4907108"/>
              <a:ext cx="4464459" cy="4631501"/>
            </a:xfrm>
            <a:prstGeom prst="blockArc">
              <a:avLst>
                <a:gd fmla="val 10800000" name="adj1"/>
                <a:gd fmla="val 0" name="adj2"/>
                <a:gd fmla="val 9694" name="adj3"/>
              </a:avLst>
            </a:prstGeom>
            <a:solidFill>
              <a:srgbClr val="7F59A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 name="Google Shape;84;p56"/>
            <p:cNvSpPr/>
            <p:nvPr/>
          </p:nvSpPr>
          <p:spPr>
            <a:xfrm>
              <a:off x="18037331" y="4907110"/>
              <a:ext cx="4464459" cy="4631501"/>
            </a:xfrm>
            <a:prstGeom prst="blockArc">
              <a:avLst>
                <a:gd fmla="val 10800000" name="adj1"/>
                <a:gd fmla="val 0" name="adj2"/>
                <a:gd fmla="val 9694" name="adj3"/>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5" name="Google Shape;85;p56"/>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6" name="Google Shape;86;p56"/>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7" name="Google Shape;87;p56"/>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8" name="Google Shape;88;p56"/>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9" name="Google Shape;89;p56"/>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90" name="Google Shape;90;p56"/>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56"/>
          <p:cNvSpPr txBox="1"/>
          <p:nvPr>
            <p:ph idx="2" type="body"/>
          </p:nvPr>
        </p:nvSpPr>
        <p:spPr>
          <a:xfrm>
            <a:off x="1333175" y="4539912"/>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56"/>
          <p:cNvSpPr txBox="1"/>
          <p:nvPr>
            <p:ph idx="3" type="body"/>
          </p:nvPr>
        </p:nvSpPr>
        <p:spPr>
          <a:xfrm>
            <a:off x="7165569" y="4535946"/>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56"/>
          <p:cNvSpPr txBox="1"/>
          <p:nvPr>
            <p:ph idx="4" type="body"/>
          </p:nvPr>
        </p:nvSpPr>
        <p:spPr>
          <a:xfrm>
            <a:off x="5229634" y="4542698"/>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56"/>
          <p:cNvSpPr txBox="1"/>
          <p:nvPr>
            <p:ph idx="5" type="body"/>
          </p:nvPr>
        </p:nvSpPr>
        <p:spPr>
          <a:xfrm>
            <a:off x="9101503" y="4557649"/>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56"/>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6" name="Google Shape;96;p56"/>
          <p:cNvGrpSpPr/>
          <p:nvPr/>
        </p:nvGrpSpPr>
        <p:grpSpPr>
          <a:xfrm>
            <a:off x="4571670" y="6135034"/>
            <a:ext cx="3059425" cy="407404"/>
            <a:chOff x="4345239" y="6324600"/>
            <a:chExt cx="3059425" cy="407404"/>
          </a:xfrm>
        </p:grpSpPr>
        <p:sp>
          <p:nvSpPr>
            <p:cNvPr id="97" name="Google Shape;97;p56"/>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98" name="Google Shape;98;p56"/>
            <p:cNvPicPr preferRelativeResize="0"/>
            <p:nvPr/>
          </p:nvPicPr>
          <p:blipFill rotWithShape="1">
            <a:blip r:embed="rId2">
              <a:alphaModFix/>
            </a:blip>
            <a:srcRect b="-7349" l="28689" r="49707" t="328"/>
            <a:stretch/>
          </p:blipFill>
          <p:spPr>
            <a:xfrm>
              <a:off x="4345239" y="6324600"/>
              <a:ext cx="358362" cy="407404"/>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p:cSld name="Meet Our Team">
    <p:spTree>
      <p:nvGrpSpPr>
        <p:cNvPr id="99" name="Shape 99"/>
        <p:cNvGrpSpPr/>
        <p:nvPr/>
      </p:nvGrpSpPr>
      <p:grpSpPr>
        <a:xfrm>
          <a:off x="0" y="0"/>
          <a:ext cx="0" cy="0"/>
          <a:chOff x="0" y="0"/>
          <a:chExt cx="0" cy="0"/>
        </a:xfrm>
      </p:grpSpPr>
      <p:sp>
        <p:nvSpPr>
          <p:cNvPr id="100" name="Google Shape;100;p64"/>
          <p:cNvSpPr/>
          <p:nvPr/>
        </p:nvSpPr>
        <p:spPr>
          <a:xfrm>
            <a:off x="241300" y="228600"/>
            <a:ext cx="11696700" cy="27178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64"/>
          <p:cNvSpPr/>
          <p:nvPr/>
        </p:nvSpPr>
        <p:spPr>
          <a:xfrm>
            <a:off x="5571778" y="1314450"/>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02" name="Google Shape;102;p64"/>
          <p:cNvSpPr/>
          <p:nvPr>
            <p:ph idx="2" type="pic"/>
          </p:nvPr>
        </p:nvSpPr>
        <p:spPr>
          <a:xfrm>
            <a:off x="1179684" y="2043172"/>
            <a:ext cx="1723877" cy="1723877"/>
          </a:xfrm>
          <a:prstGeom prst="ellipse">
            <a:avLst/>
          </a:prstGeom>
          <a:solidFill>
            <a:schemeClr val="lt1"/>
          </a:solidFill>
          <a:ln>
            <a:noFill/>
          </a:ln>
        </p:spPr>
      </p:sp>
      <p:sp>
        <p:nvSpPr>
          <p:cNvPr id="103" name="Google Shape;103;p64"/>
          <p:cNvSpPr/>
          <p:nvPr>
            <p:ph idx="3" type="pic"/>
          </p:nvPr>
        </p:nvSpPr>
        <p:spPr>
          <a:xfrm>
            <a:off x="3867471" y="2052565"/>
            <a:ext cx="1723877" cy="1723877"/>
          </a:xfrm>
          <a:prstGeom prst="ellipse">
            <a:avLst/>
          </a:prstGeom>
          <a:solidFill>
            <a:schemeClr val="lt1"/>
          </a:solidFill>
          <a:ln>
            <a:noFill/>
          </a:ln>
        </p:spPr>
      </p:sp>
      <p:sp>
        <p:nvSpPr>
          <p:cNvPr id="104" name="Google Shape;104;p64"/>
          <p:cNvSpPr/>
          <p:nvPr>
            <p:ph idx="4" type="pic"/>
          </p:nvPr>
        </p:nvSpPr>
        <p:spPr>
          <a:xfrm>
            <a:off x="6543647" y="2048263"/>
            <a:ext cx="1723877" cy="1723877"/>
          </a:xfrm>
          <a:prstGeom prst="ellipse">
            <a:avLst/>
          </a:prstGeom>
          <a:solidFill>
            <a:schemeClr val="lt1"/>
          </a:solidFill>
          <a:ln>
            <a:noFill/>
          </a:ln>
        </p:spPr>
      </p:sp>
      <p:sp>
        <p:nvSpPr>
          <p:cNvPr id="105" name="Google Shape;105;p64"/>
          <p:cNvSpPr/>
          <p:nvPr>
            <p:ph idx="5" type="pic"/>
          </p:nvPr>
        </p:nvSpPr>
        <p:spPr>
          <a:xfrm>
            <a:off x="9231434" y="2057654"/>
            <a:ext cx="1723877" cy="1723877"/>
          </a:xfrm>
          <a:prstGeom prst="ellipse">
            <a:avLst/>
          </a:prstGeom>
          <a:solidFill>
            <a:schemeClr val="lt1"/>
          </a:solidFill>
          <a:ln>
            <a:noFill/>
          </a:ln>
        </p:spPr>
      </p:sp>
      <p:sp>
        <p:nvSpPr>
          <p:cNvPr id="106" name="Google Shape;106;p64"/>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64"/>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64"/>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64"/>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64"/>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1800"/>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64"/>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64"/>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959"/>
              </a:buClr>
              <a:buSzPts val="1800"/>
              <a:buFont typeface="Arial"/>
              <a:buNone/>
              <a:defRPr b="0" i="0" sz="18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64"/>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64"/>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5" name="Google Shape;115;p64"/>
          <p:cNvGrpSpPr/>
          <p:nvPr/>
        </p:nvGrpSpPr>
        <p:grpSpPr>
          <a:xfrm>
            <a:off x="408953" y="6110271"/>
            <a:ext cx="11323912" cy="541807"/>
            <a:chOff x="430699" y="6069857"/>
            <a:chExt cx="11323912" cy="541807"/>
          </a:xfrm>
        </p:grpSpPr>
        <p:sp>
          <p:nvSpPr>
            <p:cNvPr id="116" name="Google Shape;116;p6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 name="Google Shape;117;p6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18" name="Google Shape;118;p64"/>
            <p:cNvPicPr preferRelativeResize="0"/>
            <p:nvPr/>
          </p:nvPicPr>
          <p:blipFill rotWithShape="1">
            <a:blip r:embed="rId2">
              <a:alphaModFix/>
            </a:blip>
            <a:srcRect b="-7348"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with quote">
  <p:cSld name="Photo Slide with quote">
    <p:spTree>
      <p:nvGrpSpPr>
        <p:cNvPr id="119" name="Shape 119"/>
        <p:cNvGrpSpPr/>
        <p:nvPr/>
      </p:nvGrpSpPr>
      <p:grpSpPr>
        <a:xfrm>
          <a:off x="0" y="0"/>
          <a:ext cx="0" cy="0"/>
          <a:chOff x="0" y="0"/>
          <a:chExt cx="0" cy="0"/>
        </a:xfrm>
      </p:grpSpPr>
      <p:sp>
        <p:nvSpPr>
          <p:cNvPr id="120" name="Google Shape;120;p41"/>
          <p:cNvSpPr/>
          <p:nvPr/>
        </p:nvSpPr>
        <p:spPr>
          <a:xfrm>
            <a:off x="4559917"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 name="Google Shape;121;p41"/>
          <p:cNvSpPr/>
          <p:nvPr/>
        </p:nvSpPr>
        <p:spPr>
          <a:xfrm>
            <a:off x="4559918"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blipFill rotWithShape="1">
            <a:blip r:embed="rId2">
              <a:alphaModFix/>
            </a:blip>
            <a:stretch>
              <a:fillRect b="-65421" l="-32103" r="32102" t="-7931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 name="Google Shape;122;p41"/>
          <p:cNvSpPr/>
          <p:nvPr>
            <p:ph idx="2" type="pic"/>
          </p:nvPr>
        </p:nvSpPr>
        <p:spPr>
          <a:xfrm>
            <a:off x="1" y="-22478"/>
            <a:ext cx="12187574" cy="6880476"/>
          </a:xfrm>
          <a:prstGeom prst="rect">
            <a:avLst/>
          </a:prstGeom>
          <a:noFill/>
          <a:ln>
            <a:noFill/>
          </a:ln>
        </p:spPr>
      </p:sp>
      <p:sp>
        <p:nvSpPr>
          <p:cNvPr id="123" name="Google Shape;123;p41"/>
          <p:cNvSpPr txBox="1"/>
          <p:nvPr>
            <p:ph idx="1" type="body"/>
          </p:nvPr>
        </p:nvSpPr>
        <p:spPr>
          <a:xfrm>
            <a:off x="10605172" y="477886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41"/>
          <p:cNvSpPr txBox="1"/>
          <p:nvPr>
            <p:ph idx="3" type="body"/>
          </p:nvPr>
        </p:nvSpPr>
        <p:spPr>
          <a:xfrm>
            <a:off x="7021108" y="1671991"/>
            <a:ext cx="4369392" cy="392344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41"/>
          <p:cNvSpPr txBox="1"/>
          <p:nvPr>
            <p:ph idx="4" type="body"/>
          </p:nvPr>
        </p:nvSpPr>
        <p:spPr>
          <a:xfrm>
            <a:off x="6900182" y="1639353"/>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41"/>
          <p:cNvSpPr/>
          <p:nvPr/>
        </p:nvSpPr>
        <p:spPr>
          <a:xfrm>
            <a:off x="5084618" y="6203859"/>
            <a:ext cx="6625332" cy="45719"/>
          </a:xfrm>
          <a:custGeom>
            <a:rect b="b" l="l" r="r" t="t"/>
            <a:pathLst>
              <a:path extrusionOk="0" h="8144" w="2568842">
                <a:moveTo>
                  <a:pt x="0" y="0"/>
                </a:moveTo>
                <a:lnTo>
                  <a:pt x="2568843"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 name="Google Shape;127;p41"/>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28" name="Shape 128"/>
        <p:cNvGrpSpPr/>
        <p:nvPr/>
      </p:nvGrpSpPr>
      <p:grpSpPr>
        <a:xfrm>
          <a:off x="0" y="0"/>
          <a:ext cx="0" cy="0"/>
          <a:chOff x="0" y="0"/>
          <a:chExt cx="0" cy="0"/>
        </a:xfrm>
      </p:grpSpPr>
      <p:sp>
        <p:nvSpPr>
          <p:cNvPr id="129" name="Google Shape;129;p63"/>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 name="Google Shape;130;p63"/>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2" l="-24307" r="24307" t="8632"/>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 name="Google Shape;131;p63"/>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63"/>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63"/>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63"/>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35" name="Google Shape;135;p63"/>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63"/>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63"/>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8" name="Google Shape;138;p63"/>
          <p:cNvGrpSpPr/>
          <p:nvPr/>
        </p:nvGrpSpPr>
        <p:grpSpPr>
          <a:xfrm>
            <a:off x="9432575" y="5721840"/>
            <a:ext cx="2735993" cy="679345"/>
            <a:chOff x="0" y="0"/>
            <a:chExt cx="2301694" cy="571500"/>
          </a:xfrm>
        </p:grpSpPr>
        <p:sp>
          <p:nvSpPr>
            <p:cNvPr id="139" name="Google Shape;139;p6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0" name="Google Shape;140;p63"/>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141" name="Google Shape;141;p63"/>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142" name="Google Shape;142;p63"/>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peakentrepreneurs.eu/" TargetMode="Externa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4.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1.jpg"/><Relationship Id="rId5" Type="http://schemas.openxmlformats.org/officeDocument/2006/relationships/image" Target="../media/image20.jpg"/><Relationship Id="rId6"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38.jpg"/><Relationship Id="rId11" Type="http://schemas.openxmlformats.org/officeDocument/2006/relationships/hyperlink" Target="http://www.instagram.com/peak.entrepreneurs/" TargetMode="External"/><Relationship Id="rId10" Type="http://schemas.openxmlformats.org/officeDocument/2006/relationships/hyperlink" Target="http://www.youtube.com/channel/UCTViMLo7TqGSW7-uhEPdDjA" TargetMode="External"/><Relationship Id="rId9" Type="http://schemas.openxmlformats.org/officeDocument/2006/relationships/image" Target="../media/image25.png"/><Relationship Id="rId5" Type="http://schemas.openxmlformats.org/officeDocument/2006/relationships/image" Target="../media/image33.png"/><Relationship Id="rId6" Type="http://schemas.openxmlformats.org/officeDocument/2006/relationships/hyperlink" Target="https://proofmart.com/product/instagram-white-logo-png-icon-clipart-free-download/" TargetMode="External"/><Relationship Id="rId7" Type="http://schemas.openxmlformats.org/officeDocument/2006/relationships/hyperlink" Target="https://creativecommons.org/licenses/by/3.0/" TargetMode="External"/><Relationship Id="rId8" Type="http://schemas.openxmlformats.org/officeDocument/2006/relationships/hyperlink" Target="https://www.tiktok.com/@peakentrepreneurs?lang=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hyperlink" Target="https://www.youtube.com/@peakentrepreneurs2892/videos" TargetMode="External"/><Relationship Id="rId4" Type="http://schemas.openxmlformats.org/officeDocument/2006/relationships/hyperlink" Target="https://www.tiktok.com/@peakentrepreneurs" TargetMode="External"/><Relationship Id="rId9" Type="http://schemas.openxmlformats.org/officeDocument/2006/relationships/image" Target="../media/image34.png"/><Relationship Id="rId5" Type="http://schemas.openxmlformats.org/officeDocument/2006/relationships/hyperlink" Target="https://www.instagram.com/peak.entrepreneurs/" TargetMode="External"/><Relationship Id="rId6" Type="http://schemas.openxmlformats.org/officeDocument/2006/relationships/hyperlink" Target="https://www.facebook.com/PeakEntrepreneurs" TargetMode="External"/><Relationship Id="rId7" Type="http://schemas.openxmlformats.org/officeDocument/2006/relationships/image" Target="../media/image36.png"/><Relationship Id="rId8"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1.jpg"/><Relationship Id="rId4" Type="http://schemas.openxmlformats.org/officeDocument/2006/relationships/hyperlink" Target="https://erasmus-plus.ec.europa.eu/" TargetMode="External"/><Relationship Id="rId5"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www.peakentrepreneurs.eu/" TargetMode="Externa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un.org/esa/socdev/documents/youth/fact-sheets/youth-definition.pdf" TargetMode="External"/><Relationship Id="rId4" Type="http://schemas.openxmlformats.org/officeDocument/2006/relationships/hyperlink" Target="https://thegrittifund.com/entrepreneurship-definition/origin-word-entrepreneur/" TargetMode="External"/><Relationship Id="rId5"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ph idx="1" type="body"/>
          </p:nvPr>
        </p:nvSpPr>
        <p:spPr>
          <a:xfrm>
            <a:off x="5317932" y="4349592"/>
            <a:ext cx="6874068" cy="129091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5000"/>
              <a:buNone/>
            </a:pPr>
            <a:r>
              <a:rPr lang="en-US" sz="3600"/>
              <a:t>Diventare un giovane imprenditore di montagna</a:t>
            </a:r>
            <a:endParaRPr/>
          </a:p>
          <a:p>
            <a:pPr indent="0" lvl="0" marL="0" rtl="0" algn="l">
              <a:lnSpc>
                <a:spcPct val="90000"/>
              </a:lnSpc>
              <a:spcBef>
                <a:spcPts val="0"/>
              </a:spcBef>
              <a:spcAft>
                <a:spcPts val="0"/>
              </a:spcAft>
              <a:buClr>
                <a:schemeClr val="lt1"/>
              </a:buClr>
              <a:buSzPts val="5000"/>
              <a:buNone/>
            </a:pPr>
            <a:r>
              <a:t/>
            </a:r>
            <a:endParaRPr/>
          </a:p>
        </p:txBody>
      </p:sp>
      <p:sp>
        <p:nvSpPr>
          <p:cNvPr id="148" name="Google Shape;148;p3"/>
          <p:cNvSpPr txBox="1"/>
          <p:nvPr>
            <p:ph idx="3" type="body"/>
          </p:nvPr>
        </p:nvSpPr>
        <p:spPr>
          <a:xfrm>
            <a:off x="5317932" y="3560375"/>
            <a:ext cx="5278651" cy="69735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lang="en-US" sz="4800">
                <a:solidFill>
                  <a:srgbClr val="3BEFEB"/>
                </a:solidFill>
              </a:rPr>
              <a:t>Modulo 1  </a:t>
            </a:r>
            <a:endParaRPr sz="4800">
              <a:solidFill>
                <a:srgbClr val="3BEFEB"/>
              </a:solidFill>
            </a:endParaRPr>
          </a:p>
        </p:txBody>
      </p:sp>
      <p:grpSp>
        <p:nvGrpSpPr>
          <p:cNvPr id="149" name="Google Shape;149;p3"/>
          <p:cNvGrpSpPr/>
          <p:nvPr/>
        </p:nvGrpSpPr>
        <p:grpSpPr>
          <a:xfrm>
            <a:off x="2088627" y="3786905"/>
            <a:ext cx="2082443" cy="2861107"/>
            <a:chOff x="5875548" y="3125276"/>
            <a:chExt cx="438214" cy="602070"/>
          </a:xfrm>
        </p:grpSpPr>
        <p:sp>
          <p:nvSpPr>
            <p:cNvPr id="150" name="Google Shape;150;p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 name="Google Shape;151;p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52" name="Google Shape;152;p3"/>
          <p:cNvPicPr preferRelativeResize="0"/>
          <p:nvPr>
            <p:ph idx="2" type="pic"/>
          </p:nvPr>
        </p:nvPicPr>
        <p:blipFill rotWithShape="1">
          <a:blip r:embed="rId3">
            <a:alphaModFix/>
          </a:blip>
          <a:srcRect b="1547" l="24793" r="20633" t="1550"/>
          <a:stretch/>
        </p:blipFill>
        <p:spPr>
          <a:xfrm>
            <a:off x="-125936" y="0"/>
            <a:ext cx="442912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70"/>
          <p:cNvSpPr txBox="1"/>
          <p:nvPr>
            <p:ph idx="1" type="body"/>
          </p:nvPr>
        </p:nvSpPr>
        <p:spPr>
          <a:xfrm>
            <a:off x="4468890" y="1128780"/>
            <a:ext cx="7199946" cy="5041900"/>
          </a:xfrm>
          <a:prstGeom prst="rect">
            <a:avLst/>
          </a:prstGeom>
          <a:noFill/>
          <a:ln>
            <a:noFill/>
          </a:ln>
        </p:spPr>
        <p:txBody>
          <a:bodyPr anchorCtr="0" anchor="t" bIns="45700" lIns="91425" spcFirstLastPara="1" rIns="91425" wrap="square" tIns="45700">
            <a:noAutofit/>
          </a:bodyPr>
          <a:lstStyle/>
          <a:p>
            <a:pPr indent="3175" lvl="0" marL="225425" rtl="0" algn="just">
              <a:lnSpc>
                <a:spcPct val="90000"/>
              </a:lnSpc>
              <a:spcBef>
                <a:spcPts val="1000"/>
              </a:spcBef>
              <a:spcAft>
                <a:spcPts val="0"/>
              </a:spcAft>
              <a:buSzPts val="2400"/>
              <a:buNone/>
            </a:pPr>
            <a:r>
              <a:t/>
            </a:r>
            <a:endParaRPr sz="1800">
              <a:solidFill>
                <a:srgbClr val="000000"/>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1500">
              <a:solidFill>
                <a:srgbClr val="000000"/>
              </a:solidFill>
            </a:endParaRPr>
          </a:p>
          <a:p>
            <a:pPr indent="-368300" lvl="0" marL="457200" rtl="0" algn="l">
              <a:lnSpc>
                <a:spcPct val="115000"/>
              </a:lnSpc>
              <a:spcBef>
                <a:spcPts val="0"/>
              </a:spcBef>
              <a:spcAft>
                <a:spcPts val="0"/>
              </a:spcAft>
              <a:buSzPts val="2200"/>
              <a:buChar char="•"/>
            </a:pPr>
            <a:r>
              <a:rPr lang="en-US" sz="1600">
                <a:solidFill>
                  <a:srgbClr val="000000"/>
                </a:solidFill>
              </a:rPr>
              <a:t>Molti giovani in Europa non riescono a trovare lavoro. Questa situazione può essere ulteriormente aggravata quando i giovani vivono in comunità rurali e remote, come le zone montane. </a:t>
            </a:r>
            <a:endParaRPr sz="1600">
              <a:solidFill>
                <a:srgbClr val="000000"/>
              </a:solidFill>
            </a:endParaRPr>
          </a:p>
          <a:p>
            <a:pPr indent="-368300" lvl="0" marL="457200" rtl="0" algn="l">
              <a:lnSpc>
                <a:spcPct val="115000"/>
              </a:lnSpc>
              <a:spcBef>
                <a:spcPts val="0"/>
              </a:spcBef>
              <a:spcAft>
                <a:spcPts val="0"/>
              </a:spcAft>
              <a:buSzPts val="2200"/>
              <a:buChar char="•"/>
            </a:pPr>
            <a:r>
              <a:rPr lang="en-US" sz="1600">
                <a:solidFill>
                  <a:srgbClr val="000000"/>
                </a:solidFill>
              </a:rPr>
              <a:t>È dimostrato che i disoccupati sono meno felici, hanno maggiori probabilità di soffrire di vari problemi di salute e hanno difficoltà a reinserirsi nel mondo del lavoro (Bell e Blanchflower, 2009). </a:t>
            </a:r>
            <a:endParaRPr sz="1600">
              <a:solidFill>
                <a:srgbClr val="000000"/>
              </a:solidFill>
            </a:endParaRPr>
          </a:p>
          <a:p>
            <a:pPr indent="-368300" lvl="0" marL="457200" rtl="0" algn="l">
              <a:lnSpc>
                <a:spcPct val="115000"/>
              </a:lnSpc>
              <a:spcBef>
                <a:spcPts val="0"/>
              </a:spcBef>
              <a:spcAft>
                <a:spcPts val="0"/>
              </a:spcAft>
              <a:buSzPts val="2200"/>
              <a:buChar char="•"/>
            </a:pPr>
            <a:r>
              <a:rPr lang="en-US" sz="1600">
                <a:solidFill>
                  <a:srgbClr val="000000"/>
                </a:solidFill>
              </a:rPr>
              <a:t>L'imprenditoria di montagna non è solo turismo. Lasciati ispirare dai nostri imprenditori di montagna PEAK, che lavorano in diversi settori occupazionali: dai un'occhiata ai casi nella scheda risorse di </a:t>
            </a:r>
            <a:r>
              <a:rPr lang="en-US" sz="1600">
                <a:solidFill>
                  <a:srgbClr val="000000"/>
                </a:solidFill>
                <a:latin typeface="Calibri"/>
                <a:ea typeface="Calibri"/>
                <a:cs typeface="Calibri"/>
                <a:sym typeface="Calibri"/>
              </a:rPr>
              <a:t> </a:t>
            </a:r>
            <a:r>
              <a:rPr lang="en-US" sz="1600" u="sng">
                <a:solidFill>
                  <a:srgbClr val="0070C0"/>
                </a:solidFill>
                <a:latin typeface="Calibri"/>
                <a:ea typeface="Calibri"/>
                <a:cs typeface="Calibri"/>
                <a:sym typeface="Calibri"/>
                <a:hlinkClick r:id="rId3">
                  <a:extLst>
                    <a:ext uri="{A12FA001-AC4F-418D-AE19-62706E023703}">
                      <ahyp:hlinkClr val="tx"/>
                    </a:ext>
                  </a:extLst>
                </a:hlinkClick>
              </a:rPr>
              <a:t>peakentrepreneurs.eu/</a:t>
            </a:r>
            <a:r>
              <a:rPr lang="en-US" sz="1600">
                <a:solidFill>
                  <a:srgbClr val="0070C0"/>
                </a:solidFill>
                <a:latin typeface="Calibri"/>
                <a:ea typeface="Calibri"/>
                <a:cs typeface="Calibri"/>
                <a:sym typeface="Calibri"/>
              </a:rPr>
              <a:t>.</a:t>
            </a:r>
            <a:endParaRPr sz="1600">
              <a:solidFill>
                <a:srgbClr val="000000"/>
              </a:solidFill>
              <a:latin typeface="Calibri"/>
              <a:ea typeface="Calibri"/>
              <a:cs typeface="Calibri"/>
              <a:sym typeface="Calibri"/>
            </a:endParaRPr>
          </a:p>
          <a:p>
            <a:pPr indent="-368300" lvl="0" marL="457200" rtl="0" algn="l">
              <a:lnSpc>
                <a:spcPct val="115000"/>
              </a:lnSpc>
              <a:spcBef>
                <a:spcPts val="0"/>
              </a:spcBef>
              <a:spcAft>
                <a:spcPts val="0"/>
              </a:spcAft>
              <a:buSzPts val="2200"/>
              <a:buChar char="•"/>
            </a:pPr>
            <a:r>
              <a:rPr lang="en-US" sz="1600">
                <a:solidFill>
                  <a:srgbClr val="000000"/>
                </a:solidFill>
              </a:rPr>
              <a:t>Per i giovani, gli effetti della disoccupazione possono essere particolarmente duraturi e compromettere il benessere e le aspirazioni future. I dati suggeriscono che un giovane che vive un periodo di disoccupazione aumenta la probabilità di avere stipendi più bassi e un'ulteriore disoccupazione a lungo termine più avanti nella vita (Blanchflower e Oswald, 1998).</a:t>
            </a:r>
            <a:endParaRPr sz="1600">
              <a:solidFill>
                <a:srgbClr val="000000"/>
              </a:solidFill>
            </a:endParaRPr>
          </a:p>
          <a:p>
            <a:pPr indent="0" lvl="0" marL="457200" rtl="0" algn="l">
              <a:lnSpc>
                <a:spcPct val="115000"/>
              </a:lnSpc>
              <a:spcBef>
                <a:spcPts val="0"/>
              </a:spcBef>
              <a:spcAft>
                <a:spcPts val="0"/>
              </a:spcAft>
              <a:buNone/>
            </a:pPr>
            <a:r>
              <a:t/>
            </a:r>
            <a:endParaRPr sz="1800">
              <a:solidFill>
                <a:srgbClr val="000000"/>
              </a:solidFill>
            </a:endParaRPr>
          </a:p>
          <a:p>
            <a:pPr indent="3175" lvl="0" marL="225425" rtl="0" algn="just">
              <a:lnSpc>
                <a:spcPct val="90000"/>
              </a:lnSpc>
              <a:spcBef>
                <a:spcPts val="1000"/>
              </a:spcBef>
              <a:spcAft>
                <a:spcPts val="0"/>
              </a:spcAft>
              <a:buSzPts val="2400"/>
              <a:buNone/>
            </a:pPr>
            <a:r>
              <a:t/>
            </a:r>
            <a:endParaRPr sz="1800"/>
          </a:p>
          <a:p>
            <a:pPr indent="3175" lvl="0" marL="225425" rtl="0" algn="just">
              <a:lnSpc>
                <a:spcPct val="90000"/>
              </a:lnSpc>
              <a:spcBef>
                <a:spcPts val="1000"/>
              </a:spcBef>
              <a:spcAft>
                <a:spcPts val="0"/>
              </a:spcAft>
              <a:buSzPts val="2400"/>
              <a:buNone/>
            </a:pPr>
            <a:r>
              <a:t/>
            </a:r>
            <a:endParaRPr b="1" sz="1800">
              <a:solidFill>
                <a:srgbClr val="000000"/>
              </a:solidFill>
              <a:latin typeface="Calibri"/>
              <a:ea typeface="Calibri"/>
              <a:cs typeface="Calibri"/>
              <a:sym typeface="Calibri"/>
            </a:endParaRPr>
          </a:p>
          <a:p>
            <a:pPr indent="3175" lvl="0" marL="225425" rtl="0" algn="just">
              <a:lnSpc>
                <a:spcPct val="90000"/>
              </a:lnSpc>
              <a:spcBef>
                <a:spcPts val="1000"/>
              </a:spcBef>
              <a:spcAft>
                <a:spcPts val="0"/>
              </a:spcAft>
              <a:buSzPts val="2400"/>
              <a:buNone/>
            </a:pPr>
            <a:r>
              <a:t/>
            </a:r>
            <a:endParaRPr b="1" sz="1800">
              <a:solidFill>
                <a:srgbClr val="000000"/>
              </a:solidFill>
              <a:latin typeface="Calibri"/>
              <a:ea typeface="Calibri"/>
              <a:cs typeface="Calibri"/>
              <a:sym typeface="Calibri"/>
            </a:endParaRPr>
          </a:p>
        </p:txBody>
      </p:sp>
      <p:sp>
        <p:nvSpPr>
          <p:cNvPr id="231" name="Google Shape;231;p70"/>
          <p:cNvSpPr txBox="1"/>
          <p:nvPr>
            <p:ph idx="3" type="body"/>
          </p:nvPr>
        </p:nvSpPr>
        <p:spPr>
          <a:xfrm>
            <a:off x="4684401" y="496248"/>
            <a:ext cx="7317770" cy="8509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15000"/>
              </a:lnSpc>
              <a:spcBef>
                <a:spcPts val="0"/>
              </a:spcBef>
              <a:spcAft>
                <a:spcPts val="0"/>
              </a:spcAft>
              <a:buNone/>
            </a:pPr>
            <a:r>
              <a:rPr b="1" i="1" lang="en-US" sz="11600">
                <a:solidFill>
                  <a:srgbClr val="0070C0"/>
                </a:solidFill>
              </a:rPr>
              <a:t>Perché diventare un Giovane Imprenditore di montagna?</a:t>
            </a:r>
            <a:endParaRPr b="1" i="1" sz="11600">
              <a:solidFill>
                <a:srgbClr val="0070C0"/>
              </a:solidFill>
            </a:endParaRPr>
          </a:p>
          <a:p>
            <a:pPr indent="0" lvl="0" marL="0" rtl="0" algn="l">
              <a:lnSpc>
                <a:spcPct val="90000"/>
              </a:lnSpc>
              <a:spcBef>
                <a:spcPts val="0"/>
              </a:spcBef>
              <a:spcAft>
                <a:spcPts val="0"/>
              </a:spcAft>
              <a:buSzPct val="107142"/>
              <a:buNone/>
            </a:pPr>
            <a:r>
              <a:t/>
            </a:r>
            <a:endParaRPr sz="4800">
              <a:solidFill>
                <a:srgbClr val="0070C0"/>
              </a:solidFill>
            </a:endParaRPr>
          </a:p>
          <a:p>
            <a:pPr indent="0" lvl="0" marL="0" rtl="0" algn="l">
              <a:lnSpc>
                <a:spcPct val="90000"/>
              </a:lnSpc>
              <a:spcBef>
                <a:spcPts val="0"/>
              </a:spcBef>
              <a:spcAft>
                <a:spcPts val="0"/>
              </a:spcAft>
              <a:buSzPct val="142856"/>
              <a:buNone/>
            </a:pPr>
            <a:r>
              <a:t/>
            </a:r>
            <a:endParaRPr/>
          </a:p>
          <a:p>
            <a:pPr indent="0" lvl="0" marL="0" rtl="0" algn="l">
              <a:lnSpc>
                <a:spcPct val="90000"/>
              </a:lnSpc>
              <a:spcBef>
                <a:spcPts val="0"/>
              </a:spcBef>
              <a:spcAft>
                <a:spcPts val="0"/>
              </a:spcAft>
              <a:buClr>
                <a:srgbClr val="595959"/>
              </a:buClr>
              <a:buSzPct val="183672"/>
              <a:buNone/>
            </a:pPr>
            <a:r>
              <a:t/>
            </a:r>
            <a:endParaRPr sz="2800"/>
          </a:p>
          <a:p>
            <a:pPr indent="0" lvl="0" marL="0" rtl="0" algn="l">
              <a:lnSpc>
                <a:spcPct val="90000"/>
              </a:lnSpc>
              <a:spcBef>
                <a:spcPts val="0"/>
              </a:spcBef>
              <a:spcAft>
                <a:spcPts val="0"/>
              </a:spcAft>
              <a:buClr>
                <a:srgbClr val="595959"/>
              </a:buClr>
              <a:buSzPct val="183673"/>
              <a:buNone/>
            </a:pPr>
            <a:r>
              <a:t/>
            </a:r>
            <a:endParaRPr sz="2800"/>
          </a:p>
        </p:txBody>
      </p:sp>
      <p:pic>
        <p:nvPicPr>
          <p:cNvPr descr="A picture containing person, indoor, standing, kitchen appliance&#10;&#10;Description automatically generated" id="232" name="Google Shape;232;p70"/>
          <p:cNvPicPr preferRelativeResize="0"/>
          <p:nvPr/>
        </p:nvPicPr>
        <p:blipFill rotWithShape="1">
          <a:blip r:embed="rId4">
            <a:alphaModFix/>
          </a:blip>
          <a:srcRect b="0" l="38889" r="0" t="0"/>
          <a:stretch/>
        </p:blipFill>
        <p:spPr>
          <a:xfrm>
            <a:off x="0" y="0"/>
            <a:ext cx="4258888" cy="6858000"/>
          </a:xfrm>
          <a:prstGeom prst="rect">
            <a:avLst/>
          </a:prstGeom>
          <a:noFill/>
          <a:ln>
            <a:noFill/>
          </a:ln>
        </p:spPr>
      </p:pic>
      <p:sp>
        <p:nvSpPr>
          <p:cNvPr id="233" name="Google Shape;233;p70"/>
          <p:cNvSpPr txBox="1"/>
          <p:nvPr/>
        </p:nvSpPr>
        <p:spPr>
          <a:xfrm>
            <a:off x="375921" y="5625496"/>
            <a:ext cx="3078480"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70C0"/>
                </a:solidFill>
                <a:latin typeface="Arial"/>
                <a:ea typeface="Arial"/>
                <a:cs typeface="Arial"/>
                <a:sym typeface="Arial"/>
              </a:rPr>
              <a:t>Chocolates of Glenshiel: PEAK Youth Mountain Entrepreneur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71"/>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fontScale="55000" lnSpcReduction="20000"/>
          </a:bodyPr>
          <a:lstStyle/>
          <a:p>
            <a:pPr indent="0" lvl="0" marL="0" rtl="0" algn="ctr">
              <a:lnSpc>
                <a:spcPct val="115000"/>
              </a:lnSpc>
              <a:spcBef>
                <a:spcPts val="0"/>
              </a:spcBef>
              <a:spcAft>
                <a:spcPts val="0"/>
              </a:spcAft>
              <a:buNone/>
            </a:pPr>
            <a:r>
              <a:rPr lang="en-US" sz="5615"/>
              <a:t>Quali sono i vantaggi di diventare Imprenditore Giovanile di Montagna?</a:t>
            </a:r>
            <a:endParaRPr sz="5615"/>
          </a:p>
          <a:p>
            <a:pPr indent="0" lvl="0" marL="0" rtl="0" algn="ctr">
              <a:lnSpc>
                <a:spcPct val="90000"/>
              </a:lnSpc>
              <a:spcBef>
                <a:spcPts val="0"/>
              </a:spcBef>
              <a:spcAft>
                <a:spcPts val="0"/>
              </a:spcAft>
              <a:buClr>
                <a:srgbClr val="595959"/>
              </a:buClr>
              <a:buSzPct val="105882"/>
              <a:buNone/>
            </a:pPr>
            <a:r>
              <a:t/>
            </a:r>
            <a:endParaRPr sz="4000"/>
          </a:p>
        </p:txBody>
      </p:sp>
      <p:pic>
        <p:nvPicPr>
          <p:cNvPr descr="Culturista contorno" id="239" name="Google Shape;239;p71"/>
          <p:cNvPicPr preferRelativeResize="0"/>
          <p:nvPr/>
        </p:nvPicPr>
        <p:blipFill rotWithShape="1">
          <a:blip r:embed="rId3">
            <a:alphaModFix/>
          </a:blip>
          <a:srcRect b="0" l="0" r="0" t="0"/>
          <a:stretch/>
        </p:blipFill>
        <p:spPr>
          <a:xfrm>
            <a:off x="1752600" y="2514600"/>
            <a:ext cx="914400" cy="914400"/>
          </a:xfrm>
          <a:prstGeom prst="rect">
            <a:avLst/>
          </a:prstGeom>
          <a:noFill/>
          <a:ln>
            <a:noFill/>
          </a:ln>
        </p:spPr>
      </p:pic>
      <p:pic>
        <p:nvPicPr>
          <p:cNvPr descr="Recensione cliente contorno" id="240" name="Google Shape;240;p71"/>
          <p:cNvPicPr preferRelativeResize="0"/>
          <p:nvPr/>
        </p:nvPicPr>
        <p:blipFill rotWithShape="1">
          <a:blip r:embed="rId4">
            <a:alphaModFix/>
          </a:blip>
          <a:srcRect b="0" l="0" r="0" t="0"/>
          <a:stretch/>
        </p:blipFill>
        <p:spPr>
          <a:xfrm>
            <a:off x="3678275" y="2514600"/>
            <a:ext cx="914400" cy="914400"/>
          </a:xfrm>
          <a:prstGeom prst="rect">
            <a:avLst/>
          </a:prstGeom>
          <a:noFill/>
          <a:ln>
            <a:noFill/>
          </a:ln>
        </p:spPr>
      </p:pic>
      <p:pic>
        <p:nvPicPr>
          <p:cNvPr descr="Ricerca contorno" id="241" name="Google Shape;241;p71"/>
          <p:cNvPicPr preferRelativeResize="0"/>
          <p:nvPr/>
        </p:nvPicPr>
        <p:blipFill rotWithShape="1">
          <a:blip r:embed="rId5">
            <a:alphaModFix/>
          </a:blip>
          <a:srcRect b="0" l="0" r="0" t="0"/>
          <a:stretch/>
        </p:blipFill>
        <p:spPr>
          <a:xfrm>
            <a:off x="5727700" y="2514600"/>
            <a:ext cx="914400" cy="914400"/>
          </a:xfrm>
          <a:prstGeom prst="rect">
            <a:avLst/>
          </a:prstGeom>
          <a:noFill/>
          <a:ln>
            <a:noFill/>
          </a:ln>
        </p:spPr>
      </p:pic>
      <p:pic>
        <p:nvPicPr>
          <p:cNvPr descr="Mappamondo contorno" id="242" name="Google Shape;242;p71"/>
          <p:cNvPicPr preferRelativeResize="0"/>
          <p:nvPr/>
        </p:nvPicPr>
        <p:blipFill rotWithShape="1">
          <a:blip r:embed="rId6">
            <a:alphaModFix/>
          </a:blip>
          <a:srcRect b="0" l="0" r="0" t="0"/>
          <a:stretch/>
        </p:blipFill>
        <p:spPr>
          <a:xfrm>
            <a:off x="7574734" y="2514600"/>
            <a:ext cx="914400" cy="914400"/>
          </a:xfrm>
          <a:prstGeom prst="rect">
            <a:avLst/>
          </a:prstGeom>
          <a:noFill/>
          <a:ln>
            <a:noFill/>
          </a:ln>
        </p:spPr>
      </p:pic>
      <p:pic>
        <p:nvPicPr>
          <p:cNvPr descr="Buona idea contorno" id="243" name="Google Shape;243;p71"/>
          <p:cNvPicPr preferRelativeResize="0"/>
          <p:nvPr/>
        </p:nvPicPr>
        <p:blipFill rotWithShape="1">
          <a:blip r:embed="rId7">
            <a:alphaModFix/>
          </a:blip>
          <a:srcRect b="0" l="0" r="0" t="0"/>
          <a:stretch/>
        </p:blipFill>
        <p:spPr>
          <a:xfrm>
            <a:off x="9553650" y="2514600"/>
            <a:ext cx="914400" cy="914400"/>
          </a:xfrm>
          <a:prstGeom prst="rect">
            <a:avLst/>
          </a:prstGeom>
          <a:noFill/>
          <a:ln>
            <a:noFill/>
          </a:ln>
        </p:spPr>
      </p:pic>
      <p:sp>
        <p:nvSpPr>
          <p:cNvPr id="244" name="Google Shape;244;p71"/>
          <p:cNvSpPr txBox="1"/>
          <p:nvPr>
            <p:ph idx="2" type="body"/>
          </p:nvPr>
        </p:nvSpPr>
        <p:spPr>
          <a:xfrm>
            <a:off x="1333175" y="4321544"/>
            <a:ext cx="1732731" cy="1237497"/>
          </a:xfrm>
          <a:prstGeom prst="rect">
            <a:avLst/>
          </a:prstGeom>
          <a:noFill/>
          <a:ln>
            <a:noFill/>
          </a:ln>
        </p:spPr>
        <p:txBody>
          <a:bodyPr anchorCtr="0" anchor="t" bIns="45700" lIns="91425" spcFirstLastPara="1" rIns="91425" wrap="square" tIns="45700">
            <a:normAutofit/>
          </a:bodyPr>
          <a:lstStyle/>
          <a:p>
            <a:pPr indent="-42863" lvl="0" marL="55563" rtl="0" algn="ctr">
              <a:lnSpc>
                <a:spcPct val="90000"/>
              </a:lnSpc>
              <a:spcBef>
                <a:spcPts val="1000"/>
              </a:spcBef>
              <a:spcAft>
                <a:spcPts val="0"/>
              </a:spcAft>
              <a:buSzPts val="2400"/>
              <a:buNone/>
            </a:pPr>
            <a:r>
              <a:rPr lang="en-US" sz="1800">
                <a:solidFill>
                  <a:srgbClr val="333333"/>
                </a:solidFill>
              </a:rPr>
              <a:t>Sperimenta le tue idee e rischia!</a:t>
            </a:r>
            <a:endParaRPr/>
          </a:p>
        </p:txBody>
      </p:sp>
      <p:sp>
        <p:nvSpPr>
          <p:cNvPr id="245" name="Google Shape;245;p71"/>
          <p:cNvSpPr txBox="1"/>
          <p:nvPr/>
        </p:nvSpPr>
        <p:spPr>
          <a:xfrm>
            <a:off x="3269109" y="4332318"/>
            <a:ext cx="1732731" cy="1386090"/>
          </a:xfrm>
          <a:prstGeom prst="rect">
            <a:avLst/>
          </a:prstGeom>
          <a:noFill/>
          <a:ln>
            <a:noFill/>
          </a:ln>
        </p:spPr>
        <p:txBody>
          <a:bodyPr anchorCtr="0" anchor="t" bIns="45700" lIns="91425" spcFirstLastPara="1" rIns="91425" wrap="square" tIns="45700">
            <a:normAutofit lnSpcReduction="20000"/>
          </a:bodyPr>
          <a:lstStyle/>
          <a:p>
            <a:pPr indent="0" lvl="0" marL="55563" marR="0" rtl="0" algn="ctr">
              <a:lnSpc>
                <a:spcPct val="90000"/>
              </a:lnSpc>
              <a:spcBef>
                <a:spcPts val="1000"/>
              </a:spcBef>
              <a:spcAft>
                <a:spcPts val="0"/>
              </a:spcAft>
              <a:buClr>
                <a:srgbClr val="595959"/>
              </a:buClr>
              <a:buSzPts val="2400"/>
              <a:buFont typeface="Arial"/>
              <a:buNone/>
            </a:pPr>
            <a:r>
              <a:rPr lang="en-US" sz="1800">
                <a:solidFill>
                  <a:srgbClr val="595959"/>
                </a:solidFill>
                <a:latin typeface="Calibri"/>
                <a:ea typeface="Calibri"/>
                <a:cs typeface="Calibri"/>
                <a:sym typeface="Calibri"/>
              </a:rPr>
              <a:t>Espandere la tua rete e ampliare la tua cerchia di amici e coetanei</a:t>
            </a:r>
            <a:endParaRPr b="0" i="0" sz="1400" u="none" cap="none" strike="noStrike">
              <a:solidFill>
                <a:srgbClr val="000000"/>
              </a:solidFill>
              <a:latin typeface="Arial"/>
              <a:ea typeface="Arial"/>
              <a:cs typeface="Arial"/>
              <a:sym typeface="Arial"/>
            </a:endParaRPr>
          </a:p>
          <a:p>
            <a:pPr indent="0" lvl="0" marL="55563" marR="0" rtl="0" algn="ctr">
              <a:lnSpc>
                <a:spcPct val="90000"/>
              </a:lnSpc>
              <a:spcBef>
                <a:spcPts val="1000"/>
              </a:spcBef>
              <a:spcAft>
                <a:spcPts val="0"/>
              </a:spcAft>
              <a:buClr>
                <a:srgbClr val="595959"/>
              </a:buClr>
              <a:buSzPts val="2400"/>
              <a:buFont typeface="Arial"/>
              <a:buNone/>
            </a:pPr>
            <a:r>
              <a:t/>
            </a:r>
            <a:endParaRPr b="0" i="0" sz="1600" u="none" cap="none" strike="noStrike">
              <a:solidFill>
                <a:srgbClr val="595959"/>
              </a:solidFill>
              <a:latin typeface="Calibri"/>
              <a:ea typeface="Calibri"/>
              <a:cs typeface="Calibri"/>
              <a:sym typeface="Calibri"/>
            </a:endParaRPr>
          </a:p>
        </p:txBody>
      </p:sp>
      <p:sp>
        <p:nvSpPr>
          <p:cNvPr id="246" name="Google Shape;246;p71"/>
          <p:cNvSpPr txBox="1"/>
          <p:nvPr/>
        </p:nvSpPr>
        <p:spPr>
          <a:xfrm>
            <a:off x="7165568" y="4332318"/>
            <a:ext cx="1978916" cy="1672693"/>
          </a:xfrm>
          <a:prstGeom prst="rect">
            <a:avLst/>
          </a:prstGeom>
          <a:noFill/>
          <a:ln>
            <a:noFill/>
          </a:ln>
        </p:spPr>
        <p:txBody>
          <a:bodyPr anchorCtr="0" anchor="t" bIns="45700" lIns="91425" spcFirstLastPara="1" rIns="91425" wrap="square" tIns="45700">
            <a:normAutofit fontScale="92500" lnSpcReduction="20000"/>
          </a:bodyPr>
          <a:lstStyle/>
          <a:p>
            <a:pPr indent="0" lvl="0" marL="55563" marR="0" rtl="0" algn="ctr">
              <a:lnSpc>
                <a:spcPct val="90000"/>
              </a:lnSpc>
              <a:spcBef>
                <a:spcPts val="1000"/>
              </a:spcBef>
              <a:spcAft>
                <a:spcPts val="0"/>
              </a:spcAft>
              <a:buClr>
                <a:srgbClr val="595959"/>
              </a:buClr>
              <a:buSzPct val="136557"/>
              <a:buFont typeface="Arial"/>
              <a:buNone/>
            </a:pPr>
            <a:r>
              <a:rPr lang="en-US" sz="1900">
                <a:solidFill>
                  <a:srgbClr val="595959"/>
                </a:solidFill>
                <a:latin typeface="Calibri"/>
                <a:ea typeface="Calibri"/>
                <a:cs typeface="Calibri"/>
                <a:sym typeface="Calibri"/>
              </a:rPr>
              <a:t>L'imprenditorialità è uno strumento per un futuro più sostenibile - cambia il mondo con la tua idea</a:t>
            </a:r>
            <a:endParaRPr b="0" i="0" sz="1400" u="none" cap="none" strike="noStrike">
              <a:solidFill>
                <a:srgbClr val="000000"/>
              </a:solidFill>
              <a:latin typeface="Arial"/>
              <a:ea typeface="Arial"/>
              <a:cs typeface="Arial"/>
              <a:sym typeface="Arial"/>
            </a:endParaRPr>
          </a:p>
          <a:p>
            <a:pPr indent="0" lvl="0" marL="55563" marR="0" rtl="0" algn="ctr">
              <a:lnSpc>
                <a:spcPct val="90000"/>
              </a:lnSpc>
              <a:spcBef>
                <a:spcPts val="1000"/>
              </a:spcBef>
              <a:spcAft>
                <a:spcPts val="0"/>
              </a:spcAft>
              <a:buClr>
                <a:srgbClr val="595959"/>
              </a:buClr>
              <a:buSzPct val="162162"/>
              <a:buFont typeface="Arial"/>
              <a:buNone/>
            </a:pPr>
            <a:r>
              <a:t/>
            </a:r>
            <a:endParaRPr b="0" i="0" sz="1600" u="none" cap="none" strike="noStrike">
              <a:solidFill>
                <a:srgbClr val="595959"/>
              </a:solidFill>
              <a:latin typeface="Calibri"/>
              <a:ea typeface="Calibri"/>
              <a:cs typeface="Calibri"/>
              <a:sym typeface="Calibri"/>
            </a:endParaRPr>
          </a:p>
        </p:txBody>
      </p:sp>
      <p:sp>
        <p:nvSpPr>
          <p:cNvPr id="247" name="Google Shape;247;p71"/>
          <p:cNvSpPr txBox="1"/>
          <p:nvPr/>
        </p:nvSpPr>
        <p:spPr>
          <a:xfrm>
            <a:off x="5205043" y="4332318"/>
            <a:ext cx="1732731" cy="1386089"/>
          </a:xfrm>
          <a:prstGeom prst="rect">
            <a:avLst/>
          </a:prstGeom>
          <a:noFill/>
          <a:ln>
            <a:noFill/>
          </a:ln>
        </p:spPr>
        <p:txBody>
          <a:bodyPr anchorCtr="0" anchor="t" bIns="45700" lIns="91425" spcFirstLastPara="1" rIns="91425" wrap="square" tIns="45700">
            <a:normAutofit/>
          </a:bodyPr>
          <a:lstStyle/>
          <a:p>
            <a:pPr indent="0" lvl="0" marL="14288" marR="0" rtl="0" algn="ctr">
              <a:lnSpc>
                <a:spcPct val="90000"/>
              </a:lnSpc>
              <a:spcBef>
                <a:spcPts val="1000"/>
              </a:spcBef>
              <a:spcAft>
                <a:spcPts val="0"/>
              </a:spcAft>
              <a:buClr>
                <a:srgbClr val="595959"/>
              </a:buClr>
              <a:buSzPts val="2595"/>
              <a:buFont typeface="Arial"/>
              <a:buNone/>
            </a:pPr>
            <a:r>
              <a:rPr lang="en-US" sz="1900">
                <a:solidFill>
                  <a:srgbClr val="333333"/>
                </a:solidFill>
                <a:latin typeface="Calibri"/>
                <a:ea typeface="Calibri"/>
                <a:cs typeface="Calibri"/>
                <a:sym typeface="Calibri"/>
              </a:rPr>
              <a:t>Indipendenza, flessibilità e libertà</a:t>
            </a:r>
            <a:endParaRPr b="0" i="0" sz="1400" u="none" cap="none" strike="noStrike">
              <a:solidFill>
                <a:srgbClr val="000000"/>
              </a:solidFill>
              <a:latin typeface="Arial"/>
              <a:ea typeface="Arial"/>
              <a:cs typeface="Arial"/>
              <a:sym typeface="Arial"/>
            </a:endParaRPr>
          </a:p>
          <a:p>
            <a:pPr indent="0" lvl="0" marL="14288" marR="0" rtl="0" algn="ctr">
              <a:lnSpc>
                <a:spcPct val="90000"/>
              </a:lnSpc>
              <a:spcBef>
                <a:spcPts val="1000"/>
              </a:spcBef>
              <a:spcAft>
                <a:spcPts val="0"/>
              </a:spcAft>
              <a:buClr>
                <a:srgbClr val="595959"/>
              </a:buClr>
              <a:buSzPts val="2595"/>
              <a:buFont typeface="Arial"/>
              <a:buNone/>
            </a:pPr>
            <a:br>
              <a:rPr b="0" i="0" lang="en-US" sz="1050" u="none" cap="none" strike="noStrike">
                <a:solidFill>
                  <a:srgbClr val="595959"/>
                </a:solidFill>
                <a:latin typeface="Calibri"/>
                <a:ea typeface="Calibri"/>
                <a:cs typeface="Calibri"/>
                <a:sym typeface="Calibri"/>
              </a:rPr>
            </a:br>
            <a:endParaRPr b="0" i="0" sz="1600" u="none" cap="none" strike="noStrike">
              <a:solidFill>
                <a:srgbClr val="595959"/>
              </a:solidFill>
              <a:latin typeface="Calibri"/>
              <a:ea typeface="Calibri"/>
              <a:cs typeface="Calibri"/>
              <a:sym typeface="Calibri"/>
            </a:endParaRPr>
          </a:p>
        </p:txBody>
      </p:sp>
      <p:sp>
        <p:nvSpPr>
          <p:cNvPr id="248" name="Google Shape;248;p71"/>
          <p:cNvSpPr txBox="1"/>
          <p:nvPr/>
        </p:nvSpPr>
        <p:spPr>
          <a:xfrm>
            <a:off x="9158132" y="4325952"/>
            <a:ext cx="1732731" cy="1237497"/>
          </a:xfrm>
          <a:prstGeom prst="rect">
            <a:avLst/>
          </a:prstGeom>
          <a:noFill/>
          <a:ln>
            <a:noFill/>
          </a:ln>
        </p:spPr>
        <p:txBody>
          <a:bodyPr anchorCtr="0" anchor="t" bIns="45700" lIns="91425" spcFirstLastPara="1" rIns="91425" wrap="square" tIns="45700">
            <a:normAutofit/>
          </a:bodyPr>
          <a:lstStyle/>
          <a:p>
            <a:pPr indent="0" lvl="0" marL="55563" marR="0" rtl="0" algn="ctr">
              <a:lnSpc>
                <a:spcPct val="90000"/>
              </a:lnSpc>
              <a:spcBef>
                <a:spcPts val="1000"/>
              </a:spcBef>
              <a:spcAft>
                <a:spcPts val="0"/>
              </a:spcAft>
              <a:buClr>
                <a:srgbClr val="595959"/>
              </a:buClr>
              <a:buSzPts val="2400"/>
              <a:buFont typeface="Arial"/>
              <a:buNone/>
            </a:pPr>
            <a:r>
              <a:rPr lang="en-US" sz="1800">
                <a:solidFill>
                  <a:srgbClr val="595959"/>
                </a:solidFill>
                <a:latin typeface="Calibri"/>
                <a:ea typeface="Calibri"/>
                <a:cs typeface="Calibri"/>
                <a:sym typeface="Calibri"/>
              </a:rPr>
              <a:t>Previene la disoccupazione e il disimpegno</a:t>
            </a:r>
            <a:endParaRPr b="0" i="0" sz="1400" u="none" cap="none" strike="noStrike">
              <a:solidFill>
                <a:srgbClr val="000000"/>
              </a:solidFill>
              <a:latin typeface="Arial"/>
              <a:ea typeface="Arial"/>
              <a:cs typeface="Arial"/>
              <a:sym typeface="Arial"/>
            </a:endParaRPr>
          </a:p>
          <a:p>
            <a:pPr indent="0" lvl="0" marL="55563" marR="0" rtl="0" algn="ctr">
              <a:lnSpc>
                <a:spcPct val="90000"/>
              </a:lnSpc>
              <a:spcBef>
                <a:spcPts val="1000"/>
              </a:spcBef>
              <a:spcAft>
                <a:spcPts val="0"/>
              </a:spcAft>
              <a:buClr>
                <a:srgbClr val="595959"/>
              </a:buClr>
              <a:buSzPts val="2400"/>
              <a:buFont typeface="Arial"/>
              <a:buNone/>
            </a:pPr>
            <a:r>
              <a:t/>
            </a:r>
            <a:endParaRPr b="0" i="0" sz="1800" u="none" cap="none" strike="noStrike">
              <a:solidFill>
                <a:srgbClr val="59595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5"/>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rgbClr val="595959"/>
              </a:buClr>
              <a:buSzPct val="105882"/>
              <a:buNone/>
            </a:pPr>
            <a:r>
              <a:rPr lang="en-US" sz="4000"/>
              <a:t>Quali sono i vantaggi di diventare Imprenditore Giovanile di Montagna?</a:t>
            </a:r>
            <a:endParaRPr/>
          </a:p>
        </p:txBody>
      </p:sp>
      <p:pic>
        <p:nvPicPr>
          <p:cNvPr descr="Graphical user interface&#10;&#10;Description automatically generated with medium confidence" id="254" name="Google Shape;254;p25"/>
          <p:cNvPicPr preferRelativeResize="0"/>
          <p:nvPr/>
        </p:nvPicPr>
        <p:blipFill rotWithShape="1">
          <a:blip r:embed="rId3">
            <a:alphaModFix/>
          </a:blip>
          <a:srcRect b="0" l="0" r="0" t="0"/>
          <a:stretch/>
        </p:blipFill>
        <p:spPr>
          <a:xfrm>
            <a:off x="828675" y="1243964"/>
            <a:ext cx="10687050" cy="4786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72"/>
          <p:cNvPicPr preferRelativeResize="0"/>
          <p:nvPr>
            <p:ph idx="2" type="pic"/>
          </p:nvPr>
        </p:nvPicPr>
        <p:blipFill rotWithShape="1">
          <a:blip r:embed="rId3">
            <a:alphaModFix/>
          </a:blip>
          <a:srcRect b="21303" l="233" r="-74823" t="475"/>
          <a:stretch/>
        </p:blipFill>
        <p:spPr>
          <a:xfrm>
            <a:off x="2983586" y="-29115"/>
            <a:ext cx="12341147" cy="3685225"/>
          </a:xfrm>
          <a:prstGeom prst="rect">
            <a:avLst/>
          </a:prstGeom>
          <a:noFill/>
          <a:ln>
            <a:noFill/>
          </a:ln>
        </p:spPr>
      </p:pic>
      <p:sp>
        <p:nvSpPr>
          <p:cNvPr id="260" name="Google Shape;260;p72"/>
          <p:cNvSpPr txBox="1"/>
          <p:nvPr>
            <p:ph idx="1" type="body"/>
          </p:nvPr>
        </p:nvSpPr>
        <p:spPr>
          <a:xfrm>
            <a:off x="5816600" y="3880489"/>
            <a:ext cx="5893179" cy="214933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595959"/>
              </a:buClr>
              <a:buSzPts val="2400"/>
              <a:buNone/>
            </a:pPr>
            <a:r>
              <a:rPr b="1" i="1" lang="en-US" sz="2800"/>
              <a:t>La percentuale di giovani tra i 15 e i 29 anni nell'UE che non hanno un lavoro né un'istruzione o una formazione nel 2021 variava dal 5,5% dei Paesi Bassi al 23,1% dell'Italia. (Eurostat, 2022).</a:t>
            </a:r>
            <a:endParaRPr/>
          </a:p>
        </p:txBody>
      </p:sp>
      <p:sp>
        <p:nvSpPr>
          <p:cNvPr id="261" name="Google Shape;261;p72"/>
          <p:cNvSpPr txBox="1"/>
          <p:nvPr>
            <p:ph idx="3" type="body"/>
          </p:nvPr>
        </p:nvSpPr>
        <p:spPr>
          <a:xfrm>
            <a:off x="340626" y="4319706"/>
            <a:ext cx="3644521" cy="2374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a:solidFill>
                  <a:srgbClr val="0070C0"/>
                </a:solidFill>
              </a:rPr>
              <a:t>Sapevi che…?</a:t>
            </a:r>
            <a:endParaRPr/>
          </a:p>
        </p:txBody>
      </p:sp>
      <p:grpSp>
        <p:nvGrpSpPr>
          <p:cNvPr id="262" name="Google Shape;262;p72"/>
          <p:cNvGrpSpPr/>
          <p:nvPr/>
        </p:nvGrpSpPr>
        <p:grpSpPr>
          <a:xfrm rot="3085413">
            <a:off x="8757057" y="997524"/>
            <a:ext cx="2082443" cy="2861107"/>
            <a:chOff x="5875548" y="3125276"/>
            <a:chExt cx="438214" cy="602070"/>
          </a:xfrm>
        </p:grpSpPr>
        <p:sp>
          <p:nvSpPr>
            <p:cNvPr id="263" name="Google Shape;263;p72"/>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4" name="Google Shape;264;p72"/>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5" name="Google Shape;265;p72"/>
          <p:cNvSpPr txBox="1"/>
          <p:nvPr/>
        </p:nvSpPr>
        <p:spPr>
          <a:xfrm>
            <a:off x="3037840" y="2905780"/>
            <a:ext cx="3627120"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rgbClr val="0070C0"/>
                </a:solidFill>
              </a:rPr>
              <a:t>Frá haus að hala (Dalla testa alla coda): Imprenditore giovanile di montagna PEAK</a:t>
            </a:r>
            <a:endParaRPr b="0" i="0" sz="1400" u="none" cap="none" strike="noStrike">
              <a:solidFill>
                <a:srgbClr val="000000"/>
              </a:solidFill>
              <a:latin typeface="Arial"/>
              <a:ea typeface="Arial"/>
              <a:cs typeface="Arial"/>
              <a:sym typeface="Arial"/>
            </a:endParaRPr>
          </a:p>
        </p:txBody>
      </p:sp>
      <p:pic>
        <p:nvPicPr>
          <p:cNvPr descr="A picture containing person, accessory, necklet&#10;&#10;Description automatically generated" id="266" name="Google Shape;266;p72"/>
          <p:cNvPicPr preferRelativeResize="0"/>
          <p:nvPr/>
        </p:nvPicPr>
        <p:blipFill rotWithShape="1">
          <a:blip r:embed="rId4">
            <a:alphaModFix/>
          </a:blip>
          <a:srcRect b="0" l="0" r="0" t="0"/>
          <a:stretch/>
        </p:blipFill>
        <p:spPr>
          <a:xfrm>
            <a:off x="8280851" y="-47190"/>
            <a:ext cx="3982269" cy="3701935"/>
          </a:xfrm>
          <a:prstGeom prst="rect">
            <a:avLst/>
          </a:prstGeom>
          <a:noFill/>
          <a:ln>
            <a:noFill/>
          </a:ln>
        </p:spPr>
      </p:pic>
      <p:sp>
        <p:nvSpPr>
          <p:cNvPr id="267" name="Google Shape;267;p72"/>
          <p:cNvSpPr txBox="1"/>
          <p:nvPr/>
        </p:nvSpPr>
        <p:spPr>
          <a:xfrm>
            <a:off x="9056175" y="2870598"/>
            <a:ext cx="2666400" cy="738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rgbClr val="0070C0"/>
                </a:solidFill>
              </a:rPr>
              <a:t>Mulinello e martello: Imprenditore giovanile di montagna PEAK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Cartoon representation of city with mountain and sun" id="272" name="Google Shape;272;p73"/>
          <p:cNvPicPr preferRelativeResize="0"/>
          <p:nvPr>
            <p:ph idx="2" type="pic"/>
          </p:nvPr>
        </p:nvPicPr>
        <p:blipFill rotWithShape="1">
          <a:blip r:embed="rId3">
            <a:alphaModFix/>
          </a:blip>
          <a:srcRect b="0" l="16669" r="16668" t="0"/>
          <a:stretch/>
        </p:blipFill>
        <p:spPr>
          <a:xfrm>
            <a:off x="1179513" y="1633673"/>
            <a:ext cx="1724025" cy="1724025"/>
          </a:xfrm>
          <a:prstGeom prst="ellipse">
            <a:avLst/>
          </a:prstGeom>
          <a:solidFill>
            <a:schemeClr val="lt1"/>
          </a:solidFill>
          <a:ln>
            <a:noFill/>
          </a:ln>
        </p:spPr>
      </p:pic>
      <p:pic>
        <p:nvPicPr>
          <p:cNvPr descr="Sea of hands in the middle" id="273" name="Google Shape;273;p73"/>
          <p:cNvPicPr preferRelativeResize="0"/>
          <p:nvPr>
            <p:ph idx="3" type="pic"/>
          </p:nvPr>
        </p:nvPicPr>
        <p:blipFill rotWithShape="1">
          <a:blip r:embed="rId4">
            <a:alphaModFix/>
          </a:blip>
          <a:srcRect b="0" l="16675" r="16675" t="0"/>
          <a:stretch/>
        </p:blipFill>
        <p:spPr>
          <a:xfrm>
            <a:off x="3867150" y="1643198"/>
            <a:ext cx="1724025" cy="1724025"/>
          </a:xfrm>
          <a:prstGeom prst="ellipse">
            <a:avLst/>
          </a:prstGeom>
          <a:solidFill>
            <a:schemeClr val="lt1"/>
          </a:solidFill>
          <a:ln>
            <a:noFill/>
          </a:ln>
        </p:spPr>
      </p:pic>
      <p:pic>
        <p:nvPicPr>
          <p:cNvPr descr="Worker typing on laptop" id="274" name="Google Shape;274;p73"/>
          <p:cNvPicPr preferRelativeResize="0"/>
          <p:nvPr>
            <p:ph idx="4" type="pic"/>
          </p:nvPr>
        </p:nvPicPr>
        <p:blipFill rotWithShape="1">
          <a:blip r:embed="rId5">
            <a:alphaModFix/>
          </a:blip>
          <a:srcRect b="0" l="12504" r="12504" t="0"/>
          <a:stretch/>
        </p:blipFill>
        <p:spPr>
          <a:xfrm>
            <a:off x="6543675" y="1638435"/>
            <a:ext cx="1724025" cy="1724025"/>
          </a:xfrm>
          <a:prstGeom prst="ellipse">
            <a:avLst/>
          </a:prstGeom>
          <a:solidFill>
            <a:schemeClr val="lt1"/>
          </a:solidFill>
          <a:ln>
            <a:noFill/>
          </a:ln>
        </p:spPr>
      </p:pic>
      <p:pic>
        <p:nvPicPr>
          <p:cNvPr descr="People celebrating" id="275" name="Google Shape;275;p73"/>
          <p:cNvPicPr preferRelativeResize="0"/>
          <p:nvPr>
            <p:ph idx="5" type="pic"/>
          </p:nvPr>
        </p:nvPicPr>
        <p:blipFill rotWithShape="1">
          <a:blip r:embed="rId6">
            <a:alphaModFix/>
          </a:blip>
          <a:srcRect b="0" l="16717" r="16716" t="0"/>
          <a:stretch/>
        </p:blipFill>
        <p:spPr>
          <a:xfrm>
            <a:off x="9231313" y="1647960"/>
            <a:ext cx="1724025" cy="1724025"/>
          </a:xfrm>
          <a:prstGeom prst="ellipse">
            <a:avLst/>
          </a:prstGeom>
          <a:solidFill>
            <a:schemeClr val="lt1"/>
          </a:solidFill>
          <a:ln>
            <a:noFill/>
          </a:ln>
        </p:spPr>
      </p:pic>
      <p:sp>
        <p:nvSpPr>
          <p:cNvPr id="276" name="Google Shape;276;p73"/>
          <p:cNvSpPr txBox="1"/>
          <p:nvPr>
            <p:ph idx="6" type="body"/>
          </p:nvPr>
        </p:nvSpPr>
        <p:spPr>
          <a:xfrm>
            <a:off x="609600" y="3398917"/>
            <a:ext cx="2544642" cy="12512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000"/>
              <a:buNone/>
            </a:pPr>
            <a:r>
              <a:rPr lang="en-US"/>
              <a:t>What percentage of the European population lives in mountain areas?</a:t>
            </a:r>
            <a:endParaRPr/>
          </a:p>
          <a:p>
            <a:pPr indent="0" lvl="0" marL="0" rtl="0" algn="ctr">
              <a:lnSpc>
                <a:spcPct val="100000"/>
              </a:lnSpc>
              <a:spcBef>
                <a:spcPts val="0"/>
              </a:spcBef>
              <a:spcAft>
                <a:spcPts val="0"/>
              </a:spcAft>
              <a:buSzPts val="2000"/>
              <a:buNone/>
            </a:pPr>
            <a:r>
              <a:t/>
            </a:r>
            <a:endParaRPr/>
          </a:p>
        </p:txBody>
      </p:sp>
      <p:sp>
        <p:nvSpPr>
          <p:cNvPr id="277" name="Google Shape;277;p73"/>
          <p:cNvSpPr txBox="1"/>
          <p:nvPr>
            <p:ph idx="7" type="body"/>
          </p:nvPr>
        </p:nvSpPr>
        <p:spPr>
          <a:xfrm>
            <a:off x="3603613" y="4589581"/>
            <a:ext cx="2289837" cy="40956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595959"/>
              </a:buClr>
              <a:buSzPts val="1800"/>
              <a:buNone/>
            </a:pPr>
            <a:r>
              <a:rPr lang="en-US"/>
              <a:t>a. Up to 18</a:t>
            </a:r>
            <a:endParaRPr/>
          </a:p>
        </p:txBody>
      </p:sp>
      <p:sp>
        <p:nvSpPr>
          <p:cNvPr id="278" name="Google Shape;278;p73"/>
          <p:cNvSpPr txBox="1"/>
          <p:nvPr>
            <p:ph idx="8" type="body"/>
          </p:nvPr>
        </p:nvSpPr>
        <p:spPr>
          <a:xfrm>
            <a:off x="3473308" y="3523542"/>
            <a:ext cx="2550446" cy="90971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000"/>
              <a:buNone/>
            </a:pPr>
            <a:r>
              <a:rPr lang="en-US"/>
              <a:t>Come definiscono i partner PEAK i "giovani"?</a:t>
            </a:r>
            <a:endParaRPr/>
          </a:p>
        </p:txBody>
      </p:sp>
      <p:sp>
        <p:nvSpPr>
          <p:cNvPr id="279" name="Google Shape;279;p73"/>
          <p:cNvSpPr txBox="1"/>
          <p:nvPr>
            <p:ph idx="9" type="body"/>
          </p:nvPr>
        </p:nvSpPr>
        <p:spPr>
          <a:xfrm>
            <a:off x="6326881" y="4671912"/>
            <a:ext cx="2289837" cy="312120"/>
          </a:xfrm>
          <a:prstGeom prst="rect">
            <a:avLst/>
          </a:prstGeom>
          <a:noFill/>
          <a:ln>
            <a:noFill/>
          </a:ln>
        </p:spPr>
        <p:txBody>
          <a:bodyPr anchorCtr="0" anchor="t" bIns="45700" lIns="91425" spcFirstLastPara="1" rIns="91425" wrap="square" tIns="45700">
            <a:normAutofit lnSpcReduction="10000"/>
          </a:bodyPr>
          <a:lstStyle/>
          <a:p>
            <a:pPr indent="-228600" lvl="0" marL="228600" rtl="0" algn="ctr">
              <a:lnSpc>
                <a:spcPct val="90000"/>
              </a:lnSpc>
              <a:spcBef>
                <a:spcPts val="0"/>
              </a:spcBef>
              <a:spcAft>
                <a:spcPts val="0"/>
              </a:spcAft>
              <a:buClr>
                <a:srgbClr val="595959"/>
              </a:buClr>
              <a:buSzPts val="1800"/>
              <a:buNone/>
            </a:pPr>
            <a:r>
              <a:rPr lang="en-US"/>
              <a:t>a. 3.8 million</a:t>
            </a:r>
            <a:endParaRPr/>
          </a:p>
        </p:txBody>
      </p:sp>
      <p:sp>
        <p:nvSpPr>
          <p:cNvPr id="280" name="Google Shape;280;p73"/>
          <p:cNvSpPr txBox="1"/>
          <p:nvPr>
            <p:ph idx="13" type="body"/>
          </p:nvPr>
        </p:nvSpPr>
        <p:spPr>
          <a:xfrm>
            <a:off x="6341565" y="3464264"/>
            <a:ext cx="2289838" cy="98528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000"/>
              <a:buNone/>
            </a:pPr>
            <a:r>
              <a:rPr lang="en-US" sz="1700"/>
              <a:t>Quante persone di età compresa tra i 15 e i 29 anni sono disoccupate nell'UE nel 2021?</a:t>
            </a:r>
            <a:endParaRPr sz="1700"/>
          </a:p>
        </p:txBody>
      </p:sp>
      <p:sp>
        <p:nvSpPr>
          <p:cNvPr id="281" name="Google Shape;281;p73"/>
          <p:cNvSpPr txBox="1"/>
          <p:nvPr>
            <p:ph idx="14" type="body"/>
          </p:nvPr>
        </p:nvSpPr>
        <p:spPr>
          <a:xfrm>
            <a:off x="8861512" y="4570513"/>
            <a:ext cx="2289837" cy="540084"/>
          </a:xfrm>
          <a:prstGeom prst="rect">
            <a:avLst/>
          </a:prstGeom>
          <a:noFill/>
          <a:ln>
            <a:noFill/>
          </a:ln>
        </p:spPr>
        <p:txBody>
          <a:bodyPr anchorCtr="0" anchor="t" bIns="45700" lIns="91425" spcFirstLastPara="1" rIns="91425" wrap="square" tIns="45700">
            <a:normAutofit lnSpcReduction="10000"/>
          </a:bodyPr>
          <a:lstStyle/>
          <a:p>
            <a:pPr indent="-342900" lvl="0" marL="342900" marR="0" rtl="0" algn="ctr">
              <a:lnSpc>
                <a:spcPct val="90000"/>
              </a:lnSpc>
              <a:spcBef>
                <a:spcPts val="0"/>
              </a:spcBef>
              <a:spcAft>
                <a:spcPts val="0"/>
              </a:spcAft>
              <a:buClr>
                <a:srgbClr val="595959"/>
              </a:buClr>
              <a:buSzPts val="1800"/>
              <a:buFont typeface="Arial"/>
              <a:buAutoNum type="alphaLcPeriod"/>
            </a:pPr>
            <a:r>
              <a:rPr lang="en-US"/>
              <a:t>Change and employment</a:t>
            </a:r>
            <a:endParaRPr/>
          </a:p>
        </p:txBody>
      </p:sp>
      <p:sp>
        <p:nvSpPr>
          <p:cNvPr id="282" name="Google Shape;282;p73"/>
          <p:cNvSpPr txBox="1"/>
          <p:nvPr>
            <p:ph idx="15" type="body"/>
          </p:nvPr>
        </p:nvSpPr>
        <p:spPr>
          <a:xfrm>
            <a:off x="8861512" y="3282596"/>
            <a:ext cx="2957214" cy="72176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79BD3"/>
              </a:buClr>
              <a:buSzPts val="2000"/>
              <a:buNone/>
            </a:pPr>
            <a:r>
              <a:rPr lang="en-US" sz="1900"/>
              <a:t>Quali di questi sono i principali vantaggi di diventare un Giovane Imprenditore di Montagna?</a:t>
            </a:r>
            <a:endParaRPr sz="1900"/>
          </a:p>
        </p:txBody>
      </p:sp>
      <p:sp>
        <p:nvSpPr>
          <p:cNvPr id="283" name="Google Shape;283;p73"/>
          <p:cNvSpPr txBox="1"/>
          <p:nvPr>
            <p:ph idx="16" type="body"/>
          </p:nvPr>
        </p:nvSpPr>
        <p:spPr>
          <a:xfrm>
            <a:off x="-114497" y="549511"/>
            <a:ext cx="12370179" cy="94617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892"/>
              <a:buNone/>
            </a:pPr>
            <a:r>
              <a:rPr lang="en-US">
                <a:solidFill>
                  <a:srgbClr val="20EEF1"/>
                </a:solidFill>
              </a:rPr>
              <a:t>Quiz </a:t>
            </a:r>
            <a:r>
              <a:rPr lang="en-US"/>
              <a:t>giovani nelle zone di montagna: cosa ne sai?</a:t>
            </a:r>
            <a:endParaRPr i="1"/>
          </a:p>
        </p:txBody>
      </p:sp>
      <p:sp>
        <p:nvSpPr>
          <p:cNvPr id="284" name="Google Shape;284;p73"/>
          <p:cNvSpPr txBox="1"/>
          <p:nvPr/>
        </p:nvSpPr>
        <p:spPr>
          <a:xfrm>
            <a:off x="6268575" y="5110597"/>
            <a:ext cx="2406450" cy="323487"/>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b. 4.6 million</a:t>
            </a:r>
            <a:endParaRPr b="0" i="0" sz="1800" u="none" cap="none" strike="noStrike">
              <a:solidFill>
                <a:srgbClr val="595959"/>
              </a:solidFill>
              <a:latin typeface="Calibri"/>
              <a:ea typeface="Calibri"/>
              <a:cs typeface="Calibri"/>
              <a:sym typeface="Calibri"/>
            </a:endParaRPr>
          </a:p>
        </p:txBody>
      </p:sp>
      <p:sp>
        <p:nvSpPr>
          <p:cNvPr id="285" name="Google Shape;285;p73"/>
          <p:cNvSpPr txBox="1"/>
          <p:nvPr/>
        </p:nvSpPr>
        <p:spPr>
          <a:xfrm>
            <a:off x="9142867" y="5151902"/>
            <a:ext cx="2289837" cy="540084"/>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b. Empowerment and creation</a:t>
            </a:r>
            <a:endParaRPr b="0" i="0" sz="1800" u="none" cap="none" strike="noStrike">
              <a:solidFill>
                <a:srgbClr val="595959"/>
              </a:solidFill>
              <a:latin typeface="Calibri"/>
              <a:ea typeface="Calibri"/>
              <a:cs typeface="Calibri"/>
              <a:sym typeface="Calibri"/>
            </a:endParaRPr>
          </a:p>
        </p:txBody>
      </p:sp>
      <p:sp>
        <p:nvSpPr>
          <p:cNvPr id="286" name="Google Shape;286;p73"/>
          <p:cNvSpPr txBox="1"/>
          <p:nvPr/>
        </p:nvSpPr>
        <p:spPr>
          <a:xfrm>
            <a:off x="9092350" y="5760066"/>
            <a:ext cx="2289837" cy="540084"/>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c. Goals and learning</a:t>
            </a:r>
            <a:endParaRPr b="0" i="0" sz="1800" u="none" cap="none" strike="noStrike">
              <a:solidFill>
                <a:srgbClr val="595959"/>
              </a:solidFill>
              <a:latin typeface="Calibri"/>
              <a:ea typeface="Calibri"/>
              <a:cs typeface="Calibri"/>
              <a:sym typeface="Calibri"/>
            </a:endParaRPr>
          </a:p>
        </p:txBody>
      </p:sp>
      <p:sp>
        <p:nvSpPr>
          <p:cNvPr id="287" name="Google Shape;287;p73"/>
          <p:cNvSpPr txBox="1"/>
          <p:nvPr/>
        </p:nvSpPr>
        <p:spPr>
          <a:xfrm>
            <a:off x="3611294" y="5012384"/>
            <a:ext cx="2289837" cy="409560"/>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b. Up to 25</a:t>
            </a:r>
            <a:endParaRPr b="0" i="0" sz="1800" u="none" cap="none" strike="noStrike">
              <a:solidFill>
                <a:srgbClr val="595959"/>
              </a:solidFill>
              <a:latin typeface="Calibri"/>
              <a:ea typeface="Calibri"/>
              <a:cs typeface="Calibri"/>
              <a:sym typeface="Calibri"/>
            </a:endParaRPr>
          </a:p>
        </p:txBody>
      </p:sp>
      <p:sp>
        <p:nvSpPr>
          <p:cNvPr id="288" name="Google Shape;288;p73"/>
          <p:cNvSpPr txBox="1"/>
          <p:nvPr/>
        </p:nvSpPr>
        <p:spPr>
          <a:xfrm>
            <a:off x="3611294" y="5472783"/>
            <a:ext cx="2289837" cy="409560"/>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c. Up to 30</a:t>
            </a:r>
            <a:endParaRPr b="0" i="0" sz="1800" u="none" cap="none" strike="noStrike">
              <a:solidFill>
                <a:srgbClr val="595959"/>
              </a:solidFill>
              <a:latin typeface="Calibri"/>
              <a:ea typeface="Calibri"/>
              <a:cs typeface="Calibri"/>
              <a:sym typeface="Calibri"/>
            </a:endParaRPr>
          </a:p>
        </p:txBody>
      </p:sp>
      <p:sp>
        <p:nvSpPr>
          <p:cNvPr id="289" name="Google Shape;289;p73"/>
          <p:cNvSpPr txBox="1"/>
          <p:nvPr>
            <p:ph idx="7" type="body"/>
          </p:nvPr>
        </p:nvSpPr>
        <p:spPr>
          <a:xfrm>
            <a:off x="726210" y="4701037"/>
            <a:ext cx="2289837" cy="409560"/>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595959"/>
              </a:buClr>
              <a:buSzPts val="1800"/>
              <a:buNone/>
            </a:pPr>
            <a:r>
              <a:rPr lang="en-US"/>
              <a:t>a. 19.8%</a:t>
            </a:r>
            <a:endParaRPr/>
          </a:p>
        </p:txBody>
      </p:sp>
      <p:sp>
        <p:nvSpPr>
          <p:cNvPr id="290" name="Google Shape;290;p73"/>
          <p:cNvSpPr txBox="1"/>
          <p:nvPr/>
        </p:nvSpPr>
        <p:spPr>
          <a:xfrm>
            <a:off x="737002" y="5190780"/>
            <a:ext cx="2289837" cy="409560"/>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b. 25.4%</a:t>
            </a:r>
            <a:endParaRPr b="0" i="0" sz="1800" u="none" cap="none" strike="noStrike">
              <a:solidFill>
                <a:srgbClr val="595959"/>
              </a:solidFill>
              <a:latin typeface="Calibri"/>
              <a:ea typeface="Calibri"/>
              <a:cs typeface="Calibri"/>
              <a:sym typeface="Calibri"/>
            </a:endParaRPr>
          </a:p>
        </p:txBody>
      </p:sp>
      <p:sp>
        <p:nvSpPr>
          <p:cNvPr id="291" name="Google Shape;291;p73"/>
          <p:cNvSpPr txBox="1"/>
          <p:nvPr/>
        </p:nvSpPr>
        <p:spPr>
          <a:xfrm>
            <a:off x="726209" y="5677563"/>
            <a:ext cx="2289837" cy="409560"/>
          </a:xfrm>
          <a:prstGeom prst="rect">
            <a:avLst/>
          </a:prstGeom>
          <a:noFill/>
          <a:ln>
            <a:noFill/>
          </a:ln>
        </p:spPr>
        <p:txBody>
          <a:bodyPr anchorCtr="0" anchor="t" bIns="45700" lIns="91425" spcFirstLastPara="1" rIns="91425" wrap="square" tIns="45700">
            <a:norm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c. 27.9%</a:t>
            </a:r>
            <a:endParaRPr b="0" i="0" sz="1800" u="none" cap="none" strike="noStrike">
              <a:solidFill>
                <a:srgbClr val="595959"/>
              </a:solidFill>
              <a:latin typeface="Calibri"/>
              <a:ea typeface="Calibri"/>
              <a:cs typeface="Calibri"/>
              <a:sym typeface="Calibri"/>
            </a:endParaRPr>
          </a:p>
        </p:txBody>
      </p:sp>
      <p:sp>
        <p:nvSpPr>
          <p:cNvPr id="292" name="Google Shape;292;p73"/>
          <p:cNvSpPr txBox="1"/>
          <p:nvPr/>
        </p:nvSpPr>
        <p:spPr>
          <a:xfrm>
            <a:off x="6181937" y="5502203"/>
            <a:ext cx="2406450" cy="323487"/>
          </a:xfrm>
          <a:prstGeom prst="rect">
            <a:avLst/>
          </a:prstGeom>
          <a:noFill/>
          <a:ln>
            <a:noFill/>
          </a:ln>
        </p:spPr>
        <p:txBody>
          <a:bodyPr anchorCtr="0" anchor="t" bIns="45700" lIns="91425" spcFirstLastPara="1" rIns="91425" wrap="square" tIns="45700">
            <a:noAutofit/>
          </a:bodyPr>
          <a:lstStyle/>
          <a:p>
            <a:pPr indent="-228600" lvl="0" marL="228600" marR="0" rtl="0" algn="ctr">
              <a:lnSpc>
                <a:spcPct val="90000"/>
              </a:lnSpc>
              <a:spcBef>
                <a:spcPts val="0"/>
              </a:spcBef>
              <a:spcAft>
                <a:spcPts val="0"/>
              </a:spcAft>
              <a:buClr>
                <a:srgbClr val="595959"/>
              </a:buClr>
              <a:buSzPts val="1800"/>
              <a:buFont typeface="Arial"/>
              <a:buNone/>
            </a:pPr>
            <a:r>
              <a:rPr b="0" i="0" lang="en-US" sz="1800" u="none" cap="none" strike="noStrike">
                <a:solidFill>
                  <a:srgbClr val="595959"/>
                </a:solidFill>
                <a:latin typeface="Calibri"/>
                <a:ea typeface="Calibri"/>
                <a:cs typeface="Calibri"/>
                <a:sym typeface="Calibri"/>
              </a:rPr>
              <a:t>c. 5 million</a:t>
            </a:r>
            <a:endParaRPr b="0" i="0" sz="1800" u="none" cap="none" strike="noStrike">
              <a:solidFill>
                <a:srgbClr val="595959"/>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Cartoon representation of city with mountain and sun" id="297" name="Google Shape;297;p74"/>
          <p:cNvPicPr preferRelativeResize="0"/>
          <p:nvPr>
            <p:ph idx="2" type="pic"/>
          </p:nvPr>
        </p:nvPicPr>
        <p:blipFill rotWithShape="1">
          <a:blip r:embed="rId3">
            <a:alphaModFix/>
          </a:blip>
          <a:srcRect b="0" l="16669" r="16668" t="0"/>
          <a:stretch/>
        </p:blipFill>
        <p:spPr>
          <a:xfrm>
            <a:off x="1179513" y="1633673"/>
            <a:ext cx="1724025" cy="1724025"/>
          </a:xfrm>
          <a:prstGeom prst="ellipse">
            <a:avLst/>
          </a:prstGeom>
          <a:solidFill>
            <a:schemeClr val="lt1"/>
          </a:solidFill>
          <a:ln>
            <a:noFill/>
          </a:ln>
        </p:spPr>
      </p:pic>
      <p:pic>
        <p:nvPicPr>
          <p:cNvPr id="298" name="Google Shape;298;p74"/>
          <p:cNvPicPr preferRelativeResize="0"/>
          <p:nvPr>
            <p:ph idx="3" type="pic"/>
          </p:nvPr>
        </p:nvPicPr>
        <p:blipFill rotWithShape="1">
          <a:blip r:embed="rId4">
            <a:alphaModFix/>
          </a:blip>
          <a:srcRect b="0" l="0" r="0" t="0"/>
          <a:stretch/>
        </p:blipFill>
        <p:spPr>
          <a:xfrm>
            <a:off x="3867150" y="1643198"/>
            <a:ext cx="1724025" cy="1724025"/>
          </a:xfrm>
          <a:prstGeom prst="ellipse">
            <a:avLst/>
          </a:prstGeom>
          <a:solidFill>
            <a:schemeClr val="lt1"/>
          </a:solidFill>
          <a:ln>
            <a:noFill/>
          </a:ln>
        </p:spPr>
      </p:pic>
      <p:pic>
        <p:nvPicPr>
          <p:cNvPr id="299" name="Google Shape;299;p74"/>
          <p:cNvPicPr preferRelativeResize="0"/>
          <p:nvPr>
            <p:ph idx="4" type="pic"/>
          </p:nvPr>
        </p:nvPicPr>
        <p:blipFill rotWithShape="1">
          <a:blip r:embed="rId5">
            <a:alphaModFix/>
          </a:blip>
          <a:srcRect b="0" l="0" r="0" t="0"/>
          <a:stretch/>
        </p:blipFill>
        <p:spPr>
          <a:xfrm>
            <a:off x="6543675" y="1638435"/>
            <a:ext cx="1724025" cy="1724025"/>
          </a:xfrm>
          <a:prstGeom prst="ellipse">
            <a:avLst/>
          </a:prstGeom>
          <a:solidFill>
            <a:schemeClr val="lt1"/>
          </a:solidFill>
          <a:ln>
            <a:noFill/>
          </a:ln>
        </p:spPr>
      </p:pic>
      <p:pic>
        <p:nvPicPr>
          <p:cNvPr id="300" name="Google Shape;300;p74"/>
          <p:cNvPicPr preferRelativeResize="0"/>
          <p:nvPr>
            <p:ph idx="5" type="pic"/>
          </p:nvPr>
        </p:nvPicPr>
        <p:blipFill rotWithShape="1">
          <a:blip r:embed="rId6">
            <a:alphaModFix/>
          </a:blip>
          <a:srcRect b="0" l="0" r="0" t="0"/>
          <a:stretch/>
        </p:blipFill>
        <p:spPr>
          <a:xfrm>
            <a:off x="9231313" y="1647960"/>
            <a:ext cx="1724025" cy="1724025"/>
          </a:xfrm>
          <a:prstGeom prst="ellipse">
            <a:avLst/>
          </a:prstGeom>
          <a:solidFill>
            <a:schemeClr val="lt1"/>
          </a:solidFill>
          <a:ln>
            <a:noFill/>
          </a:ln>
        </p:spPr>
      </p:pic>
      <p:sp>
        <p:nvSpPr>
          <p:cNvPr id="301" name="Google Shape;301;p74"/>
          <p:cNvSpPr txBox="1"/>
          <p:nvPr>
            <p:ph idx="6" type="body"/>
          </p:nvPr>
        </p:nvSpPr>
        <p:spPr>
          <a:xfrm>
            <a:off x="677360" y="3859317"/>
            <a:ext cx="2544642" cy="12512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000"/>
              <a:buNone/>
            </a:pPr>
            <a:r>
              <a:rPr lang="en-US"/>
              <a:t>Il 25,4% della popolazione europea vive in aree montane</a:t>
            </a:r>
            <a:endParaRPr/>
          </a:p>
        </p:txBody>
      </p:sp>
      <p:sp>
        <p:nvSpPr>
          <p:cNvPr id="302" name="Google Shape;302;p74"/>
          <p:cNvSpPr txBox="1"/>
          <p:nvPr>
            <p:ph idx="8" type="body"/>
          </p:nvPr>
        </p:nvSpPr>
        <p:spPr>
          <a:xfrm>
            <a:off x="3494213" y="3889454"/>
            <a:ext cx="2550446" cy="90971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000"/>
              <a:buNone/>
            </a:pPr>
            <a:r>
              <a:rPr lang="en-US"/>
              <a:t>I partner di PEAK definiscono "giovani" i giovani fino a 30 anni di età.</a:t>
            </a:r>
            <a:endParaRPr/>
          </a:p>
        </p:txBody>
      </p:sp>
      <p:sp>
        <p:nvSpPr>
          <p:cNvPr id="303" name="Google Shape;303;p74"/>
          <p:cNvSpPr txBox="1"/>
          <p:nvPr>
            <p:ph idx="13" type="body"/>
          </p:nvPr>
        </p:nvSpPr>
        <p:spPr>
          <a:xfrm>
            <a:off x="6316870" y="3889454"/>
            <a:ext cx="2289838" cy="98528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000"/>
              <a:buNone/>
            </a:pPr>
            <a:r>
              <a:rPr lang="en-US"/>
              <a:t>Cinque milioni di persone di età compresa tra i 15 e i 29 anni saranno disoccupate nell'UE nel 2021</a:t>
            </a:r>
            <a:endParaRPr/>
          </a:p>
        </p:txBody>
      </p:sp>
      <p:sp>
        <p:nvSpPr>
          <p:cNvPr id="304" name="Google Shape;304;p74"/>
          <p:cNvSpPr txBox="1"/>
          <p:nvPr>
            <p:ph idx="15" type="body"/>
          </p:nvPr>
        </p:nvSpPr>
        <p:spPr>
          <a:xfrm>
            <a:off x="8878919" y="3889454"/>
            <a:ext cx="2957214" cy="72176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279BD3"/>
              </a:buClr>
              <a:buSzPts val="2000"/>
              <a:buNone/>
            </a:pPr>
            <a:r>
              <a:rPr lang="en-US"/>
              <a:t>"Cambiamento"</a:t>
            </a:r>
            <a:r>
              <a:rPr lang="en-US"/>
              <a:t> e "occupazione" sono due dei principali vantaggi di diventare un Giovane Imprenditore di Montagna.</a:t>
            </a:r>
            <a:endParaRPr/>
          </a:p>
        </p:txBody>
      </p:sp>
      <p:sp>
        <p:nvSpPr>
          <p:cNvPr id="305" name="Google Shape;305;p74"/>
          <p:cNvSpPr txBox="1"/>
          <p:nvPr>
            <p:ph idx="16" type="body"/>
          </p:nvPr>
        </p:nvSpPr>
        <p:spPr>
          <a:xfrm>
            <a:off x="-114497" y="549511"/>
            <a:ext cx="12370179" cy="94617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892"/>
              <a:buNone/>
            </a:pPr>
            <a:r>
              <a:rPr lang="en-US">
                <a:solidFill>
                  <a:srgbClr val="20EEF1"/>
                </a:solidFill>
              </a:rPr>
              <a:t>Quiz </a:t>
            </a:r>
            <a:r>
              <a:rPr lang="en-US"/>
              <a:t>i giovani nelle zone di montagna: cosa ne sai?</a:t>
            </a:r>
            <a:endParaRPr i="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8"/>
          <p:cNvSpPr txBox="1"/>
          <p:nvPr>
            <p:ph idx="3" type="body"/>
          </p:nvPr>
        </p:nvSpPr>
        <p:spPr>
          <a:xfrm>
            <a:off x="6273194" y="3327336"/>
            <a:ext cx="5545768" cy="3305905"/>
          </a:xfrm>
          <a:prstGeom prst="rect">
            <a:avLst/>
          </a:prstGeom>
          <a:noFill/>
          <a:ln>
            <a:noFill/>
          </a:ln>
        </p:spPr>
        <p:txBody>
          <a:bodyPr anchorCtr="0" anchor="ctr" bIns="45700" lIns="91425" spcFirstLastPara="1" rIns="91425" wrap="square" tIns="45700">
            <a:normAutofit/>
          </a:bodyPr>
          <a:lstStyle/>
          <a:p>
            <a:pPr indent="0" lvl="0" marL="0" rtl="0" algn="just">
              <a:lnSpc>
                <a:spcPct val="90000"/>
              </a:lnSpc>
              <a:spcBef>
                <a:spcPts val="0"/>
              </a:spcBef>
              <a:spcAft>
                <a:spcPts val="0"/>
              </a:spcAft>
              <a:buSzPts val="3000"/>
              <a:buNone/>
            </a:pPr>
            <a:r>
              <a:rPr lang="en-US" sz="2400"/>
              <a:t>Utilizzando il modello fornito nella prossima diapositiva, </a:t>
            </a:r>
            <a:r>
              <a:rPr lang="en-US" sz="2400">
                <a:solidFill>
                  <a:srgbClr val="3BEFEB"/>
                </a:solidFill>
              </a:rPr>
              <a:t>crea la tua analisi</a:t>
            </a:r>
            <a:r>
              <a:rPr lang="en-US" sz="2400"/>
              <a:t> SWOT </a:t>
            </a:r>
            <a:r>
              <a:rPr lang="en-US" sz="2400">
                <a:solidFill>
                  <a:srgbClr val="3BEFEB"/>
                </a:solidFill>
              </a:rPr>
              <a:t>per diventare un Giovane Imprenditore di Montagna</a:t>
            </a:r>
            <a:r>
              <a:rPr lang="en-US" sz="2400"/>
              <a:t>.</a:t>
            </a:r>
            <a:endParaRPr/>
          </a:p>
          <a:p>
            <a:pPr indent="0" lvl="0" marL="0" rtl="0" algn="just">
              <a:lnSpc>
                <a:spcPct val="90000"/>
              </a:lnSpc>
              <a:spcBef>
                <a:spcPts val="0"/>
              </a:spcBef>
              <a:spcAft>
                <a:spcPts val="0"/>
              </a:spcAft>
              <a:buSzPts val="3000"/>
              <a:buNone/>
            </a:pPr>
            <a:r>
              <a:t/>
            </a:r>
            <a:endParaRPr/>
          </a:p>
        </p:txBody>
      </p:sp>
      <p:sp>
        <p:nvSpPr>
          <p:cNvPr id="311" name="Google Shape;311;p8"/>
          <p:cNvSpPr txBox="1"/>
          <p:nvPr>
            <p:ph idx="4" type="body"/>
          </p:nvPr>
        </p:nvSpPr>
        <p:spPr>
          <a:xfrm>
            <a:off x="6374793" y="1827315"/>
            <a:ext cx="5545767" cy="2045502"/>
          </a:xfrm>
          <a:prstGeom prst="rect">
            <a:avLst/>
          </a:prstGeom>
          <a:noFill/>
          <a:ln>
            <a:noFill/>
          </a:ln>
        </p:spPr>
        <p:txBody>
          <a:bodyPr anchorCtr="0" anchor="t" bIns="45700" lIns="91425" spcFirstLastPara="1" rIns="91425" wrap="square" tIns="45700">
            <a:normAutofit fontScale="25000" lnSpcReduction="20000"/>
          </a:bodyPr>
          <a:lstStyle/>
          <a:p>
            <a:pPr indent="0" lvl="0" marL="44450" rtl="0" algn="l">
              <a:lnSpc>
                <a:spcPct val="120000"/>
              </a:lnSpc>
              <a:spcBef>
                <a:spcPts val="0"/>
              </a:spcBef>
              <a:spcAft>
                <a:spcPts val="0"/>
              </a:spcAft>
              <a:buSzPts val="9600"/>
              <a:buNone/>
            </a:pPr>
            <a:r>
              <a:rPr b="0" lang="en-US">
                <a:latin typeface="Calibri"/>
                <a:ea typeface="Calibri"/>
                <a:cs typeface="Calibri"/>
                <a:sym typeface="Calibri"/>
              </a:rPr>
              <a:t>L'analisi SWOT è uno strumento strategico per valutare i </a:t>
            </a:r>
            <a:r>
              <a:rPr b="0" lang="en-US">
                <a:solidFill>
                  <a:srgbClr val="3BEFEB"/>
                </a:solidFill>
                <a:latin typeface="Calibri"/>
                <a:ea typeface="Calibri"/>
                <a:cs typeface="Calibri"/>
                <a:sym typeface="Calibri"/>
              </a:rPr>
              <a:t>punti di forza</a:t>
            </a:r>
            <a:r>
              <a:rPr b="0" lang="en-US">
                <a:latin typeface="Calibri"/>
                <a:ea typeface="Calibri"/>
                <a:cs typeface="Calibri"/>
                <a:sym typeface="Calibri"/>
              </a:rPr>
              <a:t>, </a:t>
            </a:r>
            <a:r>
              <a:rPr b="0" lang="en-US">
                <a:solidFill>
                  <a:srgbClr val="3BEFEB"/>
                </a:solidFill>
                <a:latin typeface="Calibri"/>
                <a:ea typeface="Calibri"/>
                <a:cs typeface="Calibri"/>
                <a:sym typeface="Calibri"/>
              </a:rPr>
              <a:t>i punti di debolezza, le opportunità e le minacce,</a:t>
            </a:r>
            <a:r>
              <a:rPr b="0" lang="en-US">
                <a:latin typeface="Calibri"/>
                <a:ea typeface="Calibri"/>
                <a:cs typeface="Calibri"/>
                <a:sym typeface="Calibri"/>
              </a:rPr>
              <a:t> ad esempio per un individuo, un'azienda o un'area.</a:t>
            </a:r>
            <a:endParaRPr/>
          </a:p>
          <a:p>
            <a:pPr indent="0" lvl="0" marL="0" rtl="0" algn="l">
              <a:lnSpc>
                <a:spcPct val="90000"/>
              </a:lnSpc>
              <a:spcBef>
                <a:spcPts val="0"/>
              </a:spcBef>
              <a:spcAft>
                <a:spcPts val="0"/>
              </a:spcAft>
              <a:buClr>
                <a:schemeClr val="lt1"/>
              </a:buClr>
              <a:buSzPct val="100000"/>
              <a:buNone/>
            </a:pPr>
            <a:r>
              <a:t/>
            </a:r>
            <a:endParaRPr>
              <a:solidFill>
                <a:srgbClr val="33CCFF"/>
              </a:solidFill>
            </a:endParaRPr>
          </a:p>
        </p:txBody>
      </p:sp>
      <p:sp>
        <p:nvSpPr>
          <p:cNvPr id="312" name="Google Shape;312;p8"/>
          <p:cNvSpPr/>
          <p:nvPr/>
        </p:nvSpPr>
        <p:spPr>
          <a:xfrm>
            <a:off x="5102898" y="13842"/>
            <a:ext cx="7089102" cy="1533983"/>
          </a:xfrm>
          <a:custGeom>
            <a:rect b="b" l="l" r="r" t="t"/>
            <a:pathLst>
              <a:path extrusionOk="0" h="1472706" w="6700701">
                <a:moveTo>
                  <a:pt x="0" y="0"/>
                </a:moveTo>
                <a:lnTo>
                  <a:pt x="6700701" y="0"/>
                </a:lnTo>
                <a:lnTo>
                  <a:pt x="1169410" y="1472706"/>
                </a:lnTo>
                <a:lnTo>
                  <a:pt x="0" y="0"/>
                </a:lnTo>
                <a:close/>
              </a:path>
            </a:pathLst>
          </a:custGeom>
          <a:solidFill>
            <a:srgbClr val="279BD3">
              <a:alpha val="3058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3" name="Google Shape;313;p8"/>
          <p:cNvSpPr txBox="1"/>
          <p:nvPr/>
        </p:nvSpPr>
        <p:spPr>
          <a:xfrm>
            <a:off x="274634" y="169703"/>
            <a:ext cx="1526870" cy="424732"/>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600"/>
              <a:buFont typeface="Arial"/>
              <a:buNone/>
            </a:pPr>
            <a:r>
              <a:rPr i="1" lang="en-US" sz="2400">
                <a:latin typeface="Calibri"/>
                <a:ea typeface="Calibri"/>
                <a:cs typeface="Calibri"/>
                <a:sym typeface="Calibri"/>
              </a:rPr>
              <a:t>Attività</a:t>
            </a:r>
            <a:endParaRPr b="0" i="1" sz="2400" u="none" cap="none" strike="noStrike">
              <a:solidFill>
                <a:srgbClr val="000000"/>
              </a:solidFill>
              <a:latin typeface="Calibri"/>
              <a:ea typeface="Calibri"/>
              <a:cs typeface="Calibri"/>
              <a:sym typeface="Calibri"/>
            </a:endParaRPr>
          </a:p>
        </p:txBody>
      </p:sp>
      <p:grpSp>
        <p:nvGrpSpPr>
          <p:cNvPr id="314" name="Google Shape;314;p8"/>
          <p:cNvGrpSpPr/>
          <p:nvPr/>
        </p:nvGrpSpPr>
        <p:grpSpPr>
          <a:xfrm>
            <a:off x="429205" y="1609702"/>
            <a:ext cx="5039706" cy="3876697"/>
            <a:chOff x="449895" y="0"/>
            <a:chExt cx="5039706" cy="3876697"/>
          </a:xfrm>
        </p:grpSpPr>
        <p:sp>
          <p:nvSpPr>
            <p:cNvPr id="315" name="Google Shape;315;p8"/>
            <p:cNvSpPr/>
            <p:nvPr/>
          </p:nvSpPr>
          <p:spPr>
            <a:xfrm>
              <a:off x="3574513" y="2636154"/>
              <a:ext cx="1915088" cy="1240543"/>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8"/>
            <p:cNvSpPr txBox="1"/>
            <p:nvPr/>
          </p:nvSpPr>
          <p:spPr>
            <a:xfrm>
              <a:off x="4176291" y="2973541"/>
              <a:ext cx="1286060" cy="875905"/>
            </a:xfrm>
            <a:prstGeom prst="rect">
              <a:avLst/>
            </a:prstGeom>
            <a:noFill/>
            <a:ln>
              <a:noFill/>
            </a:ln>
          </p:spPr>
          <p:txBody>
            <a:bodyPr anchorCtr="0" anchor="t" bIns="57150" lIns="57150" spcFirstLastPara="1" rIns="57150" wrap="square" tIns="57150">
              <a:noAutofit/>
            </a:bodyPr>
            <a:lstStyle/>
            <a:p>
              <a:pPr indent="227013" lvl="1" marL="44450" marR="0" rtl="0" algn="l">
                <a:lnSpc>
                  <a:spcPct val="90000"/>
                </a:lnSpc>
                <a:spcBef>
                  <a:spcPts val="0"/>
                </a:spcBef>
                <a:spcAft>
                  <a:spcPts val="0"/>
                </a:spcAft>
                <a:buClr>
                  <a:srgbClr val="000000"/>
                </a:buClr>
                <a:buSzPts val="1500"/>
                <a:buFont typeface="Arial"/>
                <a:buNone/>
              </a:pPr>
              <a:r>
                <a:rPr b="0" i="1" lang="en-US" sz="1500" u="none" cap="none" strike="noStrike">
                  <a:solidFill>
                    <a:srgbClr val="7030A0"/>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p:txBody>
        </p:sp>
        <p:sp>
          <p:nvSpPr>
            <p:cNvPr id="317" name="Google Shape;317;p8"/>
            <p:cNvSpPr/>
            <p:nvPr/>
          </p:nvSpPr>
          <p:spPr>
            <a:xfrm>
              <a:off x="449895" y="2636154"/>
              <a:ext cx="1915088" cy="1240543"/>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8"/>
            <p:cNvSpPr txBox="1"/>
            <p:nvPr/>
          </p:nvSpPr>
          <p:spPr>
            <a:xfrm>
              <a:off x="477146" y="2973541"/>
              <a:ext cx="1286060" cy="875905"/>
            </a:xfrm>
            <a:prstGeom prst="rect">
              <a:avLst/>
            </a:prstGeom>
            <a:noFill/>
            <a:ln>
              <a:noFill/>
            </a:ln>
          </p:spPr>
          <p:txBody>
            <a:bodyPr anchorCtr="0" anchor="t" bIns="57150" lIns="57150" spcFirstLastPara="1" rIns="57150" wrap="square" tIns="57150">
              <a:noAutofit/>
            </a:bodyPr>
            <a:lstStyle/>
            <a:p>
              <a:pPr indent="-114300" lvl="1" marL="114300" marR="0" rtl="0" algn="l">
                <a:lnSpc>
                  <a:spcPct val="90000"/>
                </a:lnSpc>
                <a:spcBef>
                  <a:spcPts val="0"/>
                </a:spcBef>
                <a:spcAft>
                  <a:spcPts val="0"/>
                </a:spcAft>
                <a:buClr>
                  <a:srgbClr val="000000"/>
                </a:buClr>
                <a:buSzPts val="1500"/>
                <a:buFont typeface="Arial"/>
                <a:buNone/>
              </a:pPr>
              <a:r>
                <a:rPr b="0" i="1" lang="en-US" sz="1500" u="none" cap="none" strike="noStrike">
                  <a:solidFill>
                    <a:srgbClr val="7030A0"/>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p:txBody>
        </p:sp>
        <p:sp>
          <p:nvSpPr>
            <p:cNvPr id="319" name="Google Shape;319;p8"/>
            <p:cNvSpPr/>
            <p:nvPr/>
          </p:nvSpPr>
          <p:spPr>
            <a:xfrm>
              <a:off x="3574513" y="0"/>
              <a:ext cx="1915088" cy="1240543"/>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8"/>
            <p:cNvSpPr txBox="1"/>
            <p:nvPr/>
          </p:nvSpPr>
          <p:spPr>
            <a:xfrm>
              <a:off x="4176291" y="27251"/>
              <a:ext cx="1286060" cy="875905"/>
            </a:xfrm>
            <a:prstGeom prst="rect">
              <a:avLst/>
            </a:prstGeom>
            <a:noFill/>
            <a:ln>
              <a:noFill/>
            </a:ln>
          </p:spPr>
          <p:txBody>
            <a:bodyPr anchorCtr="0" anchor="t" bIns="60950" lIns="60950" spcFirstLastPara="1" rIns="60950" wrap="square" tIns="60950">
              <a:noAutofit/>
            </a:bodyPr>
            <a:lstStyle/>
            <a:p>
              <a:pPr indent="-171450" lvl="1" marL="171450" marR="0" rtl="0" algn="l">
                <a:lnSpc>
                  <a:spcPct val="90000"/>
                </a:lnSpc>
                <a:spcBef>
                  <a:spcPts val="0"/>
                </a:spcBef>
                <a:spcAft>
                  <a:spcPts val="0"/>
                </a:spcAft>
                <a:buClr>
                  <a:srgbClr val="000000"/>
                </a:buClr>
                <a:buSzPts val="1600"/>
                <a:buFont typeface="Arial"/>
                <a:buNone/>
              </a:pPr>
              <a:r>
                <a:rPr b="0" i="1" lang="en-US" sz="1600" u="none" cap="none" strike="noStrike">
                  <a:solidFill>
                    <a:srgbClr val="7030A0"/>
                  </a:solidFill>
                  <a:latin typeface="Arial"/>
                  <a:ea typeface="Arial"/>
                  <a:cs typeface="Arial"/>
                  <a:sym typeface="Arial"/>
                </a:rPr>
                <a:t>……</a:t>
              </a:r>
              <a:endParaRPr b="0" i="1" sz="2400" u="none" cap="none" strike="noStrike">
                <a:solidFill>
                  <a:srgbClr val="7030A0"/>
                </a:solidFill>
                <a:latin typeface="Arial"/>
                <a:ea typeface="Arial"/>
                <a:cs typeface="Arial"/>
                <a:sym typeface="Arial"/>
              </a:endParaRPr>
            </a:p>
          </p:txBody>
        </p:sp>
        <p:sp>
          <p:nvSpPr>
            <p:cNvPr id="321" name="Google Shape;321;p8"/>
            <p:cNvSpPr/>
            <p:nvPr/>
          </p:nvSpPr>
          <p:spPr>
            <a:xfrm>
              <a:off x="449895" y="0"/>
              <a:ext cx="1915088" cy="1240543"/>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8"/>
            <p:cNvSpPr txBox="1"/>
            <p:nvPr/>
          </p:nvSpPr>
          <p:spPr>
            <a:xfrm>
              <a:off x="477146" y="27251"/>
              <a:ext cx="1286060" cy="875905"/>
            </a:xfrm>
            <a:prstGeom prst="rect">
              <a:avLst/>
            </a:prstGeom>
            <a:noFill/>
            <a:ln>
              <a:noFill/>
            </a:ln>
          </p:spPr>
          <p:txBody>
            <a:bodyPr anchorCtr="0" anchor="t" bIns="57150" lIns="57150" spcFirstLastPara="1" rIns="57150" wrap="square" tIns="57150">
              <a:noAutofit/>
            </a:bodyPr>
            <a:lstStyle/>
            <a:p>
              <a:pPr indent="-114300" lvl="1" marL="114300" marR="0" rtl="0" algn="l">
                <a:lnSpc>
                  <a:spcPct val="90000"/>
                </a:lnSpc>
                <a:spcBef>
                  <a:spcPts val="0"/>
                </a:spcBef>
                <a:spcAft>
                  <a:spcPts val="0"/>
                </a:spcAft>
                <a:buClr>
                  <a:srgbClr val="000000"/>
                </a:buClr>
                <a:buSzPts val="1500"/>
                <a:buFont typeface="Arial"/>
                <a:buNone/>
              </a:pPr>
              <a:r>
                <a:rPr b="0" i="1" lang="en-US" sz="1500" u="none" cap="none" strike="noStrike">
                  <a:solidFill>
                    <a:srgbClr val="7030A0"/>
                  </a:solidFill>
                  <a:latin typeface="Arial"/>
                  <a:ea typeface="Arial"/>
                  <a:cs typeface="Arial"/>
                  <a:sym typeface="Arial"/>
                </a:rPr>
                <a:t>……</a:t>
              </a:r>
              <a:endParaRPr b="0" i="0" sz="1500" u="none" cap="none" strike="noStrike">
                <a:solidFill>
                  <a:srgbClr val="000000"/>
                </a:solidFill>
                <a:latin typeface="Arial"/>
                <a:ea typeface="Arial"/>
                <a:cs typeface="Arial"/>
                <a:sym typeface="Arial"/>
              </a:endParaRPr>
            </a:p>
          </p:txBody>
        </p:sp>
        <p:sp>
          <p:nvSpPr>
            <p:cNvPr id="323" name="Google Shape;323;p8"/>
            <p:cNvSpPr/>
            <p:nvPr/>
          </p:nvSpPr>
          <p:spPr>
            <a:xfrm>
              <a:off x="1252371" y="220971"/>
              <a:ext cx="1678610" cy="1678610"/>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8"/>
            <p:cNvSpPr txBox="1"/>
            <p:nvPr/>
          </p:nvSpPr>
          <p:spPr>
            <a:xfrm>
              <a:off x="1744024" y="712624"/>
              <a:ext cx="1186957" cy="1186957"/>
            </a:xfrm>
            <a:prstGeom prst="rect">
              <a:avLst/>
            </a:prstGeom>
            <a:noFill/>
            <a:ln>
              <a:noFill/>
            </a:ln>
          </p:spPr>
          <p:txBody>
            <a:bodyPr anchorCtr="0" anchor="ctr" bIns="99550" lIns="99550" spcFirstLastPara="1" rIns="99550" wrap="square" tIns="99550">
              <a:noAutofit/>
            </a:bodyPr>
            <a:lstStyle/>
            <a:p>
              <a:pPr indent="0" lvl="0" marL="0" marR="0" rtl="0" algn="ctr">
                <a:lnSpc>
                  <a:spcPct val="90000"/>
                </a:lnSpc>
                <a:spcBef>
                  <a:spcPts val="0"/>
                </a:spcBef>
                <a:spcAft>
                  <a:spcPts val="0"/>
                </a:spcAft>
                <a:buClr>
                  <a:srgbClr val="000000"/>
                </a:buClr>
                <a:buSzPts val="1400"/>
                <a:buFont typeface="Arial"/>
                <a:buNone/>
              </a:pPr>
              <a:r>
                <a:rPr lang="en-US">
                  <a:solidFill>
                    <a:srgbClr val="7030A0"/>
                  </a:solidFill>
                </a:rPr>
                <a:t>Punti di forza</a:t>
              </a:r>
              <a:r>
                <a:rPr b="0" i="0" lang="en-US" sz="1100" u="none" cap="none" strike="noStrike">
                  <a:solidFill>
                    <a:srgbClr val="7030A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25" name="Google Shape;325;p8"/>
            <p:cNvSpPr/>
            <p:nvPr/>
          </p:nvSpPr>
          <p:spPr>
            <a:xfrm rot="5400000">
              <a:off x="3008515" y="220971"/>
              <a:ext cx="1678610" cy="1678610"/>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8"/>
            <p:cNvSpPr txBox="1"/>
            <p:nvPr/>
          </p:nvSpPr>
          <p:spPr>
            <a:xfrm>
              <a:off x="3008515" y="712624"/>
              <a:ext cx="1186957" cy="1186957"/>
            </a:xfrm>
            <a:prstGeom prst="rect">
              <a:avLst/>
            </a:prstGeom>
            <a:noFill/>
            <a:ln>
              <a:noFill/>
            </a:ln>
          </p:spPr>
          <p:txBody>
            <a:bodyPr anchorCtr="0" anchor="ctr" bIns="92450" lIns="92450" spcFirstLastPara="1" rIns="92450" wrap="square" tIns="92450">
              <a:noAutofit/>
            </a:bodyPr>
            <a:lstStyle/>
            <a:p>
              <a:pPr indent="0" lvl="0" marL="0" marR="0" rtl="0" algn="ctr">
                <a:lnSpc>
                  <a:spcPct val="90000"/>
                </a:lnSpc>
                <a:spcBef>
                  <a:spcPts val="0"/>
                </a:spcBef>
                <a:spcAft>
                  <a:spcPts val="0"/>
                </a:spcAft>
                <a:buClr>
                  <a:srgbClr val="000000"/>
                </a:buClr>
                <a:buSzPts val="1300"/>
                <a:buFont typeface="Arial"/>
                <a:buNone/>
              </a:pPr>
              <a:r>
                <a:rPr lang="en-US" sz="1300">
                  <a:solidFill>
                    <a:srgbClr val="7030A0"/>
                  </a:solidFill>
                </a:rPr>
                <a:t>Punti di debolezza </a:t>
              </a:r>
              <a:endParaRPr b="0" i="0" sz="1400" u="none" cap="none" strike="noStrike">
                <a:solidFill>
                  <a:srgbClr val="000000"/>
                </a:solidFill>
                <a:latin typeface="Arial"/>
                <a:ea typeface="Arial"/>
                <a:cs typeface="Arial"/>
                <a:sym typeface="Arial"/>
              </a:endParaRPr>
            </a:p>
          </p:txBody>
        </p:sp>
        <p:sp>
          <p:nvSpPr>
            <p:cNvPr id="327" name="Google Shape;327;p8"/>
            <p:cNvSpPr/>
            <p:nvPr/>
          </p:nvSpPr>
          <p:spPr>
            <a:xfrm rot="10800000">
              <a:off x="3008515" y="1977115"/>
              <a:ext cx="1678610" cy="1678610"/>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8"/>
            <p:cNvSpPr txBox="1"/>
            <p:nvPr/>
          </p:nvSpPr>
          <p:spPr>
            <a:xfrm>
              <a:off x="3008515" y="1977115"/>
              <a:ext cx="1186957" cy="1186957"/>
            </a:xfrm>
            <a:prstGeom prst="rect">
              <a:avLst/>
            </a:prstGeom>
            <a:noFill/>
            <a:ln>
              <a:noFill/>
            </a:ln>
          </p:spPr>
          <p:txBody>
            <a:bodyPr anchorCtr="0" anchor="ctr" bIns="92450" lIns="92450" spcFirstLastPara="1" rIns="92450" wrap="square" tIns="92450">
              <a:noAutofit/>
            </a:bodyPr>
            <a:lstStyle/>
            <a:p>
              <a:pPr indent="0" lvl="0" marL="0" marR="0" rtl="0" algn="ctr">
                <a:lnSpc>
                  <a:spcPct val="90000"/>
                </a:lnSpc>
                <a:spcBef>
                  <a:spcPts val="0"/>
                </a:spcBef>
                <a:spcAft>
                  <a:spcPts val="0"/>
                </a:spcAft>
                <a:buClr>
                  <a:srgbClr val="000000"/>
                </a:buClr>
                <a:buSzPts val="1300"/>
                <a:buFont typeface="Arial"/>
                <a:buNone/>
              </a:pPr>
              <a:r>
                <a:rPr lang="en-US" sz="1300">
                  <a:solidFill>
                    <a:srgbClr val="7030A0"/>
                  </a:solidFill>
                </a:rPr>
                <a:t>Minaccie </a:t>
              </a:r>
              <a:endParaRPr b="0" i="0" sz="1400" u="none" cap="none" strike="noStrike">
                <a:solidFill>
                  <a:srgbClr val="000000"/>
                </a:solidFill>
                <a:latin typeface="Arial"/>
                <a:ea typeface="Arial"/>
                <a:cs typeface="Arial"/>
                <a:sym typeface="Arial"/>
              </a:endParaRPr>
            </a:p>
          </p:txBody>
        </p:sp>
        <p:sp>
          <p:nvSpPr>
            <p:cNvPr id="329" name="Google Shape;329;p8"/>
            <p:cNvSpPr/>
            <p:nvPr/>
          </p:nvSpPr>
          <p:spPr>
            <a:xfrm rot="-5400000">
              <a:off x="1252371" y="1977115"/>
              <a:ext cx="1678610" cy="1678610"/>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8"/>
            <p:cNvSpPr txBox="1"/>
            <p:nvPr/>
          </p:nvSpPr>
          <p:spPr>
            <a:xfrm>
              <a:off x="1744024" y="1977115"/>
              <a:ext cx="1186957" cy="1186957"/>
            </a:xfrm>
            <a:prstGeom prst="rect">
              <a:avLst/>
            </a:prstGeom>
            <a:noFill/>
            <a:ln>
              <a:noFill/>
            </a:ln>
          </p:spPr>
          <p:txBody>
            <a:bodyPr anchorCtr="0" anchor="ctr" bIns="92450" lIns="92450" spcFirstLastPara="1" rIns="92450" wrap="square" tIns="92450">
              <a:noAutofit/>
            </a:bodyPr>
            <a:lstStyle/>
            <a:p>
              <a:pPr indent="0" lvl="0" marL="0" marR="0" rtl="0" algn="ctr">
                <a:lnSpc>
                  <a:spcPct val="90000"/>
                </a:lnSpc>
                <a:spcBef>
                  <a:spcPts val="0"/>
                </a:spcBef>
                <a:spcAft>
                  <a:spcPts val="0"/>
                </a:spcAft>
                <a:buClr>
                  <a:srgbClr val="000000"/>
                </a:buClr>
                <a:buSzPts val="1300"/>
                <a:buFont typeface="Arial"/>
                <a:buNone/>
              </a:pPr>
              <a:r>
                <a:rPr lang="en-US" sz="1300">
                  <a:solidFill>
                    <a:srgbClr val="7030A0"/>
                  </a:solidFill>
                </a:rPr>
                <a:t>Opportunità </a:t>
              </a:r>
              <a:r>
                <a:rPr b="0" i="0" lang="en-US" sz="1300" u="none" cap="none" strike="noStrike">
                  <a:solidFill>
                    <a:srgbClr val="7030A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31" name="Google Shape;331;p8"/>
            <p:cNvSpPr/>
            <p:nvPr/>
          </p:nvSpPr>
          <p:spPr>
            <a:xfrm>
              <a:off x="2679965" y="1589446"/>
              <a:ext cx="579566" cy="503970"/>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A8B9B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8"/>
            <p:cNvSpPr/>
            <p:nvPr/>
          </p:nvSpPr>
          <p:spPr>
            <a:xfrm rot="10800000">
              <a:off x="2679965" y="1783281"/>
              <a:ext cx="579566" cy="503970"/>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A8B9B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3" name="Google Shape;333;p8"/>
          <p:cNvSpPr txBox="1"/>
          <p:nvPr/>
        </p:nvSpPr>
        <p:spPr>
          <a:xfrm>
            <a:off x="274634" y="568152"/>
            <a:ext cx="3355800" cy="4803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600"/>
              <a:buFont typeface="Arial"/>
              <a:buNone/>
            </a:pPr>
            <a:r>
              <a:rPr lang="en-US" sz="2800">
                <a:solidFill>
                  <a:srgbClr val="FF33CC"/>
                </a:solidFill>
                <a:latin typeface="Calibri"/>
                <a:ea typeface="Calibri"/>
                <a:cs typeface="Calibri"/>
                <a:sym typeface="Calibri"/>
              </a:rPr>
              <a:t>Analisi SWOT</a:t>
            </a:r>
            <a:endParaRPr b="0" i="0" sz="2800" u="none" cap="none" strike="noStrike">
              <a:solidFill>
                <a:srgbClr val="FF33CC"/>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75"/>
          <p:cNvSpPr txBox="1"/>
          <p:nvPr>
            <p:ph idx="6" type="body"/>
          </p:nvPr>
        </p:nvSpPr>
        <p:spPr>
          <a:xfrm>
            <a:off x="10764" y="266700"/>
            <a:ext cx="12181236" cy="817857"/>
          </a:xfrm>
          <a:prstGeom prst="rect">
            <a:avLst/>
          </a:prstGeom>
          <a:noFill/>
          <a:ln>
            <a:noFill/>
          </a:ln>
        </p:spPr>
        <p:txBody>
          <a:bodyPr anchorCtr="0" anchor="t" bIns="45700" lIns="91425" spcFirstLastPara="1" rIns="91425" wrap="square" tIns="45700">
            <a:normAutofit fontScale="85000" lnSpcReduction="20000"/>
          </a:bodyPr>
          <a:lstStyle/>
          <a:p>
            <a:pPr indent="0" lvl="0" marL="44450" rtl="0" algn="ctr">
              <a:lnSpc>
                <a:spcPct val="120000"/>
              </a:lnSpc>
              <a:spcBef>
                <a:spcPts val="0"/>
              </a:spcBef>
              <a:spcAft>
                <a:spcPts val="0"/>
              </a:spcAft>
              <a:buSzPct val="128571"/>
              <a:buNone/>
            </a:pPr>
            <a:r>
              <a:rPr lang="en-US" sz="2800"/>
              <a:t>Mappa mentale SWOT per diventare un Imprenditore Giovanile di Montagna Template</a:t>
            </a:r>
            <a:endParaRPr sz="4800">
              <a:latin typeface="Calibri"/>
              <a:ea typeface="Calibri"/>
              <a:cs typeface="Calibri"/>
              <a:sym typeface="Calibri"/>
            </a:endParaRPr>
          </a:p>
          <a:p>
            <a:pPr indent="0" lvl="0" marL="0" rtl="0" algn="ctr">
              <a:lnSpc>
                <a:spcPct val="90000"/>
              </a:lnSpc>
              <a:spcBef>
                <a:spcPts val="0"/>
              </a:spcBef>
              <a:spcAft>
                <a:spcPts val="0"/>
              </a:spcAft>
              <a:buClr>
                <a:srgbClr val="595959"/>
              </a:buClr>
              <a:buSzPct val="90000"/>
              <a:buNone/>
            </a:pPr>
            <a:r>
              <a:t/>
            </a:r>
            <a:endParaRPr sz="4000"/>
          </a:p>
        </p:txBody>
      </p:sp>
      <p:sp>
        <p:nvSpPr>
          <p:cNvPr id="339" name="Google Shape;339;p75"/>
          <p:cNvSpPr/>
          <p:nvPr/>
        </p:nvSpPr>
        <p:spPr>
          <a:xfrm>
            <a:off x="289560" y="1084557"/>
            <a:ext cx="11475720" cy="473712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40" name="Google Shape;340;p75"/>
          <p:cNvGrpSpPr/>
          <p:nvPr/>
        </p:nvGrpSpPr>
        <p:grpSpPr>
          <a:xfrm>
            <a:off x="1378087" y="1084557"/>
            <a:ext cx="9435824" cy="4934394"/>
            <a:chOff x="0" y="0"/>
            <a:chExt cx="9435824" cy="4934394"/>
          </a:xfrm>
        </p:grpSpPr>
        <p:sp>
          <p:nvSpPr>
            <p:cNvPr id="341" name="Google Shape;341;p75"/>
            <p:cNvSpPr/>
            <p:nvPr/>
          </p:nvSpPr>
          <p:spPr>
            <a:xfrm>
              <a:off x="5652854" y="3355388"/>
              <a:ext cx="3782970" cy="1579006"/>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5"/>
            <p:cNvSpPr txBox="1"/>
            <p:nvPr/>
          </p:nvSpPr>
          <p:spPr>
            <a:xfrm>
              <a:off x="6822431" y="3784826"/>
              <a:ext cx="2578707" cy="1114882"/>
            </a:xfrm>
            <a:prstGeom prst="rect">
              <a:avLst/>
            </a:prstGeom>
            <a:noFill/>
            <a:ln>
              <a:noFill/>
            </a:ln>
          </p:spPr>
          <p:txBody>
            <a:bodyPr anchorCtr="0" anchor="t" bIns="57150" lIns="57150" spcFirstLastPara="1" rIns="57150" wrap="square" tIns="57150">
              <a:noAutofit/>
            </a:bodyPr>
            <a:lstStyle/>
            <a:p>
              <a:pPr indent="227013" lvl="1" marL="44450" marR="0" rtl="0" algn="r">
                <a:lnSpc>
                  <a:spcPct val="90000"/>
                </a:lnSpc>
                <a:spcBef>
                  <a:spcPts val="0"/>
                </a:spcBef>
                <a:spcAft>
                  <a:spcPts val="0"/>
                </a:spcAft>
                <a:buClr>
                  <a:srgbClr val="000000"/>
                </a:buClr>
                <a:buSzPts val="1500"/>
                <a:buFont typeface="Arial"/>
                <a:buNone/>
              </a:pPr>
              <a:r>
                <a:rPr i="1" lang="en-US" sz="1500">
                  <a:solidFill>
                    <a:srgbClr val="7030A0"/>
                  </a:solidFill>
                </a:rPr>
                <a:t>Per esempio, personale - mancanza di un supporto più ampio</a:t>
              </a:r>
              <a:endParaRPr b="0" i="0" sz="1500" u="none" cap="none" strike="noStrike">
                <a:solidFill>
                  <a:srgbClr val="000000"/>
                </a:solidFill>
                <a:latin typeface="Arial"/>
                <a:ea typeface="Arial"/>
                <a:cs typeface="Arial"/>
                <a:sym typeface="Arial"/>
              </a:endParaRPr>
            </a:p>
          </p:txBody>
        </p:sp>
        <p:sp>
          <p:nvSpPr>
            <p:cNvPr id="343" name="Google Shape;343;p75"/>
            <p:cNvSpPr/>
            <p:nvPr/>
          </p:nvSpPr>
          <p:spPr>
            <a:xfrm>
              <a:off x="0" y="3324913"/>
              <a:ext cx="3498162" cy="1579006"/>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75"/>
            <p:cNvSpPr txBox="1"/>
            <p:nvPr/>
          </p:nvSpPr>
          <p:spPr>
            <a:xfrm>
              <a:off x="34686" y="3754351"/>
              <a:ext cx="2379341" cy="1114882"/>
            </a:xfrm>
            <a:prstGeom prst="rect">
              <a:avLst/>
            </a:prstGeom>
            <a:noFill/>
            <a:ln>
              <a:noFill/>
            </a:ln>
          </p:spPr>
          <p:txBody>
            <a:bodyPr anchorCtr="0" anchor="t" bIns="57150" lIns="57150" spcFirstLastPara="1" rIns="57150" wrap="square" tIns="57150">
              <a:noAutofit/>
            </a:bodyPr>
            <a:lstStyle/>
            <a:p>
              <a:pPr indent="-114300" lvl="1" marL="114300" marR="0" rtl="0" algn="l">
                <a:lnSpc>
                  <a:spcPct val="90000"/>
                </a:lnSpc>
                <a:spcBef>
                  <a:spcPts val="0"/>
                </a:spcBef>
                <a:spcAft>
                  <a:spcPts val="0"/>
                </a:spcAft>
                <a:buClr>
                  <a:srgbClr val="000000"/>
                </a:buClr>
                <a:buSzPts val="1500"/>
                <a:buFont typeface="Arial"/>
                <a:buNone/>
              </a:pPr>
              <a:r>
                <a:rPr i="1" lang="en-US" sz="1500">
                  <a:solidFill>
                    <a:srgbClr val="7030A0"/>
                  </a:solidFill>
                </a:rPr>
                <a:t>Ad esempio, personale - volontà di imparare</a:t>
              </a:r>
              <a:endParaRPr b="0" i="0" sz="1500" u="none" cap="none" strike="noStrike">
                <a:solidFill>
                  <a:srgbClr val="000000"/>
                </a:solidFill>
                <a:latin typeface="Arial"/>
                <a:ea typeface="Arial"/>
                <a:cs typeface="Arial"/>
                <a:sym typeface="Arial"/>
              </a:endParaRPr>
            </a:p>
          </p:txBody>
        </p:sp>
        <p:sp>
          <p:nvSpPr>
            <p:cNvPr id="345" name="Google Shape;345;p75"/>
            <p:cNvSpPr/>
            <p:nvPr/>
          </p:nvSpPr>
          <p:spPr>
            <a:xfrm>
              <a:off x="5982611" y="0"/>
              <a:ext cx="3453213" cy="1579006"/>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5"/>
            <p:cNvSpPr txBox="1"/>
            <p:nvPr/>
          </p:nvSpPr>
          <p:spPr>
            <a:xfrm>
              <a:off x="7053261" y="34686"/>
              <a:ext cx="2347877" cy="1114882"/>
            </a:xfrm>
            <a:prstGeom prst="rect">
              <a:avLst/>
            </a:prstGeom>
            <a:noFill/>
            <a:ln>
              <a:noFill/>
            </a:ln>
          </p:spPr>
          <p:txBody>
            <a:bodyPr anchorCtr="0" anchor="t" bIns="53325" lIns="53325" spcFirstLastPara="1" rIns="53325" wrap="square" tIns="53325">
              <a:noAutofit/>
            </a:bodyPr>
            <a:lstStyle/>
            <a:p>
              <a:pPr indent="-114300" lvl="1" marL="114300" marR="0" rtl="0" algn="r">
                <a:lnSpc>
                  <a:spcPct val="90000"/>
                </a:lnSpc>
                <a:spcBef>
                  <a:spcPts val="0"/>
                </a:spcBef>
                <a:spcAft>
                  <a:spcPts val="0"/>
                </a:spcAft>
                <a:buClr>
                  <a:srgbClr val="000000"/>
                </a:buClr>
                <a:buSzPts val="1400"/>
                <a:buFont typeface="Arial"/>
                <a:buNone/>
              </a:pPr>
              <a:r>
                <a:rPr i="1" lang="en-US">
                  <a:solidFill>
                    <a:srgbClr val="7030A0"/>
                  </a:solidFill>
                </a:rPr>
                <a:t>Es. Personale - conoscenza dei mercati</a:t>
              </a:r>
              <a:endParaRPr b="0" i="0" sz="1400" u="none" cap="none" strike="noStrike">
                <a:solidFill>
                  <a:srgbClr val="000000"/>
                </a:solidFill>
                <a:latin typeface="Arial"/>
                <a:ea typeface="Arial"/>
                <a:cs typeface="Arial"/>
                <a:sym typeface="Arial"/>
              </a:endParaRPr>
            </a:p>
          </p:txBody>
        </p:sp>
        <p:sp>
          <p:nvSpPr>
            <p:cNvPr id="347" name="Google Shape;347;p75"/>
            <p:cNvSpPr/>
            <p:nvPr/>
          </p:nvSpPr>
          <p:spPr>
            <a:xfrm>
              <a:off x="0" y="0"/>
              <a:ext cx="3390055" cy="1579006"/>
            </a:xfrm>
            <a:prstGeom prst="roundRect">
              <a:avLst>
                <a:gd fmla="val 10000" name="adj"/>
              </a:avLst>
            </a:prstGeom>
            <a:no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75"/>
            <p:cNvSpPr txBox="1"/>
            <p:nvPr/>
          </p:nvSpPr>
          <p:spPr>
            <a:xfrm>
              <a:off x="34686" y="34686"/>
              <a:ext cx="2303666" cy="1114882"/>
            </a:xfrm>
            <a:prstGeom prst="rect">
              <a:avLst/>
            </a:prstGeom>
            <a:noFill/>
            <a:ln>
              <a:noFill/>
            </a:ln>
          </p:spPr>
          <p:txBody>
            <a:bodyPr anchorCtr="0" anchor="t" bIns="57150" lIns="57150" spcFirstLastPara="1" rIns="57150" wrap="square" tIns="57150">
              <a:noAutofit/>
            </a:bodyPr>
            <a:lstStyle/>
            <a:p>
              <a:pPr indent="-114300" lvl="1" marL="114300" marR="0" rtl="0" algn="l">
                <a:lnSpc>
                  <a:spcPct val="90000"/>
                </a:lnSpc>
                <a:spcBef>
                  <a:spcPts val="0"/>
                </a:spcBef>
                <a:spcAft>
                  <a:spcPts val="0"/>
                </a:spcAft>
                <a:buClr>
                  <a:srgbClr val="000000"/>
                </a:buClr>
                <a:buSzPts val="1500"/>
                <a:buFont typeface="Arial"/>
                <a:buNone/>
              </a:pPr>
              <a:r>
                <a:rPr i="1" lang="en-US" sz="1500">
                  <a:solidFill>
                    <a:srgbClr val="7030A0"/>
                  </a:solidFill>
                </a:rPr>
                <a:t>Ad esempio, personale - buon comunicatore</a:t>
              </a:r>
              <a:endParaRPr b="0" i="0" sz="1400" u="none" cap="none" strike="noStrike">
                <a:solidFill>
                  <a:srgbClr val="000000"/>
                </a:solidFill>
                <a:latin typeface="Arial"/>
                <a:ea typeface="Arial"/>
                <a:cs typeface="Arial"/>
                <a:sym typeface="Arial"/>
              </a:endParaRPr>
            </a:p>
          </p:txBody>
        </p:sp>
        <p:sp>
          <p:nvSpPr>
            <p:cNvPr id="349" name="Google Shape;349;p75"/>
            <p:cNvSpPr/>
            <p:nvPr/>
          </p:nvSpPr>
          <p:spPr>
            <a:xfrm>
              <a:off x="2531975" y="281260"/>
              <a:ext cx="2136593" cy="2136593"/>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5"/>
            <p:cNvSpPr txBox="1"/>
            <p:nvPr/>
          </p:nvSpPr>
          <p:spPr>
            <a:xfrm>
              <a:off x="3157769" y="907054"/>
              <a:ext cx="1510799" cy="1510799"/>
            </a:xfrm>
            <a:prstGeom prst="rect">
              <a:avLst/>
            </a:prstGeom>
            <a:noFill/>
            <a:ln>
              <a:noFill/>
            </a:ln>
          </p:spPr>
          <p:txBody>
            <a:bodyPr anchorCtr="0" anchor="ctr" bIns="113775" lIns="113775" spcFirstLastPara="1" rIns="113775" wrap="square" tIns="113775">
              <a:noAutofit/>
            </a:bodyPr>
            <a:lstStyle/>
            <a:p>
              <a:pPr indent="0" lvl="0" marL="0" rtl="0" algn="ctr">
                <a:lnSpc>
                  <a:spcPct val="90000"/>
                </a:lnSpc>
                <a:spcBef>
                  <a:spcPts val="0"/>
                </a:spcBef>
                <a:spcAft>
                  <a:spcPts val="0"/>
                </a:spcAft>
                <a:buClr>
                  <a:srgbClr val="000000"/>
                </a:buClr>
                <a:buSzPts val="1400"/>
                <a:buFont typeface="Arial"/>
                <a:buNone/>
              </a:pPr>
              <a:r>
                <a:rPr lang="en-US">
                  <a:solidFill>
                    <a:srgbClr val="7030A0"/>
                  </a:solidFill>
                </a:rPr>
                <a:t>Punti di forza</a:t>
              </a:r>
              <a:r>
                <a:rPr lang="en-US" sz="1100">
                  <a:solidFill>
                    <a:srgbClr val="7030A0"/>
                  </a:solidFill>
                </a:rPr>
                <a:t> </a:t>
              </a:r>
              <a:endParaRPr sz="1600">
                <a:solidFill>
                  <a:srgbClr val="7030A0"/>
                </a:solidFill>
              </a:endParaRPr>
            </a:p>
          </p:txBody>
        </p:sp>
        <p:sp>
          <p:nvSpPr>
            <p:cNvPr id="351" name="Google Shape;351;p75"/>
            <p:cNvSpPr/>
            <p:nvPr/>
          </p:nvSpPr>
          <p:spPr>
            <a:xfrm rot="5400000">
              <a:off x="4767256" y="281260"/>
              <a:ext cx="2136593" cy="2136593"/>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5"/>
            <p:cNvSpPr txBox="1"/>
            <p:nvPr/>
          </p:nvSpPr>
          <p:spPr>
            <a:xfrm>
              <a:off x="4767256" y="907054"/>
              <a:ext cx="1510799" cy="1510799"/>
            </a:xfrm>
            <a:prstGeom prst="rect">
              <a:avLst/>
            </a:prstGeom>
            <a:noFill/>
            <a:ln>
              <a:noFill/>
            </a:ln>
          </p:spPr>
          <p:txBody>
            <a:bodyPr anchorCtr="0" anchor="ctr" bIns="113775" lIns="113775" spcFirstLastPara="1" rIns="113775" wrap="square" tIns="113775">
              <a:noAutofit/>
            </a:bodyPr>
            <a:lstStyle/>
            <a:p>
              <a:pPr indent="0" lvl="0" marL="0" rtl="0" algn="ctr">
                <a:lnSpc>
                  <a:spcPct val="90000"/>
                </a:lnSpc>
                <a:spcBef>
                  <a:spcPts val="0"/>
                </a:spcBef>
                <a:spcAft>
                  <a:spcPts val="0"/>
                </a:spcAft>
                <a:buClr>
                  <a:srgbClr val="000000"/>
                </a:buClr>
                <a:buSzPts val="1300"/>
                <a:buFont typeface="Arial"/>
                <a:buNone/>
              </a:pPr>
              <a:r>
                <a:rPr lang="en-US" sz="1300">
                  <a:solidFill>
                    <a:srgbClr val="7030A0"/>
                  </a:solidFill>
                </a:rPr>
                <a:t>Punti di debolezza </a:t>
              </a:r>
              <a:endParaRPr/>
            </a:p>
            <a:p>
              <a:pPr indent="0" lvl="0" marL="0" marR="0" rtl="0" algn="ctr">
                <a:lnSpc>
                  <a:spcPct val="90000"/>
                </a:lnSpc>
                <a:spcBef>
                  <a:spcPts val="0"/>
                </a:spcBef>
                <a:spcAft>
                  <a:spcPts val="0"/>
                </a:spcAft>
                <a:buClr>
                  <a:srgbClr val="000000"/>
                </a:buClr>
                <a:buSzPts val="1600"/>
                <a:buFont typeface="Arial"/>
                <a:buNone/>
              </a:pPr>
              <a:r>
                <a:t/>
              </a:r>
              <a:endParaRPr sz="1600">
                <a:solidFill>
                  <a:srgbClr val="7030A0"/>
                </a:solidFill>
              </a:endParaRPr>
            </a:p>
          </p:txBody>
        </p:sp>
        <p:sp>
          <p:nvSpPr>
            <p:cNvPr id="353" name="Google Shape;353;p75"/>
            <p:cNvSpPr/>
            <p:nvPr/>
          </p:nvSpPr>
          <p:spPr>
            <a:xfrm rot="10800000">
              <a:off x="4767256" y="2516541"/>
              <a:ext cx="2136593" cy="2136593"/>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75"/>
            <p:cNvSpPr txBox="1"/>
            <p:nvPr/>
          </p:nvSpPr>
          <p:spPr>
            <a:xfrm>
              <a:off x="4767256" y="2516541"/>
              <a:ext cx="1510799" cy="1510799"/>
            </a:xfrm>
            <a:prstGeom prst="rect">
              <a:avLst/>
            </a:prstGeom>
            <a:noFill/>
            <a:ln>
              <a:noFill/>
            </a:ln>
          </p:spPr>
          <p:txBody>
            <a:bodyPr anchorCtr="0" anchor="ctr" bIns="113775" lIns="113775" spcFirstLastPara="1" rIns="113775" wrap="square" tIns="113775">
              <a:noAutofit/>
            </a:bodyPr>
            <a:lstStyle/>
            <a:p>
              <a:pPr indent="0" lvl="0" marL="0" rtl="0" algn="ctr">
                <a:lnSpc>
                  <a:spcPct val="90000"/>
                </a:lnSpc>
                <a:spcBef>
                  <a:spcPts val="0"/>
                </a:spcBef>
                <a:spcAft>
                  <a:spcPts val="0"/>
                </a:spcAft>
                <a:buClr>
                  <a:srgbClr val="000000"/>
                </a:buClr>
                <a:buSzPts val="1300"/>
                <a:buFont typeface="Arial"/>
                <a:buNone/>
              </a:pPr>
              <a:r>
                <a:rPr lang="en-US" sz="1300">
                  <a:solidFill>
                    <a:srgbClr val="7030A0"/>
                  </a:solidFill>
                </a:rPr>
                <a:t>Minaccie</a:t>
              </a:r>
              <a:endParaRPr b="0" i="0" sz="1400" u="none" cap="none" strike="noStrike">
                <a:solidFill>
                  <a:srgbClr val="000000"/>
                </a:solidFill>
                <a:latin typeface="Arial"/>
                <a:ea typeface="Arial"/>
                <a:cs typeface="Arial"/>
                <a:sym typeface="Arial"/>
              </a:endParaRPr>
            </a:p>
          </p:txBody>
        </p:sp>
        <p:sp>
          <p:nvSpPr>
            <p:cNvPr id="355" name="Google Shape;355;p75"/>
            <p:cNvSpPr/>
            <p:nvPr/>
          </p:nvSpPr>
          <p:spPr>
            <a:xfrm rot="-5400000">
              <a:off x="2531975" y="2516541"/>
              <a:ext cx="2136593" cy="2136593"/>
            </a:xfrm>
            <a:custGeom>
              <a:rect b="b" l="l" r="r" t="t"/>
              <a:pathLst>
                <a:path extrusionOk="0" h="120000" w="120000">
                  <a:moveTo>
                    <a:pt x="0" y="120000"/>
                  </a:moveTo>
                  <a:lnTo>
                    <a:pt x="0" y="120000"/>
                  </a:lnTo>
                  <a:cubicBezTo>
                    <a:pt x="0" y="53726"/>
                    <a:pt x="53726" y="0"/>
                    <a:pt x="120000" y="0"/>
                  </a:cubicBezTo>
                  <a:lnTo>
                    <a:pt x="120000" y="120000"/>
                  </a:lnTo>
                  <a:close/>
                </a:path>
              </a:pathLst>
            </a:custGeom>
            <a:solidFill>
              <a:schemeClr val="lt1"/>
            </a:solidFill>
            <a:ln cap="flat" cmpd="sng" w="25400">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5"/>
            <p:cNvSpPr txBox="1"/>
            <p:nvPr/>
          </p:nvSpPr>
          <p:spPr>
            <a:xfrm>
              <a:off x="3157769" y="2516541"/>
              <a:ext cx="1510799" cy="1510799"/>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rgbClr val="7030A0"/>
                  </a:solidFill>
                  <a:latin typeface="Arial"/>
                  <a:ea typeface="Arial"/>
                  <a:cs typeface="Arial"/>
                  <a:sym typeface="Arial"/>
                </a:rPr>
                <a:t>Opportunit</a:t>
              </a:r>
              <a:r>
                <a:rPr lang="en-US" sz="1600">
                  <a:solidFill>
                    <a:srgbClr val="7030A0"/>
                  </a:solidFill>
                </a:rPr>
                <a:t>à</a:t>
              </a:r>
              <a:r>
                <a:rPr b="0" i="0" lang="en-US" sz="1600" u="none" cap="none" strike="noStrike">
                  <a:solidFill>
                    <a:srgbClr val="7030A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57" name="Google Shape;357;p75"/>
            <p:cNvSpPr/>
            <p:nvPr/>
          </p:nvSpPr>
          <p:spPr>
            <a:xfrm>
              <a:off x="4349066" y="2023101"/>
              <a:ext cx="737692" cy="641471"/>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75"/>
            <p:cNvSpPr/>
            <p:nvPr/>
          </p:nvSpPr>
          <p:spPr>
            <a:xfrm rot="10800000">
              <a:off x="4349066" y="2269821"/>
              <a:ext cx="737692" cy="641471"/>
            </a:xfrm>
            <a:custGeom>
              <a:rect b="b" l="l" r="r" t="t"/>
              <a:pathLst>
                <a:path extrusionOk="0" h="120000" w="12000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76"/>
          <p:cNvSpPr txBox="1"/>
          <p:nvPr>
            <p:ph idx="4" type="body"/>
          </p:nvPr>
        </p:nvSpPr>
        <p:spPr>
          <a:xfrm>
            <a:off x="6579207" y="1438018"/>
            <a:ext cx="5004462" cy="4840239"/>
          </a:xfrm>
          <a:prstGeom prst="rect">
            <a:avLst/>
          </a:prstGeom>
          <a:noFill/>
          <a:ln>
            <a:noFill/>
          </a:ln>
        </p:spPr>
        <p:txBody>
          <a:bodyPr anchorCtr="0" anchor="t" bIns="45700" lIns="91425" spcFirstLastPara="1" rIns="91425" wrap="square" tIns="45700">
            <a:normAutofit fontScale="47500" lnSpcReduction="20000"/>
          </a:bodyPr>
          <a:lstStyle/>
          <a:p>
            <a:pPr indent="0" lvl="0" marL="44450" rtl="0" algn="l">
              <a:lnSpc>
                <a:spcPct val="120000"/>
              </a:lnSpc>
              <a:spcBef>
                <a:spcPts val="0"/>
              </a:spcBef>
              <a:spcAft>
                <a:spcPts val="0"/>
              </a:spcAft>
              <a:buSzPct val="342245"/>
              <a:buNone/>
            </a:pPr>
            <a:r>
              <a:rPr b="0" lang="en-US" sz="5100">
                <a:latin typeface="Calibri"/>
                <a:ea typeface="Calibri"/>
                <a:cs typeface="Calibri"/>
                <a:sym typeface="Calibri"/>
              </a:rPr>
              <a:t>Gli esperti ti suggeriscono di:</a:t>
            </a:r>
            <a:endParaRPr/>
          </a:p>
          <a:p>
            <a:pPr indent="0" lvl="0" marL="44450" rtl="0" algn="l">
              <a:lnSpc>
                <a:spcPct val="120000"/>
              </a:lnSpc>
              <a:spcBef>
                <a:spcPts val="0"/>
              </a:spcBef>
              <a:spcAft>
                <a:spcPts val="0"/>
              </a:spcAft>
              <a:buSzPts val="8291"/>
              <a:buNone/>
            </a:pPr>
            <a:r>
              <a:t/>
            </a:r>
            <a:endParaRPr b="0" sz="2900">
              <a:latin typeface="Calibri"/>
              <a:ea typeface="Calibri"/>
              <a:cs typeface="Calibri"/>
              <a:sym typeface="Calibri"/>
            </a:endParaRPr>
          </a:p>
          <a:p>
            <a:pPr indent="0" lvl="0" marL="0" rtl="0" algn="l">
              <a:lnSpc>
                <a:spcPct val="115000"/>
              </a:lnSpc>
              <a:spcBef>
                <a:spcPts val="0"/>
              </a:spcBef>
              <a:spcAft>
                <a:spcPts val="0"/>
              </a:spcAft>
              <a:buNone/>
            </a:pPr>
            <a:r>
              <a:rPr b="0" lang="en-US" sz="5100">
                <a:latin typeface="Calibri"/>
                <a:ea typeface="Calibri"/>
                <a:cs typeface="Calibri"/>
                <a:sym typeface="Calibri"/>
              </a:rPr>
              <a:t>- Inizia a capire i tuoi punti deboli.</a:t>
            </a:r>
            <a:endParaRPr b="0" sz="5100">
              <a:latin typeface="Calibri"/>
              <a:ea typeface="Calibri"/>
              <a:cs typeface="Calibri"/>
              <a:sym typeface="Calibri"/>
            </a:endParaRPr>
          </a:p>
          <a:p>
            <a:pPr indent="0" lvl="0" marL="0" rtl="0" algn="l">
              <a:lnSpc>
                <a:spcPct val="115000"/>
              </a:lnSpc>
              <a:spcBef>
                <a:spcPts val="0"/>
              </a:spcBef>
              <a:spcAft>
                <a:spcPts val="0"/>
              </a:spcAft>
              <a:buNone/>
            </a:pPr>
            <a:r>
              <a:rPr b="0" lang="en-US" sz="5100">
                <a:latin typeface="Calibri"/>
                <a:ea typeface="Calibri"/>
                <a:cs typeface="Calibri"/>
                <a:sym typeface="Calibri"/>
              </a:rPr>
              <a:t>- Tratta i tuoi punti deboli come una lista di cose da fare.</a:t>
            </a:r>
            <a:endParaRPr b="0" sz="5100">
              <a:latin typeface="Calibri"/>
              <a:ea typeface="Calibri"/>
              <a:cs typeface="Calibri"/>
              <a:sym typeface="Calibri"/>
            </a:endParaRPr>
          </a:p>
          <a:p>
            <a:pPr indent="0" lvl="0" marL="0" rtl="0" algn="l">
              <a:lnSpc>
                <a:spcPct val="115000"/>
              </a:lnSpc>
              <a:spcBef>
                <a:spcPts val="0"/>
              </a:spcBef>
              <a:spcAft>
                <a:spcPts val="0"/>
              </a:spcAft>
              <a:buNone/>
            </a:pPr>
            <a:r>
              <a:rPr b="0" lang="en-US" sz="5100">
                <a:latin typeface="Calibri"/>
                <a:ea typeface="Calibri"/>
                <a:cs typeface="Calibri"/>
                <a:sym typeface="Calibri"/>
              </a:rPr>
              <a:t>- Affrontali uno alla volta.</a:t>
            </a:r>
            <a:endParaRPr b="0" sz="5100">
              <a:latin typeface="Calibri"/>
              <a:ea typeface="Calibri"/>
              <a:cs typeface="Calibri"/>
              <a:sym typeface="Calibri"/>
            </a:endParaRPr>
          </a:p>
          <a:p>
            <a:pPr indent="0" lvl="0" marL="0" rtl="0" algn="l">
              <a:lnSpc>
                <a:spcPct val="115000"/>
              </a:lnSpc>
              <a:spcBef>
                <a:spcPts val="0"/>
              </a:spcBef>
              <a:spcAft>
                <a:spcPts val="0"/>
              </a:spcAft>
              <a:buNone/>
            </a:pPr>
            <a:r>
              <a:rPr b="0" lang="en-US" sz="5100">
                <a:latin typeface="Calibri"/>
                <a:ea typeface="Calibri"/>
                <a:cs typeface="Calibri"/>
                <a:sym typeface="Calibri"/>
              </a:rPr>
              <a:t>- Trova altri che ti aiutino.</a:t>
            </a:r>
            <a:endParaRPr b="0" sz="5100">
              <a:latin typeface="Calibri"/>
              <a:ea typeface="Calibri"/>
              <a:cs typeface="Calibri"/>
              <a:sym typeface="Calibri"/>
            </a:endParaRPr>
          </a:p>
          <a:p>
            <a:pPr indent="0" lvl="0" marL="0" rtl="0" algn="l">
              <a:lnSpc>
                <a:spcPct val="115000"/>
              </a:lnSpc>
              <a:spcBef>
                <a:spcPts val="0"/>
              </a:spcBef>
              <a:spcAft>
                <a:spcPts val="0"/>
              </a:spcAft>
              <a:buNone/>
            </a:pPr>
            <a:r>
              <a:rPr b="0" lang="en-US" sz="5100">
                <a:latin typeface="Calibri"/>
                <a:ea typeface="Calibri"/>
                <a:cs typeface="Calibri"/>
                <a:sym typeface="Calibri"/>
              </a:rPr>
              <a:t>- Trova un mentore e appoggiati a lui.</a:t>
            </a:r>
            <a:endParaRPr b="0" sz="5100">
              <a:latin typeface="Calibri"/>
              <a:ea typeface="Calibri"/>
              <a:cs typeface="Calibri"/>
              <a:sym typeface="Calibri"/>
            </a:endParaRPr>
          </a:p>
          <a:p>
            <a:pPr indent="0" lvl="0" marL="0" rtl="0" algn="l">
              <a:lnSpc>
                <a:spcPct val="115000"/>
              </a:lnSpc>
              <a:spcBef>
                <a:spcPts val="0"/>
              </a:spcBef>
              <a:spcAft>
                <a:spcPts val="0"/>
              </a:spcAft>
              <a:buNone/>
            </a:pPr>
            <a:r>
              <a:rPr b="0" lang="en-US" sz="5100">
                <a:latin typeface="Calibri"/>
                <a:ea typeface="Calibri"/>
                <a:cs typeface="Calibri"/>
                <a:sym typeface="Calibri"/>
              </a:rPr>
              <a:t>- Fai domande!</a:t>
            </a:r>
            <a:endParaRPr b="0" sz="5100">
              <a:latin typeface="Calibri"/>
              <a:ea typeface="Calibri"/>
              <a:cs typeface="Calibri"/>
              <a:sym typeface="Calibri"/>
            </a:endParaRPr>
          </a:p>
          <a:p>
            <a:pPr indent="0" lvl="0" marL="44450" rtl="0" algn="l">
              <a:lnSpc>
                <a:spcPct val="120000"/>
              </a:lnSpc>
              <a:spcBef>
                <a:spcPts val="0"/>
              </a:spcBef>
              <a:spcAft>
                <a:spcPts val="0"/>
              </a:spcAft>
              <a:buSzPct val="342245"/>
              <a:buNone/>
            </a:pPr>
            <a:r>
              <a:t/>
            </a:r>
            <a:endParaRPr b="0" sz="5100">
              <a:latin typeface="Calibri"/>
              <a:ea typeface="Calibri"/>
              <a:cs typeface="Calibri"/>
              <a:sym typeface="Calibri"/>
            </a:endParaRPr>
          </a:p>
          <a:p>
            <a:pPr indent="0" lvl="0" marL="44450" rtl="0" algn="l">
              <a:lnSpc>
                <a:spcPct val="120000"/>
              </a:lnSpc>
              <a:spcBef>
                <a:spcPts val="0"/>
              </a:spcBef>
              <a:spcAft>
                <a:spcPts val="0"/>
              </a:spcAft>
              <a:buSzPct val="200625"/>
              <a:buNone/>
            </a:pPr>
            <a:r>
              <a:t/>
            </a:r>
            <a:endParaRPr b="0" sz="8700">
              <a:latin typeface="Calibri"/>
              <a:ea typeface="Calibri"/>
              <a:cs typeface="Calibri"/>
              <a:sym typeface="Calibri"/>
            </a:endParaRPr>
          </a:p>
          <a:p>
            <a:pPr indent="0" lvl="0" marL="0" rtl="0" algn="l">
              <a:lnSpc>
                <a:spcPct val="90000"/>
              </a:lnSpc>
              <a:spcBef>
                <a:spcPts val="0"/>
              </a:spcBef>
              <a:spcAft>
                <a:spcPts val="0"/>
              </a:spcAft>
              <a:buClr>
                <a:schemeClr val="lt1"/>
              </a:buClr>
              <a:buSzPct val="100000"/>
              <a:buNone/>
            </a:pPr>
            <a:r>
              <a:t/>
            </a:r>
            <a:endParaRPr/>
          </a:p>
        </p:txBody>
      </p:sp>
      <p:sp>
        <p:nvSpPr>
          <p:cNvPr id="364" name="Google Shape;364;p76"/>
          <p:cNvSpPr/>
          <p:nvPr/>
        </p:nvSpPr>
        <p:spPr>
          <a:xfrm>
            <a:off x="5102898" y="13842"/>
            <a:ext cx="7089102" cy="1533983"/>
          </a:xfrm>
          <a:custGeom>
            <a:rect b="b" l="l" r="r" t="t"/>
            <a:pathLst>
              <a:path extrusionOk="0" h="1472706" w="6700701">
                <a:moveTo>
                  <a:pt x="0" y="0"/>
                </a:moveTo>
                <a:lnTo>
                  <a:pt x="6700701" y="0"/>
                </a:lnTo>
                <a:lnTo>
                  <a:pt x="1169410" y="1472706"/>
                </a:lnTo>
                <a:lnTo>
                  <a:pt x="0" y="0"/>
                </a:lnTo>
                <a:close/>
              </a:path>
            </a:pathLst>
          </a:custGeom>
          <a:solidFill>
            <a:srgbClr val="279BD3">
              <a:alpha val="3058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5" name="Google Shape;365;p76"/>
          <p:cNvSpPr txBox="1"/>
          <p:nvPr/>
        </p:nvSpPr>
        <p:spPr>
          <a:xfrm>
            <a:off x="370169" y="633728"/>
            <a:ext cx="5123700" cy="15885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600"/>
              <a:buFont typeface="Arial"/>
              <a:buNone/>
            </a:pPr>
            <a:r>
              <a:rPr b="1" lang="en-US" sz="3600">
                <a:solidFill>
                  <a:srgbClr val="0070C0"/>
                </a:solidFill>
                <a:latin typeface="Calibri"/>
                <a:ea typeface="Calibri"/>
                <a:cs typeface="Calibri"/>
                <a:sym typeface="Calibri"/>
              </a:rPr>
              <a:t>Trasforma le tue debolezze in punti di forza</a:t>
            </a:r>
            <a:endParaRPr b="0" i="0" sz="1400" u="none" cap="none" strike="noStrike">
              <a:solidFill>
                <a:srgbClr val="000000"/>
              </a:solidFill>
              <a:latin typeface="Arial"/>
              <a:ea typeface="Arial"/>
              <a:cs typeface="Arial"/>
              <a:sym typeface="Arial"/>
            </a:endParaRPr>
          </a:p>
        </p:txBody>
      </p:sp>
      <p:pic>
        <p:nvPicPr>
          <p:cNvPr descr="Hands moving forward" id="366" name="Google Shape;366;p76"/>
          <p:cNvPicPr preferRelativeResize="0"/>
          <p:nvPr/>
        </p:nvPicPr>
        <p:blipFill rotWithShape="1">
          <a:blip r:embed="rId3">
            <a:alphaModFix/>
          </a:blip>
          <a:srcRect b="0" l="0" r="0" t="0"/>
          <a:stretch/>
        </p:blipFill>
        <p:spPr>
          <a:xfrm>
            <a:off x="451641" y="1663577"/>
            <a:ext cx="5161153" cy="43891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4901"/>
          </a:schemeClr>
        </a:solidFill>
      </p:bgPr>
    </p:bg>
    <p:spTree>
      <p:nvGrpSpPr>
        <p:cNvPr id="370" name="Shape 370"/>
        <p:cNvGrpSpPr/>
        <p:nvPr/>
      </p:nvGrpSpPr>
      <p:grpSpPr>
        <a:xfrm>
          <a:off x="0" y="0"/>
          <a:ext cx="0" cy="0"/>
          <a:chOff x="0" y="0"/>
          <a:chExt cx="0" cy="0"/>
        </a:xfrm>
      </p:grpSpPr>
      <p:sp>
        <p:nvSpPr>
          <p:cNvPr id="371" name="Google Shape;371;p77"/>
          <p:cNvSpPr txBox="1"/>
          <p:nvPr>
            <p:ph idx="1" type="body"/>
          </p:nvPr>
        </p:nvSpPr>
        <p:spPr>
          <a:xfrm>
            <a:off x="0" y="3204766"/>
            <a:ext cx="6689558" cy="1501804"/>
          </a:xfrm>
          <a:prstGeom prst="rect">
            <a:avLst/>
          </a:prstGeom>
          <a:noFill/>
          <a:ln>
            <a:noFill/>
          </a:ln>
        </p:spPr>
        <p:txBody>
          <a:bodyPr anchorCtr="0" anchor="t" bIns="45700" lIns="91425" spcFirstLastPara="1" rIns="91425" wrap="square" tIns="45700">
            <a:noAutofit/>
          </a:bodyPr>
          <a:lstStyle/>
          <a:p>
            <a:pPr indent="0" lvl="0" marL="228600" rtl="0" algn="just">
              <a:lnSpc>
                <a:spcPct val="90000"/>
              </a:lnSpc>
              <a:spcBef>
                <a:spcPts val="1000"/>
              </a:spcBef>
              <a:spcAft>
                <a:spcPts val="0"/>
              </a:spcAft>
              <a:buSzPts val="2400"/>
              <a:buNone/>
            </a:pPr>
            <a:r>
              <a:rPr lang="en-US">
                <a:solidFill>
                  <a:srgbClr val="000000"/>
                </a:solidFill>
              </a:rPr>
              <a:t>Guarda i video di giovani imprenditori che hanno avviato un'attività nelle zone montane dell'UE e lasciati ispirare!</a:t>
            </a:r>
            <a:endParaRPr/>
          </a:p>
          <a:p>
            <a:pPr indent="0" lvl="0" marL="228600" rtl="0" algn="l">
              <a:lnSpc>
                <a:spcPct val="90000"/>
              </a:lnSpc>
              <a:spcBef>
                <a:spcPts val="1000"/>
              </a:spcBef>
              <a:spcAft>
                <a:spcPts val="0"/>
              </a:spcAft>
              <a:buSzPts val="2400"/>
              <a:buNone/>
            </a:pPr>
            <a:r>
              <a:t/>
            </a:r>
            <a:endParaRPr>
              <a:solidFill>
                <a:srgbClr val="033637"/>
              </a:solidFill>
              <a:latin typeface="Calibri"/>
              <a:ea typeface="Calibri"/>
              <a:cs typeface="Calibri"/>
              <a:sym typeface="Calibri"/>
            </a:endParaRPr>
          </a:p>
        </p:txBody>
      </p:sp>
      <p:sp>
        <p:nvSpPr>
          <p:cNvPr id="372" name="Google Shape;372;p77"/>
          <p:cNvSpPr txBox="1"/>
          <p:nvPr>
            <p:ph idx="3" type="body"/>
          </p:nvPr>
        </p:nvSpPr>
        <p:spPr>
          <a:xfrm>
            <a:off x="496940" y="796415"/>
            <a:ext cx="5085159" cy="582221"/>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SzPct val="108107"/>
              <a:buNone/>
            </a:pPr>
            <a:r>
              <a:rPr b="1" lang="en-US">
                <a:solidFill>
                  <a:srgbClr val="3BEFEB"/>
                </a:solidFill>
              </a:rPr>
              <a:t>Lasciati ispirare</a:t>
            </a:r>
            <a:endParaRPr/>
          </a:p>
        </p:txBody>
      </p:sp>
      <p:sp>
        <p:nvSpPr>
          <p:cNvPr id="373" name="Google Shape;373;p77"/>
          <p:cNvSpPr txBox="1"/>
          <p:nvPr/>
        </p:nvSpPr>
        <p:spPr>
          <a:xfrm>
            <a:off x="748362" y="1614903"/>
            <a:ext cx="5434200" cy="1569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lang="en-US" sz="2400">
                <a:solidFill>
                  <a:schemeClr val="lt1"/>
                </a:solidFill>
                <a:latin typeface="Calibri"/>
                <a:ea typeface="Calibri"/>
                <a:cs typeface="Calibri"/>
                <a:sym typeface="Calibri"/>
              </a:rPr>
              <a:t>L'apprendimento tra pari è uno strumento potente e diretto che ti permette di toccare con mano ciò che hai imparato finora.</a:t>
            </a:r>
            <a:endParaRPr b="0" i="0" sz="1400" u="none" cap="none" strike="noStrike">
              <a:solidFill>
                <a:srgbClr val="000000"/>
              </a:solidFill>
              <a:latin typeface="Arial"/>
              <a:ea typeface="Arial"/>
              <a:cs typeface="Arial"/>
              <a:sym typeface="Arial"/>
            </a:endParaRPr>
          </a:p>
        </p:txBody>
      </p:sp>
      <p:pic>
        <p:nvPicPr>
          <p:cNvPr id="374" name="Google Shape;374;p77"/>
          <p:cNvPicPr preferRelativeResize="0"/>
          <p:nvPr/>
        </p:nvPicPr>
        <p:blipFill rotWithShape="1">
          <a:blip r:embed="rId3">
            <a:alphaModFix/>
          </a:blip>
          <a:srcRect b="0" l="0" r="20050" t="0"/>
          <a:stretch/>
        </p:blipFill>
        <p:spPr>
          <a:xfrm>
            <a:off x="7051575" y="1203324"/>
            <a:ext cx="5140426" cy="3963035"/>
          </a:xfrm>
          <a:prstGeom prst="rect">
            <a:avLst/>
          </a:prstGeom>
          <a:noFill/>
          <a:ln>
            <a:noFill/>
          </a:ln>
        </p:spPr>
      </p:pic>
      <p:pic>
        <p:nvPicPr>
          <p:cNvPr descr="Logo, icon" id="375" name="Google Shape;375;p77"/>
          <p:cNvPicPr preferRelativeResize="0"/>
          <p:nvPr/>
        </p:nvPicPr>
        <p:blipFill rotWithShape="1">
          <a:blip r:embed="rId4">
            <a:alphaModFix/>
          </a:blip>
          <a:srcRect b="0" l="0" r="0" t="0"/>
          <a:stretch/>
        </p:blipFill>
        <p:spPr>
          <a:xfrm>
            <a:off x="486955" y="4434560"/>
            <a:ext cx="752836" cy="423470"/>
          </a:xfrm>
          <a:prstGeom prst="rect">
            <a:avLst/>
          </a:prstGeom>
          <a:noFill/>
          <a:ln>
            <a:noFill/>
          </a:ln>
        </p:spPr>
      </p:pic>
      <p:pic>
        <p:nvPicPr>
          <p:cNvPr descr="Icon&#10;&#10;Description automatically generated" id="376" name="Google Shape;376;p77"/>
          <p:cNvPicPr preferRelativeResize="0"/>
          <p:nvPr/>
        </p:nvPicPr>
        <p:blipFill rotWithShape="1">
          <a:blip r:embed="rId5">
            <a:alphaModFix/>
          </a:blip>
          <a:srcRect b="0" l="0" r="0" t="0"/>
          <a:stretch/>
        </p:blipFill>
        <p:spPr>
          <a:xfrm>
            <a:off x="496940" y="4882976"/>
            <a:ext cx="720241" cy="720241"/>
          </a:xfrm>
          <a:prstGeom prst="rect">
            <a:avLst/>
          </a:prstGeom>
          <a:noFill/>
          <a:ln>
            <a:noFill/>
          </a:ln>
        </p:spPr>
      </p:pic>
      <p:sp>
        <p:nvSpPr>
          <p:cNvPr id="377" name="Google Shape;377;p77"/>
          <p:cNvSpPr txBox="1"/>
          <p:nvPr/>
        </p:nvSpPr>
        <p:spPr>
          <a:xfrm>
            <a:off x="2213479" y="7336841"/>
            <a:ext cx="985157"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rgbClr val="000000"/>
                </a:solidFill>
                <a:latin typeface="Arial"/>
                <a:ea typeface="Arial"/>
                <a:cs typeface="Arial"/>
                <a:sym typeface="Arial"/>
                <a:hlinkClick r:id="rId6">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7">
                  <a:extLst>
                    <a:ext uri="{A12FA001-AC4F-418D-AE19-62706E023703}">
                      <ahyp:hlinkClr val="tx"/>
                    </a:ext>
                  </a:extLst>
                </a:hlinkClick>
              </a:rPr>
              <a:t>CC BY</a:t>
            </a:r>
            <a:endParaRPr b="0" i="0" sz="900" u="none" cap="none" strike="noStrike">
              <a:solidFill>
                <a:srgbClr val="000000"/>
              </a:solidFill>
              <a:latin typeface="Arial"/>
              <a:ea typeface="Arial"/>
              <a:cs typeface="Arial"/>
              <a:sym typeface="Arial"/>
            </a:endParaRPr>
          </a:p>
        </p:txBody>
      </p:sp>
      <p:sp>
        <p:nvSpPr>
          <p:cNvPr id="378" name="Google Shape;378;p77"/>
          <p:cNvSpPr txBox="1"/>
          <p:nvPr/>
        </p:nvSpPr>
        <p:spPr>
          <a:xfrm>
            <a:off x="1217181" y="4503836"/>
            <a:ext cx="4668022" cy="356458"/>
          </a:xfrm>
          <a:prstGeom prst="rect">
            <a:avLst/>
          </a:prstGeom>
          <a:noFill/>
          <a:ln>
            <a:noFill/>
          </a:ln>
        </p:spPr>
        <p:txBody>
          <a:bodyPr anchorCtr="0" anchor="ctr" bIns="45700" lIns="91425" spcFirstLastPara="1" rIns="91425" wrap="square" tIns="45700">
            <a:noAutofit/>
          </a:bodyPr>
          <a:lstStyle/>
          <a:p>
            <a:pPr indent="-228600" lvl="0" marL="228600" marR="0" rtl="0" algn="l">
              <a:lnSpc>
                <a:spcPct val="90000"/>
              </a:lnSpc>
              <a:spcBef>
                <a:spcPts val="0"/>
              </a:spcBef>
              <a:spcAft>
                <a:spcPts val="0"/>
              </a:spcAft>
              <a:buClr>
                <a:srgbClr val="595959"/>
              </a:buClr>
              <a:buSzPts val="1400"/>
              <a:buFont typeface="Arial"/>
              <a:buNone/>
            </a:pPr>
            <a:r>
              <a:rPr b="0" i="0" lang="en-US" sz="1800" u="sng" cap="none" strike="noStrike">
                <a:solidFill>
                  <a:srgbClr val="0070C0"/>
                </a:solidFill>
                <a:latin typeface="Calibri"/>
                <a:ea typeface="Calibri"/>
                <a:cs typeface="Calibri"/>
                <a:sym typeface="Calibri"/>
                <a:hlinkClick r:id="rId8">
                  <a:extLst>
                    <a:ext uri="{A12FA001-AC4F-418D-AE19-62706E023703}">
                      <ahyp:hlinkClr val="tx"/>
                    </a:ext>
                  </a:extLst>
                </a:hlinkClick>
              </a:rPr>
              <a:t>www.tiktok.com/@peakentrepreneurs?lang=en</a:t>
            </a:r>
            <a:endParaRPr b="0" i="0" sz="1800" u="none" cap="none" strike="noStrike">
              <a:solidFill>
                <a:srgbClr val="0070C0"/>
              </a:solidFill>
              <a:latin typeface="Calibri"/>
              <a:ea typeface="Calibri"/>
              <a:cs typeface="Calibri"/>
              <a:sym typeface="Calibri"/>
            </a:endParaRPr>
          </a:p>
        </p:txBody>
      </p:sp>
      <p:pic>
        <p:nvPicPr>
          <p:cNvPr descr="Icon&#10;&#10;Description automatically generated" id="379" name="Google Shape;379;p77"/>
          <p:cNvPicPr preferRelativeResize="0"/>
          <p:nvPr/>
        </p:nvPicPr>
        <p:blipFill rotWithShape="1">
          <a:blip r:embed="rId9">
            <a:alphaModFix/>
          </a:blip>
          <a:srcRect b="0" l="0" r="0" t="0"/>
          <a:stretch/>
        </p:blipFill>
        <p:spPr>
          <a:xfrm>
            <a:off x="310131" y="5377040"/>
            <a:ext cx="1059829" cy="794871"/>
          </a:xfrm>
          <a:prstGeom prst="rect">
            <a:avLst/>
          </a:prstGeom>
          <a:noFill/>
          <a:ln>
            <a:noFill/>
          </a:ln>
        </p:spPr>
      </p:pic>
      <p:sp>
        <p:nvSpPr>
          <p:cNvPr id="380" name="Google Shape;380;p77"/>
          <p:cNvSpPr txBox="1"/>
          <p:nvPr/>
        </p:nvSpPr>
        <p:spPr>
          <a:xfrm>
            <a:off x="1217181" y="5595310"/>
            <a:ext cx="4765682" cy="491317"/>
          </a:xfrm>
          <a:prstGeom prst="rect">
            <a:avLst/>
          </a:prstGeom>
          <a:noFill/>
          <a:ln>
            <a:noFill/>
          </a:ln>
        </p:spPr>
        <p:txBody>
          <a:bodyPr anchorCtr="0" anchor="ctr" bIns="45700" lIns="91425" spcFirstLastPara="1" rIns="91425" wrap="square" tIns="45700">
            <a:noAutofit/>
          </a:bodyPr>
          <a:lstStyle/>
          <a:p>
            <a:pPr indent="-228600" lvl="0" marL="228600" marR="0" rtl="0" algn="l">
              <a:lnSpc>
                <a:spcPct val="90000"/>
              </a:lnSpc>
              <a:spcBef>
                <a:spcPts val="0"/>
              </a:spcBef>
              <a:spcAft>
                <a:spcPts val="0"/>
              </a:spcAft>
              <a:buClr>
                <a:srgbClr val="595959"/>
              </a:buClr>
              <a:buSzPts val="1400"/>
              <a:buFont typeface="Arial"/>
              <a:buNone/>
            </a:pPr>
            <a:r>
              <a:rPr b="0" i="0" lang="en-US" sz="1800" u="sng" cap="none" strike="noStrike">
                <a:solidFill>
                  <a:srgbClr val="0070C0"/>
                </a:solidFill>
                <a:latin typeface="Calibri"/>
                <a:ea typeface="Calibri"/>
                <a:cs typeface="Calibri"/>
                <a:sym typeface="Calibri"/>
                <a:hlinkClick r:id="rId10">
                  <a:extLst>
                    <a:ext uri="{A12FA001-AC4F-418D-AE19-62706E023703}">
                      <ahyp:hlinkClr val="tx"/>
                    </a:ext>
                  </a:extLst>
                </a:hlinkClick>
              </a:rPr>
              <a:t>www.youtube.com/channel/UCTViMLo7TqGSW7-uhEPdDjA</a:t>
            </a:r>
            <a:endParaRPr b="0" i="0" sz="1800" u="none" cap="none" strike="noStrike">
              <a:solidFill>
                <a:srgbClr val="0070C0"/>
              </a:solidFill>
              <a:latin typeface="Calibri"/>
              <a:ea typeface="Calibri"/>
              <a:cs typeface="Calibri"/>
              <a:sym typeface="Calibri"/>
            </a:endParaRPr>
          </a:p>
        </p:txBody>
      </p:sp>
      <p:sp>
        <p:nvSpPr>
          <p:cNvPr id="381" name="Google Shape;381;p77"/>
          <p:cNvSpPr txBox="1"/>
          <p:nvPr/>
        </p:nvSpPr>
        <p:spPr>
          <a:xfrm>
            <a:off x="1217181" y="5024257"/>
            <a:ext cx="4668022" cy="307419"/>
          </a:xfrm>
          <a:prstGeom prst="rect">
            <a:avLst/>
          </a:prstGeom>
          <a:noFill/>
          <a:ln>
            <a:noFill/>
          </a:ln>
        </p:spPr>
        <p:txBody>
          <a:bodyPr anchorCtr="0" anchor="ctr" bIns="45700" lIns="91425" spcFirstLastPara="1" rIns="91425" wrap="square" tIns="45700">
            <a:noAutofit/>
          </a:bodyPr>
          <a:lstStyle/>
          <a:p>
            <a:pPr indent="-228600" lvl="0" marL="228600" marR="0" rtl="0" algn="l">
              <a:lnSpc>
                <a:spcPct val="90000"/>
              </a:lnSpc>
              <a:spcBef>
                <a:spcPts val="0"/>
              </a:spcBef>
              <a:spcAft>
                <a:spcPts val="0"/>
              </a:spcAft>
              <a:buClr>
                <a:srgbClr val="595959"/>
              </a:buClr>
              <a:buSzPts val="1400"/>
              <a:buFont typeface="Arial"/>
              <a:buNone/>
            </a:pPr>
            <a:r>
              <a:rPr b="0" i="0" lang="en-US" sz="1800" u="sng" cap="none" strike="noStrike">
                <a:solidFill>
                  <a:srgbClr val="0070C0"/>
                </a:solidFill>
                <a:latin typeface="Calibri"/>
                <a:ea typeface="Calibri"/>
                <a:cs typeface="Calibri"/>
                <a:sym typeface="Calibri"/>
                <a:hlinkClick r:id="rId11">
                  <a:extLst>
                    <a:ext uri="{A12FA001-AC4F-418D-AE19-62706E023703}">
                      <ahyp:hlinkClr val="tx"/>
                    </a:ext>
                  </a:extLst>
                </a:hlinkClick>
              </a:rPr>
              <a:t>www.instagram.com/peak.entrepreneurs/</a:t>
            </a:r>
            <a:endParaRPr b="0" i="0" sz="1800" u="none" cap="none" strike="noStrike">
              <a:solidFill>
                <a:srgbClr val="0070C0"/>
              </a:solidFill>
              <a:latin typeface="Calibri"/>
              <a:ea typeface="Calibri"/>
              <a:cs typeface="Calibri"/>
              <a:sym typeface="Calibri"/>
            </a:endParaRPr>
          </a:p>
        </p:txBody>
      </p:sp>
      <p:sp>
        <p:nvSpPr>
          <p:cNvPr id="382" name="Google Shape;382;p77"/>
          <p:cNvSpPr txBox="1"/>
          <p:nvPr/>
        </p:nvSpPr>
        <p:spPr>
          <a:xfrm>
            <a:off x="7266251" y="1378636"/>
            <a:ext cx="3638907"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en-US">
                <a:solidFill>
                  <a:srgbClr val="0070C0"/>
                </a:solidFill>
              </a:rPr>
              <a:t>Honey Karani: Imprenditore di montagna PEAK Youth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5"/>
          <p:cNvPicPr preferRelativeResize="0"/>
          <p:nvPr>
            <p:ph idx="2" type="pic"/>
          </p:nvPr>
        </p:nvPicPr>
        <p:blipFill rotWithShape="1">
          <a:blip r:embed="rId3">
            <a:alphaModFix/>
          </a:blip>
          <a:srcRect b="3003" l="0" r="0" t="3006"/>
          <a:stretch/>
        </p:blipFill>
        <p:spPr>
          <a:xfrm flipH="1">
            <a:off x="71803" y="838550"/>
            <a:ext cx="4240890" cy="5978505"/>
          </a:xfrm>
          <a:prstGeom prst="rect">
            <a:avLst/>
          </a:prstGeom>
          <a:noFill/>
          <a:ln>
            <a:noFill/>
          </a:ln>
        </p:spPr>
      </p:pic>
      <p:sp>
        <p:nvSpPr>
          <p:cNvPr id="158" name="Google Shape;158;p5"/>
          <p:cNvSpPr txBox="1"/>
          <p:nvPr>
            <p:ph idx="1" type="body"/>
          </p:nvPr>
        </p:nvSpPr>
        <p:spPr>
          <a:xfrm>
            <a:off x="4969767" y="1665807"/>
            <a:ext cx="6685422" cy="4134489"/>
          </a:xfrm>
          <a:prstGeom prst="rect">
            <a:avLst/>
          </a:prstGeom>
          <a:noFill/>
          <a:ln>
            <a:noFill/>
          </a:ln>
        </p:spPr>
        <p:txBody>
          <a:bodyPr anchorCtr="0" anchor="t" bIns="45700" lIns="91425" spcFirstLastPara="1" rIns="91425" wrap="square" tIns="45700">
            <a:normAutofit lnSpcReduction="10000"/>
          </a:bodyPr>
          <a:lstStyle/>
          <a:p>
            <a:pPr indent="-11113" lvl="0" marL="11113" rtl="0" algn="just">
              <a:lnSpc>
                <a:spcPct val="90000"/>
              </a:lnSpc>
              <a:spcBef>
                <a:spcPts val="0"/>
              </a:spcBef>
              <a:spcAft>
                <a:spcPts val="0"/>
              </a:spcAft>
              <a:buClr>
                <a:srgbClr val="595959"/>
              </a:buClr>
              <a:buSzPts val="2400"/>
              <a:buNone/>
            </a:pPr>
            <a:r>
              <a:rPr lang="en-US"/>
              <a:t>Questo primo modulo del corso </a:t>
            </a:r>
            <a:r>
              <a:rPr b="1" lang="en-US"/>
              <a:t>PEAK</a:t>
            </a:r>
            <a:r>
              <a:rPr lang="en-US"/>
              <a:t>, suddiviso in sei moduli, offre strumenti e analisi per:</a:t>
            </a:r>
            <a:endParaRPr/>
          </a:p>
          <a:p>
            <a:pPr indent="-228600" lvl="0" marL="228600" rtl="0" algn="just">
              <a:lnSpc>
                <a:spcPct val="90000"/>
              </a:lnSpc>
              <a:spcBef>
                <a:spcPts val="0"/>
              </a:spcBef>
              <a:spcAft>
                <a:spcPts val="0"/>
              </a:spcAft>
              <a:buClr>
                <a:srgbClr val="595959"/>
              </a:buClr>
              <a:buSzPts val="2400"/>
              <a:buNone/>
            </a:pPr>
            <a:r>
              <a:t/>
            </a:r>
            <a:endParaRPr/>
          </a:p>
          <a:p>
            <a:pPr indent="-381000" lvl="0" marL="457200" rtl="0" algn="l">
              <a:lnSpc>
                <a:spcPct val="115000"/>
              </a:lnSpc>
              <a:spcBef>
                <a:spcPts val="0"/>
              </a:spcBef>
              <a:spcAft>
                <a:spcPts val="0"/>
              </a:spcAft>
              <a:buSzPts val="2400"/>
              <a:buChar char="●"/>
            </a:pPr>
            <a:r>
              <a:rPr lang="en-US"/>
              <a:t>Presentare il progetto </a:t>
            </a:r>
            <a:r>
              <a:rPr b="1" lang="en-US"/>
              <a:t>PEAK</a:t>
            </a:r>
            <a:r>
              <a:rPr lang="en-US"/>
              <a:t> e le sue risorse </a:t>
            </a:r>
            <a:endParaRPr/>
          </a:p>
          <a:p>
            <a:pPr indent="-381000" lvl="0" marL="457200" rtl="0" algn="l">
              <a:lnSpc>
                <a:spcPct val="115000"/>
              </a:lnSpc>
              <a:spcBef>
                <a:spcPts val="0"/>
              </a:spcBef>
              <a:spcAft>
                <a:spcPts val="0"/>
              </a:spcAft>
              <a:buSzPts val="2400"/>
              <a:buChar char="●"/>
            </a:pPr>
            <a:r>
              <a:rPr lang="en-US"/>
              <a:t>Definire che cos'è un Giovane Imprenditore di Montagna</a:t>
            </a:r>
            <a:endParaRPr/>
          </a:p>
          <a:p>
            <a:pPr indent="-381000" lvl="0" marL="457200" rtl="0" algn="l">
              <a:lnSpc>
                <a:spcPct val="115000"/>
              </a:lnSpc>
              <a:spcBef>
                <a:spcPts val="0"/>
              </a:spcBef>
              <a:spcAft>
                <a:spcPts val="0"/>
              </a:spcAft>
              <a:buSzPts val="2400"/>
              <a:buChar char="●"/>
            </a:pPr>
            <a:r>
              <a:rPr lang="en-US"/>
              <a:t>Decidere perché diventare un Giovane Imprenditore di Montagna</a:t>
            </a:r>
            <a:endParaRPr/>
          </a:p>
          <a:p>
            <a:pPr indent="-381000" lvl="0" marL="457200" rtl="0" algn="l">
              <a:lnSpc>
                <a:spcPct val="115000"/>
              </a:lnSpc>
              <a:spcBef>
                <a:spcPts val="0"/>
              </a:spcBef>
              <a:spcAft>
                <a:spcPts val="0"/>
              </a:spcAft>
              <a:buSzPts val="2400"/>
              <a:buChar char="●"/>
            </a:pPr>
            <a:r>
              <a:rPr lang="en-US"/>
              <a:t>Iniziare a pensare a come diventare Giovane Imprenditore di Montagna</a:t>
            </a:r>
            <a:endParaRPr/>
          </a:p>
          <a:p>
            <a:pPr indent="0" lvl="0" marL="0" rtl="0" algn="l">
              <a:lnSpc>
                <a:spcPct val="90000"/>
              </a:lnSpc>
              <a:spcBef>
                <a:spcPts val="0"/>
              </a:spcBef>
              <a:spcAft>
                <a:spcPts val="0"/>
              </a:spcAft>
              <a:buClr>
                <a:srgbClr val="595959"/>
              </a:buClr>
              <a:buSzPts val="2400"/>
              <a:buNone/>
            </a:pPr>
            <a:r>
              <a:t/>
            </a:r>
            <a:endParaRPr/>
          </a:p>
        </p:txBody>
      </p:sp>
      <p:sp>
        <p:nvSpPr>
          <p:cNvPr id="159" name="Google Shape;159;p5"/>
          <p:cNvSpPr txBox="1"/>
          <p:nvPr>
            <p:ph idx="3" type="body"/>
          </p:nvPr>
        </p:nvSpPr>
        <p:spPr>
          <a:xfrm>
            <a:off x="4942470" y="693772"/>
            <a:ext cx="4924863" cy="7540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4400">
                <a:solidFill>
                  <a:srgbClr val="0070C0"/>
                </a:solidFill>
              </a:rPr>
              <a:t>Introduzione </a:t>
            </a:r>
            <a:r>
              <a:rPr lang="en-US" sz="4400">
                <a:solidFill>
                  <a:srgbClr val="0070C0"/>
                </a:solidFill>
              </a:rPr>
              <a:t> </a:t>
            </a:r>
            <a:endParaRPr sz="4400">
              <a:solidFill>
                <a:srgbClr val="0070C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2"/>
          <p:cNvSpPr txBox="1"/>
          <p:nvPr>
            <p:ph idx="5" type="body"/>
          </p:nvPr>
        </p:nvSpPr>
        <p:spPr>
          <a:xfrm>
            <a:off x="7548283" y="3380299"/>
            <a:ext cx="4303058" cy="1535813"/>
          </a:xfrm>
          <a:prstGeom prst="rect">
            <a:avLst/>
          </a:prstGeom>
          <a:noFill/>
          <a:ln>
            <a:noFill/>
          </a:ln>
        </p:spPr>
        <p:txBody>
          <a:bodyPr anchorCtr="0" anchor="ctr"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lt1"/>
              </a:buClr>
              <a:buSzPct val="108108"/>
              <a:buNone/>
            </a:pPr>
            <a:r>
              <a:rPr lang="en-US"/>
              <a:t>Ora preparati a passare a</a:t>
            </a:r>
            <a:endParaRPr/>
          </a:p>
          <a:p>
            <a:pPr indent="0" lvl="0" marL="0" rtl="0" algn="l">
              <a:lnSpc>
                <a:spcPct val="90000"/>
              </a:lnSpc>
              <a:spcBef>
                <a:spcPts val="1000"/>
              </a:spcBef>
              <a:spcAft>
                <a:spcPts val="0"/>
              </a:spcAft>
              <a:buClr>
                <a:schemeClr val="lt1"/>
              </a:buClr>
              <a:buSzPct val="108108"/>
              <a:buNone/>
            </a:pPr>
            <a:r>
              <a:rPr b="1" lang="en-US"/>
              <a:t>Modulo 2 La nostra opportunità per l'imprenditoria di montagna</a:t>
            </a:r>
            <a:endParaRPr/>
          </a:p>
          <a:p>
            <a:pPr indent="0" lvl="0" marL="0" rtl="0" algn="l">
              <a:lnSpc>
                <a:spcPct val="90000"/>
              </a:lnSpc>
              <a:spcBef>
                <a:spcPts val="1000"/>
              </a:spcBef>
              <a:spcAft>
                <a:spcPts val="0"/>
              </a:spcAft>
              <a:buClr>
                <a:schemeClr val="lt1"/>
              </a:buClr>
              <a:buSzPct val="108108"/>
              <a:buNone/>
            </a:pPr>
            <a:r>
              <a:t/>
            </a:r>
            <a:endParaRPr/>
          </a:p>
        </p:txBody>
      </p:sp>
      <p:sp>
        <p:nvSpPr>
          <p:cNvPr id="388" name="Google Shape;388;p32"/>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a:t>Ben fatto!</a:t>
            </a:r>
            <a:endParaRPr/>
          </a:p>
        </p:txBody>
      </p:sp>
      <p:sp>
        <p:nvSpPr>
          <p:cNvPr id="389" name="Google Shape;389;p32"/>
          <p:cNvSpPr/>
          <p:nvPr/>
        </p:nvSpPr>
        <p:spPr>
          <a:xfrm>
            <a:off x="539250" y="5049300"/>
            <a:ext cx="245400" cy="434025"/>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0" name="Google Shape;390;p32"/>
          <p:cNvSpPr txBox="1"/>
          <p:nvPr/>
        </p:nvSpPr>
        <p:spPr>
          <a:xfrm>
            <a:off x="237069" y="1882338"/>
            <a:ext cx="3195600" cy="837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000"/>
              <a:buFont typeface="Arial"/>
              <a:buNone/>
            </a:pPr>
            <a:r>
              <a:rPr b="1" lang="en-US" sz="3000">
                <a:solidFill>
                  <a:srgbClr val="1B728D"/>
                </a:solidFill>
                <a:latin typeface="Calibri"/>
                <a:ea typeface="Calibri"/>
                <a:cs typeface="Calibri"/>
                <a:sym typeface="Calibri"/>
              </a:rPr>
              <a:t>Link a PEAK:</a:t>
            </a:r>
            <a:endParaRPr b="1" i="0" sz="3000" u="none" cap="none" strike="noStrike">
              <a:solidFill>
                <a:srgbClr val="1B728D"/>
              </a:solidFill>
              <a:latin typeface="Calibri"/>
              <a:ea typeface="Calibri"/>
              <a:cs typeface="Calibri"/>
              <a:sym typeface="Calibri"/>
            </a:endParaRPr>
          </a:p>
        </p:txBody>
      </p:sp>
      <p:sp>
        <p:nvSpPr>
          <p:cNvPr id="391" name="Google Shape;391;p32"/>
          <p:cNvSpPr txBox="1"/>
          <p:nvPr/>
        </p:nvSpPr>
        <p:spPr>
          <a:xfrm>
            <a:off x="790425" y="2672650"/>
            <a:ext cx="5739300" cy="281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YouTube: </a:t>
            </a:r>
            <a:r>
              <a:rPr b="0" i="0" lang="en-US" sz="1400" u="sng" cap="none" strike="noStrike">
                <a:solidFill>
                  <a:schemeClr val="hlink"/>
                </a:solidFill>
                <a:highlight>
                  <a:srgbClr val="FFFFFF"/>
                </a:highlight>
                <a:latin typeface="Arial"/>
                <a:ea typeface="Arial"/>
                <a:cs typeface="Arial"/>
                <a:sym typeface="Arial"/>
                <a:hlinkClick r:id="rId3"/>
              </a:rPr>
              <a:t>https://www.youtube.com/@peakentrepreneurs2892/videos</a:t>
            </a:r>
            <a:endParaRPr b="0" i="0" sz="1400" u="sng" cap="none" strike="noStrike">
              <a:solidFill>
                <a:schemeClr val="hlink"/>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TikTok:</a:t>
            </a:r>
            <a:r>
              <a:rPr b="0" i="0" lang="en-US" sz="1400" u="none" cap="none" strike="noStrike">
                <a:solidFill>
                  <a:srgbClr val="323338"/>
                </a:solidFill>
                <a:highlight>
                  <a:srgbClr val="FFFFFF"/>
                </a:highlight>
                <a:latin typeface="Arial"/>
                <a:ea typeface="Arial"/>
                <a:cs typeface="Arial"/>
                <a:sym typeface="Arial"/>
              </a:rPr>
              <a:t> </a:t>
            </a:r>
            <a:r>
              <a:rPr b="0" i="0" lang="en-US" sz="1400" u="sng" cap="none" strike="noStrike">
                <a:solidFill>
                  <a:schemeClr val="hlink"/>
                </a:solidFill>
                <a:highlight>
                  <a:srgbClr val="FFFFFF"/>
                </a:highlight>
                <a:latin typeface="Arial"/>
                <a:ea typeface="Arial"/>
                <a:cs typeface="Arial"/>
                <a:sym typeface="Arial"/>
                <a:hlinkClick r:id="rId4"/>
              </a:rPr>
              <a:t>https://www.tiktok.com/@peakentrepreneurs</a:t>
            </a:r>
            <a:endParaRPr b="0" i="0" sz="1400" u="sng" cap="none" strike="noStrike">
              <a:solidFill>
                <a:schemeClr val="hlink"/>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Instagram:</a:t>
            </a:r>
            <a:r>
              <a:rPr b="0" i="0" lang="en-US" sz="1400" u="none" cap="none" strike="noStrike">
                <a:solidFill>
                  <a:srgbClr val="323338"/>
                </a:solidFill>
                <a:highlight>
                  <a:srgbClr val="FFFFFF"/>
                </a:highlight>
                <a:latin typeface="Arial"/>
                <a:ea typeface="Arial"/>
                <a:cs typeface="Arial"/>
                <a:sym typeface="Arial"/>
              </a:rPr>
              <a:t> </a:t>
            </a:r>
            <a:r>
              <a:rPr b="0" i="0" lang="en-US" sz="1400" u="sng" cap="none" strike="noStrike">
                <a:solidFill>
                  <a:schemeClr val="hlink"/>
                </a:solidFill>
                <a:highlight>
                  <a:srgbClr val="FFFFFF"/>
                </a:highlight>
                <a:latin typeface="Arial"/>
                <a:ea typeface="Arial"/>
                <a:cs typeface="Arial"/>
                <a:sym typeface="Arial"/>
                <a:hlinkClick r:id="rId5"/>
              </a:rPr>
              <a:t>https://www.instagram.com/peak.entrepreneurs/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400"/>
              <a:buFont typeface="Arial"/>
              <a:buNone/>
            </a:pPr>
            <a:r>
              <a:rPr b="0" i="0" lang="en-US" sz="1400" u="none" cap="none" strike="noStrike">
                <a:solidFill>
                  <a:srgbClr val="000000"/>
                </a:solidFill>
                <a:latin typeface="Arial"/>
                <a:ea typeface="Arial"/>
                <a:cs typeface="Arial"/>
                <a:sym typeface="Arial"/>
              </a:rPr>
              <a:t>Facebook: </a:t>
            </a:r>
            <a:r>
              <a:rPr b="0" i="0" lang="en-US" sz="1400" u="sng" cap="none" strike="noStrike">
                <a:solidFill>
                  <a:schemeClr val="hlink"/>
                </a:solidFill>
                <a:latin typeface="Arial"/>
                <a:ea typeface="Arial"/>
                <a:cs typeface="Arial"/>
                <a:sym typeface="Arial"/>
                <a:hlinkClick r:id="rId6"/>
              </a:rPr>
              <a:t>https://www.facebook.com/PeakEntrepreneurs</a:t>
            </a:r>
            <a:endParaRPr b="0" i="0" sz="1400" u="none" cap="none" strike="noStrike">
              <a:solidFill>
                <a:srgbClr val="000000"/>
              </a:solidFill>
              <a:latin typeface="Arial"/>
              <a:ea typeface="Arial"/>
              <a:cs typeface="Arial"/>
              <a:sym typeface="Arial"/>
            </a:endParaRPr>
          </a:p>
        </p:txBody>
      </p:sp>
      <p:pic>
        <p:nvPicPr>
          <p:cNvPr id="392" name="Google Shape;392;p32"/>
          <p:cNvPicPr preferRelativeResize="0"/>
          <p:nvPr/>
        </p:nvPicPr>
        <p:blipFill rotWithShape="1">
          <a:blip r:embed="rId7">
            <a:alphaModFix/>
          </a:blip>
          <a:srcRect b="0" l="0" r="0" t="0"/>
          <a:stretch/>
        </p:blipFill>
        <p:spPr>
          <a:xfrm rot="10800000">
            <a:off x="384501" y="4228975"/>
            <a:ext cx="409674" cy="409700"/>
          </a:xfrm>
          <a:prstGeom prst="rect">
            <a:avLst/>
          </a:prstGeom>
          <a:noFill/>
          <a:ln>
            <a:noFill/>
          </a:ln>
        </p:spPr>
      </p:pic>
      <p:pic>
        <p:nvPicPr>
          <p:cNvPr id="393" name="Google Shape;393;p32"/>
          <p:cNvPicPr preferRelativeResize="0"/>
          <p:nvPr/>
        </p:nvPicPr>
        <p:blipFill rotWithShape="1">
          <a:blip r:embed="rId8">
            <a:alphaModFix/>
          </a:blip>
          <a:srcRect b="0" l="0" r="0" t="0"/>
          <a:stretch/>
        </p:blipFill>
        <p:spPr>
          <a:xfrm>
            <a:off x="344750" y="3430299"/>
            <a:ext cx="439908" cy="493875"/>
          </a:xfrm>
          <a:prstGeom prst="rect">
            <a:avLst/>
          </a:prstGeom>
          <a:noFill/>
          <a:ln>
            <a:noFill/>
          </a:ln>
        </p:spPr>
      </p:pic>
      <p:pic>
        <p:nvPicPr>
          <p:cNvPr id="394" name="Google Shape;394;p32"/>
          <p:cNvPicPr preferRelativeResize="0"/>
          <p:nvPr/>
        </p:nvPicPr>
        <p:blipFill rotWithShape="1">
          <a:blip r:embed="rId9">
            <a:alphaModFix/>
          </a:blip>
          <a:srcRect b="0" l="0" r="0" t="0"/>
          <a:stretch/>
        </p:blipFill>
        <p:spPr>
          <a:xfrm>
            <a:off x="292399" y="2719650"/>
            <a:ext cx="492251" cy="340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4"/>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lt1"/>
              </a:buClr>
              <a:buSzPts val="1680"/>
              <a:buNone/>
            </a:pPr>
            <a:r>
              <a:rPr lang="en-US" sz="2720">
                <a:solidFill>
                  <a:srgbClr val="33CCFF"/>
                </a:solidFill>
              </a:rPr>
              <a:t>OBIETTIVI DI APPRENDIMENTO</a:t>
            </a:r>
            <a:endParaRPr sz="1879"/>
          </a:p>
        </p:txBody>
      </p:sp>
      <p:sp>
        <p:nvSpPr>
          <p:cNvPr id="165" name="Google Shape;165;p4"/>
          <p:cNvSpPr txBox="1"/>
          <p:nvPr>
            <p:ph idx="3" type="body"/>
          </p:nvPr>
        </p:nvSpPr>
        <p:spPr>
          <a:xfrm>
            <a:off x="6414900" y="882448"/>
            <a:ext cx="4858200" cy="10419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t/>
            </a:r>
            <a:endParaRPr sz="2800">
              <a:solidFill>
                <a:srgbClr val="0070C0"/>
              </a:solidFill>
            </a:endParaRPr>
          </a:p>
          <a:p>
            <a:pPr indent="0" lvl="0" marL="0" rtl="0" algn="l">
              <a:lnSpc>
                <a:spcPct val="115000"/>
              </a:lnSpc>
              <a:spcBef>
                <a:spcPts val="0"/>
              </a:spcBef>
              <a:spcAft>
                <a:spcPts val="0"/>
              </a:spcAft>
              <a:buNone/>
            </a:pPr>
            <a:r>
              <a:rPr lang="en-US" sz="2800">
                <a:solidFill>
                  <a:srgbClr val="0070C0"/>
                </a:solidFill>
              </a:rPr>
              <a:t>Al termine di questo modulo, </a:t>
            </a:r>
            <a:endParaRPr sz="2800">
              <a:solidFill>
                <a:srgbClr val="0070C0"/>
              </a:solidFill>
            </a:endParaRPr>
          </a:p>
          <a:p>
            <a:pPr indent="0" lvl="0" marL="0" rtl="0" algn="l">
              <a:lnSpc>
                <a:spcPct val="115000"/>
              </a:lnSpc>
              <a:spcBef>
                <a:spcPts val="0"/>
              </a:spcBef>
              <a:spcAft>
                <a:spcPts val="0"/>
              </a:spcAft>
              <a:buNone/>
            </a:pPr>
            <a:r>
              <a:rPr lang="en-US" sz="2800">
                <a:solidFill>
                  <a:srgbClr val="0070C0"/>
                </a:solidFill>
              </a:rPr>
              <a:t>sarai in grado di:</a:t>
            </a:r>
            <a:endParaRPr sz="2800">
              <a:solidFill>
                <a:srgbClr val="0070C0"/>
              </a:solidFill>
            </a:endParaRPr>
          </a:p>
          <a:p>
            <a:pPr indent="0" lvl="0" marL="0" rtl="0" algn="l">
              <a:lnSpc>
                <a:spcPct val="90000"/>
              </a:lnSpc>
              <a:spcBef>
                <a:spcPts val="0"/>
              </a:spcBef>
              <a:spcAft>
                <a:spcPts val="0"/>
              </a:spcAft>
              <a:buClr>
                <a:srgbClr val="595959"/>
              </a:buClr>
              <a:buSzPts val="2200"/>
              <a:buNone/>
            </a:pPr>
            <a:r>
              <a:t/>
            </a:r>
            <a:endParaRPr sz="2800">
              <a:solidFill>
                <a:srgbClr val="0070C0"/>
              </a:solidFill>
            </a:endParaRPr>
          </a:p>
        </p:txBody>
      </p:sp>
      <p:sp>
        <p:nvSpPr>
          <p:cNvPr id="166" name="Google Shape;166;p4"/>
          <p:cNvSpPr txBox="1"/>
          <p:nvPr>
            <p:ph idx="4" type="body"/>
          </p:nvPr>
        </p:nvSpPr>
        <p:spPr>
          <a:xfrm>
            <a:off x="6414900" y="2110325"/>
            <a:ext cx="5376900" cy="4148400"/>
          </a:xfrm>
          <a:prstGeom prst="rect">
            <a:avLst/>
          </a:prstGeom>
          <a:noFill/>
          <a:ln>
            <a:noFill/>
          </a:ln>
        </p:spPr>
        <p:txBody>
          <a:bodyPr anchorCtr="0" anchor="ctr" bIns="45700" lIns="91425" spcFirstLastPara="1" rIns="91425" wrap="square" tIns="45700">
            <a:noAutofit/>
          </a:bodyPr>
          <a:lstStyle/>
          <a:p>
            <a:pPr indent="-355600" lvl="0" marL="457200" rtl="0" algn="l">
              <a:lnSpc>
                <a:spcPct val="115000"/>
              </a:lnSpc>
              <a:spcBef>
                <a:spcPts val="0"/>
              </a:spcBef>
              <a:spcAft>
                <a:spcPts val="0"/>
              </a:spcAft>
              <a:buSzPts val="2000"/>
              <a:buChar char="•"/>
            </a:pPr>
            <a:r>
              <a:rPr lang="en-US">
                <a:solidFill>
                  <a:srgbClr val="333333"/>
                </a:solidFill>
              </a:rPr>
              <a:t>Comprendere il progetto PEAK e le sue risorse.</a:t>
            </a:r>
            <a:endParaRPr>
              <a:solidFill>
                <a:srgbClr val="333333"/>
              </a:solidFill>
            </a:endParaRPr>
          </a:p>
          <a:p>
            <a:pPr indent="-355600" lvl="0" marL="457200" rtl="0" algn="l">
              <a:lnSpc>
                <a:spcPct val="115000"/>
              </a:lnSpc>
              <a:spcBef>
                <a:spcPts val="0"/>
              </a:spcBef>
              <a:spcAft>
                <a:spcPts val="0"/>
              </a:spcAft>
              <a:buSzPts val="2000"/>
              <a:buChar char="•"/>
            </a:pPr>
            <a:r>
              <a:rPr lang="en-US">
                <a:solidFill>
                  <a:srgbClr val="333333"/>
                </a:solidFill>
              </a:rPr>
              <a:t>Definire cos'è un Giovane Imprenditore di Montagna.</a:t>
            </a:r>
            <a:endParaRPr>
              <a:solidFill>
                <a:srgbClr val="333333"/>
              </a:solidFill>
            </a:endParaRPr>
          </a:p>
          <a:p>
            <a:pPr indent="-355600" lvl="0" marL="457200" rtl="0" algn="l">
              <a:lnSpc>
                <a:spcPct val="115000"/>
              </a:lnSpc>
              <a:spcBef>
                <a:spcPts val="0"/>
              </a:spcBef>
              <a:spcAft>
                <a:spcPts val="0"/>
              </a:spcAft>
              <a:buSzPts val="2000"/>
              <a:buChar char="•"/>
            </a:pPr>
            <a:r>
              <a:rPr lang="en-US">
                <a:solidFill>
                  <a:srgbClr val="333333"/>
                </a:solidFill>
              </a:rPr>
              <a:t>Comprendere i vantaggi di diventare un Giovane Imprenditore di Montagna.</a:t>
            </a:r>
            <a:endParaRPr>
              <a:solidFill>
                <a:srgbClr val="333333"/>
              </a:solidFill>
            </a:endParaRPr>
          </a:p>
          <a:p>
            <a:pPr indent="-355600" lvl="0" marL="457200" rtl="0" algn="l">
              <a:lnSpc>
                <a:spcPct val="115000"/>
              </a:lnSpc>
              <a:spcBef>
                <a:spcPts val="0"/>
              </a:spcBef>
              <a:spcAft>
                <a:spcPts val="0"/>
              </a:spcAft>
              <a:buSzPts val="2000"/>
              <a:buChar char="•"/>
            </a:pPr>
            <a:r>
              <a:rPr lang="en-US">
                <a:solidFill>
                  <a:srgbClr val="333333"/>
                </a:solidFill>
              </a:rPr>
              <a:t>Individuare i motivi per cui dovrebbero diventare Giovani Imprenditori di Montagna attraverso una mappa mentale SWOT.</a:t>
            </a:r>
            <a:endParaRPr>
              <a:solidFill>
                <a:srgbClr val="333333"/>
              </a:solidFill>
            </a:endParaRPr>
          </a:p>
          <a:p>
            <a:pPr indent="0" lvl="0" marL="457200" rtl="0" algn="just">
              <a:lnSpc>
                <a:spcPct val="100000"/>
              </a:lnSpc>
              <a:spcBef>
                <a:spcPts val="0"/>
              </a:spcBef>
              <a:spcAft>
                <a:spcPts val="0"/>
              </a:spcAft>
              <a:buNone/>
            </a:pPr>
            <a:r>
              <a:t/>
            </a:r>
            <a:endParaRPr sz="2400">
              <a:solidFill>
                <a:srgbClr val="333333"/>
              </a:solidFill>
            </a:endParaRPr>
          </a:p>
        </p:txBody>
      </p:sp>
      <p:sp>
        <p:nvSpPr>
          <p:cNvPr id="167" name="Google Shape;167;p4"/>
          <p:cNvSpPr/>
          <p:nvPr/>
        </p:nvSpPr>
        <p:spPr>
          <a:xfrm>
            <a:off x="7256025" y="6141000"/>
            <a:ext cx="4535700" cy="426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4"/>
          <p:cNvSpPr txBox="1"/>
          <p:nvPr/>
        </p:nvSpPr>
        <p:spPr>
          <a:xfrm>
            <a:off x="495300" y="5550000"/>
            <a:ext cx="33222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00"/>
              <a:buFont typeface="Arial"/>
              <a:buNone/>
            </a:pPr>
            <a:r>
              <a:rPr b="0" i="0" lang="en-US" sz="700" u="none" cap="none" strike="noStrike">
                <a:solidFill>
                  <a:schemeClr val="lt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7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65"/>
          <p:cNvSpPr txBox="1"/>
          <p:nvPr>
            <p:ph idx="1" type="body"/>
          </p:nvPr>
        </p:nvSpPr>
        <p:spPr>
          <a:xfrm>
            <a:off x="5816600" y="4114994"/>
            <a:ext cx="6184900" cy="1808139"/>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rgbClr val="595959"/>
              </a:buClr>
              <a:buSzPts val="2400"/>
              <a:buNone/>
            </a:pPr>
            <a:r>
              <a:rPr b="1" i="1" lang="en-US" sz="3600"/>
              <a:t>Le montagne occupano il 41,3% del territorio europeo e ospitano il 25,4% </a:t>
            </a:r>
            <a:r>
              <a:rPr b="1" i="1" lang="en-US" sz="3600"/>
              <a:t>della</a:t>
            </a:r>
            <a:r>
              <a:rPr b="1" i="1" lang="en-US" sz="3600"/>
              <a:t> popolazione...</a:t>
            </a:r>
            <a:endParaRPr b="1" i="1" sz="3600"/>
          </a:p>
        </p:txBody>
      </p:sp>
      <p:sp>
        <p:nvSpPr>
          <p:cNvPr id="174" name="Google Shape;174;p65"/>
          <p:cNvSpPr txBox="1"/>
          <p:nvPr>
            <p:ph idx="3" type="body"/>
          </p:nvPr>
        </p:nvSpPr>
        <p:spPr>
          <a:xfrm>
            <a:off x="368300" y="4797377"/>
            <a:ext cx="5448300" cy="89373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a:solidFill>
                  <a:srgbClr val="0070C0"/>
                </a:solidFill>
              </a:rPr>
              <a:t>Sapevi che..</a:t>
            </a:r>
            <a:r>
              <a:rPr lang="en-US">
                <a:solidFill>
                  <a:srgbClr val="0070C0"/>
                </a:solidFill>
              </a:rPr>
              <a:t>?</a:t>
            </a:r>
            <a:endParaRPr/>
          </a:p>
        </p:txBody>
      </p:sp>
      <p:grpSp>
        <p:nvGrpSpPr>
          <p:cNvPr id="175" name="Google Shape;175;p65"/>
          <p:cNvGrpSpPr/>
          <p:nvPr/>
        </p:nvGrpSpPr>
        <p:grpSpPr>
          <a:xfrm rot="3085413">
            <a:off x="8757057" y="997524"/>
            <a:ext cx="2082443" cy="2861107"/>
            <a:chOff x="5875548" y="3125276"/>
            <a:chExt cx="438214" cy="602070"/>
          </a:xfrm>
        </p:grpSpPr>
        <p:sp>
          <p:nvSpPr>
            <p:cNvPr id="176" name="Google Shape;176;p65"/>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 name="Google Shape;177;p65"/>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78" name="Google Shape;178;p65"/>
          <p:cNvPicPr preferRelativeResize="0"/>
          <p:nvPr>
            <p:ph idx="2" type="pic"/>
          </p:nvPr>
        </p:nvPicPr>
        <p:blipFill rotWithShape="1">
          <a:blip r:embed="rId3">
            <a:alphaModFix/>
          </a:blip>
          <a:srcRect b="6755" l="134" r="-133" t="28421"/>
          <a:stretch/>
        </p:blipFill>
        <p:spPr>
          <a:xfrm>
            <a:off x="16300" y="-732"/>
            <a:ext cx="12175708" cy="3635823"/>
          </a:xfrm>
          <a:prstGeom prst="rect">
            <a:avLst/>
          </a:prstGeom>
          <a:noFill/>
          <a:ln>
            <a:noFill/>
          </a:ln>
        </p:spPr>
      </p:pic>
      <p:sp>
        <p:nvSpPr>
          <p:cNvPr id="179" name="Google Shape;179;p65"/>
          <p:cNvSpPr txBox="1"/>
          <p:nvPr/>
        </p:nvSpPr>
        <p:spPr>
          <a:xfrm>
            <a:off x="368300" y="2039654"/>
            <a:ext cx="3432978"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70C0"/>
                </a:solidFill>
                <a:latin typeface="Arial"/>
                <a:ea typeface="Arial"/>
                <a:cs typeface="Arial"/>
                <a:sym typeface="Arial"/>
              </a:rPr>
              <a:t>Muddy Souls: </a:t>
            </a:r>
            <a:r>
              <a:rPr lang="en-US">
                <a:solidFill>
                  <a:srgbClr val="0070C0"/>
                </a:solidFill>
              </a:rPr>
              <a:t> Imprenditore giovanile di montagna PEAK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A person standing on a hill overlooking a lake and mountains&#10;&#10;Description automatically generated with low confidence" id="184" name="Google Shape;184;p18"/>
          <p:cNvPicPr preferRelativeResize="0"/>
          <p:nvPr>
            <p:ph idx="2" type="pic"/>
          </p:nvPr>
        </p:nvPicPr>
        <p:blipFill rotWithShape="1">
          <a:blip r:embed="rId3">
            <a:alphaModFix/>
          </a:blip>
          <a:srcRect b="0" l="15814" r="2481" t="0"/>
          <a:stretch/>
        </p:blipFill>
        <p:spPr>
          <a:xfrm flipH="1">
            <a:off x="0" y="0"/>
            <a:ext cx="4200524" cy="6855220"/>
          </a:xfrm>
          <a:prstGeom prst="rect">
            <a:avLst/>
          </a:prstGeom>
          <a:noFill/>
          <a:ln>
            <a:noFill/>
          </a:ln>
        </p:spPr>
      </p:pic>
      <p:sp>
        <p:nvSpPr>
          <p:cNvPr id="185" name="Google Shape;185;p18"/>
          <p:cNvSpPr txBox="1"/>
          <p:nvPr>
            <p:ph idx="1" type="body"/>
          </p:nvPr>
        </p:nvSpPr>
        <p:spPr>
          <a:xfrm>
            <a:off x="4642215" y="1546798"/>
            <a:ext cx="6780957" cy="3011556"/>
          </a:xfrm>
          <a:prstGeom prst="rect">
            <a:avLst/>
          </a:prstGeom>
          <a:noFill/>
          <a:ln>
            <a:noFill/>
          </a:ln>
        </p:spPr>
        <p:txBody>
          <a:bodyPr anchorCtr="0" anchor="t" bIns="45700" lIns="91425" spcFirstLastPara="1" rIns="91425" wrap="square" tIns="45700">
            <a:noAutofit/>
          </a:bodyPr>
          <a:lstStyle/>
          <a:p>
            <a:pPr indent="-457200" lvl="0" marL="682625" rtl="0" algn="just">
              <a:lnSpc>
                <a:spcPct val="90000"/>
              </a:lnSpc>
              <a:spcBef>
                <a:spcPts val="1000"/>
              </a:spcBef>
              <a:spcAft>
                <a:spcPts val="0"/>
              </a:spcAft>
              <a:buSzPts val="2400"/>
              <a:buFont typeface="Arial"/>
              <a:buChar char="•"/>
            </a:pPr>
            <a:r>
              <a:rPr lang="en-US" sz="2800">
                <a:solidFill>
                  <a:srgbClr val="000000"/>
                </a:solidFill>
              </a:rPr>
              <a:t>PEAK è un progetto di imprenditoria giovanile rivolto ai giovani delle zone rurali di montagna.</a:t>
            </a:r>
            <a:endParaRPr/>
          </a:p>
          <a:p>
            <a:pPr indent="-304800" lvl="0" marL="682625" rtl="0" algn="just">
              <a:lnSpc>
                <a:spcPct val="90000"/>
              </a:lnSpc>
              <a:spcBef>
                <a:spcPts val="1000"/>
              </a:spcBef>
              <a:spcAft>
                <a:spcPts val="0"/>
              </a:spcAft>
              <a:buSzPts val="2400"/>
              <a:buFont typeface="Arial"/>
              <a:buNone/>
            </a:pPr>
            <a:r>
              <a:t/>
            </a:r>
            <a:endParaRPr sz="2800">
              <a:solidFill>
                <a:srgbClr val="000000"/>
              </a:solidFill>
              <a:latin typeface="Calibri"/>
              <a:ea typeface="Calibri"/>
              <a:cs typeface="Calibri"/>
              <a:sym typeface="Calibri"/>
            </a:endParaRPr>
          </a:p>
          <a:p>
            <a:pPr indent="-457200" lvl="0" marL="682625" rtl="0" algn="just">
              <a:lnSpc>
                <a:spcPct val="90000"/>
              </a:lnSpc>
              <a:spcBef>
                <a:spcPts val="1000"/>
              </a:spcBef>
              <a:spcAft>
                <a:spcPts val="0"/>
              </a:spcAft>
              <a:buSzPts val="2400"/>
              <a:buFont typeface="Arial"/>
              <a:buChar char="•"/>
            </a:pPr>
            <a:r>
              <a:rPr lang="en-US" sz="2800">
                <a:solidFill>
                  <a:srgbClr val="000000"/>
                </a:solidFill>
              </a:rPr>
              <a:t>Questo progetto è stato finanziato con il supporto della Commissione Europea.</a:t>
            </a:r>
            <a:endParaRPr/>
          </a:p>
          <a:p>
            <a:pPr indent="3175" lvl="0" marL="225425" rtl="0" algn="l">
              <a:lnSpc>
                <a:spcPct val="90000"/>
              </a:lnSpc>
              <a:spcBef>
                <a:spcPts val="1000"/>
              </a:spcBef>
              <a:spcAft>
                <a:spcPts val="0"/>
              </a:spcAft>
              <a:buSzPts val="2400"/>
              <a:buNone/>
            </a:pPr>
            <a:r>
              <a:t/>
            </a:r>
            <a:endParaRPr b="1" sz="2800">
              <a:solidFill>
                <a:srgbClr val="0070C0"/>
              </a:solidFill>
              <a:latin typeface="Calibri"/>
              <a:ea typeface="Calibri"/>
              <a:cs typeface="Calibri"/>
              <a:sym typeface="Calibri"/>
            </a:endParaRPr>
          </a:p>
          <a:p>
            <a:pPr indent="3175" lvl="0" marL="225425" rtl="0" algn="just">
              <a:lnSpc>
                <a:spcPct val="90000"/>
              </a:lnSpc>
              <a:spcBef>
                <a:spcPts val="1000"/>
              </a:spcBef>
              <a:spcAft>
                <a:spcPts val="0"/>
              </a:spcAft>
              <a:buSzPts val="2400"/>
              <a:buNone/>
            </a:pPr>
            <a:r>
              <a:t/>
            </a:r>
            <a:endParaRPr sz="1800">
              <a:solidFill>
                <a:srgbClr val="000000"/>
              </a:solidFill>
              <a:latin typeface="Calibri"/>
              <a:ea typeface="Calibri"/>
              <a:cs typeface="Calibri"/>
              <a:sym typeface="Calibri"/>
            </a:endParaRPr>
          </a:p>
          <a:p>
            <a:pPr indent="0" lvl="0" marL="0" rtl="0" algn="just">
              <a:lnSpc>
                <a:spcPct val="107000"/>
              </a:lnSpc>
              <a:spcBef>
                <a:spcPts val="1000"/>
              </a:spcBef>
              <a:spcAft>
                <a:spcPts val="0"/>
              </a:spcAft>
              <a:buSzPts val="2400"/>
              <a:buNone/>
            </a:pPr>
            <a:r>
              <a:t/>
            </a:r>
            <a:endParaRPr sz="1800">
              <a:solidFill>
                <a:srgbClr val="000000"/>
              </a:solidFill>
              <a:latin typeface="Noto Sans Symbols"/>
              <a:ea typeface="Noto Sans Symbols"/>
              <a:cs typeface="Noto Sans Symbols"/>
              <a:sym typeface="Noto Sans Symbols"/>
            </a:endParaRPr>
          </a:p>
          <a:p>
            <a:pPr indent="3175" lvl="0" marL="225425" rtl="0" algn="ctr">
              <a:lnSpc>
                <a:spcPct val="90000"/>
              </a:lnSpc>
              <a:spcBef>
                <a:spcPts val="1800"/>
              </a:spcBef>
              <a:spcAft>
                <a:spcPts val="0"/>
              </a:spcAft>
              <a:buSzPts val="2400"/>
              <a:buNone/>
            </a:pPr>
            <a:r>
              <a:rPr lang="en-US" sz="1800">
                <a:solidFill>
                  <a:srgbClr val="000000"/>
                </a:solidFill>
                <a:latin typeface="Arial"/>
                <a:ea typeface="Arial"/>
                <a:cs typeface="Arial"/>
                <a:sym typeface="Arial"/>
              </a:rPr>
              <a:t>🌐</a:t>
            </a:r>
            <a:r>
              <a:rPr lang="en-US" sz="1400"/>
              <a:t> </a:t>
            </a:r>
            <a:r>
              <a:rPr lang="en-US" sz="1800" u="sng">
                <a:solidFill>
                  <a:srgbClr val="0070C0"/>
                </a:solidFill>
                <a:latin typeface="Calibri"/>
                <a:ea typeface="Calibri"/>
                <a:cs typeface="Calibri"/>
                <a:sym typeface="Calibri"/>
                <a:hlinkClick r:id="rId4">
                  <a:extLst>
                    <a:ext uri="{A12FA001-AC4F-418D-AE19-62706E023703}">
                      <ahyp:hlinkClr val="tx"/>
                    </a:ext>
                  </a:extLst>
                </a:hlinkClick>
              </a:rPr>
              <a:t>https://erasmus-plus.ec.europa.eu</a:t>
            </a:r>
            <a:r>
              <a:rPr lang="en-US" sz="1800" u="sng">
                <a:solidFill>
                  <a:srgbClr val="0070C0"/>
                </a:solidFill>
                <a:latin typeface="Calibri"/>
                <a:ea typeface="Calibri"/>
                <a:cs typeface="Calibri"/>
                <a:sym typeface="Calibri"/>
              </a:rPr>
              <a:t> </a:t>
            </a:r>
            <a:endParaRPr sz="1800">
              <a:solidFill>
                <a:srgbClr val="0070C0"/>
              </a:solidFill>
              <a:latin typeface="Calibri"/>
              <a:ea typeface="Calibri"/>
              <a:cs typeface="Calibri"/>
              <a:sym typeface="Calibri"/>
            </a:endParaRPr>
          </a:p>
          <a:p>
            <a:pPr indent="3175" lvl="0" marL="225425" rtl="0" algn="ctr">
              <a:lnSpc>
                <a:spcPct val="90000"/>
              </a:lnSpc>
              <a:spcBef>
                <a:spcPts val="1000"/>
              </a:spcBef>
              <a:spcAft>
                <a:spcPts val="0"/>
              </a:spcAft>
              <a:buSzPts val="2400"/>
              <a:buNone/>
            </a:pPr>
            <a:r>
              <a:t/>
            </a:r>
            <a:endParaRPr sz="1800">
              <a:solidFill>
                <a:srgbClr val="000000"/>
              </a:solidFill>
              <a:latin typeface="Calibri"/>
              <a:ea typeface="Calibri"/>
              <a:cs typeface="Calibri"/>
              <a:sym typeface="Calibri"/>
            </a:endParaRPr>
          </a:p>
        </p:txBody>
      </p:sp>
      <p:sp>
        <p:nvSpPr>
          <p:cNvPr id="186" name="Google Shape;186;p18"/>
          <p:cNvSpPr txBox="1"/>
          <p:nvPr>
            <p:ph idx="3" type="body"/>
          </p:nvPr>
        </p:nvSpPr>
        <p:spPr>
          <a:xfrm>
            <a:off x="4766289" y="614010"/>
            <a:ext cx="6615943" cy="8509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SzPct val="81818"/>
              <a:buNone/>
            </a:pPr>
            <a:r>
              <a:rPr lang="en-US" sz="4400">
                <a:solidFill>
                  <a:srgbClr val="0070C0"/>
                </a:solidFill>
              </a:rPr>
              <a:t>Cos'è il progetto PEAK?</a:t>
            </a:r>
            <a:endParaRPr/>
          </a:p>
          <a:p>
            <a:pPr indent="0" lvl="0" marL="0" rtl="0" algn="l">
              <a:lnSpc>
                <a:spcPct val="90000"/>
              </a:lnSpc>
              <a:spcBef>
                <a:spcPts val="0"/>
              </a:spcBef>
              <a:spcAft>
                <a:spcPts val="0"/>
              </a:spcAft>
              <a:buClr>
                <a:srgbClr val="595959"/>
              </a:buClr>
              <a:buSzPct val="128571"/>
              <a:buNone/>
            </a:pPr>
            <a:r>
              <a:t/>
            </a:r>
            <a:endParaRPr sz="2800"/>
          </a:p>
        </p:txBody>
      </p:sp>
      <p:sp>
        <p:nvSpPr>
          <p:cNvPr id="187" name="Google Shape;187;p18"/>
          <p:cNvSpPr/>
          <p:nvPr/>
        </p:nvSpPr>
        <p:spPr>
          <a:xfrm>
            <a:off x="7200900" y="4371975"/>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raphical user interface, text&#10;&#10;Description automatically generated" id="188" name="Google Shape;188;p18"/>
          <p:cNvPicPr preferRelativeResize="0"/>
          <p:nvPr/>
        </p:nvPicPr>
        <p:blipFill rotWithShape="1">
          <a:blip r:embed="rId5">
            <a:alphaModFix/>
          </a:blip>
          <a:srcRect b="0" l="0" r="0" t="0"/>
          <a:stretch/>
        </p:blipFill>
        <p:spPr>
          <a:xfrm>
            <a:off x="7200897" y="5000427"/>
            <a:ext cx="2705100" cy="558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66"/>
          <p:cNvSpPr txBox="1"/>
          <p:nvPr>
            <p:ph idx="1" type="body"/>
          </p:nvPr>
        </p:nvSpPr>
        <p:spPr>
          <a:xfrm>
            <a:off x="4452390" y="1544284"/>
            <a:ext cx="7216446" cy="3955760"/>
          </a:xfrm>
          <a:prstGeom prst="rect">
            <a:avLst/>
          </a:prstGeom>
          <a:noFill/>
          <a:ln>
            <a:noFill/>
          </a:ln>
        </p:spPr>
        <p:txBody>
          <a:bodyPr anchorCtr="0" anchor="t" bIns="45700" lIns="91425" spcFirstLastPara="1" rIns="91425" wrap="square" tIns="45700">
            <a:noAutofit/>
          </a:bodyPr>
          <a:lstStyle/>
          <a:p>
            <a:pPr indent="-374650" lvl="0" marL="457200" rtl="0" algn="l">
              <a:lnSpc>
                <a:spcPct val="115000"/>
              </a:lnSpc>
              <a:spcBef>
                <a:spcPts val="0"/>
              </a:spcBef>
              <a:spcAft>
                <a:spcPts val="0"/>
              </a:spcAft>
              <a:buSzPts val="2300"/>
              <a:buChar char="•"/>
            </a:pPr>
            <a:r>
              <a:rPr b="1" lang="en-US" sz="1900">
                <a:solidFill>
                  <a:srgbClr val="000000"/>
                </a:solidFill>
              </a:rPr>
              <a:t>Molte delle attività e delle risorse PEAK saranno spiegate insieme alle competenze imprenditoriali o di innovazione che esse comprendono. È stato aggiunto un "tocco PEAK" per affrontare in modo specifico le distinzioni tra regioni montane remote.</a:t>
            </a:r>
            <a:endParaRPr b="1" sz="1900">
              <a:solidFill>
                <a:srgbClr val="000000"/>
              </a:solidFill>
            </a:endParaRPr>
          </a:p>
          <a:p>
            <a:pPr indent="-374650" lvl="0" marL="457200" rtl="0" algn="l">
              <a:lnSpc>
                <a:spcPct val="115000"/>
              </a:lnSpc>
              <a:spcBef>
                <a:spcPts val="0"/>
              </a:spcBef>
              <a:spcAft>
                <a:spcPts val="0"/>
              </a:spcAft>
              <a:buSzPts val="2300"/>
              <a:buChar char="•"/>
            </a:pPr>
            <a:r>
              <a:rPr lang="en-US" sz="1900">
                <a:solidFill>
                  <a:srgbClr val="000000"/>
                </a:solidFill>
              </a:rPr>
              <a:t>Le regioni montane europee hanno contribuito a plasmare non solo la storia, la società e l'economia, ma anche il clima e l'ambiente. </a:t>
            </a:r>
            <a:endParaRPr sz="1900">
              <a:solidFill>
                <a:srgbClr val="000000"/>
              </a:solidFill>
            </a:endParaRPr>
          </a:p>
          <a:p>
            <a:pPr indent="-374650" lvl="0" marL="457200" rtl="0" algn="l">
              <a:lnSpc>
                <a:spcPct val="115000"/>
              </a:lnSpc>
              <a:spcBef>
                <a:spcPts val="0"/>
              </a:spcBef>
              <a:spcAft>
                <a:spcPts val="0"/>
              </a:spcAft>
              <a:buSzPts val="2300"/>
              <a:buChar char="•"/>
            </a:pPr>
            <a:r>
              <a:rPr lang="en-US" sz="1900">
                <a:solidFill>
                  <a:srgbClr val="000000"/>
                </a:solidFill>
              </a:rPr>
              <a:t>Oggi, minacciate da problemi legati alla bassa densità di popolazione, alla difficoltà di accesso e alla vulnerabilità economica ed ecologica, hanno bisogno di un nuovo approccio alla conservazione dell'ambiente, alla rigenerazione economica e allo sviluppo sostenibile delle regioni montane.</a:t>
            </a:r>
            <a:endParaRPr sz="1900">
              <a:solidFill>
                <a:srgbClr val="000000"/>
              </a:solidFill>
            </a:endParaRPr>
          </a:p>
          <a:p>
            <a:pPr indent="3175" lvl="0" marL="225425" rtl="0" algn="just">
              <a:lnSpc>
                <a:spcPct val="90000"/>
              </a:lnSpc>
              <a:spcBef>
                <a:spcPts val="1000"/>
              </a:spcBef>
              <a:spcAft>
                <a:spcPts val="0"/>
              </a:spcAft>
              <a:buSzPts val="2400"/>
              <a:buNone/>
            </a:pPr>
            <a:r>
              <a:t/>
            </a:r>
            <a:endParaRPr b="0" i="0" sz="1400" u="none" strike="noStrike">
              <a:solidFill>
                <a:srgbClr val="000000"/>
              </a:solidFill>
              <a:latin typeface="Calibri"/>
              <a:ea typeface="Calibri"/>
              <a:cs typeface="Calibri"/>
              <a:sym typeface="Calibri"/>
            </a:endParaRPr>
          </a:p>
          <a:p>
            <a:pPr indent="3175" lvl="0" marL="225425" rtl="0" algn="ctr">
              <a:lnSpc>
                <a:spcPct val="90000"/>
              </a:lnSpc>
              <a:spcBef>
                <a:spcPts val="1000"/>
              </a:spcBef>
              <a:spcAft>
                <a:spcPts val="0"/>
              </a:spcAft>
              <a:buSzPts val="2400"/>
              <a:buNone/>
            </a:pPr>
            <a:r>
              <a:t/>
            </a:r>
            <a:endParaRPr sz="1800">
              <a:solidFill>
                <a:srgbClr val="000000"/>
              </a:solidFill>
              <a:latin typeface="Calibri"/>
              <a:ea typeface="Calibri"/>
              <a:cs typeface="Calibri"/>
              <a:sym typeface="Calibri"/>
            </a:endParaRPr>
          </a:p>
        </p:txBody>
      </p:sp>
      <p:sp>
        <p:nvSpPr>
          <p:cNvPr id="194" name="Google Shape;194;p66"/>
          <p:cNvSpPr txBox="1"/>
          <p:nvPr>
            <p:ph idx="3" type="body"/>
          </p:nvPr>
        </p:nvSpPr>
        <p:spPr>
          <a:xfrm>
            <a:off x="4643459" y="634584"/>
            <a:ext cx="7317770" cy="8509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SzPct val="81818"/>
              <a:buNone/>
            </a:pPr>
            <a:r>
              <a:rPr lang="en-US" sz="4400">
                <a:solidFill>
                  <a:srgbClr val="0070C0"/>
                </a:solidFill>
              </a:rPr>
              <a:t>Che cos'è la svolta PEAK?</a:t>
            </a:r>
            <a:endParaRPr/>
          </a:p>
          <a:p>
            <a:pPr indent="0" lvl="0" marL="0" rtl="0" algn="l">
              <a:lnSpc>
                <a:spcPct val="90000"/>
              </a:lnSpc>
              <a:spcBef>
                <a:spcPts val="0"/>
              </a:spcBef>
              <a:spcAft>
                <a:spcPts val="0"/>
              </a:spcAft>
              <a:buClr>
                <a:srgbClr val="595959"/>
              </a:buClr>
              <a:buSzPct val="128571"/>
              <a:buNone/>
            </a:pPr>
            <a:r>
              <a:t/>
            </a:r>
            <a:endParaRPr sz="2800"/>
          </a:p>
        </p:txBody>
      </p:sp>
      <p:sp>
        <p:nvSpPr>
          <p:cNvPr id="195" name="Google Shape;195;p66"/>
          <p:cNvSpPr/>
          <p:nvPr/>
        </p:nvSpPr>
        <p:spPr>
          <a:xfrm>
            <a:off x="7200900" y="4371975"/>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picture containing grass, sky, outdoor, mountain&#10;&#10;Description automatically generated" id="196" name="Google Shape;196;p66"/>
          <p:cNvPicPr preferRelativeResize="0"/>
          <p:nvPr>
            <p:ph idx="2" type="pic"/>
          </p:nvPr>
        </p:nvPicPr>
        <p:blipFill rotWithShape="1">
          <a:blip r:embed="rId3">
            <a:alphaModFix/>
          </a:blip>
          <a:srcRect b="0" l="2678" r="2678" t="0"/>
          <a:stretch/>
        </p:blipFill>
        <p:spPr>
          <a:xfrm flipH="1">
            <a:off x="-614364" y="2780"/>
            <a:ext cx="4862437" cy="68552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14901"/>
          </a:schemeClr>
        </a:solidFill>
      </p:bgPr>
    </p:bg>
    <p:spTree>
      <p:nvGrpSpPr>
        <p:cNvPr id="200" name="Shape 200"/>
        <p:cNvGrpSpPr/>
        <p:nvPr/>
      </p:nvGrpSpPr>
      <p:grpSpPr>
        <a:xfrm>
          <a:off x="0" y="0"/>
          <a:ext cx="0" cy="0"/>
          <a:chOff x="0" y="0"/>
          <a:chExt cx="0" cy="0"/>
        </a:xfrm>
      </p:grpSpPr>
      <p:sp>
        <p:nvSpPr>
          <p:cNvPr id="201" name="Google Shape;201;p67"/>
          <p:cNvSpPr txBox="1"/>
          <p:nvPr>
            <p:ph idx="1" type="body"/>
          </p:nvPr>
        </p:nvSpPr>
        <p:spPr>
          <a:xfrm>
            <a:off x="457400" y="3260350"/>
            <a:ext cx="6070500" cy="28851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SzPts val="2200"/>
              <a:buAutoNum type="arabicPeriod"/>
            </a:pPr>
            <a:r>
              <a:rPr lang="en-US" sz="1800">
                <a:solidFill>
                  <a:srgbClr val="000000"/>
                </a:solidFill>
              </a:rPr>
              <a:t>Un pacchetto di risorse per gli educatori dei giovani.</a:t>
            </a:r>
            <a:endParaRPr sz="1800">
              <a:solidFill>
                <a:srgbClr val="000000"/>
              </a:solidFill>
            </a:endParaRPr>
          </a:p>
          <a:p>
            <a:pPr indent="-368300" lvl="0" marL="457200" rtl="0" algn="l">
              <a:lnSpc>
                <a:spcPct val="115000"/>
              </a:lnSpc>
              <a:spcBef>
                <a:spcPts val="0"/>
              </a:spcBef>
              <a:spcAft>
                <a:spcPts val="0"/>
              </a:spcAft>
              <a:buSzPts val="2200"/>
              <a:buAutoNum type="arabicPeriod"/>
            </a:pPr>
            <a:r>
              <a:rPr lang="en-US" sz="1800">
                <a:solidFill>
                  <a:srgbClr val="000000"/>
                </a:solidFill>
              </a:rPr>
              <a:t>Video e casi di studio scritti che mostrano giovani imprenditori di montagna di tutta Europa. </a:t>
            </a:r>
            <a:endParaRPr sz="1800">
              <a:solidFill>
                <a:srgbClr val="000000"/>
              </a:solidFill>
            </a:endParaRPr>
          </a:p>
          <a:p>
            <a:pPr indent="-368300" lvl="0" marL="457200" rtl="0" algn="l">
              <a:lnSpc>
                <a:spcPct val="115000"/>
              </a:lnSpc>
              <a:spcBef>
                <a:spcPts val="0"/>
              </a:spcBef>
              <a:spcAft>
                <a:spcPts val="0"/>
              </a:spcAft>
              <a:buSzPts val="2200"/>
              <a:buAutoNum type="arabicPeriod"/>
            </a:pPr>
            <a:r>
              <a:rPr lang="en-US" sz="1800">
                <a:solidFill>
                  <a:srgbClr val="000000"/>
                </a:solidFill>
              </a:rPr>
              <a:t>Una guida alla creazione di contenuti per i social media.</a:t>
            </a:r>
            <a:endParaRPr sz="1800">
              <a:solidFill>
                <a:srgbClr val="000000"/>
              </a:solidFill>
            </a:endParaRPr>
          </a:p>
          <a:p>
            <a:pPr indent="-368300" lvl="0" marL="457200" rtl="0" algn="l">
              <a:lnSpc>
                <a:spcPct val="115000"/>
              </a:lnSpc>
              <a:spcBef>
                <a:spcPts val="0"/>
              </a:spcBef>
              <a:spcAft>
                <a:spcPts val="0"/>
              </a:spcAft>
              <a:buSzPts val="2200"/>
              <a:buAutoNum type="arabicPeriod"/>
            </a:pPr>
            <a:r>
              <a:rPr lang="en-US" sz="1800">
                <a:solidFill>
                  <a:srgbClr val="000000"/>
                </a:solidFill>
              </a:rPr>
              <a:t>Una serie di moduli in sei parti (questo è il primo modulo) per potenziali Giovani Imprenditori di Montagna.</a:t>
            </a:r>
            <a:endParaRPr sz="1800">
              <a:solidFill>
                <a:srgbClr val="000000"/>
              </a:solidFill>
            </a:endParaRPr>
          </a:p>
          <a:p>
            <a:pPr indent="-368300" lvl="0" marL="457200" rtl="0" algn="l">
              <a:lnSpc>
                <a:spcPct val="115000"/>
              </a:lnSpc>
              <a:spcBef>
                <a:spcPts val="0"/>
              </a:spcBef>
              <a:spcAft>
                <a:spcPts val="0"/>
              </a:spcAft>
              <a:buSzPts val="2200"/>
              <a:buAutoNum type="arabicPeriod"/>
            </a:pPr>
            <a:r>
              <a:rPr lang="en-US" sz="1800">
                <a:solidFill>
                  <a:srgbClr val="000000"/>
                </a:solidFill>
              </a:rPr>
              <a:t>Un ambiente di apprendimento virtuale (VLE)</a:t>
            </a:r>
            <a:endParaRPr sz="1800">
              <a:solidFill>
                <a:srgbClr val="000000"/>
              </a:solidFill>
            </a:endParaRPr>
          </a:p>
          <a:p>
            <a:pPr indent="0" lvl="0" marL="0" rtl="0" algn="l">
              <a:lnSpc>
                <a:spcPct val="90000"/>
              </a:lnSpc>
              <a:spcBef>
                <a:spcPts val="1000"/>
              </a:spcBef>
              <a:spcAft>
                <a:spcPts val="0"/>
              </a:spcAft>
              <a:buNone/>
            </a:pPr>
            <a:r>
              <a:t/>
            </a:r>
            <a:endParaRPr sz="1800">
              <a:solidFill>
                <a:srgbClr val="000000"/>
              </a:solidFill>
            </a:endParaRPr>
          </a:p>
          <a:p>
            <a:pPr indent="-304800" lvl="0" marL="685800" rtl="0" algn="l">
              <a:lnSpc>
                <a:spcPct val="90000"/>
              </a:lnSpc>
              <a:spcBef>
                <a:spcPts val="1000"/>
              </a:spcBef>
              <a:spcAft>
                <a:spcPts val="0"/>
              </a:spcAft>
              <a:buSzPts val="2400"/>
              <a:buFont typeface="Arial"/>
              <a:buNone/>
            </a:pPr>
            <a:r>
              <a:t/>
            </a:r>
            <a:endParaRPr b="0" i="0" sz="1800" u="none" strike="noStrike">
              <a:solidFill>
                <a:srgbClr val="000000"/>
              </a:solidFill>
              <a:latin typeface="Calibri"/>
              <a:ea typeface="Calibri"/>
              <a:cs typeface="Calibri"/>
              <a:sym typeface="Calibri"/>
            </a:endParaRPr>
          </a:p>
          <a:p>
            <a:pPr indent="-304800" lvl="0" marL="685800" rtl="0" algn="l">
              <a:lnSpc>
                <a:spcPct val="90000"/>
              </a:lnSpc>
              <a:spcBef>
                <a:spcPts val="1000"/>
              </a:spcBef>
              <a:spcAft>
                <a:spcPts val="0"/>
              </a:spcAft>
              <a:buSzPts val="2400"/>
              <a:buFont typeface="Arial"/>
              <a:buNone/>
            </a:pPr>
            <a:r>
              <a:t/>
            </a:r>
            <a:endParaRPr i="0" sz="2200">
              <a:solidFill>
                <a:srgbClr val="033637"/>
              </a:solidFill>
              <a:latin typeface="Calibri"/>
              <a:ea typeface="Calibri"/>
              <a:cs typeface="Calibri"/>
              <a:sym typeface="Calibri"/>
            </a:endParaRPr>
          </a:p>
        </p:txBody>
      </p:sp>
      <p:sp>
        <p:nvSpPr>
          <p:cNvPr id="202" name="Google Shape;202;p67"/>
          <p:cNvSpPr txBox="1"/>
          <p:nvPr>
            <p:ph idx="3" type="body"/>
          </p:nvPr>
        </p:nvSpPr>
        <p:spPr>
          <a:xfrm>
            <a:off x="496939" y="834044"/>
            <a:ext cx="1809532" cy="582221"/>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SzPct val="108107"/>
              <a:buNone/>
            </a:pPr>
            <a:r>
              <a:rPr b="1" lang="en-US">
                <a:solidFill>
                  <a:srgbClr val="33CCFF"/>
                </a:solidFill>
              </a:rPr>
              <a:t>PEAK</a:t>
            </a:r>
            <a:endParaRPr/>
          </a:p>
        </p:txBody>
      </p:sp>
      <p:sp>
        <p:nvSpPr>
          <p:cNvPr id="203" name="Google Shape;203;p67"/>
          <p:cNvSpPr txBox="1"/>
          <p:nvPr/>
        </p:nvSpPr>
        <p:spPr>
          <a:xfrm>
            <a:off x="734714" y="1601255"/>
            <a:ext cx="55161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100">
                <a:solidFill>
                  <a:schemeClr val="lt1"/>
                </a:solidFill>
                <a:latin typeface="Calibri"/>
                <a:ea typeface="Calibri"/>
                <a:cs typeface="Calibri"/>
                <a:sym typeface="Calibri"/>
              </a:rPr>
              <a:t>Di seguito è riportato un elenco di risorse a sostegno degli obiettivi del progetto PEAK. Tutte queste risorse sono presenti sul nostro sito web</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100" u="sng" cap="none" strike="noStrike">
                <a:solidFill>
                  <a:srgbClr val="0070C0"/>
                </a:solidFill>
                <a:latin typeface="Calibri"/>
                <a:ea typeface="Calibri"/>
                <a:cs typeface="Calibri"/>
                <a:sym typeface="Calibri"/>
                <a:hlinkClick r:id="rId3">
                  <a:extLst>
                    <a:ext uri="{A12FA001-AC4F-418D-AE19-62706E023703}">
                      <ahyp:hlinkClr val="tx"/>
                    </a:ext>
                  </a:extLst>
                </a:hlinkClick>
              </a:rPr>
              <a:t>peakentrepreneurs.eu</a:t>
            </a:r>
            <a:endParaRPr b="0" i="0" sz="2100" u="none" cap="none" strike="noStrike">
              <a:solidFill>
                <a:srgbClr val="0070C0"/>
              </a:solidFill>
              <a:latin typeface="Calibri"/>
              <a:ea typeface="Calibri"/>
              <a:cs typeface="Calibri"/>
              <a:sym typeface="Calibri"/>
            </a:endParaRPr>
          </a:p>
        </p:txBody>
      </p:sp>
      <p:pic>
        <p:nvPicPr>
          <p:cNvPr id="204" name="Google Shape;204;p67"/>
          <p:cNvPicPr preferRelativeResize="0"/>
          <p:nvPr>
            <p:ph idx="2" type="pic"/>
          </p:nvPr>
        </p:nvPicPr>
        <p:blipFill rotWithShape="1">
          <a:blip r:embed="rId4">
            <a:alphaModFix/>
          </a:blip>
          <a:srcRect b="11457" l="0" r="0" t="11457"/>
          <a:stretch/>
        </p:blipFill>
        <p:spPr>
          <a:xfrm>
            <a:off x="7051675" y="1203325"/>
            <a:ext cx="5130800" cy="3913188"/>
          </a:xfrm>
          <a:prstGeom prst="rect">
            <a:avLst/>
          </a:prstGeom>
          <a:solidFill>
            <a:schemeClr val="lt1"/>
          </a:solidFill>
          <a:ln>
            <a:noFill/>
          </a:ln>
        </p:spPr>
      </p:pic>
      <p:sp>
        <p:nvSpPr>
          <p:cNvPr id="205" name="Google Shape;205;p67"/>
          <p:cNvSpPr txBox="1"/>
          <p:nvPr/>
        </p:nvSpPr>
        <p:spPr>
          <a:xfrm>
            <a:off x="7328994" y="4419600"/>
            <a:ext cx="2607486"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70C0"/>
                </a:solidFill>
                <a:latin typeface="Arial"/>
                <a:ea typeface="Arial"/>
                <a:cs typeface="Arial"/>
                <a:sym typeface="Arial"/>
              </a:rPr>
              <a:t>Leone Beer: PEAK Youth Mountain Entrepreneur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68"/>
          <p:cNvSpPr txBox="1"/>
          <p:nvPr>
            <p:ph idx="1" type="body"/>
          </p:nvPr>
        </p:nvSpPr>
        <p:spPr>
          <a:xfrm>
            <a:off x="4482539" y="1091818"/>
            <a:ext cx="7254535" cy="4901442"/>
          </a:xfrm>
          <a:prstGeom prst="rect">
            <a:avLst/>
          </a:prstGeom>
          <a:noFill/>
          <a:ln>
            <a:noFill/>
          </a:ln>
        </p:spPr>
        <p:txBody>
          <a:bodyPr anchorCtr="0" anchor="t" bIns="45700" lIns="91425" spcFirstLastPara="1" rIns="91425" wrap="square" tIns="45700">
            <a:noAutofit/>
          </a:bodyPr>
          <a:lstStyle/>
          <a:p>
            <a:pPr indent="3175" lvl="0" marL="225425" rtl="0" algn="just">
              <a:lnSpc>
                <a:spcPct val="90000"/>
              </a:lnSpc>
              <a:spcBef>
                <a:spcPts val="1000"/>
              </a:spcBef>
              <a:spcAft>
                <a:spcPts val="0"/>
              </a:spcAft>
              <a:buSzPts val="2400"/>
              <a:buNone/>
            </a:pPr>
            <a:r>
              <a:t/>
            </a:r>
            <a:endParaRPr sz="1800">
              <a:solidFill>
                <a:srgbClr val="000000"/>
              </a:solidFill>
              <a:latin typeface="Calibri"/>
              <a:ea typeface="Calibri"/>
              <a:cs typeface="Calibri"/>
              <a:sym typeface="Calibri"/>
            </a:endParaRPr>
          </a:p>
          <a:p>
            <a:pPr indent="-285750" lvl="0" marL="511175" rtl="0" algn="just">
              <a:lnSpc>
                <a:spcPct val="90000"/>
              </a:lnSpc>
              <a:spcBef>
                <a:spcPts val="1000"/>
              </a:spcBef>
              <a:spcAft>
                <a:spcPts val="0"/>
              </a:spcAft>
              <a:buSzPts val="2400"/>
              <a:buFont typeface="Arial"/>
              <a:buChar char="•"/>
            </a:pPr>
            <a:r>
              <a:rPr lang="en-US" sz="1800">
                <a:solidFill>
                  <a:srgbClr val="000000"/>
                </a:solidFill>
              </a:rPr>
              <a:t>Esistono diverse definizioni di giovane. Ai fini di PEAK, il termine </a:t>
            </a:r>
            <a:r>
              <a:rPr b="1" lang="en-US" sz="1800">
                <a:solidFill>
                  <a:srgbClr val="0070C0"/>
                </a:solidFill>
              </a:rPr>
              <a:t>giovane</a:t>
            </a:r>
            <a:r>
              <a:rPr lang="en-US" sz="1800">
                <a:solidFill>
                  <a:srgbClr val="000000"/>
                </a:solidFill>
              </a:rPr>
              <a:t> si riferisce a qualsiasi persona di età non superiore ai 30 anni.</a:t>
            </a:r>
            <a:endParaRPr/>
          </a:p>
          <a:p>
            <a:pPr indent="0" lvl="0" marL="225425" rtl="0" algn="just">
              <a:lnSpc>
                <a:spcPct val="90000"/>
              </a:lnSpc>
              <a:spcBef>
                <a:spcPts val="1000"/>
              </a:spcBef>
              <a:spcAft>
                <a:spcPts val="0"/>
              </a:spcAft>
              <a:buSzPts val="2400"/>
              <a:buNone/>
            </a:pPr>
            <a:r>
              <a:rPr lang="en-US" sz="1800">
                <a:solidFill>
                  <a:srgbClr val="FF33CC"/>
                </a:solidFill>
                <a:latin typeface="Arial"/>
                <a:ea typeface="Arial"/>
                <a:cs typeface="Arial"/>
                <a:sym typeface="Arial"/>
              </a:rPr>
              <a:t>🌐</a:t>
            </a:r>
            <a:r>
              <a:rPr lang="en-US" sz="1800">
                <a:solidFill>
                  <a:srgbClr val="000000"/>
                </a:solidFill>
                <a:latin typeface="Calibri"/>
                <a:ea typeface="Calibri"/>
                <a:cs typeface="Calibri"/>
                <a:sym typeface="Calibri"/>
              </a:rPr>
              <a:t> </a:t>
            </a:r>
            <a:r>
              <a:rPr lang="en-US" sz="1800" u="sng">
                <a:solidFill>
                  <a:srgbClr val="0070C0"/>
                </a:solidFill>
                <a:latin typeface="Calibri"/>
                <a:ea typeface="Calibri"/>
                <a:cs typeface="Calibri"/>
                <a:sym typeface="Calibri"/>
                <a:hlinkClick r:id="rId3">
                  <a:extLst>
                    <a:ext uri="{A12FA001-AC4F-418D-AE19-62706E023703}">
                      <ahyp:hlinkClr val="tx"/>
                    </a:ext>
                  </a:extLst>
                </a:hlinkClick>
              </a:rPr>
              <a:t>Microsoft Word - YOUTH_Definition_2013-1-23.docx (un.org)</a:t>
            </a:r>
            <a:endParaRPr sz="1800">
              <a:solidFill>
                <a:srgbClr val="0070C0"/>
              </a:solidFill>
              <a:latin typeface="Calibri"/>
              <a:ea typeface="Calibri"/>
              <a:cs typeface="Calibri"/>
              <a:sym typeface="Calibri"/>
            </a:endParaRPr>
          </a:p>
          <a:p>
            <a:pPr indent="-133350" lvl="0" marL="511175" rtl="0" algn="just">
              <a:lnSpc>
                <a:spcPct val="90000"/>
              </a:lnSpc>
              <a:spcBef>
                <a:spcPts val="1000"/>
              </a:spcBef>
              <a:spcAft>
                <a:spcPts val="0"/>
              </a:spcAft>
              <a:buSzPts val="2400"/>
              <a:buFont typeface="Arial"/>
              <a:buNone/>
            </a:pPr>
            <a:r>
              <a:t/>
            </a:r>
            <a:endParaRPr b="1" sz="1800">
              <a:solidFill>
                <a:srgbClr val="7030A0"/>
              </a:solidFill>
              <a:latin typeface="Calibri"/>
              <a:ea typeface="Calibri"/>
              <a:cs typeface="Calibri"/>
              <a:sym typeface="Calibri"/>
            </a:endParaRPr>
          </a:p>
          <a:p>
            <a:pPr indent="-285750" lvl="0" marL="511175" rtl="0" algn="just">
              <a:lnSpc>
                <a:spcPct val="90000"/>
              </a:lnSpc>
              <a:spcBef>
                <a:spcPts val="1000"/>
              </a:spcBef>
              <a:spcAft>
                <a:spcPts val="0"/>
              </a:spcAft>
              <a:buSzPts val="2400"/>
              <a:buFont typeface="Arial"/>
              <a:buChar char="•"/>
            </a:pPr>
            <a:r>
              <a:rPr lang="en-US" sz="1800">
                <a:solidFill>
                  <a:srgbClr val="000000"/>
                </a:solidFill>
              </a:rPr>
              <a:t>Come per i giovani, ci sono molti modi per definire un Imprenditore - il Fondo Gritti ne descrive l'origine dal verbo francese "Entreprendre" che significa "iniziare qualcosa o intraprendere".</a:t>
            </a:r>
            <a:endParaRPr/>
          </a:p>
          <a:p>
            <a:pPr indent="0" lvl="0" marL="228600" rtl="0" algn="just">
              <a:lnSpc>
                <a:spcPct val="107000"/>
              </a:lnSpc>
              <a:spcBef>
                <a:spcPts val="1000"/>
              </a:spcBef>
              <a:spcAft>
                <a:spcPts val="0"/>
              </a:spcAft>
              <a:buSzPts val="2400"/>
              <a:buNone/>
            </a:pPr>
            <a:r>
              <a:rPr lang="en-US" sz="1800">
                <a:solidFill>
                  <a:srgbClr val="FF33CC"/>
                </a:solidFill>
                <a:latin typeface="Arial"/>
                <a:ea typeface="Arial"/>
                <a:cs typeface="Arial"/>
                <a:sym typeface="Arial"/>
              </a:rPr>
              <a:t>🌐</a:t>
            </a:r>
            <a:r>
              <a:rPr lang="en-US" sz="1800">
                <a:solidFill>
                  <a:srgbClr val="0070C0"/>
                </a:solidFill>
                <a:latin typeface="Calibri"/>
                <a:ea typeface="Calibri"/>
                <a:cs typeface="Calibri"/>
                <a:sym typeface="Calibri"/>
              </a:rPr>
              <a:t> </a:t>
            </a:r>
            <a:r>
              <a:rPr lang="en-US" sz="1800" u="sng">
                <a:solidFill>
                  <a:srgbClr val="0070C0"/>
                </a:solidFill>
                <a:latin typeface="Calibri"/>
                <a:ea typeface="Calibri"/>
                <a:cs typeface="Calibri"/>
                <a:sym typeface="Calibri"/>
                <a:hlinkClick r:id="rId4">
                  <a:extLst>
                    <a:ext uri="{A12FA001-AC4F-418D-AE19-62706E023703}">
                      <ahyp:hlinkClr val="tx"/>
                    </a:ext>
                  </a:extLst>
                </a:hlinkClick>
              </a:rPr>
              <a:t>What Is The Origin Of The Word "Entrepreneur"? - The Gritti Fund</a:t>
            </a:r>
            <a:endParaRPr sz="1800">
              <a:solidFill>
                <a:srgbClr val="000000"/>
              </a:solidFill>
              <a:latin typeface="Calibri"/>
              <a:ea typeface="Calibri"/>
              <a:cs typeface="Calibri"/>
              <a:sym typeface="Calibri"/>
            </a:endParaRPr>
          </a:p>
          <a:p>
            <a:pPr indent="-285750" lvl="0" marL="511175" rtl="0" algn="just">
              <a:lnSpc>
                <a:spcPct val="90000"/>
              </a:lnSpc>
              <a:spcBef>
                <a:spcPts val="1000"/>
              </a:spcBef>
              <a:spcAft>
                <a:spcPts val="0"/>
              </a:spcAft>
              <a:buSzPts val="2400"/>
              <a:buFont typeface="Arial"/>
              <a:buChar char="•"/>
            </a:pPr>
            <a:r>
              <a:rPr lang="en-US" sz="1800">
                <a:solidFill>
                  <a:srgbClr val="000000"/>
                </a:solidFill>
              </a:rPr>
              <a:t>Come abbiamo scoperto in precedenza, le montagne occupano il 41,3% del territorio europeo e ospitano il 25,4% della popolazione europea. Ma queste comunità rurali remote hanno spesso problemi ed esigenze complesse.</a:t>
            </a:r>
            <a:endParaRPr/>
          </a:p>
          <a:p>
            <a:pPr indent="3175" lvl="0" marL="225425" rtl="0" algn="just">
              <a:lnSpc>
                <a:spcPct val="90000"/>
              </a:lnSpc>
              <a:spcBef>
                <a:spcPts val="1000"/>
              </a:spcBef>
              <a:spcAft>
                <a:spcPts val="0"/>
              </a:spcAft>
              <a:buSzPts val="2400"/>
              <a:buNone/>
            </a:pPr>
            <a:r>
              <a:t/>
            </a:r>
            <a:endParaRPr sz="1800"/>
          </a:p>
          <a:p>
            <a:pPr indent="3175" lvl="0" marL="225425" rtl="0" algn="just">
              <a:lnSpc>
                <a:spcPct val="90000"/>
              </a:lnSpc>
              <a:spcBef>
                <a:spcPts val="1000"/>
              </a:spcBef>
              <a:spcAft>
                <a:spcPts val="0"/>
              </a:spcAft>
              <a:buSzPts val="2400"/>
              <a:buNone/>
            </a:pPr>
            <a:r>
              <a:t/>
            </a:r>
            <a:endParaRPr b="1" sz="1800">
              <a:solidFill>
                <a:srgbClr val="000000"/>
              </a:solidFill>
              <a:latin typeface="Calibri"/>
              <a:ea typeface="Calibri"/>
              <a:cs typeface="Calibri"/>
              <a:sym typeface="Calibri"/>
            </a:endParaRPr>
          </a:p>
          <a:p>
            <a:pPr indent="3175" lvl="0" marL="225425" rtl="0" algn="just">
              <a:lnSpc>
                <a:spcPct val="90000"/>
              </a:lnSpc>
              <a:spcBef>
                <a:spcPts val="1000"/>
              </a:spcBef>
              <a:spcAft>
                <a:spcPts val="0"/>
              </a:spcAft>
              <a:buSzPts val="2400"/>
              <a:buNone/>
            </a:pPr>
            <a:r>
              <a:t/>
            </a:r>
            <a:endParaRPr b="1" sz="1800">
              <a:solidFill>
                <a:srgbClr val="000000"/>
              </a:solidFill>
              <a:latin typeface="Calibri"/>
              <a:ea typeface="Calibri"/>
              <a:cs typeface="Calibri"/>
              <a:sym typeface="Calibri"/>
            </a:endParaRPr>
          </a:p>
        </p:txBody>
      </p:sp>
      <p:sp>
        <p:nvSpPr>
          <p:cNvPr id="211" name="Google Shape;211;p68"/>
          <p:cNvSpPr txBox="1"/>
          <p:nvPr>
            <p:ph idx="3" type="body"/>
          </p:nvPr>
        </p:nvSpPr>
        <p:spPr>
          <a:xfrm>
            <a:off x="4670750" y="482599"/>
            <a:ext cx="4759853" cy="991359"/>
          </a:xfrm>
          <a:prstGeom prst="rect">
            <a:avLst/>
          </a:prstGeom>
          <a:noFill/>
          <a:ln>
            <a:noFill/>
          </a:ln>
        </p:spPr>
        <p:txBody>
          <a:bodyPr anchorCtr="0" anchor="t" bIns="45700" lIns="91425" spcFirstLastPara="1" rIns="91425" wrap="square" tIns="45700">
            <a:normAutofit fontScale="25000"/>
          </a:bodyPr>
          <a:lstStyle/>
          <a:p>
            <a:pPr indent="0" lvl="0" marL="0" rtl="0" algn="l">
              <a:lnSpc>
                <a:spcPct val="115000"/>
              </a:lnSpc>
              <a:spcBef>
                <a:spcPts val="0"/>
              </a:spcBef>
              <a:spcAft>
                <a:spcPts val="0"/>
              </a:spcAft>
              <a:buNone/>
            </a:pPr>
            <a:r>
              <a:rPr lang="en-US" sz="6500">
                <a:solidFill>
                  <a:srgbClr val="0070C0"/>
                </a:solidFill>
              </a:rPr>
              <a:t>Che cos'è un giovane </a:t>
            </a:r>
            <a:endParaRPr sz="6500">
              <a:solidFill>
                <a:srgbClr val="0070C0"/>
              </a:solidFill>
            </a:endParaRPr>
          </a:p>
          <a:p>
            <a:pPr indent="0" lvl="0" marL="0" rtl="0" algn="l">
              <a:lnSpc>
                <a:spcPct val="115000"/>
              </a:lnSpc>
              <a:spcBef>
                <a:spcPts val="0"/>
              </a:spcBef>
              <a:spcAft>
                <a:spcPts val="0"/>
              </a:spcAft>
              <a:buNone/>
            </a:pPr>
            <a:r>
              <a:rPr lang="en-US" sz="6500">
                <a:solidFill>
                  <a:srgbClr val="0070C0"/>
                </a:solidFill>
              </a:rPr>
              <a:t>Imprenditore di montagna?</a:t>
            </a:r>
            <a:endParaRPr sz="6500">
              <a:solidFill>
                <a:srgbClr val="0070C0"/>
              </a:solidFill>
            </a:endParaRPr>
          </a:p>
          <a:p>
            <a:pPr indent="0" lvl="0" marL="0" rtl="0" algn="l">
              <a:lnSpc>
                <a:spcPct val="90000"/>
              </a:lnSpc>
              <a:spcBef>
                <a:spcPts val="600"/>
              </a:spcBef>
              <a:spcAft>
                <a:spcPts val="0"/>
              </a:spcAft>
              <a:buClr>
                <a:srgbClr val="595959"/>
              </a:buClr>
              <a:buSzPct val="116598"/>
              <a:buNone/>
            </a:pPr>
            <a:r>
              <a:t/>
            </a:r>
            <a:endParaRPr sz="6500">
              <a:solidFill>
                <a:srgbClr val="0070C0"/>
              </a:solidFill>
            </a:endParaRPr>
          </a:p>
        </p:txBody>
      </p:sp>
      <p:pic>
        <p:nvPicPr>
          <p:cNvPr descr="A picture containing outdoor&#10;&#10;Description automatically generated" id="212" name="Google Shape;212;p68"/>
          <p:cNvPicPr preferRelativeResize="0"/>
          <p:nvPr>
            <p:ph idx="2" type="pic"/>
          </p:nvPr>
        </p:nvPicPr>
        <p:blipFill rotWithShape="1">
          <a:blip r:embed="rId5">
            <a:alphaModFix/>
          </a:blip>
          <a:srcRect b="0" l="16791" r="29977" t="0"/>
          <a:stretch/>
        </p:blipFill>
        <p:spPr>
          <a:xfrm flipH="1">
            <a:off x="-379898" y="2780"/>
            <a:ext cx="4862437" cy="6855220"/>
          </a:xfrm>
          <a:prstGeom prst="rect">
            <a:avLst/>
          </a:prstGeom>
          <a:noFill/>
          <a:ln>
            <a:noFill/>
          </a:ln>
        </p:spPr>
      </p:pic>
      <p:sp>
        <p:nvSpPr>
          <p:cNvPr id="213" name="Google Shape;213;p68"/>
          <p:cNvSpPr txBox="1"/>
          <p:nvPr/>
        </p:nvSpPr>
        <p:spPr>
          <a:xfrm>
            <a:off x="454926" y="5313680"/>
            <a:ext cx="3436354"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70C0"/>
                </a:solidFill>
                <a:latin typeface="Arial"/>
                <a:ea typeface="Arial"/>
                <a:cs typeface="Arial"/>
                <a:sym typeface="Arial"/>
              </a:rPr>
              <a:t>Your Wellbeing Warrior: PEAK Youth Mountain Entrepreneur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69"/>
          <p:cNvSpPr txBox="1"/>
          <p:nvPr>
            <p:ph idx="1" type="body"/>
          </p:nvPr>
        </p:nvSpPr>
        <p:spPr>
          <a:xfrm>
            <a:off x="5816600" y="3793603"/>
            <a:ext cx="5893200" cy="25020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595959"/>
              </a:buClr>
              <a:buSzPts val="2400"/>
              <a:buNone/>
            </a:pPr>
            <a:r>
              <a:rPr b="1" i="1" lang="en-US" sz="2800"/>
              <a:t>Nel 2021, nell'UE c'erano 71,0 milioni di persone di età compresa tra i 15 e i 29 anni, di cui 5,0 milioni erano disoccupati, con un rapporto di disoccupazione nell'UE del 7,1% (Eurostat, 2022).</a:t>
            </a:r>
            <a:endParaRPr/>
          </a:p>
        </p:txBody>
      </p:sp>
      <p:sp>
        <p:nvSpPr>
          <p:cNvPr id="219" name="Google Shape;219;p69"/>
          <p:cNvSpPr txBox="1"/>
          <p:nvPr>
            <p:ph idx="3" type="body"/>
          </p:nvPr>
        </p:nvSpPr>
        <p:spPr>
          <a:xfrm>
            <a:off x="381569" y="4132668"/>
            <a:ext cx="3685464" cy="2374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a:solidFill>
                  <a:srgbClr val="0070C0"/>
                </a:solidFill>
              </a:rPr>
              <a:t>Sapevi che…?</a:t>
            </a:r>
            <a:endParaRPr/>
          </a:p>
        </p:txBody>
      </p:sp>
      <p:grpSp>
        <p:nvGrpSpPr>
          <p:cNvPr id="220" name="Google Shape;220;p69"/>
          <p:cNvGrpSpPr/>
          <p:nvPr/>
        </p:nvGrpSpPr>
        <p:grpSpPr>
          <a:xfrm rot="3085413">
            <a:off x="8757057" y="997524"/>
            <a:ext cx="2082443" cy="2861107"/>
            <a:chOff x="5875548" y="3125276"/>
            <a:chExt cx="438214" cy="602070"/>
          </a:xfrm>
        </p:grpSpPr>
        <p:sp>
          <p:nvSpPr>
            <p:cNvPr id="221" name="Google Shape;221;p69"/>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 name="Google Shape;222;p69"/>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223" name="Google Shape;223;p69"/>
          <p:cNvPicPr preferRelativeResize="0"/>
          <p:nvPr>
            <p:ph idx="2" type="pic"/>
          </p:nvPr>
        </p:nvPicPr>
        <p:blipFill rotWithShape="1">
          <a:blip r:embed="rId3">
            <a:alphaModFix/>
          </a:blip>
          <a:srcRect b="15823" l="67" r="-64" t="31895"/>
          <a:stretch/>
        </p:blipFill>
        <p:spPr>
          <a:xfrm>
            <a:off x="8146" y="0"/>
            <a:ext cx="12175708" cy="3635823"/>
          </a:xfrm>
          <a:prstGeom prst="rect">
            <a:avLst/>
          </a:prstGeom>
          <a:noFill/>
          <a:ln>
            <a:noFill/>
          </a:ln>
        </p:spPr>
      </p:pic>
      <p:pic>
        <p:nvPicPr>
          <p:cNvPr id="224" name="Google Shape;224;p69"/>
          <p:cNvPicPr preferRelativeResize="0"/>
          <p:nvPr/>
        </p:nvPicPr>
        <p:blipFill rotWithShape="1">
          <a:blip r:embed="rId4">
            <a:alphaModFix/>
          </a:blip>
          <a:srcRect b="0" l="0" r="0" t="0"/>
          <a:stretch/>
        </p:blipFill>
        <p:spPr>
          <a:xfrm>
            <a:off x="0" y="-35316"/>
            <a:ext cx="12192000" cy="676081"/>
          </a:xfrm>
          <a:prstGeom prst="rect">
            <a:avLst/>
          </a:prstGeom>
          <a:noFill/>
          <a:ln>
            <a:noFill/>
          </a:ln>
        </p:spPr>
      </p:pic>
      <p:sp>
        <p:nvSpPr>
          <p:cNvPr id="225" name="Google Shape;225;p69"/>
          <p:cNvSpPr txBox="1"/>
          <p:nvPr/>
        </p:nvSpPr>
        <p:spPr>
          <a:xfrm>
            <a:off x="7609840" y="1198880"/>
            <a:ext cx="2966720"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70C0"/>
                </a:solidFill>
                <a:latin typeface="Arial"/>
                <a:ea typeface="Arial"/>
                <a:cs typeface="Arial"/>
                <a:sym typeface="Arial"/>
              </a:rPr>
              <a:t>Lost Sheep Guiding: PEAK Youth Mountain Entrepreneur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0x0101000C1B7B18D511E2499AA0C0E9245F7BDE</vt:lpwstr>
  </property>
  <property fmtid="{D5CDD505-2E9C-101B-9397-08002B2CF9AE}" pid="3" name="MediaServiceImageTags">
    <vt:lpwstr/>
  </property>
</Properties>
</file>