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Montserrat"/>
      <p:regular r:id="rId23"/>
      <p:bold r:id="rId24"/>
      <p:italic r:id="rId25"/>
      <p:boldItalic r:id="rId26"/>
    </p:embeddedFont>
    <p:embeddedFont>
      <p:font typeface="Montserrat Light"/>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jF8l1eglGA7iI1qWOeX5g7l4Ru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2BC1E06-3B85-42DD-9BDB-B96EEC8EAE78}">
  <a:tblStyle styleId="{A2BC1E06-3B85-42DD-9BDB-B96EEC8EAE78}" styleName="Table_0">
    <a:wholeTbl>
      <a:tcTxStyle b="off" i="off">
        <a:font>
          <a:latin typeface="Arial"/>
          <a:ea typeface="Arial"/>
          <a:cs typeface="Arial"/>
        </a:font>
        <a:schemeClr val="dk1"/>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tcStyle>
        <a:tcBdr>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tcBdr>
      </a:tcStyle>
    </a:band1H>
    <a:band2H>
      <a:tcTxStyle b="off" i="off"/>
    </a:band2H>
    <a:band1V>
      <a:tcTxStyle b="off" i="off"/>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cBdr>
      </a:tcStyle>
    </a:band1V>
    <a:band2V>
      <a:tcTxStyle b="off" i="off"/>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cBdr>
      </a:tcStyle>
    </a:band2V>
    <a:lastCol>
      <a:tcTxStyle b="on" i="off"/>
    </a:lastCol>
    <a:firstCol>
      <a:tcTxStyle b="on" i="off"/>
    </a:firstCol>
    <a:lastRow>
      <a:tcTxStyle b="on" i="off"/>
      <a:tcStyle>
        <a:tcBdr>
          <a:top>
            <a:ln cap="flat" cmpd="sng" w="50800">
              <a:solidFill>
                <a:schemeClr val="accent5"/>
              </a:solidFill>
              <a:prstDash val="solid"/>
              <a:round/>
              <a:headEnd len="sm" w="sm" type="none"/>
              <a:tailEnd len="sm" w="sm" type="none"/>
            </a:ln>
          </a:top>
        </a:tcBdr>
      </a:tcStyle>
    </a:lastRow>
    <a:seCell>
      <a:tcTxStyle b="off" i="off"/>
    </a:seCell>
    <a:swCell>
      <a:tcTxStyle b="off" i="off"/>
    </a:swCell>
    <a:firstRow>
      <a:tcTxStyle b="on" i="off">
        <a:font>
          <a:latin typeface="Arial"/>
          <a:ea typeface="Arial"/>
          <a:cs typeface="Arial"/>
        </a:font>
        <a:schemeClr val="lt1"/>
      </a:tcTxStyle>
      <a:tcStyle>
        <a:fill>
          <a:solidFill>
            <a:schemeClr val="accent5"/>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ontserrat-bold.fntdata"/><Relationship Id="rId23" Type="http://schemas.openxmlformats.org/officeDocument/2006/relationships/font" Target="fonts/Montserrat-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Italic.fntdata"/><Relationship Id="rId25" Type="http://schemas.openxmlformats.org/officeDocument/2006/relationships/font" Target="fonts/Montserrat-italic.fntdata"/><Relationship Id="rId28" Type="http://schemas.openxmlformats.org/officeDocument/2006/relationships/font" Target="fonts/MontserratLight-bold.fntdata"/><Relationship Id="rId27" Type="http://schemas.openxmlformats.org/officeDocument/2006/relationships/font" Target="fonts/MontserratLigh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Light-italic.fntdata"/><Relationship Id="rId7" Type="http://schemas.openxmlformats.org/officeDocument/2006/relationships/slide" Target="slides/slide2.xml"/><Relationship Id="rId8" Type="http://schemas.openxmlformats.org/officeDocument/2006/relationships/slide" Target="slides/slide3.xml"/><Relationship Id="rId31" Type="http://customschemas.google.com/relationships/presentationmetadata" Target="metadata"/><Relationship Id="rId30" Type="http://schemas.openxmlformats.org/officeDocument/2006/relationships/font" Target="fonts/MontserratLight-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9" name="Google Shape;249;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9" name="Google Shape;25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9" name="Google Shape;26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8" name="Google Shape;278;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5" name="Google Shape;285;p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2" name="Google Shape;292;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2" name="Google Shape;30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2" name="Google Shape;312;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 name="Google Shape;18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1" name="Google Shape;19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8" name="Google Shape;198;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3" name="Google Shape;213;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 name="Google Shape;22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8" name="Google Shape;23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p:cSld name="Cover Slide ">
    <p:spTree>
      <p:nvGrpSpPr>
        <p:cNvPr id="11" name="Shape 11"/>
        <p:cNvGrpSpPr/>
        <p:nvPr/>
      </p:nvGrpSpPr>
      <p:grpSpPr>
        <a:xfrm>
          <a:off x="0" y="0"/>
          <a:ext cx="0" cy="0"/>
          <a:chOff x="0" y="0"/>
          <a:chExt cx="0" cy="0"/>
        </a:xfrm>
      </p:grpSpPr>
      <p:sp>
        <p:nvSpPr>
          <p:cNvPr id="12" name="Google Shape;12;p36"/>
          <p:cNvSpPr/>
          <p:nvPr/>
        </p:nvSpPr>
        <p:spPr>
          <a:xfrm>
            <a:off x="1948762" y="1722815"/>
            <a:ext cx="10243238" cy="5171791"/>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13" name="Google Shape;13;p36"/>
          <p:cNvPicPr preferRelativeResize="0"/>
          <p:nvPr/>
        </p:nvPicPr>
        <p:blipFill rotWithShape="1">
          <a:blip r:embed="rId2">
            <a:alphaModFix/>
          </a:blip>
          <a:srcRect b="0" l="0" r="0" t="0"/>
          <a:stretch/>
        </p:blipFill>
        <p:spPr>
          <a:xfrm>
            <a:off x="5317933" y="707727"/>
            <a:ext cx="4104904" cy="941876"/>
          </a:xfrm>
          <a:prstGeom prst="rect">
            <a:avLst/>
          </a:prstGeom>
          <a:noFill/>
          <a:ln>
            <a:noFill/>
          </a:ln>
        </p:spPr>
      </p:pic>
      <p:sp>
        <p:nvSpPr>
          <p:cNvPr id="14" name="Google Shape;14;p36"/>
          <p:cNvSpPr/>
          <p:nvPr>
            <p:ph idx="2" type="pic"/>
          </p:nvPr>
        </p:nvSpPr>
        <p:spPr>
          <a:xfrm>
            <a:off x="-14513" y="923489"/>
            <a:ext cx="4390612" cy="5971126"/>
          </a:xfrm>
          <a:prstGeom prst="rect">
            <a:avLst/>
          </a:prstGeom>
          <a:noFill/>
          <a:ln>
            <a:noFill/>
          </a:ln>
        </p:spPr>
      </p:sp>
      <p:sp>
        <p:nvSpPr>
          <p:cNvPr id="15" name="Google Shape;15;p36"/>
          <p:cNvSpPr/>
          <p:nvPr/>
        </p:nvSpPr>
        <p:spPr>
          <a:xfrm>
            <a:off x="1948762" y="1686209"/>
            <a:ext cx="10243238" cy="5171791"/>
          </a:xfrm>
          <a:custGeom>
            <a:rect b="b" l="l" r="r" t="t"/>
            <a:pathLst>
              <a:path extrusionOk="0" h="577708" w="1144207">
                <a:moveTo>
                  <a:pt x="0" y="577709"/>
                </a:moveTo>
                <a:lnTo>
                  <a:pt x="267674" y="129289"/>
                </a:lnTo>
                <a:lnTo>
                  <a:pt x="1144207" y="0"/>
                </a:lnTo>
                <a:lnTo>
                  <a:pt x="1142961" y="577085"/>
                </a:lnTo>
                <a:close/>
              </a:path>
            </a:pathLst>
          </a:custGeom>
          <a:blipFill rotWithShape="1">
            <a:blip r:embed="rId3">
              <a:alphaModFix/>
            </a:blip>
            <a:stretch>
              <a:fillRect b="-65421" l="-32103" r="32102" t="-79310"/>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 name="Google Shape;16;p36"/>
          <p:cNvSpPr txBox="1"/>
          <p:nvPr>
            <p:ph idx="1" type="body"/>
          </p:nvPr>
        </p:nvSpPr>
        <p:spPr>
          <a:xfrm>
            <a:off x="5317932" y="4349593"/>
            <a:ext cx="5435885" cy="11582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36"/>
          <p:cNvSpPr txBox="1"/>
          <p:nvPr>
            <p:ph idx="3" type="body"/>
          </p:nvPr>
        </p:nvSpPr>
        <p:spPr>
          <a:xfrm>
            <a:off x="5317932" y="37509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8" name="Google Shape;18;p36"/>
          <p:cNvGrpSpPr/>
          <p:nvPr/>
        </p:nvGrpSpPr>
        <p:grpSpPr>
          <a:xfrm>
            <a:off x="9427616" y="5733416"/>
            <a:ext cx="2735993" cy="679345"/>
            <a:chOff x="0" y="0"/>
            <a:chExt cx="2301694" cy="571500"/>
          </a:xfrm>
        </p:grpSpPr>
        <p:sp>
          <p:nvSpPr>
            <p:cNvPr id="19" name="Google Shape;19;p36"/>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 name="Google Shape;20;p36"/>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1" name="Google Shape;21;p36"/>
          <p:cNvSpPr/>
          <p:nvPr/>
        </p:nvSpPr>
        <p:spPr>
          <a:xfrm flipH="1">
            <a:off x="5077932" y="4323426"/>
            <a:ext cx="6336000" cy="3600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131" name="Shape 131"/>
        <p:cNvGrpSpPr/>
        <p:nvPr/>
      </p:nvGrpSpPr>
      <p:grpSpPr>
        <a:xfrm>
          <a:off x="0" y="0"/>
          <a:ext cx="0" cy="0"/>
          <a:chOff x="0" y="0"/>
          <a:chExt cx="0" cy="0"/>
        </a:xfrm>
      </p:grpSpPr>
      <p:sp>
        <p:nvSpPr>
          <p:cNvPr id="132" name="Google Shape;132;p64"/>
          <p:cNvSpPr/>
          <p:nvPr/>
        </p:nvSpPr>
        <p:spPr>
          <a:xfrm>
            <a:off x="408953"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33" name="Google Shape;133;p64"/>
          <p:cNvSpPr txBox="1"/>
          <p:nvPr>
            <p:ph idx="1" type="body"/>
          </p:nvPr>
        </p:nvSpPr>
        <p:spPr>
          <a:xfrm>
            <a:off x="529759" y="1757011"/>
            <a:ext cx="11073662"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64"/>
          <p:cNvSpPr txBox="1"/>
          <p:nvPr>
            <p:ph idx="2" type="body"/>
          </p:nvPr>
        </p:nvSpPr>
        <p:spPr>
          <a:xfrm>
            <a:off x="529758" y="642972"/>
            <a:ext cx="11073661"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35" name="Google Shape;135;p64"/>
          <p:cNvGrpSpPr/>
          <p:nvPr/>
        </p:nvGrpSpPr>
        <p:grpSpPr>
          <a:xfrm>
            <a:off x="408953" y="6110271"/>
            <a:ext cx="11323912" cy="541807"/>
            <a:chOff x="430699" y="6069857"/>
            <a:chExt cx="11323912" cy="541807"/>
          </a:xfrm>
        </p:grpSpPr>
        <p:sp>
          <p:nvSpPr>
            <p:cNvPr id="136" name="Google Shape;136;p64"/>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 name="Google Shape;137;p64"/>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38" name="Google Shape;138;p64"/>
            <p:cNvPicPr preferRelativeResize="0"/>
            <p:nvPr/>
          </p:nvPicPr>
          <p:blipFill rotWithShape="1">
            <a:blip r:embed="rId2">
              <a:alphaModFix/>
            </a:blip>
            <a:srcRect b="-7349" l="28689" r="49707" t="328"/>
            <a:stretch/>
          </p:blipFill>
          <p:spPr>
            <a:xfrm>
              <a:off x="430699" y="6069857"/>
              <a:ext cx="394801" cy="448830"/>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with quote">
  <p:cSld name="Photo Slide with quote">
    <p:spTree>
      <p:nvGrpSpPr>
        <p:cNvPr id="139" name="Shape 139"/>
        <p:cNvGrpSpPr/>
        <p:nvPr/>
      </p:nvGrpSpPr>
      <p:grpSpPr>
        <a:xfrm>
          <a:off x="0" y="0"/>
          <a:ext cx="0" cy="0"/>
          <a:chOff x="0" y="0"/>
          <a:chExt cx="0" cy="0"/>
        </a:xfrm>
      </p:grpSpPr>
      <p:sp>
        <p:nvSpPr>
          <p:cNvPr id="140" name="Google Shape;140;p41"/>
          <p:cNvSpPr/>
          <p:nvPr/>
        </p:nvSpPr>
        <p:spPr>
          <a:xfrm>
            <a:off x="4559917"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 name="Google Shape;141;p41"/>
          <p:cNvSpPr/>
          <p:nvPr/>
        </p:nvSpPr>
        <p:spPr>
          <a:xfrm>
            <a:off x="4559918"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blipFill rotWithShape="1">
            <a:blip r:embed="rId2">
              <a:alphaModFix/>
            </a:blip>
            <a:stretch>
              <a:fillRect b="-65421" l="-32103" r="32102" t="-79310"/>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 name="Google Shape;142;p41"/>
          <p:cNvSpPr/>
          <p:nvPr>
            <p:ph idx="2" type="pic"/>
          </p:nvPr>
        </p:nvSpPr>
        <p:spPr>
          <a:xfrm>
            <a:off x="1" y="-22478"/>
            <a:ext cx="12187574" cy="6880476"/>
          </a:xfrm>
          <a:prstGeom prst="rect">
            <a:avLst/>
          </a:prstGeom>
          <a:noFill/>
          <a:ln>
            <a:noFill/>
          </a:ln>
        </p:spPr>
      </p:sp>
      <p:sp>
        <p:nvSpPr>
          <p:cNvPr id="143" name="Google Shape;143;p41"/>
          <p:cNvSpPr txBox="1"/>
          <p:nvPr>
            <p:ph idx="1" type="body"/>
          </p:nvPr>
        </p:nvSpPr>
        <p:spPr>
          <a:xfrm>
            <a:off x="10605172" y="4778869"/>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41"/>
          <p:cNvSpPr txBox="1"/>
          <p:nvPr>
            <p:ph idx="3" type="body"/>
          </p:nvPr>
        </p:nvSpPr>
        <p:spPr>
          <a:xfrm>
            <a:off x="7021108" y="1671991"/>
            <a:ext cx="4369392" cy="392344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41"/>
          <p:cNvSpPr txBox="1"/>
          <p:nvPr>
            <p:ph idx="4" type="body"/>
          </p:nvPr>
        </p:nvSpPr>
        <p:spPr>
          <a:xfrm>
            <a:off x="6900182" y="1639353"/>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41"/>
          <p:cNvSpPr/>
          <p:nvPr/>
        </p:nvSpPr>
        <p:spPr>
          <a:xfrm>
            <a:off x="5084618" y="6203859"/>
            <a:ext cx="6625332" cy="45719"/>
          </a:xfrm>
          <a:custGeom>
            <a:rect b="b" l="l" r="r" t="t"/>
            <a:pathLst>
              <a:path extrusionOk="0" h="8144" w="2568842">
                <a:moveTo>
                  <a:pt x="0" y="0"/>
                </a:moveTo>
                <a:lnTo>
                  <a:pt x="2568843" y="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 name="Google Shape;147;p41"/>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48" name="Shape 148"/>
        <p:cNvGrpSpPr/>
        <p:nvPr/>
      </p:nvGrpSpPr>
      <p:grpSpPr>
        <a:xfrm>
          <a:off x="0" y="0"/>
          <a:ext cx="0" cy="0"/>
          <a:chOff x="0" y="0"/>
          <a:chExt cx="0" cy="0"/>
        </a:xfrm>
      </p:grpSpPr>
      <p:sp>
        <p:nvSpPr>
          <p:cNvPr id="149" name="Google Shape;149;p63"/>
          <p:cNvSpPr/>
          <p:nvPr/>
        </p:nvSpPr>
        <p:spPr>
          <a:xfrm flipH="1" rot="-5400000">
            <a:off x="5604725" y="270725"/>
            <a:ext cx="6553432" cy="6621118"/>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 name="Google Shape;150;p63"/>
          <p:cNvSpPr/>
          <p:nvPr/>
        </p:nvSpPr>
        <p:spPr>
          <a:xfrm flipH="1" rot="-5400000">
            <a:off x="5557861" y="270725"/>
            <a:ext cx="6553432" cy="6621118"/>
          </a:xfrm>
          <a:custGeom>
            <a:rect b="b" l="l" r="r" t="t"/>
            <a:pathLst>
              <a:path extrusionOk="0" h="577708" w="1144207">
                <a:moveTo>
                  <a:pt x="0" y="577709"/>
                </a:moveTo>
                <a:lnTo>
                  <a:pt x="267674" y="129289"/>
                </a:lnTo>
                <a:lnTo>
                  <a:pt x="1144207" y="0"/>
                </a:lnTo>
                <a:lnTo>
                  <a:pt x="1142961" y="577085"/>
                </a:lnTo>
                <a:close/>
              </a:path>
            </a:pathLst>
          </a:custGeom>
          <a:blipFill rotWithShape="1">
            <a:blip r:embed="rId2">
              <a:alphaModFix/>
            </a:blip>
            <a:stretch>
              <a:fillRect b="-30962" l="-24307" r="24307" t="8632"/>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 name="Google Shape;151;p63"/>
          <p:cNvSpPr txBox="1"/>
          <p:nvPr>
            <p:ph idx="1" type="body"/>
          </p:nvPr>
        </p:nvSpPr>
        <p:spPr>
          <a:xfrm>
            <a:off x="1009870" y="3322266"/>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63"/>
          <p:cNvSpPr txBox="1"/>
          <p:nvPr>
            <p:ph idx="2" type="body"/>
          </p:nvPr>
        </p:nvSpPr>
        <p:spPr>
          <a:xfrm>
            <a:off x="1009870" y="3945225"/>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63"/>
          <p:cNvSpPr txBox="1"/>
          <p:nvPr>
            <p:ph idx="3" type="body"/>
          </p:nvPr>
        </p:nvSpPr>
        <p:spPr>
          <a:xfrm>
            <a:off x="1018034" y="4588788"/>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63"/>
          <p:cNvSpPr/>
          <p:nvPr/>
        </p:nvSpPr>
        <p:spPr>
          <a:xfrm flipH="1" rot="10800000">
            <a:off x="46864" y="5695906"/>
            <a:ext cx="5128570" cy="77733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55" name="Google Shape;155;p63"/>
          <p:cNvSpPr txBox="1"/>
          <p:nvPr>
            <p:ph idx="4" type="body"/>
          </p:nvPr>
        </p:nvSpPr>
        <p:spPr>
          <a:xfrm>
            <a:off x="918627" y="5726524"/>
            <a:ext cx="3898089"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63"/>
          <p:cNvSpPr txBox="1"/>
          <p:nvPr>
            <p:ph idx="5" type="body"/>
          </p:nvPr>
        </p:nvSpPr>
        <p:spPr>
          <a:xfrm>
            <a:off x="7986644" y="310924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63"/>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58" name="Google Shape;158;p63"/>
          <p:cNvGrpSpPr/>
          <p:nvPr/>
        </p:nvGrpSpPr>
        <p:grpSpPr>
          <a:xfrm>
            <a:off x="9432575" y="5721840"/>
            <a:ext cx="2735993" cy="679345"/>
            <a:chOff x="0" y="0"/>
            <a:chExt cx="2301694" cy="571500"/>
          </a:xfrm>
        </p:grpSpPr>
        <p:sp>
          <p:nvSpPr>
            <p:cNvPr id="159" name="Google Shape;159;p63"/>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0" name="Google Shape;160;p63"/>
            <p:cNvPicPr preferRelativeResize="0"/>
            <p:nvPr/>
          </p:nvPicPr>
          <p:blipFill rotWithShape="1">
            <a:blip r:embed="rId3">
              <a:alphaModFix/>
            </a:blip>
            <a:srcRect b="0" l="0" r="44449" t="0"/>
            <a:stretch/>
          </p:blipFill>
          <p:spPr>
            <a:xfrm>
              <a:off x="312965" y="96237"/>
              <a:ext cx="1675765" cy="384810"/>
            </a:xfrm>
            <a:prstGeom prst="rect">
              <a:avLst/>
            </a:prstGeom>
            <a:noFill/>
            <a:ln>
              <a:noFill/>
            </a:ln>
          </p:spPr>
        </p:pic>
      </p:grpSp>
      <p:pic>
        <p:nvPicPr>
          <p:cNvPr descr="A picture containing text, clock, sign, gauge&#10;&#10;Description automatically generated" id="161" name="Google Shape;161;p63"/>
          <p:cNvPicPr preferRelativeResize="0"/>
          <p:nvPr/>
        </p:nvPicPr>
        <p:blipFill rotWithShape="1">
          <a:blip r:embed="rId4">
            <a:alphaModFix/>
          </a:blip>
          <a:srcRect b="0" l="0" r="0" t="0"/>
          <a:stretch/>
        </p:blipFill>
        <p:spPr>
          <a:xfrm>
            <a:off x="711812" y="990700"/>
            <a:ext cx="4104904" cy="941876"/>
          </a:xfrm>
          <a:prstGeom prst="rect">
            <a:avLst/>
          </a:prstGeom>
          <a:noFill/>
          <a:ln>
            <a:noFill/>
          </a:ln>
        </p:spPr>
      </p:pic>
      <p:sp>
        <p:nvSpPr>
          <p:cNvPr id="162" name="Google Shape;162;p63"/>
          <p:cNvSpPr/>
          <p:nvPr/>
        </p:nvSpPr>
        <p:spPr>
          <a:xfrm rot="10800000">
            <a:off x="7639382" y="3074841"/>
            <a:ext cx="3890008" cy="45719"/>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1">
  <p:cSld name="Text Slide with Photo 1">
    <p:spTree>
      <p:nvGrpSpPr>
        <p:cNvPr id="22" name="Shape 22"/>
        <p:cNvGrpSpPr/>
        <p:nvPr/>
      </p:nvGrpSpPr>
      <p:grpSpPr>
        <a:xfrm>
          <a:off x="0" y="0"/>
          <a:ext cx="0" cy="0"/>
          <a:chOff x="0" y="0"/>
          <a:chExt cx="0" cy="0"/>
        </a:xfrm>
      </p:grpSpPr>
      <p:sp>
        <p:nvSpPr>
          <p:cNvPr id="23" name="Google Shape;23;p38"/>
          <p:cNvSpPr/>
          <p:nvPr/>
        </p:nvSpPr>
        <p:spPr>
          <a:xfrm flipH="1">
            <a:off x="1868123" y="4568506"/>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 name="Google Shape;24;p38"/>
          <p:cNvSpPr/>
          <p:nvPr>
            <p:ph idx="2" type="pic"/>
          </p:nvPr>
        </p:nvSpPr>
        <p:spPr>
          <a:xfrm flipH="1">
            <a:off x="-1" y="2780"/>
            <a:ext cx="4862437" cy="6855220"/>
          </a:xfrm>
          <a:prstGeom prst="rect">
            <a:avLst/>
          </a:prstGeom>
          <a:noFill/>
          <a:ln>
            <a:noFill/>
          </a:ln>
        </p:spPr>
      </p:sp>
      <p:sp>
        <p:nvSpPr>
          <p:cNvPr id="25" name="Google Shape;25;p38"/>
          <p:cNvSpPr/>
          <p:nvPr/>
        </p:nvSpPr>
        <p:spPr>
          <a:xfrm flipH="1">
            <a:off x="1838805" y="456742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56" l="-18855" r="18854" t="-14071"/>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 name="Google Shape;26;p38"/>
          <p:cNvSpPr/>
          <p:nvPr/>
        </p:nvSpPr>
        <p:spPr>
          <a:xfrm>
            <a:off x="4753425" y="13911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7" name="Google Shape;27;p38"/>
          <p:cNvSpPr txBox="1"/>
          <p:nvPr>
            <p:ph idx="1" type="body"/>
          </p:nvPr>
        </p:nvSpPr>
        <p:spPr>
          <a:xfrm>
            <a:off x="4874231" y="18078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38"/>
          <p:cNvSpPr txBox="1"/>
          <p:nvPr>
            <p:ph idx="3" type="body"/>
          </p:nvPr>
        </p:nvSpPr>
        <p:spPr>
          <a:xfrm>
            <a:off x="4874230" y="6937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9" name="Google Shape;29;p38"/>
          <p:cNvGrpSpPr/>
          <p:nvPr/>
        </p:nvGrpSpPr>
        <p:grpSpPr>
          <a:xfrm>
            <a:off x="4950389" y="6203959"/>
            <a:ext cx="6804222" cy="407705"/>
            <a:chOff x="4950389" y="6203959"/>
            <a:chExt cx="6804222" cy="407705"/>
          </a:xfrm>
        </p:grpSpPr>
        <p:sp>
          <p:nvSpPr>
            <p:cNvPr id="30" name="Google Shape;30;p38"/>
            <p:cNvSpPr/>
            <p:nvPr/>
          </p:nvSpPr>
          <p:spPr>
            <a:xfrm>
              <a:off x="4950389" y="6203959"/>
              <a:ext cx="6653029"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 name="Google Shape;31;p38"/>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2" name="Shape 32"/>
        <p:cNvGrpSpPr/>
        <p:nvPr/>
      </p:nvGrpSpPr>
      <p:grpSpPr>
        <a:xfrm>
          <a:off x="0" y="0"/>
          <a:ext cx="0" cy="0"/>
          <a:chOff x="0" y="0"/>
          <a:chExt cx="0" cy="0"/>
        </a:xfrm>
      </p:grpSpPr>
      <p:sp>
        <p:nvSpPr>
          <p:cNvPr id="33" name="Google Shape;33;p37"/>
          <p:cNvSpPr/>
          <p:nvPr/>
        </p:nvSpPr>
        <p:spPr>
          <a:xfrm>
            <a:off x="0" y="610"/>
            <a:ext cx="6525203" cy="6882859"/>
          </a:xfrm>
          <a:custGeom>
            <a:rect b="b" l="l" r="r" t="t"/>
            <a:pathLst>
              <a:path extrusionOk="0" h="767745" w="731963">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 name="Google Shape;34;p37"/>
          <p:cNvSpPr/>
          <p:nvPr/>
        </p:nvSpPr>
        <p:spPr>
          <a:xfrm>
            <a:off x="34468" y="610"/>
            <a:ext cx="6525203" cy="6882859"/>
          </a:xfrm>
          <a:custGeom>
            <a:rect b="b" l="l" r="r" t="t"/>
            <a:pathLst>
              <a:path extrusionOk="0" h="767745" w="731963">
                <a:moveTo>
                  <a:pt x="731964" y="0"/>
                </a:moveTo>
                <a:lnTo>
                  <a:pt x="560553" y="591191"/>
                </a:lnTo>
                <a:lnTo>
                  <a:pt x="1402" y="767745"/>
                </a:lnTo>
                <a:lnTo>
                  <a:pt x="0" y="779"/>
                </a:lnTo>
                <a:close/>
              </a:path>
            </a:pathLst>
          </a:custGeom>
          <a:blipFill rotWithShape="1">
            <a:blip r:embed="rId2">
              <a:alphaModFix amt="60027"/>
            </a:blip>
            <a:stretch>
              <a:fillRect b="-52754" l="-41096" r="10747" t="24"/>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 name="Google Shape;35;p37"/>
          <p:cNvSpPr/>
          <p:nvPr/>
        </p:nvSpPr>
        <p:spPr>
          <a:xfrm>
            <a:off x="613829" y="1557895"/>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6" name="Google Shape;36;p37"/>
          <p:cNvSpPr txBox="1"/>
          <p:nvPr>
            <p:ph idx="1" type="body"/>
          </p:nvPr>
        </p:nvSpPr>
        <p:spPr>
          <a:xfrm>
            <a:off x="651678" y="1929781"/>
            <a:ext cx="4306395" cy="32806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7"/>
          <p:cNvSpPr txBox="1"/>
          <p:nvPr>
            <p:ph idx="2" type="body"/>
          </p:nvPr>
        </p:nvSpPr>
        <p:spPr>
          <a:xfrm>
            <a:off x="613829" y="658730"/>
            <a:ext cx="4378451"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7"/>
          <p:cNvSpPr txBox="1"/>
          <p:nvPr>
            <p:ph idx="3" type="body"/>
          </p:nvPr>
        </p:nvSpPr>
        <p:spPr>
          <a:xfrm>
            <a:off x="7431607" y="68547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7"/>
          <p:cNvSpPr txBox="1"/>
          <p:nvPr>
            <p:ph idx="4" type="body"/>
          </p:nvPr>
        </p:nvSpPr>
        <p:spPr>
          <a:xfrm>
            <a:off x="7431607" y="176009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7"/>
          <p:cNvSpPr txBox="1"/>
          <p:nvPr>
            <p:ph idx="5" type="body"/>
          </p:nvPr>
        </p:nvSpPr>
        <p:spPr>
          <a:xfrm>
            <a:off x="7431607" y="281986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7"/>
          <p:cNvSpPr txBox="1"/>
          <p:nvPr>
            <p:ph idx="6" type="body"/>
          </p:nvPr>
        </p:nvSpPr>
        <p:spPr>
          <a:xfrm>
            <a:off x="7417752" y="387804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7"/>
          <p:cNvSpPr txBox="1"/>
          <p:nvPr>
            <p:ph idx="7" type="body"/>
          </p:nvPr>
        </p:nvSpPr>
        <p:spPr>
          <a:xfrm>
            <a:off x="7431607" y="4955348"/>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7"/>
          <p:cNvSpPr txBox="1"/>
          <p:nvPr>
            <p:ph idx="8" type="body"/>
          </p:nvPr>
        </p:nvSpPr>
        <p:spPr>
          <a:xfrm>
            <a:off x="6701697" y="74266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7"/>
          <p:cNvSpPr txBox="1"/>
          <p:nvPr>
            <p:ph idx="9" type="body"/>
          </p:nvPr>
        </p:nvSpPr>
        <p:spPr>
          <a:xfrm>
            <a:off x="6701697" y="181729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7"/>
          <p:cNvSpPr txBox="1"/>
          <p:nvPr>
            <p:ph idx="13" type="body"/>
          </p:nvPr>
        </p:nvSpPr>
        <p:spPr>
          <a:xfrm>
            <a:off x="6701697" y="287705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7"/>
          <p:cNvSpPr txBox="1"/>
          <p:nvPr>
            <p:ph idx="14" type="body"/>
          </p:nvPr>
        </p:nvSpPr>
        <p:spPr>
          <a:xfrm>
            <a:off x="6687842" y="393524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7"/>
          <p:cNvSpPr txBox="1"/>
          <p:nvPr>
            <p:ph idx="15" type="body"/>
          </p:nvPr>
        </p:nvSpPr>
        <p:spPr>
          <a:xfrm>
            <a:off x="6701697" y="5012543"/>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7"/>
          <p:cNvSpPr/>
          <p:nvPr/>
        </p:nvSpPr>
        <p:spPr>
          <a:xfrm>
            <a:off x="7285064" y="6089907"/>
            <a:ext cx="4498409" cy="46166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800"/>
              <a:buFont typeface="Arial"/>
              <a:buNone/>
            </a:pPr>
            <a:r>
              <a:rPr b="0" i="0" lang="en-US" sz="800" u="none" cap="none" strike="noStrik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b="0" i="0" sz="1400" u="none" cap="none" strike="noStrike">
              <a:solidFill>
                <a:srgbClr val="000000"/>
              </a:solidFill>
              <a:latin typeface="Arial"/>
              <a:ea typeface="Arial"/>
              <a:cs typeface="Arial"/>
              <a:sym typeface="Arial"/>
            </a:endParaRPr>
          </a:p>
        </p:txBody>
      </p:sp>
      <p:sp>
        <p:nvSpPr>
          <p:cNvPr id="49" name="Google Shape;49;p37"/>
          <p:cNvSpPr/>
          <p:nvPr/>
        </p:nvSpPr>
        <p:spPr>
          <a:xfrm>
            <a:off x="15865" y="5296347"/>
            <a:ext cx="6178609" cy="1587122"/>
          </a:xfrm>
          <a:custGeom>
            <a:rect b="b" l="l" r="r" t="t"/>
            <a:pathLst>
              <a:path extrusionOk="0" h="178035" w="693084">
                <a:moveTo>
                  <a:pt x="693085" y="178035"/>
                </a:moveTo>
                <a:lnTo>
                  <a:pt x="559150" y="0"/>
                </a:lnTo>
                <a:lnTo>
                  <a:pt x="0" y="176555"/>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 name="Google Shape;50;p37"/>
          <p:cNvSpPr/>
          <p:nvPr/>
        </p:nvSpPr>
        <p:spPr>
          <a:xfrm>
            <a:off x="152400" y="153010"/>
            <a:ext cx="6525203" cy="6882859"/>
          </a:xfrm>
          <a:custGeom>
            <a:rect b="b" l="l" r="r" t="t"/>
            <a:pathLst>
              <a:path extrusionOk="0" h="767745" w="731963">
                <a:moveTo>
                  <a:pt x="731964" y="0"/>
                </a:moveTo>
                <a:lnTo>
                  <a:pt x="560553" y="591191"/>
                </a:lnTo>
                <a:lnTo>
                  <a:pt x="1402" y="767745"/>
                </a:lnTo>
                <a:lnTo>
                  <a:pt x="0" y="779"/>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C">
  <p:cSld name="5 point icon Graph C">
    <p:spTree>
      <p:nvGrpSpPr>
        <p:cNvPr id="51" name="Shape 51"/>
        <p:cNvGrpSpPr/>
        <p:nvPr/>
      </p:nvGrpSpPr>
      <p:grpSpPr>
        <a:xfrm>
          <a:off x="0" y="0"/>
          <a:ext cx="0" cy="0"/>
          <a:chOff x="0" y="0"/>
          <a:chExt cx="0" cy="0"/>
        </a:xfrm>
      </p:grpSpPr>
      <p:grpSp>
        <p:nvGrpSpPr>
          <p:cNvPr id="52" name="Google Shape;52;p56"/>
          <p:cNvGrpSpPr/>
          <p:nvPr/>
        </p:nvGrpSpPr>
        <p:grpSpPr>
          <a:xfrm>
            <a:off x="1154562" y="1887157"/>
            <a:ext cx="9882876" cy="2798187"/>
            <a:chOff x="1875859" y="4907106"/>
            <a:chExt cx="20625932" cy="5839921"/>
          </a:xfrm>
        </p:grpSpPr>
        <p:sp>
          <p:nvSpPr>
            <p:cNvPr id="53" name="Google Shape;53;p56"/>
            <p:cNvSpPr/>
            <p:nvPr/>
          </p:nvSpPr>
          <p:spPr>
            <a:xfrm rot="10800000">
              <a:off x="1875859" y="4907106"/>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4" name="Google Shape;54;p56"/>
            <p:cNvSpPr/>
            <p:nvPr/>
          </p:nvSpPr>
          <p:spPr>
            <a:xfrm>
              <a:off x="5916227" y="4907106"/>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5" name="Google Shape;55;p56"/>
            <p:cNvSpPr/>
            <p:nvPr/>
          </p:nvSpPr>
          <p:spPr>
            <a:xfrm rot="10800000">
              <a:off x="9956596" y="4907109"/>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6" name="Google Shape;56;p56"/>
            <p:cNvSpPr/>
            <p:nvPr/>
          </p:nvSpPr>
          <p:spPr>
            <a:xfrm>
              <a:off x="13996964" y="4907111"/>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7" name="Google Shape;57;p56"/>
            <p:cNvSpPr/>
            <p:nvPr/>
          </p:nvSpPr>
          <p:spPr>
            <a:xfrm>
              <a:off x="1875859" y="4907106"/>
              <a:ext cx="4464459" cy="4631501"/>
            </a:xfrm>
            <a:prstGeom prst="blockArc">
              <a:avLst>
                <a:gd fmla="val 10800000" name="adj1"/>
                <a:gd fmla="val 0" name="adj2"/>
                <a:gd fmla="val 9694" name="adj3"/>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8" name="Google Shape;58;p56"/>
            <p:cNvSpPr/>
            <p:nvPr/>
          </p:nvSpPr>
          <p:spPr>
            <a:xfrm rot="10800000">
              <a:off x="18037332" y="4907111"/>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9" name="Google Shape;59;p56"/>
            <p:cNvSpPr/>
            <p:nvPr/>
          </p:nvSpPr>
          <p:spPr>
            <a:xfrm rot="10800000">
              <a:off x="5916227" y="4907106"/>
              <a:ext cx="4464459" cy="4631501"/>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0" name="Google Shape;60;p56"/>
            <p:cNvSpPr/>
            <p:nvPr/>
          </p:nvSpPr>
          <p:spPr>
            <a:xfrm rot="10800000">
              <a:off x="13996964" y="4907111"/>
              <a:ext cx="4464459" cy="4631501"/>
            </a:xfrm>
            <a:prstGeom prst="blockArc">
              <a:avLst>
                <a:gd fmla="val 10800000" name="adj1"/>
                <a:gd fmla="val 0" name="adj2"/>
                <a:gd fmla="val 9694" name="adj3"/>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1" name="Google Shape;61;p56"/>
            <p:cNvSpPr/>
            <p:nvPr/>
          </p:nvSpPr>
          <p:spPr>
            <a:xfrm>
              <a:off x="9956596" y="4907108"/>
              <a:ext cx="4464459" cy="4631501"/>
            </a:xfrm>
            <a:prstGeom prst="blockArc">
              <a:avLst>
                <a:gd fmla="val 10800000" name="adj1"/>
                <a:gd fmla="val 0" name="adj2"/>
                <a:gd fmla="val 9694" name="adj3"/>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2" name="Google Shape;62;p56"/>
            <p:cNvSpPr/>
            <p:nvPr/>
          </p:nvSpPr>
          <p:spPr>
            <a:xfrm>
              <a:off x="18037331" y="4907110"/>
              <a:ext cx="4464459" cy="4631501"/>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3" name="Google Shape;63;p56"/>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64" name="Google Shape;64;p56"/>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65" name="Google Shape;65;p56"/>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66" name="Google Shape;66;p56"/>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67" name="Google Shape;67;p56"/>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68" name="Google Shape;68;p56"/>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56"/>
          <p:cNvSpPr txBox="1"/>
          <p:nvPr>
            <p:ph idx="2" type="body"/>
          </p:nvPr>
        </p:nvSpPr>
        <p:spPr>
          <a:xfrm>
            <a:off x="1333175" y="4539912"/>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56"/>
          <p:cNvSpPr txBox="1"/>
          <p:nvPr>
            <p:ph idx="3" type="body"/>
          </p:nvPr>
        </p:nvSpPr>
        <p:spPr>
          <a:xfrm>
            <a:off x="7165569" y="4535946"/>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56"/>
          <p:cNvSpPr txBox="1"/>
          <p:nvPr>
            <p:ph idx="4" type="body"/>
          </p:nvPr>
        </p:nvSpPr>
        <p:spPr>
          <a:xfrm>
            <a:off x="5229634" y="4542698"/>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56"/>
          <p:cNvSpPr txBox="1"/>
          <p:nvPr>
            <p:ph idx="5" type="body"/>
          </p:nvPr>
        </p:nvSpPr>
        <p:spPr>
          <a:xfrm>
            <a:off x="9101503" y="4557649"/>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56"/>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4" name="Google Shape;74;p56"/>
          <p:cNvGrpSpPr/>
          <p:nvPr/>
        </p:nvGrpSpPr>
        <p:grpSpPr>
          <a:xfrm>
            <a:off x="4571670" y="6135034"/>
            <a:ext cx="3059425" cy="407404"/>
            <a:chOff x="4345239" y="6324600"/>
            <a:chExt cx="3059425" cy="407404"/>
          </a:xfrm>
        </p:grpSpPr>
        <p:sp>
          <p:nvSpPr>
            <p:cNvPr id="75" name="Google Shape;75;p56"/>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76" name="Google Shape;76;p56"/>
            <p:cNvPicPr preferRelativeResize="0"/>
            <p:nvPr/>
          </p:nvPicPr>
          <p:blipFill rotWithShape="1">
            <a:blip r:embed="rId2">
              <a:alphaModFix/>
            </a:blip>
            <a:srcRect b="-7349" l="28689" r="49707" t="328"/>
            <a:stretch/>
          </p:blipFill>
          <p:spPr>
            <a:xfrm>
              <a:off x="4345239" y="6324600"/>
              <a:ext cx="358362" cy="407404"/>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77" name="Shape 77"/>
        <p:cNvGrpSpPr/>
        <p:nvPr/>
      </p:nvGrpSpPr>
      <p:grpSpPr>
        <a:xfrm>
          <a:off x="0" y="0"/>
          <a:ext cx="0" cy="0"/>
          <a:chOff x="0" y="0"/>
          <a:chExt cx="0" cy="0"/>
        </a:xfrm>
      </p:grpSpPr>
      <p:sp>
        <p:nvSpPr>
          <p:cNvPr id="78" name="Google Shape;78;p42"/>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9" name="Google Shape;79;p42"/>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80" name="Google Shape;80;p42"/>
          <p:cNvSpPr/>
          <p:nvPr>
            <p:ph idx="2" type="pic"/>
          </p:nvPr>
        </p:nvSpPr>
        <p:spPr>
          <a:xfrm>
            <a:off x="7061200" y="1203325"/>
            <a:ext cx="5130800" cy="3913188"/>
          </a:xfrm>
          <a:prstGeom prst="rect">
            <a:avLst/>
          </a:prstGeom>
          <a:solidFill>
            <a:schemeClr val="lt1"/>
          </a:solidFill>
          <a:ln>
            <a:noFill/>
          </a:ln>
        </p:spPr>
      </p:sp>
      <p:sp>
        <p:nvSpPr>
          <p:cNvPr id="81" name="Google Shape;81;p42"/>
          <p:cNvSpPr txBox="1"/>
          <p:nvPr>
            <p:ph idx="1" type="body"/>
          </p:nvPr>
        </p:nvSpPr>
        <p:spPr>
          <a:xfrm>
            <a:off x="831350" y="3594101"/>
            <a:ext cx="5029134" cy="22335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42"/>
          <p:cNvSpPr/>
          <p:nvPr/>
        </p:nvSpPr>
        <p:spPr>
          <a:xfrm>
            <a:off x="831350" y="1502804"/>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83" name="Google Shape;83;p42"/>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4" name="Google Shape;84;p42"/>
          <p:cNvGrpSpPr/>
          <p:nvPr/>
        </p:nvGrpSpPr>
        <p:grpSpPr>
          <a:xfrm>
            <a:off x="408953" y="6110271"/>
            <a:ext cx="11323912" cy="541807"/>
            <a:chOff x="430699" y="6069857"/>
            <a:chExt cx="11323912" cy="541807"/>
          </a:xfrm>
        </p:grpSpPr>
        <p:sp>
          <p:nvSpPr>
            <p:cNvPr id="85" name="Google Shape;85;p42"/>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6" name="Google Shape;86;p42"/>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87" name="Google Shape;87;p42"/>
            <p:cNvPicPr preferRelativeResize="0"/>
            <p:nvPr/>
          </p:nvPicPr>
          <p:blipFill rotWithShape="1">
            <a:blip r:embed="rId3">
              <a:alphaModFix/>
            </a:blip>
            <a:srcRect b="-7349" l="28689" r="49707" t="328"/>
            <a:stretch/>
          </p:blipFill>
          <p:spPr>
            <a:xfrm>
              <a:off x="430699" y="6069857"/>
              <a:ext cx="394801" cy="448830"/>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3">
  <p:cSld name="Text Slide with Photo 3">
    <p:spTree>
      <p:nvGrpSpPr>
        <p:cNvPr id="88" name="Shape 88"/>
        <p:cNvGrpSpPr/>
        <p:nvPr/>
      </p:nvGrpSpPr>
      <p:grpSpPr>
        <a:xfrm>
          <a:off x="0" y="0"/>
          <a:ext cx="0" cy="0"/>
          <a:chOff x="0" y="0"/>
          <a:chExt cx="0" cy="0"/>
        </a:xfrm>
      </p:grpSpPr>
      <p:sp>
        <p:nvSpPr>
          <p:cNvPr id="89" name="Google Shape;89;p47"/>
          <p:cNvSpPr/>
          <p:nvPr>
            <p:ph idx="2" type="pic"/>
          </p:nvPr>
        </p:nvSpPr>
        <p:spPr>
          <a:xfrm>
            <a:off x="16300" y="-732"/>
            <a:ext cx="12175708" cy="3635823"/>
          </a:xfrm>
          <a:prstGeom prst="rect">
            <a:avLst/>
          </a:prstGeom>
          <a:noFill/>
          <a:ln>
            <a:noFill/>
          </a:ln>
        </p:spPr>
      </p:sp>
      <p:sp>
        <p:nvSpPr>
          <p:cNvPr id="90" name="Google Shape;90;p47"/>
          <p:cNvSpPr/>
          <p:nvPr/>
        </p:nvSpPr>
        <p:spPr>
          <a:xfrm>
            <a:off x="16300" y="-732"/>
            <a:ext cx="2746956" cy="3664678"/>
          </a:xfrm>
          <a:custGeom>
            <a:rect b="b" l="l" r="r" t="t"/>
            <a:pathLst>
              <a:path extrusionOk="0" h="408635" w="308734">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1" name="Google Shape;91;p47"/>
          <p:cNvSpPr/>
          <p:nvPr/>
        </p:nvSpPr>
        <p:spPr>
          <a:xfrm>
            <a:off x="0" y="-29587"/>
            <a:ext cx="2746956" cy="3664678"/>
          </a:xfrm>
          <a:custGeom>
            <a:rect b="b" l="l" r="r" t="t"/>
            <a:pathLst>
              <a:path extrusionOk="0" h="408635" w="308734">
                <a:moveTo>
                  <a:pt x="0" y="408635"/>
                </a:moveTo>
                <a:lnTo>
                  <a:pt x="308735" y="368072"/>
                </a:lnTo>
                <a:lnTo>
                  <a:pt x="3428" y="0"/>
                </a:lnTo>
                <a:close/>
              </a:path>
            </a:pathLst>
          </a:custGeom>
          <a:blipFill rotWithShape="1">
            <a:blip r:embed="rId2">
              <a:alphaModFix/>
            </a:blip>
            <a:stretch>
              <a:fillRect b="-17750" l="-13483" r="5543" t="17751"/>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 name="Google Shape;92;p47"/>
          <p:cNvSpPr/>
          <p:nvPr/>
        </p:nvSpPr>
        <p:spPr>
          <a:xfrm rot="-5400000">
            <a:off x="4603789" y="4842414"/>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93" name="Google Shape;93;p47"/>
          <p:cNvSpPr txBox="1"/>
          <p:nvPr>
            <p:ph idx="1" type="body"/>
          </p:nvPr>
        </p:nvSpPr>
        <p:spPr>
          <a:xfrm>
            <a:off x="5942234" y="3947558"/>
            <a:ext cx="581237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47"/>
          <p:cNvSpPr txBox="1"/>
          <p:nvPr>
            <p:ph idx="3" type="body"/>
          </p:nvPr>
        </p:nvSpPr>
        <p:spPr>
          <a:xfrm>
            <a:off x="787112" y="3956644"/>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5" name="Google Shape;95;p47"/>
          <p:cNvGrpSpPr/>
          <p:nvPr/>
        </p:nvGrpSpPr>
        <p:grpSpPr>
          <a:xfrm>
            <a:off x="408953" y="6110271"/>
            <a:ext cx="11323912" cy="541807"/>
            <a:chOff x="430699" y="6069857"/>
            <a:chExt cx="11323912" cy="541807"/>
          </a:xfrm>
        </p:grpSpPr>
        <p:sp>
          <p:nvSpPr>
            <p:cNvPr id="96" name="Google Shape;96;p47"/>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 name="Google Shape;97;p47"/>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98" name="Google Shape;98;p47"/>
            <p:cNvPicPr preferRelativeResize="0"/>
            <p:nvPr/>
          </p:nvPicPr>
          <p:blipFill rotWithShape="1">
            <a:blip r:embed="rId3">
              <a:alphaModFix/>
            </a:blip>
            <a:srcRect b="-7349" l="28689" r="49707" t="328"/>
            <a:stretch/>
          </p:blipFill>
          <p:spPr>
            <a:xfrm>
              <a:off x="430699" y="6069857"/>
              <a:ext cx="394801" cy="448830"/>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text box">
  <p:cSld name="2 column text box">
    <p:spTree>
      <p:nvGrpSpPr>
        <p:cNvPr id="99" name="Shape 99"/>
        <p:cNvGrpSpPr/>
        <p:nvPr/>
      </p:nvGrpSpPr>
      <p:grpSpPr>
        <a:xfrm>
          <a:off x="0" y="0"/>
          <a:ext cx="0" cy="0"/>
          <a:chOff x="0" y="0"/>
          <a:chExt cx="0" cy="0"/>
        </a:xfrm>
      </p:grpSpPr>
      <p:sp>
        <p:nvSpPr>
          <p:cNvPr id="100" name="Google Shape;100;p55"/>
          <p:cNvSpPr/>
          <p:nvPr/>
        </p:nvSpPr>
        <p:spPr>
          <a:xfrm>
            <a:off x="0" y="482371"/>
            <a:ext cx="6113604" cy="2855598"/>
          </a:xfrm>
          <a:prstGeom prst="rect">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 name="Google Shape;101;p55"/>
          <p:cNvSpPr/>
          <p:nvPr/>
        </p:nvSpPr>
        <p:spPr>
          <a:xfrm>
            <a:off x="6113604" y="482371"/>
            <a:ext cx="6113604" cy="2855598"/>
          </a:xfrm>
          <a:prstGeom prst="rect">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 name="Google Shape;102;p55"/>
          <p:cNvSpPr txBox="1"/>
          <p:nvPr>
            <p:ph idx="1" type="body"/>
          </p:nvPr>
        </p:nvSpPr>
        <p:spPr>
          <a:xfrm>
            <a:off x="633715" y="3843119"/>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55"/>
          <p:cNvSpPr txBox="1"/>
          <p:nvPr>
            <p:ph idx="2" type="body"/>
          </p:nvPr>
        </p:nvSpPr>
        <p:spPr>
          <a:xfrm>
            <a:off x="633715" y="2505507"/>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55"/>
          <p:cNvSpPr txBox="1"/>
          <p:nvPr>
            <p:ph idx="3" type="body"/>
          </p:nvPr>
        </p:nvSpPr>
        <p:spPr>
          <a:xfrm>
            <a:off x="6420771" y="388087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55"/>
          <p:cNvSpPr txBox="1"/>
          <p:nvPr>
            <p:ph idx="4" type="body"/>
          </p:nvPr>
        </p:nvSpPr>
        <p:spPr>
          <a:xfrm>
            <a:off x="6420771" y="2543263"/>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06" name="Google Shape;106;p55"/>
          <p:cNvGrpSpPr/>
          <p:nvPr/>
        </p:nvGrpSpPr>
        <p:grpSpPr>
          <a:xfrm>
            <a:off x="4571670" y="6135034"/>
            <a:ext cx="3059425" cy="407404"/>
            <a:chOff x="4345239" y="6324600"/>
            <a:chExt cx="3059425" cy="407404"/>
          </a:xfrm>
        </p:grpSpPr>
        <p:sp>
          <p:nvSpPr>
            <p:cNvPr id="107" name="Google Shape;107;p55"/>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08" name="Google Shape;108;p55"/>
            <p:cNvPicPr preferRelativeResize="0"/>
            <p:nvPr/>
          </p:nvPicPr>
          <p:blipFill rotWithShape="1">
            <a:blip r:embed="rId2">
              <a:alphaModFix/>
            </a:blip>
            <a:srcRect b="-7349" l="28689" r="49707" t="328"/>
            <a:stretch/>
          </p:blipFill>
          <p:spPr>
            <a:xfrm>
              <a:off x="4345239" y="6324600"/>
              <a:ext cx="358362" cy="407404"/>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1">
  <p:cSld name="Photo Slide 1">
    <p:spTree>
      <p:nvGrpSpPr>
        <p:cNvPr id="109" name="Shape 109"/>
        <p:cNvGrpSpPr/>
        <p:nvPr/>
      </p:nvGrpSpPr>
      <p:grpSpPr>
        <a:xfrm>
          <a:off x="0" y="0"/>
          <a:ext cx="0" cy="0"/>
          <a:chOff x="0" y="0"/>
          <a:chExt cx="0" cy="0"/>
        </a:xfrm>
      </p:grpSpPr>
      <p:sp>
        <p:nvSpPr>
          <p:cNvPr id="110" name="Google Shape;110;p48"/>
          <p:cNvSpPr/>
          <p:nvPr/>
        </p:nvSpPr>
        <p:spPr>
          <a:xfrm>
            <a:off x="0" y="2286000"/>
            <a:ext cx="12220463" cy="4572010"/>
          </a:xfrm>
          <a:custGeom>
            <a:rect b="b" l="l" r="r" t="t"/>
            <a:pathLst>
              <a:path extrusionOk="0" h="451615" w="1370236">
                <a:moveTo>
                  <a:pt x="1370236" y="451615"/>
                </a:moveTo>
                <a:lnTo>
                  <a:pt x="1370236" y="0"/>
                </a:lnTo>
                <a:lnTo>
                  <a:pt x="0" y="171782"/>
                </a:lnTo>
                <a:lnTo>
                  <a:pt x="0" y="451615"/>
                </a:lnTo>
                <a:lnTo>
                  <a:pt x="1370236" y="451615"/>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 name="Google Shape;111;p48"/>
          <p:cNvSpPr/>
          <p:nvPr/>
        </p:nvSpPr>
        <p:spPr>
          <a:xfrm>
            <a:off x="-14232" y="2285989"/>
            <a:ext cx="12220463" cy="4572010"/>
          </a:xfrm>
          <a:custGeom>
            <a:rect b="b" l="l" r="r" t="t"/>
            <a:pathLst>
              <a:path extrusionOk="0" h="451615" w="1370236">
                <a:moveTo>
                  <a:pt x="1370236" y="451615"/>
                </a:moveTo>
                <a:lnTo>
                  <a:pt x="1370236" y="0"/>
                </a:lnTo>
                <a:lnTo>
                  <a:pt x="0" y="171782"/>
                </a:lnTo>
                <a:lnTo>
                  <a:pt x="0" y="451615"/>
                </a:lnTo>
                <a:lnTo>
                  <a:pt x="1370236" y="451615"/>
                </a:lnTo>
                <a:close/>
              </a:path>
            </a:pathLst>
          </a:custGeom>
          <a:blipFill rotWithShape="1">
            <a:blip r:embed="rId2">
              <a:alphaModFix/>
            </a:blip>
            <a:stretch>
              <a:fillRect b="-55354" l="65708" r="-36566" t="-18078"/>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 name="Google Shape;112;p48"/>
          <p:cNvSpPr/>
          <p:nvPr>
            <p:ph idx="2" type="pic"/>
          </p:nvPr>
        </p:nvSpPr>
        <p:spPr>
          <a:xfrm>
            <a:off x="-14226" y="1"/>
            <a:ext cx="12220460" cy="4117768"/>
          </a:xfrm>
          <a:prstGeom prst="rect">
            <a:avLst/>
          </a:prstGeom>
          <a:noFill/>
          <a:ln>
            <a:noFill/>
          </a:ln>
        </p:spPr>
      </p:sp>
      <p:sp>
        <p:nvSpPr>
          <p:cNvPr id="113" name="Google Shape;113;p48"/>
          <p:cNvSpPr/>
          <p:nvPr/>
        </p:nvSpPr>
        <p:spPr>
          <a:xfrm rot="-5400000">
            <a:off x="4603789" y="5062545"/>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14" name="Google Shape;114;p48"/>
          <p:cNvSpPr txBox="1"/>
          <p:nvPr>
            <p:ph idx="1" type="body"/>
          </p:nvPr>
        </p:nvSpPr>
        <p:spPr>
          <a:xfrm>
            <a:off x="5942234" y="4167689"/>
            <a:ext cx="553805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48"/>
          <p:cNvSpPr txBox="1"/>
          <p:nvPr>
            <p:ph idx="3" type="body"/>
          </p:nvPr>
        </p:nvSpPr>
        <p:spPr>
          <a:xfrm>
            <a:off x="787112" y="4176775"/>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16" name="Google Shape;116;p48"/>
          <p:cNvGrpSpPr/>
          <p:nvPr/>
        </p:nvGrpSpPr>
        <p:grpSpPr>
          <a:xfrm>
            <a:off x="622300" y="6215325"/>
            <a:ext cx="11110565" cy="436753"/>
            <a:chOff x="644046" y="6174911"/>
            <a:chExt cx="11110565" cy="436753"/>
          </a:xfrm>
        </p:grpSpPr>
        <p:sp>
          <p:nvSpPr>
            <p:cNvPr id="117" name="Google Shape;117;p48"/>
            <p:cNvSpPr/>
            <p:nvPr/>
          </p:nvSpPr>
          <p:spPr>
            <a:xfrm>
              <a:off x="644046" y="6174911"/>
              <a:ext cx="11103304" cy="74767"/>
            </a:xfrm>
            <a:custGeom>
              <a:rect b="b" l="l" r="r" t="t"/>
              <a:pathLst>
                <a:path extrusionOk="0" h="8144" w="2568842">
                  <a:moveTo>
                    <a:pt x="0" y="0"/>
                  </a:moveTo>
                  <a:lnTo>
                    <a:pt x="2568843" y="0"/>
                  </a:lnTo>
                </a:path>
              </a:pathLst>
            </a:custGeom>
            <a:no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 name="Google Shape;118;p48"/>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Orange">
  <p:cSld name="Bullet Slide - Orange">
    <p:spTree>
      <p:nvGrpSpPr>
        <p:cNvPr id="119" name="Shape 119"/>
        <p:cNvGrpSpPr/>
        <p:nvPr/>
      </p:nvGrpSpPr>
      <p:grpSpPr>
        <a:xfrm>
          <a:off x="0" y="0"/>
          <a:ext cx="0" cy="0"/>
          <a:chOff x="0" y="0"/>
          <a:chExt cx="0" cy="0"/>
        </a:xfrm>
      </p:grpSpPr>
      <p:grpSp>
        <p:nvGrpSpPr>
          <p:cNvPr id="120" name="Google Shape;120;p50"/>
          <p:cNvGrpSpPr/>
          <p:nvPr/>
        </p:nvGrpSpPr>
        <p:grpSpPr>
          <a:xfrm flipH="1" rot="-2700000">
            <a:off x="3894556" y="400601"/>
            <a:ext cx="1969370" cy="1472145"/>
            <a:chOff x="4411342" y="-101937"/>
            <a:chExt cx="3052994" cy="2282176"/>
          </a:xfrm>
        </p:grpSpPr>
        <p:sp>
          <p:nvSpPr>
            <p:cNvPr id="121" name="Google Shape;121;p50"/>
            <p:cNvSpPr/>
            <p:nvPr/>
          </p:nvSpPr>
          <p:spPr>
            <a:xfrm>
              <a:off x="4411387" y="-101795"/>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2" name="Google Shape;122;p50"/>
            <p:cNvSpPr/>
            <p:nvPr/>
          </p:nvSpPr>
          <p:spPr>
            <a:xfrm>
              <a:off x="4411342" y="-10193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56" l="-18855" r="18854" t="-14071"/>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3" name="Google Shape;123;p50"/>
          <p:cNvSpPr txBox="1"/>
          <p:nvPr>
            <p:ph idx="1" type="body"/>
          </p:nvPr>
        </p:nvSpPr>
        <p:spPr>
          <a:xfrm>
            <a:off x="6353299" y="2066544"/>
            <a:ext cx="5132263" cy="37225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50"/>
          <p:cNvSpPr txBox="1"/>
          <p:nvPr>
            <p:ph idx="2" type="body"/>
          </p:nvPr>
        </p:nvSpPr>
        <p:spPr>
          <a:xfrm>
            <a:off x="6326940" y="708094"/>
            <a:ext cx="5158622"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79BD3"/>
              </a:buClr>
              <a:buSzPts val="3600"/>
              <a:buNone/>
              <a:defRPr i="0" sz="36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5" name="Google Shape;125;p50"/>
          <p:cNvCxnSpPr/>
          <p:nvPr/>
        </p:nvCxnSpPr>
        <p:spPr>
          <a:xfrm>
            <a:off x="4734866" y="-25723"/>
            <a:ext cx="0" cy="6853558"/>
          </a:xfrm>
          <a:prstGeom prst="straightConnector1">
            <a:avLst/>
          </a:prstGeom>
          <a:noFill/>
          <a:ln cap="flat" cmpd="sng" w="12700">
            <a:solidFill>
              <a:srgbClr val="3D3D7D"/>
            </a:solidFill>
            <a:prstDash val="solid"/>
            <a:miter lim="800000"/>
            <a:headEnd len="sm" w="sm" type="none"/>
            <a:tailEnd len="sm" w="sm" type="none"/>
          </a:ln>
        </p:spPr>
      </p:cxnSp>
      <p:sp>
        <p:nvSpPr>
          <p:cNvPr id="126" name="Google Shape;126;p50"/>
          <p:cNvSpPr txBox="1"/>
          <p:nvPr>
            <p:ph idx="3" type="body"/>
          </p:nvPr>
        </p:nvSpPr>
        <p:spPr>
          <a:xfrm>
            <a:off x="1103474" y="708094"/>
            <a:ext cx="2624105" cy="36846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50"/>
          <p:cNvSpPr txBox="1"/>
          <p:nvPr>
            <p:ph idx="4" type="body"/>
          </p:nvPr>
        </p:nvSpPr>
        <p:spPr>
          <a:xfrm>
            <a:off x="4783395" y="712471"/>
            <a:ext cx="1154422" cy="85715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28" name="Google Shape;128;p50"/>
          <p:cNvGrpSpPr/>
          <p:nvPr/>
        </p:nvGrpSpPr>
        <p:grpSpPr>
          <a:xfrm rot="-5400000">
            <a:off x="-1013603" y="4727067"/>
            <a:ext cx="3059425" cy="407404"/>
            <a:chOff x="4345239" y="6324600"/>
            <a:chExt cx="3059425" cy="407404"/>
          </a:xfrm>
        </p:grpSpPr>
        <p:sp>
          <p:nvSpPr>
            <p:cNvPr id="129" name="Google Shape;129;p50"/>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30" name="Google Shape;130;p50"/>
            <p:cNvPicPr preferRelativeResize="0"/>
            <p:nvPr/>
          </p:nvPicPr>
          <p:blipFill rotWithShape="1">
            <a:blip r:embed="rId3">
              <a:alphaModFix/>
            </a:blip>
            <a:srcRect b="-7349" l="28689" r="49707" t="328"/>
            <a:stretch/>
          </p:blipFill>
          <p:spPr>
            <a:xfrm>
              <a:off x="4345239" y="6324600"/>
              <a:ext cx="358362" cy="407404"/>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hyperlink" Target="https://www.youtube.com/@peakentrepreneurs2892/videos" TargetMode="External"/><Relationship Id="rId4" Type="http://schemas.openxmlformats.org/officeDocument/2006/relationships/hyperlink" Target="https://www.tiktok.com/@peakentrepreneurs" TargetMode="External"/><Relationship Id="rId9" Type="http://schemas.openxmlformats.org/officeDocument/2006/relationships/image" Target="../media/image17.png"/><Relationship Id="rId5" Type="http://schemas.openxmlformats.org/officeDocument/2006/relationships/hyperlink" Target="https://www.instagram.com/peak.entrepreneurs/" TargetMode="External"/><Relationship Id="rId6" Type="http://schemas.openxmlformats.org/officeDocument/2006/relationships/hyperlink" Target="https://www.facebook.com/PeakEntrepreneurs" TargetMode="External"/><Relationship Id="rId7" Type="http://schemas.openxmlformats.org/officeDocument/2006/relationships/image" Target="../media/image22.png"/><Relationship Id="rId8"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hyperlink" Target="https://www.thebalancesmb.com/unique-business-ideas-2947949" TargetMode="External"/><Relationship Id="rId5" Type="http://schemas.openxmlformats.org/officeDocument/2006/relationships/hyperlink" Target="https://www.thebalancesmb.com/market-research-294835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4.jpg"/><Relationship Id="rId4" Type="http://schemas.openxmlformats.org/officeDocument/2006/relationships/hyperlink" Target="https://trends.google.com/trends/?geo=GB" TargetMode="External"/><Relationship Id="rId5" Type="http://schemas.openxmlformats.org/officeDocument/2006/relationships/hyperlink" Target="http://blog.keliweb.it/2015/06/google-trend-scoprire-cosa-cercano-gli-utenti-in-tempo-reale/" TargetMode="External"/><Relationship Id="rId6" Type="http://schemas.openxmlformats.org/officeDocument/2006/relationships/hyperlink" Target="https://creativecommons.org/licenses/by-nc-sa/3.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
          <p:cNvSpPr txBox="1"/>
          <p:nvPr>
            <p:ph idx="1" type="body"/>
          </p:nvPr>
        </p:nvSpPr>
        <p:spPr>
          <a:xfrm>
            <a:off x="5317932" y="4349592"/>
            <a:ext cx="6874068" cy="129091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5000"/>
              <a:buNone/>
            </a:pPr>
            <a:r>
              <a:rPr b="0" lang="en-US" sz="3600"/>
              <a:t>La nostra opportunità per l'imprenditoria di montagna</a:t>
            </a:r>
            <a:endParaRPr/>
          </a:p>
          <a:p>
            <a:pPr indent="0" lvl="0" marL="0" rtl="0" algn="l">
              <a:lnSpc>
                <a:spcPct val="90000"/>
              </a:lnSpc>
              <a:spcBef>
                <a:spcPts val="0"/>
              </a:spcBef>
              <a:spcAft>
                <a:spcPts val="0"/>
              </a:spcAft>
              <a:buClr>
                <a:schemeClr val="lt1"/>
              </a:buClr>
              <a:buSzPts val="5000"/>
              <a:buNone/>
            </a:pPr>
            <a:r>
              <a:t/>
            </a:r>
            <a:endParaRPr/>
          </a:p>
        </p:txBody>
      </p:sp>
      <p:sp>
        <p:nvSpPr>
          <p:cNvPr id="168" name="Google Shape;168;p3"/>
          <p:cNvSpPr txBox="1"/>
          <p:nvPr>
            <p:ph idx="3" type="body"/>
          </p:nvPr>
        </p:nvSpPr>
        <p:spPr>
          <a:xfrm>
            <a:off x="5317932" y="3560375"/>
            <a:ext cx="5278651" cy="697353"/>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3600"/>
              <a:buNone/>
            </a:pPr>
            <a:r>
              <a:rPr lang="en-US" sz="4800">
                <a:solidFill>
                  <a:srgbClr val="3BEFEB"/>
                </a:solidFill>
              </a:rPr>
              <a:t>Modulo 2</a:t>
            </a:r>
            <a:endParaRPr sz="4800"/>
          </a:p>
        </p:txBody>
      </p:sp>
      <p:grpSp>
        <p:nvGrpSpPr>
          <p:cNvPr id="169" name="Google Shape;169;p3"/>
          <p:cNvGrpSpPr/>
          <p:nvPr/>
        </p:nvGrpSpPr>
        <p:grpSpPr>
          <a:xfrm>
            <a:off x="2088627" y="3786905"/>
            <a:ext cx="2082443" cy="2861107"/>
            <a:chOff x="5875548" y="3125276"/>
            <a:chExt cx="438214" cy="602070"/>
          </a:xfrm>
        </p:grpSpPr>
        <p:sp>
          <p:nvSpPr>
            <p:cNvPr id="170" name="Google Shape;170;p3"/>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 name="Google Shape;171;p3"/>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72" name="Google Shape;172;p3"/>
          <p:cNvPicPr preferRelativeResize="0"/>
          <p:nvPr>
            <p:ph idx="2" type="pic"/>
          </p:nvPr>
        </p:nvPicPr>
        <p:blipFill rotWithShape="1">
          <a:blip r:embed="rId3">
            <a:alphaModFix/>
          </a:blip>
          <a:srcRect b="0" l="969" r="968" t="0"/>
          <a:stretch/>
        </p:blipFill>
        <p:spPr>
          <a:xfrm>
            <a:off x="-14514" y="7446"/>
            <a:ext cx="5064185" cy="688716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4"/>
          <p:cNvSpPr txBox="1"/>
          <p:nvPr>
            <p:ph idx="1" type="body"/>
          </p:nvPr>
        </p:nvSpPr>
        <p:spPr>
          <a:xfrm>
            <a:off x="203201" y="3429000"/>
            <a:ext cx="5692632" cy="2819400"/>
          </a:xfrm>
          <a:prstGeom prst="rect">
            <a:avLst/>
          </a:prstGeom>
          <a:noFill/>
          <a:ln>
            <a:noFill/>
          </a:ln>
        </p:spPr>
        <p:txBody>
          <a:bodyPr anchorCtr="0" anchor="t" bIns="45700" lIns="91425" spcFirstLastPara="1" rIns="91425" wrap="square" tIns="45700">
            <a:normAutofit lnSpcReduction="20000"/>
          </a:bodyPr>
          <a:lstStyle/>
          <a:p>
            <a:pPr indent="-342900" lvl="0" marL="342900" rtl="0" algn="just">
              <a:lnSpc>
                <a:spcPct val="90000"/>
              </a:lnSpc>
              <a:spcBef>
                <a:spcPts val="0"/>
              </a:spcBef>
              <a:spcAft>
                <a:spcPts val="0"/>
              </a:spcAft>
              <a:buClr>
                <a:srgbClr val="595959"/>
              </a:buClr>
              <a:buSzPts val="2400"/>
              <a:buFont typeface="Arial"/>
              <a:buChar char="•"/>
            </a:pPr>
            <a:r>
              <a:rPr lang="en-US"/>
              <a:t>Un buon modo per capire cosa fanno i tuoi concorrenti è quello di visitare le fiere di settore e fare ricerche di mercato nell'ambito della stesura del tuo business plan.</a:t>
            </a:r>
            <a:endParaRPr/>
          </a:p>
          <a:p>
            <a:pPr indent="-342900" lvl="0" marL="342900" rtl="0" algn="just">
              <a:lnSpc>
                <a:spcPct val="90000"/>
              </a:lnSpc>
              <a:spcBef>
                <a:spcPts val="0"/>
              </a:spcBef>
              <a:spcAft>
                <a:spcPts val="0"/>
              </a:spcAft>
              <a:buClr>
                <a:srgbClr val="595959"/>
              </a:buClr>
              <a:buSzPts val="2400"/>
              <a:buFont typeface="Arial"/>
              <a:buChar char="•"/>
            </a:pPr>
            <a:r>
              <a:rPr lang="en-US"/>
              <a:t>Non si sa mai, potresti avere le competenze necessarie per migliorare qualcosa o trovare un uso inventivo della tecnologia che renda più efficiente un processo.</a:t>
            </a:r>
            <a:endParaRPr/>
          </a:p>
        </p:txBody>
      </p:sp>
      <p:sp>
        <p:nvSpPr>
          <p:cNvPr id="252" name="Google Shape;252;p24"/>
          <p:cNvSpPr txBox="1"/>
          <p:nvPr>
            <p:ph idx="2" type="body"/>
          </p:nvPr>
        </p:nvSpPr>
        <p:spPr>
          <a:xfrm>
            <a:off x="317500" y="1857470"/>
            <a:ext cx="5453729" cy="145723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lt1"/>
              </a:buClr>
              <a:buSzPct val="149688"/>
              <a:buNone/>
            </a:pPr>
            <a:r>
              <a:rPr b="1" lang="en-US" sz="2600">
                <a:solidFill>
                  <a:srgbClr val="3BEFEB"/>
                </a:solidFill>
              </a:rPr>
              <a:t>5. Trova ispirazione da un'idea esistente</a:t>
            </a:r>
            <a:endParaRPr/>
          </a:p>
          <a:p>
            <a:pPr indent="0" lvl="0" marL="0" rtl="0" algn="ctr">
              <a:lnSpc>
                <a:spcPct val="90000"/>
              </a:lnSpc>
              <a:spcBef>
                <a:spcPts val="0"/>
              </a:spcBef>
              <a:spcAft>
                <a:spcPts val="0"/>
              </a:spcAft>
              <a:buClr>
                <a:schemeClr val="lt1"/>
              </a:buClr>
              <a:buSzPct val="194594"/>
              <a:buNone/>
            </a:pPr>
            <a:r>
              <a:t/>
            </a:r>
            <a:endParaRPr sz="2000"/>
          </a:p>
          <a:p>
            <a:pPr indent="0" lvl="0" marL="0" rtl="0" algn="ctr">
              <a:lnSpc>
                <a:spcPct val="90000"/>
              </a:lnSpc>
              <a:spcBef>
                <a:spcPts val="0"/>
              </a:spcBef>
              <a:spcAft>
                <a:spcPts val="0"/>
              </a:spcAft>
              <a:buClr>
                <a:schemeClr val="lt1"/>
              </a:buClr>
              <a:buSzPct val="194594"/>
              <a:buNone/>
            </a:pPr>
            <a:r>
              <a:rPr lang="en-US" sz="2000"/>
              <a:t>È piuttosto insolito trovare un'idea completamente originale, ma è necessario essere consapevoli delle leggi sul copyright.</a:t>
            </a:r>
            <a:endParaRPr/>
          </a:p>
        </p:txBody>
      </p:sp>
      <p:sp>
        <p:nvSpPr>
          <p:cNvPr id="253" name="Google Shape;253;p24"/>
          <p:cNvSpPr txBox="1"/>
          <p:nvPr>
            <p:ph idx="3" type="body"/>
          </p:nvPr>
        </p:nvSpPr>
        <p:spPr>
          <a:xfrm>
            <a:off x="6095998" y="3429000"/>
            <a:ext cx="5994401" cy="3035300"/>
          </a:xfrm>
          <a:prstGeom prst="rect">
            <a:avLst/>
          </a:prstGeom>
          <a:noFill/>
          <a:ln>
            <a:noFill/>
          </a:ln>
        </p:spPr>
        <p:txBody>
          <a:bodyPr anchorCtr="0" anchor="t" bIns="45700" lIns="91425" spcFirstLastPara="1" rIns="91425" wrap="square" tIns="45700">
            <a:normAutofit fontScale="85000" lnSpcReduction="10000"/>
          </a:bodyPr>
          <a:lstStyle/>
          <a:p>
            <a:pPr indent="-358140" lvl="0" marL="457200" rtl="0" algn="l">
              <a:lnSpc>
                <a:spcPct val="115000"/>
              </a:lnSpc>
              <a:spcBef>
                <a:spcPts val="0"/>
              </a:spcBef>
              <a:spcAft>
                <a:spcPts val="0"/>
              </a:spcAft>
              <a:buSzPct val="100000"/>
              <a:buChar char="•"/>
            </a:pPr>
            <a:r>
              <a:rPr lang="en-US"/>
              <a:t>Anche se si è trattato di un'enorme sfida globale, ci saranno sempre dei cambiamenti nel panorama commerciale che dovrai seguire per rimanere al passo con i tempi.</a:t>
            </a:r>
            <a:endParaRPr/>
          </a:p>
          <a:p>
            <a:pPr indent="-358140" lvl="0" marL="457200" rtl="0" algn="l">
              <a:lnSpc>
                <a:spcPct val="115000"/>
              </a:lnSpc>
              <a:spcBef>
                <a:spcPts val="0"/>
              </a:spcBef>
              <a:spcAft>
                <a:spcPts val="0"/>
              </a:spcAft>
              <a:buSzPct val="100000"/>
              <a:buChar char="•"/>
            </a:pPr>
            <a:r>
              <a:rPr lang="en-US"/>
              <a:t>Più sei consapevole delle sfide affrontate dai tuoi clienti e dal tuo settore, più hai la possibilità di trovare soluzioni innovative ai problemi.</a:t>
            </a:r>
            <a:endParaRPr/>
          </a:p>
          <a:p>
            <a:pPr indent="0" lvl="0" marL="0" rtl="0" algn="l">
              <a:lnSpc>
                <a:spcPct val="90000"/>
              </a:lnSpc>
              <a:spcBef>
                <a:spcPts val="0"/>
              </a:spcBef>
              <a:spcAft>
                <a:spcPts val="0"/>
              </a:spcAft>
              <a:buSzPct val="100000"/>
              <a:buNone/>
            </a:pPr>
            <a:r>
              <a:t/>
            </a:r>
            <a:endParaRPr b="1" sz="2400"/>
          </a:p>
          <a:p>
            <a:pPr indent="-228600" lvl="0" marL="228600" rtl="0" algn="ctr">
              <a:lnSpc>
                <a:spcPct val="90000"/>
              </a:lnSpc>
              <a:spcBef>
                <a:spcPts val="0"/>
              </a:spcBef>
              <a:spcAft>
                <a:spcPts val="0"/>
              </a:spcAft>
              <a:buClr>
                <a:srgbClr val="595959"/>
              </a:buClr>
              <a:buSzPct val="100000"/>
              <a:buNone/>
            </a:pPr>
            <a:r>
              <a:t/>
            </a:r>
            <a:endParaRPr/>
          </a:p>
        </p:txBody>
      </p:sp>
      <p:sp>
        <p:nvSpPr>
          <p:cNvPr id="254" name="Google Shape;254;p24"/>
          <p:cNvSpPr txBox="1"/>
          <p:nvPr>
            <p:ph idx="4" type="body"/>
          </p:nvPr>
        </p:nvSpPr>
        <p:spPr>
          <a:xfrm>
            <a:off x="6197599" y="1863280"/>
            <a:ext cx="5892800" cy="1457230"/>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90000"/>
              </a:lnSpc>
              <a:spcBef>
                <a:spcPts val="0"/>
              </a:spcBef>
              <a:spcAft>
                <a:spcPts val="0"/>
              </a:spcAft>
              <a:buClr>
                <a:schemeClr val="lt1"/>
              </a:buClr>
              <a:buSzPts val="3600"/>
              <a:buNone/>
            </a:pPr>
            <a:r>
              <a:rPr b="1" lang="en-US" sz="2400">
                <a:solidFill>
                  <a:srgbClr val="3BEFEB"/>
                </a:solidFill>
              </a:rPr>
              <a:t>6. Risolvere un problema</a:t>
            </a:r>
            <a:endParaRPr/>
          </a:p>
          <a:p>
            <a:pPr indent="0" lvl="0" marL="0" rtl="0" algn="ctr">
              <a:lnSpc>
                <a:spcPct val="90000"/>
              </a:lnSpc>
              <a:spcBef>
                <a:spcPts val="0"/>
              </a:spcBef>
              <a:spcAft>
                <a:spcPts val="0"/>
              </a:spcAft>
              <a:buClr>
                <a:schemeClr val="lt1"/>
              </a:buClr>
              <a:buSzPts val="3600"/>
              <a:buNone/>
            </a:pPr>
            <a:r>
              <a:t/>
            </a:r>
            <a:endParaRPr sz="2400"/>
          </a:p>
          <a:p>
            <a:pPr indent="0" lvl="0" marL="0" rtl="0" algn="ctr">
              <a:lnSpc>
                <a:spcPct val="90000"/>
              </a:lnSpc>
              <a:spcBef>
                <a:spcPts val="0"/>
              </a:spcBef>
              <a:spcAft>
                <a:spcPts val="0"/>
              </a:spcAft>
              <a:buClr>
                <a:schemeClr val="lt1"/>
              </a:buClr>
              <a:buSzPts val="3600"/>
              <a:buNone/>
            </a:pPr>
            <a:r>
              <a:rPr lang="en-US" sz="1900"/>
              <a:t>La pandemia di coronavirus ha dimostrato che le aziende si sono adattate molto rapidamente alle mutate esigenze dei consumatori.</a:t>
            </a:r>
            <a:endParaRPr sz="3000"/>
          </a:p>
        </p:txBody>
      </p:sp>
      <p:pic>
        <p:nvPicPr>
          <p:cNvPr descr="Buona idea contorno" id="255" name="Google Shape;255;p24"/>
          <p:cNvPicPr preferRelativeResize="0"/>
          <p:nvPr/>
        </p:nvPicPr>
        <p:blipFill rotWithShape="1">
          <a:blip r:embed="rId3">
            <a:alphaModFix/>
          </a:blip>
          <a:srcRect b="0" l="0" r="0" t="0"/>
          <a:stretch/>
        </p:blipFill>
        <p:spPr>
          <a:xfrm>
            <a:off x="2646841" y="737654"/>
            <a:ext cx="1005516" cy="1005516"/>
          </a:xfrm>
          <a:prstGeom prst="rect">
            <a:avLst/>
          </a:prstGeom>
          <a:noFill/>
          <a:ln>
            <a:noFill/>
          </a:ln>
        </p:spPr>
      </p:pic>
      <p:pic>
        <p:nvPicPr>
          <p:cNvPr descr="Culturista contorno" id="256" name="Google Shape;256;p24"/>
          <p:cNvPicPr preferRelativeResize="0"/>
          <p:nvPr/>
        </p:nvPicPr>
        <p:blipFill rotWithShape="1">
          <a:blip r:embed="rId4">
            <a:alphaModFix/>
          </a:blip>
          <a:srcRect b="0" l="0" r="0" t="0"/>
          <a:stretch/>
        </p:blipFill>
        <p:spPr>
          <a:xfrm>
            <a:off x="8348762" y="685947"/>
            <a:ext cx="1101925" cy="1101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6"/>
          <p:cNvSpPr txBox="1"/>
          <p:nvPr>
            <p:ph idx="1" type="body"/>
          </p:nvPr>
        </p:nvSpPr>
        <p:spPr>
          <a:xfrm>
            <a:off x="5727700" y="3786100"/>
            <a:ext cx="6282300" cy="2394000"/>
          </a:xfrm>
          <a:prstGeom prst="rect">
            <a:avLst/>
          </a:prstGeom>
          <a:noFill/>
          <a:ln>
            <a:noFill/>
          </a:ln>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SzPts val="2000"/>
              <a:buChar char="•"/>
            </a:pPr>
            <a:r>
              <a:rPr lang="en-US" sz="1400"/>
              <a:t>Tenersi aggiornati sulla legislazione del proprio settore è importante perché potrebbe far emergere una domanda che prima non c'era. Ad esempio, le limitazioni imposte dalla Covid-19 alla possibilità di socializzare al chiuso hanno fatto sì che un maggior numero di attività commerciali cercasse di creare comode aree all'aperto per attirare i clienti.</a:t>
            </a:r>
            <a:endParaRPr sz="1400"/>
          </a:p>
          <a:p>
            <a:pPr indent="-355600" lvl="0" marL="457200" rtl="0" algn="l">
              <a:lnSpc>
                <a:spcPct val="115000"/>
              </a:lnSpc>
              <a:spcBef>
                <a:spcPts val="0"/>
              </a:spcBef>
              <a:spcAft>
                <a:spcPts val="0"/>
              </a:spcAft>
              <a:buSzPts val="2000"/>
              <a:buChar char="•"/>
            </a:pPr>
            <a:r>
              <a:rPr lang="en-US" sz="1400"/>
              <a:t>Un buon modo per rimanere aggiornati è quello di iscriversi alle associazioni di settore, alle newsletter pertinenti e impostare Google Alert per le parole chiave relative alla tua attività.</a:t>
            </a:r>
            <a:endParaRPr sz="1400"/>
          </a:p>
          <a:p>
            <a:pPr indent="0" lvl="0" marL="457200" rtl="0" algn="just">
              <a:lnSpc>
                <a:spcPct val="90000"/>
              </a:lnSpc>
              <a:spcBef>
                <a:spcPts val="0"/>
              </a:spcBef>
              <a:spcAft>
                <a:spcPts val="0"/>
              </a:spcAft>
              <a:buNone/>
            </a:pPr>
            <a:r>
              <a:t/>
            </a:r>
            <a:endParaRPr sz="1400"/>
          </a:p>
        </p:txBody>
      </p:sp>
      <p:sp>
        <p:nvSpPr>
          <p:cNvPr id="262" name="Google Shape;262;p16"/>
          <p:cNvSpPr txBox="1"/>
          <p:nvPr>
            <p:ph idx="3" type="body"/>
          </p:nvPr>
        </p:nvSpPr>
        <p:spPr>
          <a:xfrm>
            <a:off x="672375" y="5170843"/>
            <a:ext cx="4668890" cy="100937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sz="2800">
                <a:solidFill>
                  <a:srgbClr val="20EEF1"/>
                </a:solidFill>
              </a:rPr>
              <a:t>7. Essere al corrente della nuova legislazione</a:t>
            </a:r>
            <a:endParaRPr/>
          </a:p>
        </p:txBody>
      </p:sp>
      <p:grpSp>
        <p:nvGrpSpPr>
          <p:cNvPr id="263" name="Google Shape;263;p16"/>
          <p:cNvGrpSpPr/>
          <p:nvPr/>
        </p:nvGrpSpPr>
        <p:grpSpPr>
          <a:xfrm rot="3085413">
            <a:off x="8671429" y="1421270"/>
            <a:ext cx="2082443" cy="2861107"/>
            <a:chOff x="5875548" y="3125276"/>
            <a:chExt cx="438214" cy="602070"/>
          </a:xfrm>
        </p:grpSpPr>
        <p:sp>
          <p:nvSpPr>
            <p:cNvPr id="264" name="Google Shape;264;p16"/>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7F59A1">
                <a:alpha val="5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5" name="Google Shape;265;p16"/>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7F59A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Immagine che contiene testo, tavolo&#10;&#10;Descrizione generata automaticamente" id="266" name="Google Shape;266;p16"/>
          <p:cNvPicPr preferRelativeResize="0"/>
          <p:nvPr>
            <p:ph idx="2" type="pic"/>
          </p:nvPr>
        </p:nvPicPr>
        <p:blipFill rotWithShape="1">
          <a:blip r:embed="rId3">
            <a:alphaModFix amt="70000"/>
          </a:blip>
          <a:srcRect b="19931" l="0" r="0" t="19932"/>
          <a:stretch/>
        </p:blipFill>
        <p:spPr>
          <a:xfrm>
            <a:off x="-14226" y="-9624"/>
            <a:ext cx="12206226" cy="37137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9"/>
          <p:cNvSpPr txBox="1"/>
          <p:nvPr>
            <p:ph idx="1" type="body"/>
          </p:nvPr>
        </p:nvSpPr>
        <p:spPr>
          <a:xfrm>
            <a:off x="4995512" y="2066544"/>
            <a:ext cx="6930189" cy="4603763"/>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EA1D76"/>
              </a:buClr>
              <a:buSzPts val="2400"/>
              <a:buNone/>
            </a:pPr>
            <a:r>
              <a:rPr lang="en-US">
                <a:solidFill>
                  <a:srgbClr val="20EEF1"/>
                </a:solidFill>
              </a:rPr>
              <a:t>Design aziendale:</a:t>
            </a:r>
            <a:endParaRPr/>
          </a:p>
          <a:p>
            <a:pPr indent="0" lvl="0" marL="0" rtl="0" algn="just">
              <a:lnSpc>
                <a:spcPct val="90000"/>
              </a:lnSpc>
              <a:spcBef>
                <a:spcPts val="0"/>
              </a:spcBef>
              <a:spcAft>
                <a:spcPts val="0"/>
              </a:spcAft>
              <a:buClr>
                <a:srgbClr val="EA1D76"/>
              </a:buClr>
              <a:buSzPts val="2400"/>
              <a:buFont typeface="Arial"/>
              <a:buNone/>
            </a:pPr>
            <a:r>
              <a:rPr lang="en-US"/>
              <a:t>La progettazione si basa su supporti visivi e sintetici di ciò che si vuole ottenere, evidenziando le criticità ancora prima di realizzare i prototipi.</a:t>
            </a:r>
            <a:endParaRPr/>
          </a:p>
          <a:p>
            <a:pPr indent="0" lvl="0" marL="0" rtl="0" algn="just">
              <a:lnSpc>
                <a:spcPct val="90000"/>
              </a:lnSpc>
              <a:spcBef>
                <a:spcPts val="0"/>
              </a:spcBef>
              <a:spcAft>
                <a:spcPts val="0"/>
              </a:spcAft>
              <a:buClr>
                <a:srgbClr val="EA1D76"/>
              </a:buClr>
              <a:buSzPts val="2400"/>
              <a:buFont typeface="Arial"/>
              <a:buNone/>
            </a:pPr>
            <a:r>
              <a:t/>
            </a:r>
            <a:endParaRPr/>
          </a:p>
          <a:p>
            <a:pPr indent="-355600" lvl="0" marL="457200" rtl="0" algn="l">
              <a:lnSpc>
                <a:spcPct val="115000"/>
              </a:lnSpc>
              <a:spcBef>
                <a:spcPts val="0"/>
              </a:spcBef>
              <a:spcAft>
                <a:spcPts val="0"/>
              </a:spcAft>
              <a:buSzPts val="2000"/>
              <a:buFont typeface="Noto Sans Symbols"/>
              <a:buChar char="⮚"/>
            </a:pPr>
            <a:r>
              <a:rPr lang="en-US" sz="2000"/>
              <a:t>Si basa sulle esperienze degli utenti.</a:t>
            </a:r>
            <a:endParaRPr sz="2000"/>
          </a:p>
          <a:p>
            <a:pPr indent="-355600" lvl="0" marL="457200" rtl="0" algn="l">
              <a:lnSpc>
                <a:spcPct val="115000"/>
              </a:lnSpc>
              <a:spcBef>
                <a:spcPts val="0"/>
              </a:spcBef>
              <a:spcAft>
                <a:spcPts val="0"/>
              </a:spcAft>
              <a:buSzPts val="2000"/>
              <a:buFont typeface="Noto Sans Symbols"/>
              <a:buChar char="⮚"/>
            </a:pPr>
            <a:r>
              <a:rPr lang="en-US" sz="2000"/>
              <a:t>Utilizza supporti visivi per far emergere eventuali criticità.</a:t>
            </a:r>
            <a:endParaRPr sz="2000"/>
          </a:p>
          <a:p>
            <a:pPr indent="-355600" lvl="0" marL="457200" rtl="0" algn="l">
              <a:lnSpc>
                <a:spcPct val="115000"/>
              </a:lnSpc>
              <a:spcBef>
                <a:spcPts val="0"/>
              </a:spcBef>
              <a:spcAft>
                <a:spcPts val="0"/>
              </a:spcAft>
              <a:buSzPts val="2000"/>
              <a:buFont typeface="Noto Sans Symbols"/>
              <a:buChar char="⮚"/>
            </a:pPr>
            <a:r>
              <a:rPr lang="en-US" sz="2000"/>
              <a:t>Prevede una fase di test per verificare la bontà dell'idea ma con costi ridotti.</a:t>
            </a:r>
            <a:endParaRPr sz="2000"/>
          </a:p>
          <a:p>
            <a:pPr indent="-355600" lvl="0" marL="457200" rtl="0" algn="l">
              <a:lnSpc>
                <a:spcPct val="115000"/>
              </a:lnSpc>
              <a:spcBef>
                <a:spcPts val="0"/>
              </a:spcBef>
              <a:spcAft>
                <a:spcPts val="0"/>
              </a:spcAft>
              <a:buSzPts val="2000"/>
              <a:buFont typeface="Noto Sans Symbols"/>
              <a:buChar char="⮚"/>
            </a:pPr>
            <a:r>
              <a:rPr lang="en-US" sz="2000"/>
              <a:t>È finalizzato alla replicabilità: quindi prevede già dall'inizio che il risultato non sia una coincidenza fortuita di domanda e offerta, ma un sistema controllato di creazione di valore per l'azienda.</a:t>
            </a:r>
            <a:endParaRPr sz="2000"/>
          </a:p>
          <a:p>
            <a:pPr indent="0" lvl="0" marL="457200" rtl="0" algn="just">
              <a:lnSpc>
                <a:spcPct val="90000"/>
              </a:lnSpc>
              <a:spcBef>
                <a:spcPts val="0"/>
              </a:spcBef>
              <a:spcAft>
                <a:spcPts val="0"/>
              </a:spcAft>
              <a:buNone/>
            </a:pPr>
            <a:r>
              <a:t/>
            </a:r>
            <a:endParaRPr/>
          </a:p>
          <a:p>
            <a:pPr indent="0" lvl="0" marL="0" rtl="0" algn="l">
              <a:lnSpc>
                <a:spcPct val="90000"/>
              </a:lnSpc>
              <a:spcBef>
                <a:spcPts val="0"/>
              </a:spcBef>
              <a:spcAft>
                <a:spcPts val="0"/>
              </a:spcAft>
              <a:buClr>
                <a:srgbClr val="EA1D76"/>
              </a:buClr>
              <a:buSzPts val="2400"/>
              <a:buFont typeface="Arial"/>
              <a:buNone/>
            </a:pPr>
            <a:r>
              <a:t/>
            </a:r>
            <a:endParaRPr/>
          </a:p>
          <a:p>
            <a:pPr indent="0" lvl="0" marL="0" rtl="0" algn="l">
              <a:lnSpc>
                <a:spcPct val="90000"/>
              </a:lnSpc>
              <a:spcBef>
                <a:spcPts val="0"/>
              </a:spcBef>
              <a:spcAft>
                <a:spcPts val="0"/>
              </a:spcAft>
              <a:buClr>
                <a:srgbClr val="EA1D76"/>
              </a:buClr>
              <a:buSzPts val="2400"/>
              <a:buFont typeface="Arial"/>
              <a:buNone/>
            </a:pPr>
            <a:r>
              <a:t/>
            </a:r>
            <a:endParaRPr/>
          </a:p>
        </p:txBody>
      </p:sp>
      <p:sp>
        <p:nvSpPr>
          <p:cNvPr id="272" name="Google Shape;272;p19"/>
          <p:cNvSpPr txBox="1"/>
          <p:nvPr>
            <p:ph idx="2" type="body"/>
          </p:nvPr>
        </p:nvSpPr>
        <p:spPr>
          <a:xfrm>
            <a:off x="6366514" y="175435"/>
            <a:ext cx="5559187" cy="1739285"/>
          </a:xfrm>
          <a:prstGeom prst="rect">
            <a:avLst/>
          </a:prstGeom>
          <a:noFill/>
          <a:ln>
            <a:noFill/>
          </a:ln>
        </p:spPr>
        <p:txBody>
          <a:bodyPr anchorCtr="0" anchor="t" bIns="45700" lIns="91425" spcFirstLastPara="1" rIns="91425" wrap="square" tIns="45700">
            <a:normAutofit fontScale="92500" lnSpcReduction="10000"/>
          </a:bodyPr>
          <a:lstStyle/>
          <a:p>
            <a:pPr indent="0" lvl="0" marL="0" rtl="0" algn="just">
              <a:lnSpc>
                <a:spcPct val="90000"/>
              </a:lnSpc>
              <a:spcBef>
                <a:spcPts val="0"/>
              </a:spcBef>
              <a:spcAft>
                <a:spcPts val="0"/>
              </a:spcAft>
              <a:buClr>
                <a:srgbClr val="279BD3"/>
              </a:buClr>
              <a:buSzPct val="138996"/>
              <a:buNone/>
            </a:pPr>
            <a:r>
              <a:rPr lang="en-US" sz="2800">
                <a:solidFill>
                  <a:srgbClr val="0070C0"/>
                </a:solidFill>
              </a:rPr>
              <a:t>Il Business Model Canvas è uno strumento di progettazione strategica per rappresentare visivamente il modo in cui un'azienda crea, distribuisce e cattura il valore per i suoi clienti.</a:t>
            </a:r>
            <a:endParaRPr sz="2800">
              <a:solidFill>
                <a:srgbClr val="0070C0"/>
              </a:solidFill>
            </a:endParaRPr>
          </a:p>
        </p:txBody>
      </p:sp>
      <p:sp>
        <p:nvSpPr>
          <p:cNvPr id="273" name="Google Shape;273;p19"/>
          <p:cNvSpPr txBox="1"/>
          <p:nvPr>
            <p:ph idx="3" type="body"/>
          </p:nvPr>
        </p:nvSpPr>
        <p:spPr>
          <a:xfrm>
            <a:off x="274625" y="557975"/>
            <a:ext cx="3657600" cy="991500"/>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115000"/>
              </a:lnSpc>
              <a:spcBef>
                <a:spcPts val="0"/>
              </a:spcBef>
              <a:spcAft>
                <a:spcPts val="0"/>
              </a:spcAft>
              <a:buNone/>
            </a:pPr>
            <a:r>
              <a:rPr lang="en-US" sz="4392">
                <a:solidFill>
                  <a:srgbClr val="FF00FF"/>
                </a:solidFill>
              </a:rPr>
              <a:t>Il modello di business </a:t>
            </a:r>
            <a:endParaRPr sz="4392">
              <a:solidFill>
                <a:srgbClr val="FF00FF"/>
              </a:solidFill>
            </a:endParaRPr>
          </a:p>
          <a:p>
            <a:pPr indent="0" lvl="0" marL="0" rtl="0" algn="l">
              <a:lnSpc>
                <a:spcPct val="115000"/>
              </a:lnSpc>
              <a:spcBef>
                <a:spcPts val="0"/>
              </a:spcBef>
              <a:spcAft>
                <a:spcPts val="0"/>
              </a:spcAft>
              <a:buNone/>
            </a:pPr>
            <a:r>
              <a:rPr lang="en-US" sz="4392">
                <a:solidFill>
                  <a:srgbClr val="FF00FF"/>
                </a:solidFill>
              </a:rPr>
              <a:t>Modello di business</a:t>
            </a:r>
            <a:endParaRPr sz="4392">
              <a:solidFill>
                <a:srgbClr val="FF00FF"/>
              </a:solidFill>
            </a:endParaRPr>
          </a:p>
          <a:p>
            <a:pPr indent="0" lvl="0" marL="0" rtl="0" algn="l">
              <a:lnSpc>
                <a:spcPct val="90000"/>
              </a:lnSpc>
              <a:spcBef>
                <a:spcPts val="0"/>
              </a:spcBef>
              <a:spcAft>
                <a:spcPts val="0"/>
              </a:spcAft>
              <a:buClr>
                <a:srgbClr val="595959"/>
              </a:buClr>
              <a:buSzPct val="128571"/>
              <a:buNone/>
            </a:pPr>
            <a:r>
              <a:t/>
            </a:r>
            <a:endParaRPr sz="2800">
              <a:solidFill>
                <a:srgbClr val="FF00FF"/>
              </a:solidFill>
            </a:endParaRPr>
          </a:p>
        </p:txBody>
      </p:sp>
      <p:pic>
        <p:nvPicPr>
          <p:cNvPr descr="Immagine che contiene testo&#10;&#10;Descrizione generata automaticamente" id="274" name="Google Shape;274;p19"/>
          <p:cNvPicPr preferRelativeResize="0"/>
          <p:nvPr/>
        </p:nvPicPr>
        <p:blipFill rotWithShape="1">
          <a:blip r:embed="rId3">
            <a:alphaModFix/>
          </a:blip>
          <a:srcRect b="0" l="0" r="0" t="0"/>
          <a:stretch/>
        </p:blipFill>
        <p:spPr>
          <a:xfrm>
            <a:off x="773228" y="3262963"/>
            <a:ext cx="3657601" cy="2743201"/>
          </a:xfrm>
          <a:prstGeom prst="rect">
            <a:avLst/>
          </a:prstGeom>
          <a:noFill/>
          <a:ln>
            <a:noFill/>
          </a:ln>
        </p:spPr>
      </p:pic>
      <p:sp>
        <p:nvSpPr>
          <p:cNvPr id="275" name="Google Shape;275;p19"/>
          <p:cNvSpPr txBox="1"/>
          <p:nvPr/>
        </p:nvSpPr>
        <p:spPr>
          <a:xfrm>
            <a:off x="274634" y="169703"/>
            <a:ext cx="1526870" cy="4247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3600"/>
              <a:buFont typeface="Arial"/>
              <a:buNone/>
            </a:pPr>
            <a:r>
              <a:rPr i="1" lang="en-US" sz="2400">
                <a:latin typeface="Calibri"/>
                <a:ea typeface="Calibri"/>
                <a:cs typeface="Calibri"/>
                <a:sym typeface="Calibri"/>
              </a:rPr>
              <a:t>Attività</a:t>
            </a:r>
            <a:endParaRPr b="0" i="1" sz="2400" u="none" cap="none" strike="noStrik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66"/>
          <p:cNvSpPr txBox="1"/>
          <p:nvPr>
            <p:ph idx="1" type="body"/>
          </p:nvPr>
        </p:nvSpPr>
        <p:spPr>
          <a:xfrm>
            <a:off x="5399773" y="1570498"/>
            <a:ext cx="6473779" cy="507251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A1D76"/>
              </a:buClr>
              <a:buSzPts val="2400"/>
              <a:buFont typeface="Arial"/>
              <a:buNone/>
            </a:pPr>
            <a:r>
              <a:t/>
            </a:r>
            <a:endParaRPr/>
          </a:p>
          <a:p>
            <a:pPr indent="0" lvl="0" marL="0" rtl="0" algn="just">
              <a:lnSpc>
                <a:spcPct val="90000"/>
              </a:lnSpc>
              <a:spcBef>
                <a:spcPts val="0"/>
              </a:spcBef>
              <a:spcAft>
                <a:spcPts val="0"/>
              </a:spcAft>
              <a:buClr>
                <a:srgbClr val="EA1D76"/>
              </a:buClr>
              <a:buSzPts val="2400"/>
              <a:buNone/>
            </a:pPr>
            <a:r>
              <a:rPr lang="en-US"/>
              <a:t>PEAK ti fornisce uno strumento fondamentale per l'avvio di qualsiasi attività, il modello canvas, ma lo fa con un occhio di riguardo alla </a:t>
            </a:r>
            <a:r>
              <a:rPr lang="en-US">
                <a:solidFill>
                  <a:srgbClr val="0070C0"/>
                </a:solidFill>
              </a:rPr>
              <a:t>sostenibilità socio-ambientale.</a:t>
            </a:r>
            <a:endParaRPr>
              <a:solidFill>
                <a:srgbClr val="0070C0"/>
              </a:solidFill>
            </a:endParaRPr>
          </a:p>
          <a:p>
            <a:pPr indent="-190500" lvl="0" marL="342900" rtl="0" algn="just">
              <a:lnSpc>
                <a:spcPct val="90000"/>
              </a:lnSpc>
              <a:spcBef>
                <a:spcPts val="0"/>
              </a:spcBef>
              <a:spcAft>
                <a:spcPts val="0"/>
              </a:spcAft>
              <a:buClr>
                <a:srgbClr val="EA1D76"/>
              </a:buClr>
              <a:buSzPts val="2400"/>
              <a:buFont typeface="Arial"/>
              <a:buNone/>
            </a:pPr>
            <a:r>
              <a:t/>
            </a:r>
            <a:endParaRPr/>
          </a:p>
          <a:p>
            <a:pPr indent="0" lvl="0" marL="0" rtl="0" algn="just">
              <a:lnSpc>
                <a:spcPct val="90000"/>
              </a:lnSpc>
              <a:spcBef>
                <a:spcPts val="0"/>
              </a:spcBef>
              <a:spcAft>
                <a:spcPts val="0"/>
              </a:spcAft>
              <a:buClr>
                <a:srgbClr val="EA1D76"/>
              </a:buClr>
              <a:buSzPts val="2400"/>
              <a:buNone/>
            </a:pPr>
            <a:r>
              <a:rPr lang="en-US"/>
              <a:t>È utile per ideare un modello di business per le start-up di innovazione sociale che, partendo dai molteplici bisogni/esigenze di un determinato territorio/comunità, siano in grado di:</a:t>
            </a:r>
            <a:endParaRPr/>
          </a:p>
          <a:p>
            <a:pPr indent="-190500" lvl="0" marL="342900" rtl="0" algn="just">
              <a:lnSpc>
                <a:spcPct val="90000"/>
              </a:lnSpc>
              <a:spcBef>
                <a:spcPts val="0"/>
              </a:spcBef>
              <a:spcAft>
                <a:spcPts val="0"/>
              </a:spcAft>
              <a:buClr>
                <a:srgbClr val="EA1D76"/>
              </a:buClr>
              <a:buSzPts val="2400"/>
              <a:buFont typeface="Arial"/>
              <a:buNone/>
            </a:pPr>
            <a:r>
              <a:t/>
            </a:r>
            <a:endParaRPr/>
          </a:p>
          <a:p>
            <a:pPr indent="-342900" lvl="0" marL="342900" rtl="0" algn="just">
              <a:lnSpc>
                <a:spcPct val="90000"/>
              </a:lnSpc>
              <a:spcBef>
                <a:spcPts val="0"/>
              </a:spcBef>
              <a:spcAft>
                <a:spcPts val="0"/>
              </a:spcAft>
              <a:buClr>
                <a:srgbClr val="EA1D76"/>
              </a:buClr>
              <a:buSzPts val="2400"/>
              <a:buFont typeface="Noto Sans Symbols"/>
              <a:buChar char="✔"/>
            </a:pPr>
            <a:r>
              <a:rPr lang="en-US"/>
              <a:t>definire gli impatti economici, sociali e ambientali che l'attività della futura impresa produrrà!</a:t>
            </a:r>
            <a:endParaRPr/>
          </a:p>
        </p:txBody>
      </p:sp>
      <p:pic>
        <p:nvPicPr>
          <p:cNvPr descr="Immagine che contiene testo&#10;&#10;Descrizione generata automaticamente" id="281" name="Google Shape;281;p66"/>
          <p:cNvPicPr preferRelativeResize="0"/>
          <p:nvPr/>
        </p:nvPicPr>
        <p:blipFill rotWithShape="1">
          <a:blip r:embed="rId3">
            <a:alphaModFix/>
          </a:blip>
          <a:srcRect b="0" l="0" r="0" t="0"/>
          <a:stretch/>
        </p:blipFill>
        <p:spPr>
          <a:xfrm>
            <a:off x="773228" y="3253338"/>
            <a:ext cx="3657601" cy="2743201"/>
          </a:xfrm>
          <a:prstGeom prst="rect">
            <a:avLst/>
          </a:prstGeom>
          <a:noFill/>
          <a:ln>
            <a:noFill/>
          </a:ln>
        </p:spPr>
      </p:pic>
      <p:sp>
        <p:nvSpPr>
          <p:cNvPr id="282" name="Google Shape;282;p66"/>
          <p:cNvSpPr txBox="1"/>
          <p:nvPr>
            <p:ph idx="3" type="body"/>
          </p:nvPr>
        </p:nvSpPr>
        <p:spPr>
          <a:xfrm>
            <a:off x="274634" y="557967"/>
            <a:ext cx="3525576" cy="943285"/>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115000"/>
              </a:lnSpc>
              <a:spcBef>
                <a:spcPts val="0"/>
              </a:spcBef>
              <a:spcAft>
                <a:spcPts val="0"/>
              </a:spcAft>
              <a:buNone/>
            </a:pPr>
            <a:r>
              <a:rPr lang="en-US" sz="4392">
                <a:solidFill>
                  <a:srgbClr val="FF00FF"/>
                </a:solidFill>
              </a:rPr>
              <a:t>Il modello di business </a:t>
            </a:r>
            <a:endParaRPr sz="4392">
              <a:solidFill>
                <a:srgbClr val="FF00FF"/>
              </a:solidFill>
            </a:endParaRPr>
          </a:p>
          <a:p>
            <a:pPr indent="0" lvl="0" marL="0" rtl="0" algn="l">
              <a:lnSpc>
                <a:spcPct val="115000"/>
              </a:lnSpc>
              <a:spcBef>
                <a:spcPts val="0"/>
              </a:spcBef>
              <a:spcAft>
                <a:spcPts val="0"/>
              </a:spcAft>
              <a:buNone/>
            </a:pPr>
            <a:r>
              <a:rPr lang="en-US" sz="4392">
                <a:solidFill>
                  <a:srgbClr val="FF00FF"/>
                </a:solidFill>
              </a:rPr>
              <a:t>Modello di business</a:t>
            </a:r>
            <a:endParaRPr sz="2800">
              <a:solidFill>
                <a:srgbClr val="FF00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67"/>
          <p:cNvSpPr txBox="1"/>
          <p:nvPr>
            <p:ph idx="1" type="body"/>
          </p:nvPr>
        </p:nvSpPr>
        <p:spPr>
          <a:xfrm>
            <a:off x="529759" y="1757011"/>
            <a:ext cx="11073662" cy="3867704"/>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rgbClr val="595959"/>
              </a:buClr>
              <a:buSzPts val="2400"/>
              <a:buNone/>
            </a:pPr>
            <a:r>
              <a:t/>
            </a:r>
            <a:endParaRPr/>
          </a:p>
        </p:txBody>
      </p:sp>
      <p:sp>
        <p:nvSpPr>
          <p:cNvPr id="288" name="Google Shape;288;p67"/>
          <p:cNvSpPr txBox="1"/>
          <p:nvPr>
            <p:ph idx="2" type="body"/>
          </p:nvPr>
        </p:nvSpPr>
        <p:spPr>
          <a:xfrm>
            <a:off x="529758" y="642972"/>
            <a:ext cx="11073661" cy="582221"/>
          </a:xfrm>
          <a:prstGeom prst="rect">
            <a:avLst/>
          </a:prstGeom>
          <a:noFill/>
          <a:ln>
            <a:noFill/>
          </a:ln>
        </p:spPr>
        <p:txBody>
          <a:bodyPr anchorCtr="0" anchor="t" bIns="45700" lIns="91425" spcFirstLastPara="1" rIns="91425" wrap="square" tIns="45700">
            <a:normAutofit fontScale="92500" lnSpcReduction="20000"/>
          </a:bodyPr>
          <a:lstStyle/>
          <a:p>
            <a:pPr indent="-228600" lvl="0" marL="457200" rtl="0" algn="l">
              <a:lnSpc>
                <a:spcPct val="90000"/>
              </a:lnSpc>
              <a:spcBef>
                <a:spcPts val="1000"/>
              </a:spcBef>
              <a:spcAft>
                <a:spcPts val="0"/>
              </a:spcAft>
              <a:buClr>
                <a:srgbClr val="595959"/>
              </a:buClr>
              <a:buSzPct val="108107"/>
              <a:buNone/>
            </a:pPr>
            <a:r>
              <a:t/>
            </a:r>
            <a:endParaRPr/>
          </a:p>
        </p:txBody>
      </p:sp>
      <p:graphicFrame>
        <p:nvGraphicFramePr>
          <p:cNvPr id="289" name="Google Shape;289;p67"/>
          <p:cNvGraphicFramePr/>
          <p:nvPr/>
        </p:nvGraphicFramePr>
        <p:xfrm>
          <a:off x="354530" y="142536"/>
          <a:ext cx="3000000" cy="3000000"/>
        </p:xfrm>
        <a:graphic>
          <a:graphicData uri="http://schemas.openxmlformats.org/drawingml/2006/table">
            <a:tbl>
              <a:tblPr bandRow="1" firstRow="1">
                <a:solidFill>
                  <a:srgbClr val="00B0F0"/>
                </a:solidFill>
                <a:tableStyleId>{A2BC1E06-3B85-42DD-9BDB-B96EEC8EAE78}</a:tableStyleId>
              </a:tblPr>
              <a:tblGrid>
                <a:gridCol w="2320000"/>
                <a:gridCol w="2320000"/>
                <a:gridCol w="2320000"/>
                <a:gridCol w="2320000"/>
                <a:gridCol w="2320000"/>
              </a:tblGrid>
              <a:tr h="395750">
                <a:tc gridSpan="5">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BUSINESS PLAN CANVAS </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r h="552950">
                <a:tc gridSpan="5">
                  <a:txBody>
                    <a:bodyPr/>
                    <a:lstStyle/>
                    <a:p>
                      <a:pPr indent="0" lvl="0" marL="0" marR="0" rtl="0" algn="ctr">
                        <a:lnSpc>
                          <a:spcPct val="100000"/>
                        </a:lnSpc>
                        <a:spcBef>
                          <a:spcPts val="0"/>
                        </a:spcBef>
                        <a:spcAft>
                          <a:spcPts val="0"/>
                        </a:spcAft>
                        <a:buClr>
                          <a:srgbClr val="000000"/>
                        </a:buClr>
                        <a:buSzPts val="1400"/>
                        <a:buFont typeface="Arial"/>
                        <a:buNone/>
                      </a:pPr>
                      <a:r>
                        <a:rPr b="1" lang="en-US">
                          <a:solidFill>
                            <a:schemeClr val="lt1"/>
                          </a:solidFill>
                        </a:rPr>
                        <a:t>1.  PROBLEMA: definire il problema/bisogno che l'idea vuole risolvere: identificare le cause che hanno contribuito o stanno contribuendo al problema.</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r h="1697400">
                <a:tc>
                  <a:txBody>
                    <a:bodyPr/>
                    <a:lstStyle/>
                    <a:p>
                      <a:pPr indent="0" lvl="0" marL="0" marR="0" rtl="0" algn="l">
                        <a:lnSpc>
                          <a:spcPct val="100000"/>
                        </a:lnSpc>
                        <a:spcBef>
                          <a:spcPts val="0"/>
                        </a:spcBef>
                        <a:spcAft>
                          <a:spcPts val="0"/>
                        </a:spcAft>
                        <a:buClr>
                          <a:srgbClr val="000000"/>
                        </a:buClr>
                        <a:buSzPts val="1400"/>
                        <a:buFont typeface="Arial"/>
                        <a:buNone/>
                      </a:pPr>
                      <a:r>
                        <a:rPr b="1" lang="en-US">
                          <a:solidFill>
                            <a:schemeClr val="lt1"/>
                          </a:solidFill>
                        </a:rPr>
                        <a:t>2. Segmenti di clienti: </a:t>
                      </a:r>
                      <a:r>
                        <a:rPr lang="en-US">
                          <a:solidFill>
                            <a:schemeClr val="lt1"/>
                          </a:solidFill>
                        </a:rPr>
                        <a:t>chi è il tuo cliente/utente?</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a:solidFill>
                            <a:schemeClr val="lt1"/>
                          </a:solidFill>
                        </a:rPr>
                        <a:t>3. Soluzione: </a:t>
                      </a:r>
                      <a:r>
                        <a:rPr lang="en-US">
                          <a:solidFill>
                            <a:schemeClr val="lt1"/>
                          </a:solidFill>
                        </a:rPr>
                        <a:t>descrivi la soluzione che hai in mente per risolvere il problema/bisogno identificato e le sue cause.</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lt1"/>
                          </a:solidFill>
                        </a:rPr>
                        <a:t>4. </a:t>
                      </a:r>
                      <a:r>
                        <a:rPr b="1" lang="en-US">
                          <a:solidFill>
                            <a:schemeClr val="lt1"/>
                          </a:solidFill>
                        </a:rPr>
                        <a:t>Proposta di valore e vantaggio competitivo: </a:t>
                      </a:r>
                      <a:r>
                        <a:rPr lang="en-US">
                          <a:solidFill>
                            <a:schemeClr val="lt1"/>
                          </a:solidFill>
                        </a:rPr>
                        <a:t>quale valore trasferisci al cliente? Perché la tua idea è diversa dalle altre?</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lt1"/>
                          </a:solidFill>
                        </a:rPr>
                        <a:t>5. </a:t>
                      </a:r>
                      <a:r>
                        <a:rPr b="1" lang="en-US">
                          <a:solidFill>
                            <a:schemeClr val="lt1"/>
                          </a:solidFill>
                        </a:rPr>
                        <a:t>Apprendimento convalidato: </a:t>
                      </a:r>
                      <a:r>
                        <a:rPr lang="en-US">
                          <a:solidFill>
                            <a:schemeClr val="lt1"/>
                          </a:solidFill>
                        </a:rPr>
                        <a:t>identifica le ipotesi credibili alla base del tuo progetto. Cosa causa problemi ai tuoi clienti/utenti?</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lt1"/>
                          </a:solidFill>
                        </a:rPr>
                        <a:t>6. </a:t>
                      </a:r>
                      <a:r>
                        <a:rPr b="1" lang="en-US">
                          <a:solidFill>
                            <a:schemeClr val="lt1"/>
                          </a:solidFill>
                        </a:rPr>
                        <a:t>Attività e risorse chiave: </a:t>
                      </a:r>
                      <a:r>
                        <a:rPr lang="en-US">
                          <a:solidFill>
                            <a:schemeClr val="lt1"/>
                          </a:solidFill>
                        </a:rPr>
                        <a:t>rispetto alla soluzione del progetto, identifica le attività operative chiave per realizzarla e le principali risorse da impiegare.</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745500">
                <a:tc gridSpan="3">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lt1"/>
                          </a:solidFill>
                        </a:rPr>
                        <a:t>7. </a:t>
                      </a:r>
                      <a:r>
                        <a:rPr b="1" lang="en-US">
                          <a:solidFill>
                            <a:schemeClr val="lt1"/>
                          </a:solidFill>
                        </a:rPr>
                        <a:t>Struttura dei costi: </a:t>
                      </a:r>
                      <a:r>
                        <a:rPr lang="en-US">
                          <a:solidFill>
                            <a:schemeClr val="lt1"/>
                          </a:solidFill>
                        </a:rPr>
                        <a:t>definisci la struttura dei costi da sostenere per far funzionare il modello di business. Quali costi dovrai affrontare e perché?</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l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gridSpan="2">
                  <a:txBody>
                    <a:bodyPr/>
                    <a:lstStyle/>
                    <a:p>
                      <a:pPr indent="0" lvl="0" marL="0" marR="0" rtl="0" algn="l">
                        <a:lnSpc>
                          <a:spcPct val="100000"/>
                        </a:lnSpc>
                        <a:spcBef>
                          <a:spcPts val="0"/>
                        </a:spcBef>
                        <a:spcAft>
                          <a:spcPts val="0"/>
                        </a:spcAft>
                        <a:buClr>
                          <a:srgbClr val="000000"/>
                        </a:buClr>
                        <a:buSzPts val="1400"/>
                        <a:buFont typeface="Arial"/>
                        <a:buNone/>
                      </a:pPr>
                      <a:r>
                        <a:rPr b="1" lang="en-US">
                          <a:solidFill>
                            <a:schemeClr val="lt1"/>
                          </a:solidFill>
                        </a:rPr>
                        <a:t>8. Flussi di reddito: </a:t>
                      </a:r>
                      <a:r>
                        <a:rPr lang="en-US">
                          <a:solidFill>
                            <a:schemeClr val="lt1"/>
                          </a:solidFill>
                        </a:rPr>
                        <a:t>definisci quanto, come e perché i clienti dovrebbero pagare per il tuo servizio/prodotto.</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r>
              <a:tr h="501150">
                <a:tc gridSpan="5">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lt1"/>
                          </a:solidFill>
                        </a:rPr>
                        <a:t>9. </a:t>
                      </a:r>
                      <a:r>
                        <a:rPr b="1" lang="en-US">
                          <a:solidFill>
                            <a:schemeClr val="lt1"/>
                          </a:solidFill>
                        </a:rPr>
                        <a:t>Partner chiave: </a:t>
                      </a:r>
                      <a:r>
                        <a:rPr lang="en-US">
                          <a:solidFill>
                            <a:schemeClr val="lt1"/>
                          </a:solidFill>
                        </a:rPr>
                        <a:t>definire la rete di fornitori e partner chiave che consentono al modello di business di funzionare, ridurre i rischi e acquisire più facilmente le risorse.</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r h="501150">
                <a:tc gridSpan="5">
                  <a:txBody>
                    <a:bodyPr/>
                    <a:lstStyle/>
                    <a:p>
                      <a:pPr indent="0" lvl="0" marL="0" marR="0" rtl="0" algn="l">
                        <a:lnSpc>
                          <a:spcPct val="100000"/>
                        </a:lnSpc>
                        <a:spcBef>
                          <a:spcPts val="0"/>
                        </a:spcBef>
                        <a:spcAft>
                          <a:spcPts val="0"/>
                        </a:spcAft>
                        <a:buClr>
                          <a:srgbClr val="000000"/>
                        </a:buClr>
                        <a:buSzPts val="1400"/>
                        <a:buFont typeface="Arial"/>
                        <a:buNone/>
                      </a:pPr>
                      <a:r>
                        <a:rPr b="1" lang="en-US">
                          <a:solidFill>
                            <a:schemeClr val="lt1"/>
                          </a:solidFill>
                        </a:rPr>
                        <a:t>10. Definire i benefici e i costi ambientali e/o sociali attesi dal progetto: </a:t>
                      </a:r>
                      <a:r>
                        <a:rPr lang="en-US">
                          <a:solidFill>
                            <a:schemeClr val="lt1"/>
                          </a:solidFill>
                        </a:rPr>
                        <a:t>in che modo le attività scelte migliorano l'ambiente e le persone a cui si rivolge?</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r h="489075">
                <a:tc gridSpan="5">
                  <a:txBody>
                    <a:bodyPr/>
                    <a:lstStyle/>
                    <a:p>
                      <a:pPr indent="0" lvl="0" marL="0" marR="0" rtl="0" algn="l">
                        <a:lnSpc>
                          <a:spcPct val="100000"/>
                        </a:lnSpc>
                        <a:spcBef>
                          <a:spcPts val="0"/>
                        </a:spcBef>
                        <a:spcAft>
                          <a:spcPts val="0"/>
                        </a:spcAft>
                        <a:buClr>
                          <a:srgbClr val="000000"/>
                        </a:buClr>
                        <a:buSzPts val="1400"/>
                        <a:buFont typeface="Arial"/>
                        <a:buNone/>
                      </a:pPr>
                      <a:r>
                        <a:rPr b="1" lang="en-US">
                          <a:solidFill>
                            <a:schemeClr val="lt1"/>
                          </a:solidFill>
                        </a:rPr>
                        <a:t>11. Canali di vendita: </a:t>
                      </a:r>
                      <a:r>
                        <a:rPr lang="en-US">
                          <a:solidFill>
                            <a:schemeClr val="lt1"/>
                          </a:solidFill>
                        </a:rPr>
                        <a:t>descrivi come il progetto comunica e raggiunge i suoi segmenti di clientela per esprimere il valore offerto.</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r h="501150">
                <a:tc gridSpan="5">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lt1"/>
                          </a:solidFill>
                        </a:rPr>
                        <a:t>12. </a:t>
                      </a:r>
                      <a:r>
                        <a:rPr b="1" lang="en-US">
                          <a:solidFill>
                            <a:schemeClr val="lt1"/>
                          </a:solidFill>
                        </a:rPr>
                        <a:t>Apprendimento convalidato - Fase 2: </a:t>
                      </a:r>
                      <a:r>
                        <a:rPr lang="en-US">
                          <a:solidFill>
                            <a:schemeClr val="lt1"/>
                          </a:solidFill>
                        </a:rPr>
                        <a:t>creazione di un prodotto minimo realizzabile con caratteristiche chiaramente delineate; test dell'idea e sua misurazione con la fornitura di metriche chiave.</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r h="489075">
                <a:tc gridSpan="5">
                  <a:txBody>
                    <a:bodyPr/>
                    <a:lstStyle/>
                    <a:p>
                      <a:pPr indent="0" lvl="0" marL="0" marR="0" rtl="0" algn="l">
                        <a:lnSpc>
                          <a:spcPct val="100000"/>
                        </a:lnSpc>
                        <a:spcBef>
                          <a:spcPts val="0"/>
                        </a:spcBef>
                        <a:spcAft>
                          <a:spcPts val="0"/>
                        </a:spcAft>
                        <a:buClr>
                          <a:srgbClr val="000000"/>
                        </a:buClr>
                        <a:buSzPts val="1400"/>
                        <a:buFont typeface="Arial"/>
                        <a:buNone/>
                      </a:pPr>
                      <a:r>
                        <a:rPr b="1" lang="en-US">
                          <a:solidFill>
                            <a:schemeClr val="lt1"/>
                          </a:solidFill>
                        </a:rPr>
                        <a:t>13. Relazione sull'impatto:</a:t>
                      </a:r>
                      <a:r>
                        <a:rPr lang="en-US">
                          <a:solidFill>
                            <a:schemeClr val="lt1"/>
                          </a:solidFill>
                        </a:rPr>
                        <a:t> descrivi l'impatto economico, sociale e ambientale che prevedi di avere con il tuo progetto nei prossimi anni.</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14901"/>
          </a:schemeClr>
        </a:solidFill>
      </p:bgPr>
    </p:bg>
    <p:spTree>
      <p:nvGrpSpPr>
        <p:cNvPr id="293" name="Shape 293"/>
        <p:cNvGrpSpPr/>
        <p:nvPr/>
      </p:nvGrpSpPr>
      <p:grpSpPr>
        <a:xfrm>
          <a:off x="0" y="0"/>
          <a:ext cx="0" cy="0"/>
          <a:chOff x="0" y="0"/>
          <a:chExt cx="0" cy="0"/>
        </a:xfrm>
      </p:grpSpPr>
      <p:sp>
        <p:nvSpPr>
          <p:cNvPr id="294" name="Google Shape;294;p68"/>
          <p:cNvSpPr txBox="1"/>
          <p:nvPr>
            <p:ph idx="1" type="body"/>
          </p:nvPr>
        </p:nvSpPr>
        <p:spPr>
          <a:xfrm>
            <a:off x="510587" y="3429000"/>
            <a:ext cx="5740088" cy="1687513"/>
          </a:xfrm>
          <a:prstGeom prst="rect">
            <a:avLst/>
          </a:prstGeom>
          <a:noFill/>
          <a:ln>
            <a:noFill/>
          </a:ln>
        </p:spPr>
        <p:txBody>
          <a:bodyPr anchorCtr="0" anchor="t" bIns="45700" lIns="91425" spcFirstLastPara="1" rIns="91425" wrap="square" tIns="45700">
            <a:noAutofit/>
          </a:bodyPr>
          <a:lstStyle/>
          <a:p>
            <a:pPr indent="0" lvl="0" marL="228600" rtl="0" algn="just">
              <a:lnSpc>
                <a:spcPct val="90000"/>
              </a:lnSpc>
              <a:spcBef>
                <a:spcPts val="1000"/>
              </a:spcBef>
              <a:spcAft>
                <a:spcPts val="0"/>
              </a:spcAft>
              <a:buSzPts val="2400"/>
              <a:buNone/>
            </a:pPr>
            <a:r>
              <a:rPr lang="en-US">
                <a:solidFill>
                  <a:srgbClr val="0070C0"/>
                </a:solidFill>
              </a:rPr>
              <a:t>Guarda i video di giovani imprenditori che hanno avviato un'attività nelle zone montane dell'UE e lasciati ispirare!</a:t>
            </a:r>
            <a:endParaRPr i="0">
              <a:solidFill>
                <a:srgbClr val="0070C0"/>
              </a:solidFill>
              <a:latin typeface="Calibri"/>
              <a:ea typeface="Calibri"/>
              <a:cs typeface="Calibri"/>
              <a:sym typeface="Calibri"/>
            </a:endParaRPr>
          </a:p>
          <a:p>
            <a:pPr indent="0" lvl="0" marL="228600" rtl="0" algn="just">
              <a:lnSpc>
                <a:spcPct val="90000"/>
              </a:lnSpc>
              <a:spcBef>
                <a:spcPts val="1000"/>
              </a:spcBef>
              <a:spcAft>
                <a:spcPts val="0"/>
              </a:spcAft>
              <a:buSzPts val="2400"/>
              <a:buNone/>
            </a:pPr>
            <a:r>
              <a:t/>
            </a:r>
            <a:endParaRPr>
              <a:solidFill>
                <a:srgbClr val="0070C0"/>
              </a:solidFill>
            </a:endParaRPr>
          </a:p>
        </p:txBody>
      </p:sp>
      <p:sp>
        <p:nvSpPr>
          <p:cNvPr id="295" name="Google Shape;295;p68"/>
          <p:cNvSpPr txBox="1"/>
          <p:nvPr>
            <p:ph idx="3" type="body"/>
          </p:nvPr>
        </p:nvSpPr>
        <p:spPr>
          <a:xfrm>
            <a:off x="510587" y="780391"/>
            <a:ext cx="5085159" cy="582221"/>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b="1" lang="en-US" sz="3200">
                <a:solidFill>
                  <a:srgbClr val="3BEFEB"/>
                </a:solidFill>
              </a:rPr>
              <a:t>Lasciati ispirare</a:t>
            </a:r>
            <a:endParaRPr/>
          </a:p>
        </p:txBody>
      </p:sp>
      <p:sp>
        <p:nvSpPr>
          <p:cNvPr id="296" name="Google Shape;296;p68"/>
          <p:cNvSpPr txBox="1"/>
          <p:nvPr/>
        </p:nvSpPr>
        <p:spPr>
          <a:xfrm>
            <a:off x="762010" y="1601255"/>
            <a:ext cx="5488800" cy="1569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lang="en-US" sz="2400">
                <a:solidFill>
                  <a:schemeClr val="lt1"/>
                </a:solidFill>
                <a:latin typeface="Calibri"/>
                <a:ea typeface="Calibri"/>
                <a:cs typeface="Calibri"/>
                <a:sym typeface="Calibri"/>
              </a:rPr>
              <a:t>L'apprendimento tra pari è uno strumento potente e diretto che ti permette di toccare con mano ciò che hai imparato fino ad ora.</a:t>
            </a:r>
            <a:endParaRPr b="0" i="0" sz="2400" u="none" cap="none" strike="noStrike">
              <a:solidFill>
                <a:schemeClr val="lt1"/>
              </a:solidFill>
              <a:latin typeface="Calibri"/>
              <a:ea typeface="Calibri"/>
              <a:cs typeface="Calibri"/>
              <a:sym typeface="Calibri"/>
            </a:endParaRPr>
          </a:p>
        </p:txBody>
      </p:sp>
      <p:sp>
        <p:nvSpPr>
          <p:cNvPr id="297" name="Google Shape;297;p68"/>
          <p:cNvSpPr/>
          <p:nvPr>
            <p:ph idx="2" type="pic"/>
          </p:nvPr>
        </p:nvSpPr>
        <p:spPr>
          <a:xfrm>
            <a:off x="7051575" y="1203325"/>
            <a:ext cx="5130800" cy="3913188"/>
          </a:xfrm>
          <a:prstGeom prst="rect">
            <a:avLst/>
          </a:prstGeom>
          <a:solidFill>
            <a:schemeClr val="lt1"/>
          </a:solidFill>
          <a:ln>
            <a:noFill/>
          </a:ln>
        </p:spPr>
      </p:sp>
      <p:pic>
        <p:nvPicPr>
          <p:cNvPr id="298" name="Google Shape;298;p68"/>
          <p:cNvPicPr preferRelativeResize="0"/>
          <p:nvPr/>
        </p:nvPicPr>
        <p:blipFill rotWithShape="1">
          <a:blip r:embed="rId3">
            <a:alphaModFix/>
          </a:blip>
          <a:srcRect b="0" l="0" r="0" t="0"/>
          <a:stretch/>
        </p:blipFill>
        <p:spPr>
          <a:xfrm>
            <a:off x="7074388" y="1203325"/>
            <a:ext cx="5085174" cy="3184675"/>
          </a:xfrm>
          <a:prstGeom prst="rect">
            <a:avLst/>
          </a:prstGeom>
          <a:noFill/>
          <a:ln>
            <a:noFill/>
          </a:ln>
        </p:spPr>
      </p:pic>
      <p:sp>
        <p:nvSpPr>
          <p:cNvPr id="299" name="Google Shape;299;p68"/>
          <p:cNvSpPr txBox="1"/>
          <p:nvPr/>
        </p:nvSpPr>
        <p:spPr>
          <a:xfrm>
            <a:off x="7051575" y="4388000"/>
            <a:ext cx="5130900" cy="849600"/>
          </a:xfrm>
          <a:prstGeom prst="rect">
            <a:avLst/>
          </a:prstGeom>
          <a:noFill/>
          <a:ln>
            <a:noFill/>
          </a:ln>
        </p:spPr>
        <p:txBody>
          <a:bodyPr anchorCtr="0" anchor="t" bIns="91425" lIns="91425" spcFirstLastPara="1" rIns="91425" wrap="square" tIns="91425">
            <a:spAutoFit/>
          </a:bodyPr>
          <a:lstStyle/>
          <a:p>
            <a:pPr indent="0" lvl="0" marL="228600" marR="0" rtl="0" algn="just">
              <a:lnSpc>
                <a:spcPct val="90000"/>
              </a:lnSpc>
              <a:spcBef>
                <a:spcPts val="1000"/>
              </a:spcBef>
              <a:spcAft>
                <a:spcPts val="0"/>
              </a:spcAft>
              <a:buClr>
                <a:srgbClr val="000000"/>
              </a:buClr>
              <a:buSzPts val="2400"/>
              <a:buFont typeface="Arial"/>
              <a:buNone/>
            </a:pPr>
            <a:r>
              <a:rPr b="0" i="0" lang="en-US" sz="2400" u="none" cap="none" strike="noStrike">
                <a:solidFill>
                  <a:srgbClr val="0070C0"/>
                </a:solidFill>
                <a:latin typeface="Calibri"/>
                <a:ea typeface="Calibri"/>
                <a:cs typeface="Calibri"/>
                <a:sym typeface="Calibri"/>
              </a:rPr>
              <a:t>https://www.youtube.com/watch?v=47VLFFqs1Sw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8"/>
          <p:cNvSpPr txBox="1"/>
          <p:nvPr>
            <p:ph idx="3" type="body"/>
          </p:nvPr>
        </p:nvSpPr>
        <p:spPr>
          <a:xfrm>
            <a:off x="5842536" y="3284233"/>
            <a:ext cx="5894540" cy="3305905"/>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Utilizzando il modello fornito nelle diapositive precedenti, delinea la tua idea di business innovativo e intelligente riempiendo le diverse caselle del business canvas.</a:t>
            </a:r>
            <a:endParaRPr/>
          </a:p>
          <a:p>
            <a:pPr indent="0" lvl="0" marL="0" rtl="0" algn="l">
              <a:lnSpc>
                <a:spcPct val="115000"/>
              </a:lnSpc>
              <a:spcBef>
                <a:spcPts val="0"/>
              </a:spcBef>
              <a:spcAft>
                <a:spcPts val="0"/>
              </a:spcAft>
              <a:buNone/>
            </a:pPr>
            <a:r>
              <a:t/>
            </a:r>
            <a:endParaRPr/>
          </a:p>
          <a:p>
            <a:pPr indent="0" lvl="0" marL="0" rtl="0" algn="just">
              <a:lnSpc>
                <a:spcPct val="90000"/>
              </a:lnSpc>
              <a:spcBef>
                <a:spcPts val="0"/>
              </a:spcBef>
              <a:spcAft>
                <a:spcPts val="0"/>
              </a:spcAft>
              <a:buClr>
                <a:schemeClr val="lt1"/>
              </a:buClr>
              <a:buSzPct val="100000"/>
              <a:buNone/>
            </a:pPr>
            <a:r>
              <a:t/>
            </a:r>
            <a:endParaRPr/>
          </a:p>
        </p:txBody>
      </p:sp>
      <p:sp>
        <p:nvSpPr>
          <p:cNvPr id="305" name="Google Shape;305;p8"/>
          <p:cNvSpPr txBox="1"/>
          <p:nvPr>
            <p:ph idx="4" type="body"/>
          </p:nvPr>
        </p:nvSpPr>
        <p:spPr>
          <a:xfrm>
            <a:off x="7146374" y="2887642"/>
            <a:ext cx="4573132" cy="1228975"/>
          </a:xfrm>
          <a:prstGeom prst="rect">
            <a:avLst/>
          </a:prstGeom>
          <a:noFill/>
          <a:ln>
            <a:noFill/>
          </a:ln>
        </p:spPr>
        <p:txBody>
          <a:bodyPr anchorCtr="0" anchor="t" bIns="45700" lIns="91425" spcFirstLastPara="1" rIns="91425" wrap="square" tIns="45700">
            <a:normAutofit fontScale="32500" lnSpcReduction="20000"/>
          </a:bodyPr>
          <a:lstStyle/>
          <a:p>
            <a:pPr indent="0" lvl="0" marL="0" rtl="0" algn="r">
              <a:lnSpc>
                <a:spcPct val="90000"/>
              </a:lnSpc>
              <a:spcBef>
                <a:spcPts val="0"/>
              </a:spcBef>
              <a:spcAft>
                <a:spcPts val="0"/>
              </a:spcAft>
              <a:buClr>
                <a:schemeClr val="lt1"/>
              </a:buClr>
              <a:buSzPct val="100000"/>
              <a:buNone/>
            </a:pPr>
            <a:r>
              <a:rPr lang="en-US">
                <a:solidFill>
                  <a:srgbClr val="20EEF1"/>
                </a:solidFill>
              </a:rPr>
              <a:t>Crea il tuo business plan smart!</a:t>
            </a:r>
            <a:endParaRPr/>
          </a:p>
          <a:p>
            <a:pPr indent="0" lvl="0" marL="0" rtl="0" algn="l">
              <a:lnSpc>
                <a:spcPct val="90000"/>
              </a:lnSpc>
              <a:spcBef>
                <a:spcPts val="0"/>
              </a:spcBef>
              <a:spcAft>
                <a:spcPts val="0"/>
              </a:spcAft>
              <a:buClr>
                <a:schemeClr val="lt1"/>
              </a:buClr>
              <a:buSzPct val="100000"/>
              <a:buNone/>
            </a:pPr>
            <a:r>
              <a:t/>
            </a:r>
            <a:endParaRPr/>
          </a:p>
        </p:txBody>
      </p:sp>
      <p:sp>
        <p:nvSpPr>
          <p:cNvPr id="306" name="Google Shape;306;p8"/>
          <p:cNvSpPr/>
          <p:nvPr/>
        </p:nvSpPr>
        <p:spPr>
          <a:xfrm>
            <a:off x="5102898" y="13842"/>
            <a:ext cx="7089102" cy="1533983"/>
          </a:xfrm>
          <a:custGeom>
            <a:rect b="b" l="l" r="r" t="t"/>
            <a:pathLst>
              <a:path extrusionOk="0" h="1472706" w="6700701">
                <a:moveTo>
                  <a:pt x="0" y="0"/>
                </a:moveTo>
                <a:lnTo>
                  <a:pt x="6700701" y="0"/>
                </a:lnTo>
                <a:lnTo>
                  <a:pt x="1169410" y="1472706"/>
                </a:lnTo>
                <a:lnTo>
                  <a:pt x="0" y="0"/>
                </a:lnTo>
                <a:close/>
              </a:path>
            </a:pathLst>
          </a:custGeom>
          <a:solidFill>
            <a:srgbClr val="279BD3">
              <a:alpha val="3058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7" name="Google Shape;307;p8"/>
          <p:cNvSpPr txBox="1"/>
          <p:nvPr/>
        </p:nvSpPr>
        <p:spPr>
          <a:xfrm>
            <a:off x="283477" y="543037"/>
            <a:ext cx="39330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i="1" lang="en-US" sz="3200">
                <a:solidFill>
                  <a:srgbClr val="FF00FF"/>
                </a:solidFill>
                <a:latin typeface="Calibri"/>
                <a:ea typeface="Calibri"/>
                <a:cs typeface="Calibri"/>
                <a:sym typeface="Calibri"/>
              </a:rPr>
              <a:t>COMPITO BREVE</a:t>
            </a:r>
            <a:endParaRPr b="0" i="1" sz="3200" u="none" cap="none" strike="noStrike">
              <a:solidFill>
                <a:srgbClr val="FF00FF"/>
              </a:solidFill>
              <a:latin typeface="Calibri"/>
              <a:ea typeface="Calibri"/>
              <a:cs typeface="Calibri"/>
              <a:sym typeface="Calibri"/>
            </a:endParaRPr>
          </a:p>
        </p:txBody>
      </p:sp>
      <p:sp>
        <p:nvSpPr>
          <p:cNvPr id="308" name="Google Shape;308;p8"/>
          <p:cNvSpPr txBox="1"/>
          <p:nvPr/>
        </p:nvSpPr>
        <p:spPr>
          <a:xfrm>
            <a:off x="3048778" y="3275112"/>
            <a:ext cx="609755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fiduciary</a:t>
            </a:r>
            <a:endParaRPr b="0" i="0" sz="1400" u="none" cap="none" strike="noStrike">
              <a:solidFill>
                <a:srgbClr val="000000"/>
              </a:solidFill>
              <a:latin typeface="Arial"/>
              <a:ea typeface="Arial"/>
              <a:cs typeface="Arial"/>
              <a:sym typeface="Arial"/>
            </a:endParaRPr>
          </a:p>
        </p:txBody>
      </p:sp>
      <p:pic>
        <p:nvPicPr>
          <p:cNvPr descr="Text&#10;&#10;Description automatically generated" id="309" name="Google Shape;309;p8"/>
          <p:cNvPicPr preferRelativeResize="0"/>
          <p:nvPr/>
        </p:nvPicPr>
        <p:blipFill rotWithShape="1">
          <a:blip r:embed="rId3">
            <a:alphaModFix/>
          </a:blip>
          <a:srcRect b="0" l="0" r="0" t="0"/>
          <a:stretch/>
        </p:blipFill>
        <p:spPr>
          <a:xfrm>
            <a:off x="324421" y="1218979"/>
            <a:ext cx="4651993" cy="309166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2"/>
          <p:cNvSpPr txBox="1"/>
          <p:nvPr>
            <p:ph idx="5" type="body"/>
          </p:nvPr>
        </p:nvSpPr>
        <p:spPr>
          <a:xfrm>
            <a:off x="7260617" y="2863583"/>
            <a:ext cx="4599294" cy="2394406"/>
          </a:xfrm>
          <a:prstGeom prst="rect">
            <a:avLst/>
          </a:prstGeom>
          <a:noFill/>
          <a:ln>
            <a:noFill/>
          </a:ln>
        </p:spPr>
        <p:txBody>
          <a:bodyPr anchorCtr="0" anchor="ctr" bIns="45700" lIns="91425" spcFirstLastPara="1" rIns="91425" wrap="square" tIns="45700">
            <a:normAutofit fontScale="92500"/>
          </a:bodyPr>
          <a:lstStyle/>
          <a:p>
            <a:pPr indent="0" lvl="0" marL="0" rtl="0" algn="just">
              <a:lnSpc>
                <a:spcPct val="90000"/>
              </a:lnSpc>
              <a:spcBef>
                <a:spcPts val="600"/>
              </a:spcBef>
              <a:spcAft>
                <a:spcPts val="0"/>
              </a:spcAft>
              <a:buClr>
                <a:schemeClr val="lt1"/>
              </a:buClr>
              <a:buSzPct val="107692"/>
              <a:buNone/>
            </a:pPr>
            <a:r>
              <a:rPr lang="en-US" sz="2600"/>
              <a:t>Ora preparati a passare al </a:t>
            </a:r>
            <a:r>
              <a:rPr b="1" lang="en-US" sz="2600"/>
              <a:t>Modulo 3 Montagna Sostenibile</a:t>
            </a:r>
            <a:endParaRPr b="1" sz="2600"/>
          </a:p>
          <a:p>
            <a:pPr indent="0" lvl="0" marL="0" rtl="0" algn="l">
              <a:lnSpc>
                <a:spcPct val="115000"/>
              </a:lnSpc>
              <a:spcBef>
                <a:spcPts val="0"/>
              </a:spcBef>
              <a:spcAft>
                <a:spcPts val="0"/>
              </a:spcAft>
              <a:buNone/>
            </a:pPr>
            <a:r>
              <a:rPr b="1" lang="en-US" sz="2600"/>
              <a:t>Turismo, Alimentazione e Agricoltura / Innovazione Agricola</a:t>
            </a:r>
            <a:endParaRPr b="1" sz="2600"/>
          </a:p>
          <a:p>
            <a:pPr indent="0" lvl="0" marL="0" rtl="0" algn="just">
              <a:lnSpc>
                <a:spcPct val="90000"/>
              </a:lnSpc>
              <a:spcBef>
                <a:spcPts val="600"/>
              </a:spcBef>
              <a:spcAft>
                <a:spcPts val="0"/>
              </a:spcAft>
              <a:buClr>
                <a:schemeClr val="lt1"/>
              </a:buClr>
              <a:buSzPct val="107692"/>
              <a:buNone/>
            </a:pPr>
            <a:r>
              <a:t/>
            </a:r>
            <a:endParaRPr sz="2600"/>
          </a:p>
        </p:txBody>
      </p:sp>
      <p:sp>
        <p:nvSpPr>
          <p:cNvPr id="315" name="Google Shape;315;p32"/>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None/>
            </a:pPr>
            <a:r>
              <a:rPr lang="en-US"/>
              <a:t>Ben fatto!</a:t>
            </a:r>
            <a:endParaRPr/>
          </a:p>
        </p:txBody>
      </p:sp>
      <p:sp>
        <p:nvSpPr>
          <p:cNvPr id="316" name="Google Shape;316;p32"/>
          <p:cNvSpPr txBox="1"/>
          <p:nvPr>
            <p:ph idx="6" type="body"/>
          </p:nvPr>
        </p:nvSpPr>
        <p:spPr>
          <a:xfrm>
            <a:off x="237069" y="1958538"/>
            <a:ext cx="3195600" cy="837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None/>
            </a:pPr>
            <a:r>
              <a:rPr lang="en-US" sz="3000">
                <a:solidFill>
                  <a:srgbClr val="1B728D"/>
                </a:solidFill>
              </a:rPr>
              <a:t>Link a PEAK:</a:t>
            </a:r>
            <a:endParaRPr sz="3000">
              <a:solidFill>
                <a:srgbClr val="1B728D"/>
              </a:solidFill>
            </a:endParaRPr>
          </a:p>
        </p:txBody>
      </p:sp>
      <p:sp>
        <p:nvSpPr>
          <p:cNvPr id="317" name="Google Shape;317;p32"/>
          <p:cNvSpPr/>
          <p:nvPr/>
        </p:nvSpPr>
        <p:spPr>
          <a:xfrm>
            <a:off x="539250" y="5049300"/>
            <a:ext cx="245400" cy="434025"/>
          </a:xfrm>
          <a:custGeom>
            <a:rect b="b" l="l" r="r" t="t"/>
            <a:pathLst>
              <a:path extrusionOk="0" h="257" w="146">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318" name="Google Shape;318;p32"/>
          <p:cNvSpPr txBox="1"/>
          <p:nvPr/>
        </p:nvSpPr>
        <p:spPr>
          <a:xfrm>
            <a:off x="790425" y="2672650"/>
            <a:ext cx="5739300" cy="281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400"/>
              <a:buFont typeface="Arial"/>
              <a:buNone/>
            </a:pPr>
            <a:r>
              <a:rPr b="1" i="0" lang="en-US" sz="1400" u="none" cap="none" strike="noStrike">
                <a:solidFill>
                  <a:srgbClr val="323338"/>
                </a:solidFill>
                <a:highlight>
                  <a:srgbClr val="FFFFFF"/>
                </a:highlight>
                <a:latin typeface="Arial"/>
                <a:ea typeface="Arial"/>
                <a:cs typeface="Arial"/>
                <a:sym typeface="Arial"/>
              </a:rPr>
              <a:t>YouTube: </a:t>
            </a:r>
            <a:r>
              <a:rPr b="0" i="0" lang="en-US" sz="1400" u="sng" cap="none" strike="noStrike">
                <a:solidFill>
                  <a:srgbClr val="87A66E"/>
                </a:solidFill>
                <a:highlight>
                  <a:srgbClr val="FFFFFF"/>
                </a:highlight>
                <a:latin typeface="Arial"/>
                <a:ea typeface="Arial"/>
                <a:cs typeface="Arial"/>
                <a:sym typeface="Arial"/>
                <a:hlinkClick r:id="rId3">
                  <a:extLst>
                    <a:ext uri="{A12FA001-AC4F-418D-AE19-62706E023703}">
                      <ahyp:hlinkClr val="tx"/>
                    </a:ext>
                  </a:extLst>
                </a:hlinkClick>
              </a:rPr>
              <a:t>https://www.youtube.com/@peakentrepreneurs2892/videos</a:t>
            </a:r>
            <a:endParaRPr b="0" i="0" sz="1400" u="sng" cap="none" strike="noStrike">
              <a:solidFill>
                <a:srgbClr val="87A66E"/>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t/>
            </a:r>
            <a:endParaRPr b="1" i="0" sz="1400" u="none" cap="none" strike="noStrike">
              <a:solidFill>
                <a:srgbClr val="323338"/>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rPr b="1" i="0" lang="en-US" sz="1400" u="none" cap="none" strike="noStrike">
                <a:solidFill>
                  <a:srgbClr val="323338"/>
                </a:solidFill>
                <a:highlight>
                  <a:srgbClr val="FFFFFF"/>
                </a:highlight>
                <a:latin typeface="Arial"/>
                <a:ea typeface="Arial"/>
                <a:cs typeface="Arial"/>
                <a:sym typeface="Arial"/>
              </a:rPr>
              <a:t>TikTok:</a:t>
            </a:r>
            <a:r>
              <a:rPr b="0" i="0" lang="en-US" sz="1400" u="none" cap="none" strike="noStrike">
                <a:solidFill>
                  <a:srgbClr val="323338"/>
                </a:solidFill>
                <a:highlight>
                  <a:srgbClr val="FFFFFF"/>
                </a:highlight>
                <a:latin typeface="Arial"/>
                <a:ea typeface="Arial"/>
                <a:cs typeface="Arial"/>
                <a:sym typeface="Arial"/>
              </a:rPr>
              <a:t> </a:t>
            </a:r>
            <a:r>
              <a:rPr b="0" i="0" lang="en-US" sz="1400" u="sng" cap="none" strike="noStrike">
                <a:solidFill>
                  <a:srgbClr val="87A66E"/>
                </a:solidFill>
                <a:highlight>
                  <a:srgbClr val="FFFFFF"/>
                </a:highlight>
                <a:latin typeface="Arial"/>
                <a:ea typeface="Arial"/>
                <a:cs typeface="Arial"/>
                <a:sym typeface="Arial"/>
                <a:hlinkClick r:id="rId4">
                  <a:extLst>
                    <a:ext uri="{A12FA001-AC4F-418D-AE19-62706E023703}">
                      <ahyp:hlinkClr val="tx"/>
                    </a:ext>
                  </a:extLst>
                </a:hlinkClick>
              </a:rPr>
              <a:t>https://www.tiktok.com/@peakentrepreneurs</a:t>
            </a:r>
            <a:endParaRPr b="0" i="0" sz="1400" u="sng" cap="none" strike="noStrike">
              <a:solidFill>
                <a:srgbClr val="87A66E"/>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t/>
            </a:r>
            <a:endParaRPr b="1" i="0" sz="1400" u="none" cap="none" strike="noStrike">
              <a:solidFill>
                <a:srgbClr val="323338"/>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rPr b="1" i="0" lang="en-US" sz="1400" u="none" cap="none" strike="noStrike">
                <a:solidFill>
                  <a:srgbClr val="323338"/>
                </a:solidFill>
                <a:highlight>
                  <a:srgbClr val="FFFFFF"/>
                </a:highlight>
                <a:latin typeface="Arial"/>
                <a:ea typeface="Arial"/>
                <a:cs typeface="Arial"/>
                <a:sym typeface="Arial"/>
              </a:rPr>
              <a:t>Instagram:</a:t>
            </a:r>
            <a:r>
              <a:rPr b="0" i="0" lang="en-US" sz="1400" u="none" cap="none" strike="noStrike">
                <a:solidFill>
                  <a:srgbClr val="323338"/>
                </a:solidFill>
                <a:highlight>
                  <a:srgbClr val="FFFFFF"/>
                </a:highlight>
                <a:latin typeface="Arial"/>
                <a:ea typeface="Arial"/>
                <a:cs typeface="Arial"/>
                <a:sym typeface="Arial"/>
              </a:rPr>
              <a:t> </a:t>
            </a:r>
            <a:r>
              <a:rPr b="0" i="0" lang="en-US" sz="1400" u="sng" cap="none" strike="noStrike">
                <a:solidFill>
                  <a:srgbClr val="87A66E"/>
                </a:solidFill>
                <a:highlight>
                  <a:srgbClr val="FFFFFF"/>
                </a:highlight>
                <a:latin typeface="Arial"/>
                <a:ea typeface="Arial"/>
                <a:cs typeface="Arial"/>
                <a:sym typeface="Arial"/>
                <a:hlinkClick r:id="rId5">
                  <a:extLst>
                    <a:ext uri="{A12FA001-AC4F-418D-AE19-62706E023703}">
                      <ahyp:hlinkClr val="tx"/>
                    </a:ext>
                  </a:extLst>
                </a:hlinkClick>
              </a:rPr>
              <a:t>https://www.instagram.com/peak.entrepreneurs/</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1200"/>
              </a:spcAft>
              <a:buClr>
                <a:srgbClr val="000000"/>
              </a:buClr>
              <a:buSzPts val="1400"/>
              <a:buFont typeface="Arial"/>
              <a:buNone/>
            </a:pPr>
            <a:r>
              <a:rPr b="0" i="0" lang="en-US" sz="1400" u="none" cap="none" strike="noStrike">
                <a:solidFill>
                  <a:srgbClr val="000000"/>
                </a:solidFill>
                <a:latin typeface="Arial"/>
                <a:ea typeface="Arial"/>
                <a:cs typeface="Arial"/>
                <a:sym typeface="Arial"/>
              </a:rPr>
              <a:t>Facebook: </a:t>
            </a:r>
            <a:r>
              <a:rPr b="0" i="0" lang="en-US" sz="1400" u="sng" cap="none" strike="noStrike">
                <a:solidFill>
                  <a:srgbClr val="87A66E"/>
                </a:solidFill>
                <a:latin typeface="Arial"/>
                <a:ea typeface="Arial"/>
                <a:cs typeface="Arial"/>
                <a:sym typeface="Arial"/>
                <a:hlinkClick r:id="rId6">
                  <a:extLst>
                    <a:ext uri="{A12FA001-AC4F-418D-AE19-62706E023703}">
                      <ahyp:hlinkClr val="tx"/>
                    </a:ext>
                  </a:extLst>
                </a:hlinkClick>
              </a:rPr>
              <a:t>https://www.facebook.com/PeakEntrepreneurs</a:t>
            </a:r>
            <a:endParaRPr b="0" i="0" sz="1400" u="none" cap="none" strike="noStrike">
              <a:solidFill>
                <a:srgbClr val="000000"/>
              </a:solidFill>
              <a:latin typeface="Arial"/>
              <a:ea typeface="Arial"/>
              <a:cs typeface="Arial"/>
              <a:sym typeface="Arial"/>
            </a:endParaRPr>
          </a:p>
        </p:txBody>
      </p:sp>
      <p:pic>
        <p:nvPicPr>
          <p:cNvPr id="319" name="Google Shape;319;p32"/>
          <p:cNvPicPr preferRelativeResize="0"/>
          <p:nvPr/>
        </p:nvPicPr>
        <p:blipFill rotWithShape="1">
          <a:blip r:embed="rId7">
            <a:alphaModFix/>
          </a:blip>
          <a:srcRect b="0" l="0" r="0" t="0"/>
          <a:stretch/>
        </p:blipFill>
        <p:spPr>
          <a:xfrm rot="10800000">
            <a:off x="384501" y="4228975"/>
            <a:ext cx="409674" cy="409700"/>
          </a:xfrm>
          <a:prstGeom prst="rect">
            <a:avLst/>
          </a:prstGeom>
          <a:noFill/>
          <a:ln>
            <a:noFill/>
          </a:ln>
        </p:spPr>
      </p:pic>
      <p:pic>
        <p:nvPicPr>
          <p:cNvPr id="320" name="Google Shape;320;p32"/>
          <p:cNvPicPr preferRelativeResize="0"/>
          <p:nvPr/>
        </p:nvPicPr>
        <p:blipFill rotWithShape="1">
          <a:blip r:embed="rId8">
            <a:alphaModFix/>
          </a:blip>
          <a:srcRect b="0" l="0" r="0" t="0"/>
          <a:stretch/>
        </p:blipFill>
        <p:spPr>
          <a:xfrm>
            <a:off x="344750" y="3430299"/>
            <a:ext cx="439908" cy="493875"/>
          </a:xfrm>
          <a:prstGeom prst="rect">
            <a:avLst/>
          </a:prstGeom>
          <a:noFill/>
          <a:ln>
            <a:noFill/>
          </a:ln>
        </p:spPr>
      </p:pic>
      <p:pic>
        <p:nvPicPr>
          <p:cNvPr id="321" name="Google Shape;321;p32"/>
          <p:cNvPicPr preferRelativeResize="0"/>
          <p:nvPr/>
        </p:nvPicPr>
        <p:blipFill rotWithShape="1">
          <a:blip r:embed="rId9">
            <a:alphaModFix/>
          </a:blip>
          <a:srcRect b="0" l="0" r="0" t="0"/>
          <a:stretch/>
        </p:blipFill>
        <p:spPr>
          <a:xfrm>
            <a:off x="292399" y="2719650"/>
            <a:ext cx="492251" cy="340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descr="Immagine che contiene testo, persona, uomo, interni&#10;&#10;Descrizione generata automaticamente" id="177" name="Google Shape;177;p5"/>
          <p:cNvPicPr preferRelativeResize="0"/>
          <p:nvPr>
            <p:ph idx="2" type="pic"/>
          </p:nvPr>
        </p:nvPicPr>
        <p:blipFill rotWithShape="1">
          <a:blip r:embed="rId3">
            <a:alphaModFix/>
          </a:blip>
          <a:srcRect b="0" l="26331" r="26331" t="0"/>
          <a:stretch/>
        </p:blipFill>
        <p:spPr>
          <a:xfrm flipH="1">
            <a:off x="66308" y="791570"/>
            <a:ext cx="4281645" cy="6035959"/>
          </a:xfrm>
          <a:prstGeom prst="rect">
            <a:avLst/>
          </a:prstGeom>
          <a:noFill/>
          <a:ln>
            <a:noFill/>
          </a:ln>
        </p:spPr>
      </p:pic>
      <p:sp>
        <p:nvSpPr>
          <p:cNvPr id="178" name="Google Shape;178;p5"/>
          <p:cNvSpPr txBox="1"/>
          <p:nvPr>
            <p:ph idx="1" type="body"/>
          </p:nvPr>
        </p:nvSpPr>
        <p:spPr>
          <a:xfrm>
            <a:off x="4864476" y="1570632"/>
            <a:ext cx="6626936" cy="4716428"/>
          </a:xfrm>
          <a:prstGeom prst="rect">
            <a:avLst/>
          </a:prstGeom>
          <a:noFill/>
          <a:ln>
            <a:noFill/>
          </a:ln>
        </p:spPr>
        <p:txBody>
          <a:bodyPr anchorCtr="0" anchor="t" bIns="45700" lIns="91425" spcFirstLastPara="1" rIns="91425" wrap="square" tIns="45700">
            <a:normAutofit lnSpcReduction="20000"/>
          </a:bodyPr>
          <a:lstStyle/>
          <a:p>
            <a:pPr indent="-228600" lvl="0" marL="228600" rtl="0" algn="just">
              <a:lnSpc>
                <a:spcPct val="90000"/>
              </a:lnSpc>
              <a:spcBef>
                <a:spcPts val="0"/>
              </a:spcBef>
              <a:spcAft>
                <a:spcPts val="0"/>
              </a:spcAft>
              <a:buClr>
                <a:srgbClr val="595959"/>
              </a:buClr>
              <a:buSzPts val="2400"/>
              <a:buNone/>
            </a:pPr>
            <a:r>
              <a:rPr lang="en-US"/>
              <a:t>Questo secondo modulo del corso PEAK offre strumenti e analisi per:</a:t>
            </a:r>
            <a:endParaRPr/>
          </a:p>
          <a:p>
            <a:pPr indent="-228600" lvl="0" marL="228600" rtl="0" algn="just">
              <a:lnSpc>
                <a:spcPct val="90000"/>
              </a:lnSpc>
              <a:spcBef>
                <a:spcPts val="0"/>
              </a:spcBef>
              <a:spcAft>
                <a:spcPts val="0"/>
              </a:spcAft>
              <a:buClr>
                <a:srgbClr val="595959"/>
              </a:buClr>
              <a:buSzPts val="2400"/>
              <a:buNone/>
            </a:pPr>
            <a:r>
              <a:t/>
            </a:r>
            <a:endParaRPr/>
          </a:p>
          <a:p>
            <a:pPr indent="-381000" lvl="0" marL="457200" rtl="0" algn="l">
              <a:lnSpc>
                <a:spcPct val="115000"/>
              </a:lnSpc>
              <a:spcBef>
                <a:spcPts val="0"/>
              </a:spcBef>
              <a:spcAft>
                <a:spcPts val="0"/>
              </a:spcAft>
              <a:buSzPts val="2400"/>
              <a:buChar char="•"/>
            </a:pPr>
            <a:r>
              <a:rPr lang="en-US"/>
              <a:t>Trova le lacune del mercato che attualmente non sono coperte, ma che possono essere sviluppate in modo intelligente e sostenibile. </a:t>
            </a:r>
            <a:endParaRPr/>
          </a:p>
          <a:p>
            <a:pPr indent="-381000" lvl="0" marL="457200" rtl="0" algn="l">
              <a:lnSpc>
                <a:spcPct val="115000"/>
              </a:lnSpc>
              <a:spcBef>
                <a:spcPts val="0"/>
              </a:spcBef>
              <a:spcAft>
                <a:spcPts val="0"/>
              </a:spcAft>
              <a:buSzPts val="2400"/>
              <a:buChar char="•"/>
            </a:pPr>
            <a:r>
              <a:rPr lang="en-US"/>
              <a:t>Identifica queste lacune con riferimento alle aree montane, sviluppale con strumenti come il Business Plan Next Canvas per costruire la tua idea imprenditoriale in modo sostenibile dal punto di vista ambientale, sociale ed economico.</a:t>
            </a:r>
            <a:endParaRPr/>
          </a:p>
          <a:p>
            <a:pPr indent="0" lvl="0" marL="457200" rtl="0" algn="just">
              <a:lnSpc>
                <a:spcPct val="90000"/>
              </a:lnSpc>
              <a:spcBef>
                <a:spcPts val="0"/>
              </a:spcBef>
              <a:spcAft>
                <a:spcPts val="0"/>
              </a:spcAft>
              <a:buNone/>
            </a:pPr>
            <a:r>
              <a:t/>
            </a:r>
            <a:endParaRPr/>
          </a:p>
        </p:txBody>
      </p:sp>
      <p:sp>
        <p:nvSpPr>
          <p:cNvPr id="179" name="Google Shape;179;p5"/>
          <p:cNvSpPr txBox="1"/>
          <p:nvPr>
            <p:ph idx="3" type="body"/>
          </p:nvPr>
        </p:nvSpPr>
        <p:spPr>
          <a:xfrm>
            <a:off x="4819638" y="666476"/>
            <a:ext cx="4242474" cy="75402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sz="4400">
                <a:solidFill>
                  <a:srgbClr val="0070C0"/>
                </a:solidFill>
              </a:rPr>
              <a:t>Introduzione </a:t>
            </a:r>
            <a:r>
              <a:rPr lang="en-US" sz="4400">
                <a:solidFill>
                  <a:srgbClr val="0070C0"/>
                </a:solidFill>
              </a:rPr>
              <a:t> </a:t>
            </a:r>
            <a:endParaRPr sz="4400">
              <a:solidFill>
                <a:srgbClr val="0070C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4"/>
          <p:cNvSpPr txBox="1"/>
          <p:nvPr>
            <p:ph idx="4" type="body"/>
          </p:nvPr>
        </p:nvSpPr>
        <p:spPr>
          <a:xfrm>
            <a:off x="6414900" y="1924325"/>
            <a:ext cx="5240400" cy="43638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t/>
            </a:r>
            <a:endParaRPr sz="2400">
              <a:solidFill>
                <a:srgbClr val="333333"/>
              </a:solidFill>
            </a:endParaRPr>
          </a:p>
          <a:p>
            <a:pPr indent="-355600" lvl="0" marL="457200" rtl="0" algn="l">
              <a:lnSpc>
                <a:spcPct val="115000"/>
              </a:lnSpc>
              <a:spcBef>
                <a:spcPts val="0"/>
              </a:spcBef>
              <a:spcAft>
                <a:spcPts val="0"/>
              </a:spcAft>
              <a:buSzPts val="2000"/>
              <a:buChar char="•"/>
            </a:pPr>
            <a:r>
              <a:rPr lang="en-US">
                <a:solidFill>
                  <a:srgbClr val="333333"/>
                </a:solidFill>
              </a:rPr>
              <a:t>Identificare e analizzare le lacune dei mercati attualmente non coperti.</a:t>
            </a:r>
            <a:endParaRPr>
              <a:solidFill>
                <a:srgbClr val="333333"/>
              </a:solidFill>
            </a:endParaRPr>
          </a:p>
          <a:p>
            <a:pPr indent="-355600" lvl="0" marL="457200" rtl="0" algn="l">
              <a:lnSpc>
                <a:spcPct val="115000"/>
              </a:lnSpc>
              <a:spcBef>
                <a:spcPts val="0"/>
              </a:spcBef>
              <a:spcAft>
                <a:spcPts val="0"/>
              </a:spcAft>
              <a:buSzPts val="2000"/>
              <a:buChar char="•"/>
            </a:pPr>
            <a:r>
              <a:rPr lang="en-US">
                <a:solidFill>
                  <a:srgbClr val="333333"/>
                </a:solidFill>
              </a:rPr>
              <a:t>Valorizzare le risorse potenziali delle aree montane per trasformarle in attività imprenditoriali.</a:t>
            </a:r>
            <a:endParaRPr>
              <a:solidFill>
                <a:srgbClr val="333333"/>
              </a:solidFill>
            </a:endParaRPr>
          </a:p>
          <a:p>
            <a:pPr indent="-355600" lvl="0" marL="457200" rtl="0" algn="l">
              <a:lnSpc>
                <a:spcPct val="115000"/>
              </a:lnSpc>
              <a:spcBef>
                <a:spcPts val="0"/>
              </a:spcBef>
              <a:spcAft>
                <a:spcPts val="0"/>
              </a:spcAft>
              <a:buSzPts val="2000"/>
              <a:buChar char="•"/>
            </a:pPr>
            <a:r>
              <a:rPr lang="en-US">
                <a:solidFill>
                  <a:srgbClr val="333333"/>
                </a:solidFill>
              </a:rPr>
              <a:t>Analizzare l'impatto economico, sociale e ambientale della tua idea di business.</a:t>
            </a:r>
            <a:endParaRPr>
              <a:solidFill>
                <a:srgbClr val="333333"/>
              </a:solidFill>
            </a:endParaRPr>
          </a:p>
          <a:p>
            <a:pPr indent="-355600" lvl="0" marL="457200" rtl="0" algn="l">
              <a:lnSpc>
                <a:spcPct val="115000"/>
              </a:lnSpc>
              <a:spcBef>
                <a:spcPts val="0"/>
              </a:spcBef>
              <a:spcAft>
                <a:spcPts val="0"/>
              </a:spcAft>
              <a:buSzPts val="2000"/>
              <a:buChar char="•"/>
            </a:pPr>
            <a:r>
              <a:rPr lang="en-US">
                <a:solidFill>
                  <a:srgbClr val="333333"/>
                </a:solidFill>
              </a:rPr>
              <a:t>Utilizzare strumenti per analizzare e valutare l'idea di business intelligente.</a:t>
            </a:r>
            <a:endParaRPr>
              <a:solidFill>
                <a:srgbClr val="333333"/>
              </a:solidFill>
            </a:endParaRPr>
          </a:p>
          <a:p>
            <a:pPr indent="0" lvl="0" marL="457200" rtl="0" algn="just">
              <a:lnSpc>
                <a:spcPct val="100000"/>
              </a:lnSpc>
              <a:spcBef>
                <a:spcPts val="0"/>
              </a:spcBef>
              <a:spcAft>
                <a:spcPts val="0"/>
              </a:spcAft>
              <a:buNone/>
            </a:pPr>
            <a:r>
              <a:rPr lang="en-US" sz="2400"/>
              <a:t> </a:t>
            </a:r>
            <a:endParaRPr sz="2400"/>
          </a:p>
          <a:p>
            <a:pPr indent="0" lvl="0" marL="0" rtl="0" algn="l">
              <a:lnSpc>
                <a:spcPct val="90000"/>
              </a:lnSpc>
              <a:spcBef>
                <a:spcPts val="0"/>
              </a:spcBef>
              <a:spcAft>
                <a:spcPts val="0"/>
              </a:spcAft>
              <a:buClr>
                <a:srgbClr val="595959"/>
              </a:buClr>
              <a:buSzPts val="2200"/>
              <a:buNone/>
            </a:pPr>
            <a:r>
              <a:t/>
            </a:r>
            <a:endParaRPr sz="2400"/>
          </a:p>
        </p:txBody>
      </p:sp>
      <p:sp>
        <p:nvSpPr>
          <p:cNvPr id="185" name="Google Shape;185;p4"/>
          <p:cNvSpPr txBox="1"/>
          <p:nvPr>
            <p:ph idx="1" type="body"/>
          </p:nvPr>
        </p:nvSpPr>
        <p:spPr>
          <a:xfrm>
            <a:off x="504268" y="882452"/>
            <a:ext cx="4535691" cy="652687"/>
          </a:xfrm>
          <a:prstGeom prst="rect">
            <a:avLst/>
          </a:prstGeom>
          <a:noFill/>
          <a:ln>
            <a:noFill/>
          </a:ln>
        </p:spPr>
        <p:txBody>
          <a:bodyPr anchorCtr="0" anchor="t" bIns="45700" lIns="91425" spcFirstLastPara="1" rIns="91425" wrap="square" tIns="45700">
            <a:normAutofit fontScale="70000"/>
          </a:bodyPr>
          <a:lstStyle/>
          <a:p>
            <a:pPr indent="-228600" lvl="0" marL="228600" rtl="0" algn="l">
              <a:lnSpc>
                <a:spcPct val="90000"/>
              </a:lnSpc>
              <a:spcBef>
                <a:spcPts val="0"/>
              </a:spcBef>
              <a:spcAft>
                <a:spcPts val="0"/>
              </a:spcAft>
              <a:buClr>
                <a:schemeClr val="lt1"/>
              </a:buClr>
              <a:buSzPct val="66666"/>
              <a:buNone/>
            </a:pPr>
            <a:r>
              <a:rPr lang="en-US" sz="3600">
                <a:solidFill>
                  <a:srgbClr val="33CCFF"/>
                </a:solidFill>
              </a:rPr>
              <a:t>OBIETTIVI DI APPRENDIMENTO</a:t>
            </a:r>
            <a:endParaRPr/>
          </a:p>
        </p:txBody>
      </p:sp>
      <p:sp>
        <p:nvSpPr>
          <p:cNvPr id="186" name="Google Shape;186;p4"/>
          <p:cNvSpPr txBox="1"/>
          <p:nvPr>
            <p:ph idx="3" type="body"/>
          </p:nvPr>
        </p:nvSpPr>
        <p:spPr>
          <a:xfrm>
            <a:off x="6414889" y="1101960"/>
            <a:ext cx="4858164" cy="822373"/>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lang="en-US" sz="2800">
                <a:solidFill>
                  <a:srgbClr val="0070C0"/>
                </a:solidFill>
              </a:rPr>
              <a:t>Al termine di questo modulo,</a:t>
            </a:r>
            <a:r>
              <a:rPr lang="en-US" sz="2800">
                <a:solidFill>
                  <a:srgbClr val="0070C0"/>
                </a:solidFill>
              </a:rPr>
              <a:t> </a:t>
            </a:r>
            <a:endParaRPr sz="2800">
              <a:solidFill>
                <a:srgbClr val="0070C0"/>
              </a:solidFill>
            </a:endParaRPr>
          </a:p>
          <a:p>
            <a:pPr indent="0" lvl="0" marL="0" rtl="0" algn="l">
              <a:lnSpc>
                <a:spcPct val="115000"/>
              </a:lnSpc>
              <a:spcBef>
                <a:spcPts val="0"/>
              </a:spcBef>
              <a:spcAft>
                <a:spcPts val="0"/>
              </a:spcAft>
              <a:buNone/>
            </a:pPr>
            <a:r>
              <a:rPr lang="en-US" sz="2800">
                <a:solidFill>
                  <a:srgbClr val="0070C0"/>
                </a:solidFill>
              </a:rPr>
              <a:t>dovresti essere in grado di:</a:t>
            </a:r>
            <a:endParaRPr sz="2800">
              <a:solidFill>
                <a:srgbClr val="0070C0"/>
              </a:solidFill>
            </a:endParaRPr>
          </a:p>
          <a:p>
            <a:pPr indent="0" lvl="0" marL="0" rtl="0" algn="l">
              <a:lnSpc>
                <a:spcPct val="90000"/>
              </a:lnSpc>
              <a:spcBef>
                <a:spcPts val="0"/>
              </a:spcBef>
              <a:spcAft>
                <a:spcPts val="0"/>
              </a:spcAft>
              <a:buClr>
                <a:srgbClr val="595959"/>
              </a:buClr>
              <a:buSzPts val="2200"/>
              <a:buNone/>
            </a:pPr>
            <a:r>
              <a:t/>
            </a:r>
            <a:endParaRPr sz="2800">
              <a:solidFill>
                <a:srgbClr val="0070C0"/>
              </a:solidFill>
            </a:endParaRPr>
          </a:p>
        </p:txBody>
      </p:sp>
      <p:sp>
        <p:nvSpPr>
          <p:cNvPr id="187" name="Google Shape;187;p4"/>
          <p:cNvSpPr/>
          <p:nvPr/>
        </p:nvSpPr>
        <p:spPr>
          <a:xfrm>
            <a:off x="7256025" y="6141000"/>
            <a:ext cx="4535700" cy="42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4"/>
          <p:cNvSpPr txBox="1"/>
          <p:nvPr/>
        </p:nvSpPr>
        <p:spPr>
          <a:xfrm>
            <a:off x="495300" y="5550000"/>
            <a:ext cx="3322200" cy="895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700"/>
              <a:buFont typeface="Arial"/>
              <a:buNone/>
            </a:pPr>
            <a:r>
              <a:rPr b="0" i="0" lang="en-US" sz="700" u="none" cap="none" strike="noStrike">
                <a:solidFill>
                  <a:srgbClr val="FFFFFF"/>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b="0" i="0" sz="7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18"/>
          <p:cNvPicPr preferRelativeResize="0"/>
          <p:nvPr>
            <p:ph idx="2" type="pic"/>
          </p:nvPr>
        </p:nvPicPr>
        <p:blipFill rotWithShape="1">
          <a:blip r:embed="rId3">
            <a:alphaModFix/>
          </a:blip>
          <a:srcRect b="0" l="38053" r="38054" t="0"/>
          <a:stretch/>
        </p:blipFill>
        <p:spPr>
          <a:xfrm>
            <a:off x="0" y="3175"/>
            <a:ext cx="4862513" cy="6854825"/>
          </a:xfrm>
          <a:prstGeom prst="rect">
            <a:avLst/>
          </a:prstGeom>
          <a:noFill/>
          <a:ln>
            <a:noFill/>
          </a:ln>
        </p:spPr>
      </p:pic>
      <p:sp>
        <p:nvSpPr>
          <p:cNvPr id="194" name="Google Shape;194;p18"/>
          <p:cNvSpPr txBox="1"/>
          <p:nvPr>
            <p:ph idx="1" type="body"/>
          </p:nvPr>
        </p:nvSpPr>
        <p:spPr>
          <a:xfrm>
            <a:off x="5078947" y="1333500"/>
            <a:ext cx="6644479" cy="468189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595959"/>
              </a:buClr>
              <a:buSzPts val="2400"/>
              <a:buNone/>
            </a:pPr>
            <a:r>
              <a:t/>
            </a:r>
            <a:endParaRPr sz="2800"/>
          </a:p>
          <a:p>
            <a:pPr indent="-228600" lvl="0" marL="228600" rtl="0" algn="just">
              <a:lnSpc>
                <a:spcPct val="90000"/>
              </a:lnSpc>
              <a:spcBef>
                <a:spcPts val="0"/>
              </a:spcBef>
              <a:spcAft>
                <a:spcPts val="0"/>
              </a:spcAft>
              <a:buClr>
                <a:srgbClr val="595959"/>
              </a:buClr>
              <a:buSzPts val="2400"/>
              <a:buNone/>
            </a:pPr>
            <a:r>
              <a:rPr lang="en-US" sz="2800"/>
              <a:t>Una lacuna nel mercato è un'opportunità di business. È quando si identifica qualcosa di cui i clienti hanno bisogno, ma che non è ancora disponibile.</a:t>
            </a:r>
            <a:endParaRPr/>
          </a:p>
          <a:p>
            <a:pPr indent="-228600" lvl="0" marL="228600" rtl="0" algn="just">
              <a:lnSpc>
                <a:spcPct val="90000"/>
              </a:lnSpc>
              <a:spcBef>
                <a:spcPts val="0"/>
              </a:spcBef>
              <a:spcAft>
                <a:spcPts val="0"/>
              </a:spcAft>
              <a:buClr>
                <a:srgbClr val="595959"/>
              </a:buClr>
              <a:buSzPts val="2400"/>
              <a:buNone/>
            </a:pPr>
            <a:r>
              <a:t/>
            </a:r>
            <a:endParaRPr sz="2800"/>
          </a:p>
          <a:p>
            <a:pPr indent="-228600" lvl="0" marL="228600" rtl="0" algn="just">
              <a:lnSpc>
                <a:spcPct val="90000"/>
              </a:lnSpc>
              <a:spcBef>
                <a:spcPts val="0"/>
              </a:spcBef>
              <a:spcAft>
                <a:spcPts val="0"/>
              </a:spcAft>
              <a:buClr>
                <a:srgbClr val="595959"/>
              </a:buClr>
              <a:buSzPts val="2400"/>
              <a:buNone/>
            </a:pPr>
            <a:r>
              <a:rPr lang="en-US" sz="2800"/>
              <a:t>Potrebbe trattarsi di qualcosa di completamente unico, ad esempio un miglioramento di un'idea esistente o un modo per introdurre qualcosa in un mercato diverso.</a:t>
            </a:r>
            <a:endParaRPr/>
          </a:p>
        </p:txBody>
      </p:sp>
      <p:sp>
        <p:nvSpPr>
          <p:cNvPr id="195" name="Google Shape;195;p18"/>
          <p:cNvSpPr txBox="1"/>
          <p:nvPr>
            <p:ph idx="3" type="body"/>
          </p:nvPr>
        </p:nvSpPr>
        <p:spPr>
          <a:xfrm>
            <a:off x="5010710" y="823800"/>
            <a:ext cx="6712716" cy="5682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sz="3200">
                <a:solidFill>
                  <a:srgbClr val="0070C0"/>
                </a:solidFill>
              </a:rPr>
              <a:t>Che cos'è una lacuna nel mercato?</a:t>
            </a:r>
            <a:endParaRPr sz="3200"/>
          </a:p>
          <a:p>
            <a:pPr indent="0" lvl="0" marL="0" rtl="0" algn="l">
              <a:lnSpc>
                <a:spcPct val="90000"/>
              </a:lnSpc>
              <a:spcBef>
                <a:spcPts val="0"/>
              </a:spcBef>
              <a:spcAft>
                <a:spcPts val="0"/>
              </a:spcAft>
              <a:buClr>
                <a:srgbClr val="595959"/>
              </a:buClr>
              <a:buSzPts val="3600"/>
              <a:buNone/>
            </a:pPr>
            <a:r>
              <a:t/>
            </a:r>
            <a:endParaRPr sz="2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5"/>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ctr">
              <a:lnSpc>
                <a:spcPct val="90000"/>
              </a:lnSpc>
              <a:spcBef>
                <a:spcPts val="0"/>
              </a:spcBef>
              <a:spcAft>
                <a:spcPts val="0"/>
              </a:spcAft>
              <a:buClr>
                <a:srgbClr val="595959"/>
              </a:buClr>
              <a:buSzPct val="108107"/>
              <a:buNone/>
            </a:pPr>
            <a:r>
              <a:rPr lang="en-US"/>
              <a:t>2.</a:t>
            </a:r>
            <a:endParaRPr/>
          </a:p>
          <a:p>
            <a:pPr indent="-228600" lvl="0" marL="228600" rtl="0" algn="ctr">
              <a:lnSpc>
                <a:spcPct val="90000"/>
              </a:lnSpc>
              <a:spcBef>
                <a:spcPts val="0"/>
              </a:spcBef>
              <a:spcAft>
                <a:spcPts val="0"/>
              </a:spcAft>
              <a:buClr>
                <a:srgbClr val="595959"/>
              </a:buClr>
              <a:buSzPct val="108108"/>
              <a:buNone/>
            </a:pPr>
            <a:r>
              <a:rPr lang="en-US"/>
              <a:t>Entra nella mente di un consumatore</a:t>
            </a:r>
            <a:endParaRPr/>
          </a:p>
        </p:txBody>
      </p:sp>
      <p:sp>
        <p:nvSpPr>
          <p:cNvPr id="201" name="Google Shape;201;p25"/>
          <p:cNvSpPr txBox="1"/>
          <p:nvPr>
            <p:ph idx="2" type="body"/>
          </p:nvPr>
        </p:nvSpPr>
        <p:spPr>
          <a:xfrm>
            <a:off x="1217243" y="4523622"/>
            <a:ext cx="1985114" cy="1247035"/>
          </a:xfrm>
          <a:prstGeom prst="rect">
            <a:avLst/>
          </a:prstGeom>
          <a:noFill/>
          <a:ln>
            <a:noFill/>
          </a:ln>
        </p:spPr>
        <p:txBody>
          <a:bodyPr anchorCtr="0" anchor="t" bIns="45700" lIns="91425" spcFirstLastPara="1" rIns="91425" wrap="square" tIns="45700">
            <a:noAutofit/>
          </a:bodyPr>
          <a:lstStyle/>
          <a:p>
            <a:pPr indent="-228600" lvl="0" marL="228600" rtl="0" algn="ctr">
              <a:lnSpc>
                <a:spcPct val="90000"/>
              </a:lnSpc>
              <a:spcBef>
                <a:spcPts val="0"/>
              </a:spcBef>
              <a:spcAft>
                <a:spcPts val="0"/>
              </a:spcAft>
              <a:buClr>
                <a:srgbClr val="595959"/>
              </a:buClr>
              <a:buSzPts val="2400"/>
              <a:buNone/>
            </a:pPr>
            <a:r>
              <a:rPr lang="en-US"/>
              <a:t>1.</a:t>
            </a:r>
            <a:endParaRPr/>
          </a:p>
          <a:p>
            <a:pPr indent="-228600" lvl="0" marL="228600" rtl="0" algn="ctr">
              <a:lnSpc>
                <a:spcPct val="90000"/>
              </a:lnSpc>
              <a:spcBef>
                <a:spcPts val="0"/>
              </a:spcBef>
              <a:spcAft>
                <a:spcPts val="0"/>
              </a:spcAft>
              <a:buClr>
                <a:srgbClr val="595959"/>
              </a:buClr>
              <a:buSzPts val="2400"/>
              <a:buNone/>
            </a:pPr>
            <a:r>
              <a:rPr lang="en-US"/>
              <a:t>Sfrutta i tuoi punti di forza</a:t>
            </a:r>
            <a:endParaRPr/>
          </a:p>
          <a:p>
            <a:pPr indent="-228600" lvl="0" marL="228600" rtl="0" algn="ctr">
              <a:lnSpc>
                <a:spcPct val="90000"/>
              </a:lnSpc>
              <a:spcBef>
                <a:spcPts val="0"/>
              </a:spcBef>
              <a:spcAft>
                <a:spcPts val="0"/>
              </a:spcAft>
              <a:buClr>
                <a:srgbClr val="595959"/>
              </a:buClr>
              <a:buSzPts val="2400"/>
              <a:buNone/>
            </a:pPr>
            <a:r>
              <a:t/>
            </a:r>
            <a:endParaRPr/>
          </a:p>
        </p:txBody>
      </p:sp>
      <p:sp>
        <p:nvSpPr>
          <p:cNvPr id="202" name="Google Shape;202;p25"/>
          <p:cNvSpPr txBox="1"/>
          <p:nvPr>
            <p:ph idx="3" type="body"/>
          </p:nvPr>
        </p:nvSpPr>
        <p:spPr>
          <a:xfrm>
            <a:off x="7165569" y="4535946"/>
            <a:ext cx="1732731" cy="1237497"/>
          </a:xfrm>
          <a:prstGeom prst="rect">
            <a:avLst/>
          </a:prstGeom>
          <a:noFill/>
          <a:ln>
            <a:noFill/>
          </a:ln>
        </p:spPr>
        <p:txBody>
          <a:bodyPr anchorCtr="0" anchor="t" bIns="45700" lIns="91425" spcFirstLastPara="1" rIns="91425" wrap="square" tIns="45700">
            <a:normAutofit lnSpcReduction="20000"/>
          </a:bodyPr>
          <a:lstStyle/>
          <a:p>
            <a:pPr indent="-228600" lvl="0" marL="228600" rtl="0" algn="ctr">
              <a:lnSpc>
                <a:spcPct val="90000"/>
              </a:lnSpc>
              <a:spcBef>
                <a:spcPts val="0"/>
              </a:spcBef>
              <a:spcAft>
                <a:spcPts val="0"/>
              </a:spcAft>
              <a:buClr>
                <a:srgbClr val="595959"/>
              </a:buClr>
              <a:buSzPts val="2400"/>
              <a:buNone/>
            </a:pPr>
            <a:r>
              <a:rPr lang="en-US"/>
              <a:t>4.</a:t>
            </a:r>
            <a:endParaRPr/>
          </a:p>
          <a:p>
            <a:pPr indent="-228600" lvl="0" marL="228600" rtl="0" algn="ctr">
              <a:lnSpc>
                <a:spcPct val="90000"/>
              </a:lnSpc>
              <a:spcBef>
                <a:spcPts val="0"/>
              </a:spcBef>
              <a:spcAft>
                <a:spcPts val="0"/>
              </a:spcAft>
              <a:buClr>
                <a:srgbClr val="595959"/>
              </a:buClr>
              <a:buSzPts val="2400"/>
              <a:buNone/>
            </a:pPr>
            <a:r>
              <a:rPr lang="en-US"/>
              <a:t>Guarda al mondo intero</a:t>
            </a:r>
            <a:endParaRPr/>
          </a:p>
        </p:txBody>
      </p:sp>
      <p:sp>
        <p:nvSpPr>
          <p:cNvPr id="203" name="Google Shape;203;p25"/>
          <p:cNvSpPr txBox="1"/>
          <p:nvPr>
            <p:ph idx="4" type="body"/>
          </p:nvPr>
        </p:nvSpPr>
        <p:spPr>
          <a:xfrm>
            <a:off x="5229634" y="4542698"/>
            <a:ext cx="1732731" cy="1237497"/>
          </a:xfrm>
          <a:prstGeom prst="rect">
            <a:avLst/>
          </a:prstGeom>
          <a:noFill/>
          <a:ln>
            <a:noFill/>
          </a:ln>
        </p:spPr>
        <p:txBody>
          <a:bodyPr anchorCtr="0" anchor="t" bIns="45700" lIns="91425" spcFirstLastPara="1" rIns="91425" wrap="square" tIns="45700">
            <a:normAutofit fontScale="85000"/>
          </a:bodyPr>
          <a:lstStyle/>
          <a:p>
            <a:pPr indent="-228600" lvl="0" marL="228600" rtl="0" algn="ctr">
              <a:lnSpc>
                <a:spcPct val="90000"/>
              </a:lnSpc>
              <a:spcBef>
                <a:spcPts val="0"/>
              </a:spcBef>
              <a:spcAft>
                <a:spcPts val="0"/>
              </a:spcAft>
              <a:buClr>
                <a:srgbClr val="595959"/>
              </a:buClr>
              <a:buSzPct val="100000"/>
              <a:buNone/>
            </a:pPr>
            <a:r>
              <a:rPr lang="en-US"/>
              <a:t>3.</a:t>
            </a:r>
            <a:endParaRPr/>
          </a:p>
          <a:p>
            <a:pPr indent="-228600" lvl="0" marL="228600" rtl="0" algn="ctr">
              <a:lnSpc>
                <a:spcPct val="90000"/>
              </a:lnSpc>
              <a:spcBef>
                <a:spcPts val="0"/>
              </a:spcBef>
              <a:spcAft>
                <a:spcPts val="0"/>
              </a:spcAft>
              <a:buClr>
                <a:srgbClr val="595959"/>
              </a:buClr>
              <a:buSzPct val="100000"/>
              <a:buNone/>
            </a:pPr>
            <a:r>
              <a:rPr lang="en-US"/>
              <a:t>Ricerca sulle tendenze del mercato</a:t>
            </a:r>
            <a:endParaRPr/>
          </a:p>
        </p:txBody>
      </p:sp>
      <p:sp>
        <p:nvSpPr>
          <p:cNvPr id="204" name="Google Shape;204;p25"/>
          <p:cNvSpPr txBox="1"/>
          <p:nvPr>
            <p:ph idx="6" type="body"/>
          </p:nvPr>
        </p:nvSpPr>
        <p:spPr>
          <a:xfrm>
            <a:off x="10764" y="266700"/>
            <a:ext cx="12181236" cy="81785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Clr>
                <a:srgbClr val="595959"/>
              </a:buClr>
              <a:buSzPct val="97297"/>
              <a:buNone/>
            </a:pPr>
            <a:r>
              <a:rPr lang="en-US" sz="4000"/>
              <a:t>Suggerimenti per individuare le lacune del mercato: una guida passo dopo passo</a:t>
            </a:r>
            <a:endParaRPr/>
          </a:p>
        </p:txBody>
      </p:sp>
      <p:pic>
        <p:nvPicPr>
          <p:cNvPr descr="Culturista contorno" id="205" name="Google Shape;205;p25"/>
          <p:cNvPicPr preferRelativeResize="0"/>
          <p:nvPr/>
        </p:nvPicPr>
        <p:blipFill rotWithShape="1">
          <a:blip r:embed="rId3">
            <a:alphaModFix/>
          </a:blip>
          <a:srcRect b="0" l="0" r="0" t="0"/>
          <a:stretch/>
        </p:blipFill>
        <p:spPr>
          <a:xfrm>
            <a:off x="1752600" y="2514600"/>
            <a:ext cx="914400" cy="914400"/>
          </a:xfrm>
          <a:prstGeom prst="rect">
            <a:avLst/>
          </a:prstGeom>
          <a:noFill/>
          <a:ln>
            <a:noFill/>
          </a:ln>
        </p:spPr>
      </p:pic>
      <p:pic>
        <p:nvPicPr>
          <p:cNvPr descr="Recensione cliente contorno" id="206" name="Google Shape;206;p25"/>
          <p:cNvPicPr preferRelativeResize="0"/>
          <p:nvPr/>
        </p:nvPicPr>
        <p:blipFill rotWithShape="1">
          <a:blip r:embed="rId4">
            <a:alphaModFix/>
          </a:blip>
          <a:srcRect b="0" l="0" r="0" t="0"/>
          <a:stretch/>
        </p:blipFill>
        <p:spPr>
          <a:xfrm>
            <a:off x="3678275" y="2514600"/>
            <a:ext cx="914400" cy="914400"/>
          </a:xfrm>
          <a:prstGeom prst="rect">
            <a:avLst/>
          </a:prstGeom>
          <a:noFill/>
          <a:ln>
            <a:noFill/>
          </a:ln>
        </p:spPr>
      </p:pic>
      <p:pic>
        <p:nvPicPr>
          <p:cNvPr descr="Ricerca contorno" id="207" name="Google Shape;207;p25"/>
          <p:cNvPicPr preferRelativeResize="0"/>
          <p:nvPr/>
        </p:nvPicPr>
        <p:blipFill rotWithShape="1">
          <a:blip r:embed="rId5">
            <a:alphaModFix/>
          </a:blip>
          <a:srcRect b="0" l="0" r="0" t="0"/>
          <a:stretch/>
        </p:blipFill>
        <p:spPr>
          <a:xfrm>
            <a:off x="5727700" y="2514600"/>
            <a:ext cx="914400" cy="914400"/>
          </a:xfrm>
          <a:prstGeom prst="rect">
            <a:avLst/>
          </a:prstGeom>
          <a:noFill/>
          <a:ln>
            <a:noFill/>
          </a:ln>
        </p:spPr>
      </p:pic>
      <p:pic>
        <p:nvPicPr>
          <p:cNvPr descr="Mappamondo contorno" id="208" name="Google Shape;208;p25"/>
          <p:cNvPicPr preferRelativeResize="0"/>
          <p:nvPr/>
        </p:nvPicPr>
        <p:blipFill rotWithShape="1">
          <a:blip r:embed="rId6">
            <a:alphaModFix/>
          </a:blip>
          <a:srcRect b="0" l="0" r="0" t="0"/>
          <a:stretch/>
        </p:blipFill>
        <p:spPr>
          <a:xfrm>
            <a:off x="7574734" y="2514600"/>
            <a:ext cx="914400" cy="914400"/>
          </a:xfrm>
          <a:prstGeom prst="rect">
            <a:avLst/>
          </a:prstGeom>
          <a:noFill/>
          <a:ln>
            <a:noFill/>
          </a:ln>
        </p:spPr>
      </p:pic>
      <p:pic>
        <p:nvPicPr>
          <p:cNvPr descr="Buona idea contorno" id="209" name="Google Shape;209;p25"/>
          <p:cNvPicPr preferRelativeResize="0"/>
          <p:nvPr/>
        </p:nvPicPr>
        <p:blipFill rotWithShape="1">
          <a:blip r:embed="rId7">
            <a:alphaModFix/>
          </a:blip>
          <a:srcRect b="0" l="0" r="0" t="0"/>
          <a:stretch/>
        </p:blipFill>
        <p:spPr>
          <a:xfrm>
            <a:off x="9570500" y="2619850"/>
            <a:ext cx="914400" cy="914400"/>
          </a:xfrm>
          <a:prstGeom prst="rect">
            <a:avLst/>
          </a:prstGeom>
          <a:noFill/>
          <a:ln>
            <a:noFill/>
          </a:ln>
        </p:spPr>
      </p:pic>
      <p:sp>
        <p:nvSpPr>
          <p:cNvPr id="210" name="Google Shape;210;p25"/>
          <p:cNvSpPr txBox="1"/>
          <p:nvPr>
            <p:ph idx="5" type="body"/>
          </p:nvPr>
        </p:nvSpPr>
        <p:spPr>
          <a:xfrm>
            <a:off x="9101500" y="4528373"/>
            <a:ext cx="1732800" cy="1470300"/>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rtl="0" algn="ctr">
              <a:lnSpc>
                <a:spcPct val="90000"/>
              </a:lnSpc>
              <a:spcBef>
                <a:spcPts val="0"/>
              </a:spcBef>
              <a:spcAft>
                <a:spcPts val="0"/>
              </a:spcAft>
              <a:buClr>
                <a:srgbClr val="595959"/>
              </a:buClr>
              <a:buSzPct val="117646"/>
              <a:buNone/>
            </a:pPr>
            <a:r>
              <a:rPr lang="en-US"/>
              <a:t>5.</a:t>
            </a:r>
            <a:endParaRPr/>
          </a:p>
          <a:p>
            <a:pPr indent="-228600" lvl="0" marL="228600" rtl="0" algn="ctr">
              <a:lnSpc>
                <a:spcPct val="90000"/>
              </a:lnSpc>
              <a:spcBef>
                <a:spcPts val="0"/>
              </a:spcBef>
              <a:spcAft>
                <a:spcPts val="0"/>
              </a:spcAft>
              <a:buClr>
                <a:srgbClr val="595959"/>
              </a:buClr>
              <a:buSzPct val="117646"/>
              <a:buNone/>
            </a:pPr>
            <a:r>
              <a:rPr lang="en-US"/>
              <a:t>Trova ispirazione da un'idea esistente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65"/>
          <p:cNvSpPr txBox="1"/>
          <p:nvPr>
            <p:ph idx="1" type="body"/>
          </p:nvPr>
        </p:nvSpPr>
        <p:spPr>
          <a:xfrm>
            <a:off x="7031875" y="4523626"/>
            <a:ext cx="2072400" cy="1247100"/>
          </a:xfrm>
          <a:prstGeom prst="rect">
            <a:avLst/>
          </a:prstGeom>
          <a:noFill/>
          <a:ln>
            <a:noFill/>
          </a:ln>
        </p:spPr>
        <p:txBody>
          <a:bodyPr anchorCtr="0" anchor="t" bIns="45700" lIns="91425" spcFirstLastPara="1" rIns="91425" wrap="square" tIns="45700">
            <a:normAutofit fontScale="77500" lnSpcReduction="20000"/>
          </a:bodyPr>
          <a:lstStyle/>
          <a:p>
            <a:pPr indent="-228600" lvl="0" marL="457200" rtl="0" algn="ctr">
              <a:lnSpc>
                <a:spcPct val="90000"/>
              </a:lnSpc>
              <a:spcBef>
                <a:spcPts val="1000"/>
              </a:spcBef>
              <a:spcAft>
                <a:spcPts val="0"/>
              </a:spcAft>
              <a:buSzPct val="117666"/>
              <a:buNone/>
            </a:pPr>
            <a:r>
              <a:rPr lang="en-US">
                <a:solidFill>
                  <a:srgbClr val="262626"/>
                </a:solidFill>
              </a:rPr>
              <a:t>7.</a:t>
            </a:r>
            <a:endParaRPr>
              <a:solidFill>
                <a:srgbClr val="262626"/>
              </a:solidFill>
            </a:endParaRPr>
          </a:p>
          <a:p>
            <a:pPr indent="0" lvl="0" marL="228600" rtl="0" algn="l">
              <a:lnSpc>
                <a:spcPct val="90000"/>
              </a:lnSpc>
              <a:spcBef>
                <a:spcPts val="1000"/>
              </a:spcBef>
              <a:spcAft>
                <a:spcPts val="0"/>
              </a:spcAft>
              <a:buSzPct val="117666"/>
              <a:buNone/>
            </a:pPr>
            <a:r>
              <a:rPr lang="en-US">
                <a:solidFill>
                  <a:srgbClr val="262626"/>
                </a:solidFill>
              </a:rPr>
              <a:t>Essere al corrente della nuova legislazione</a:t>
            </a:r>
            <a:endParaRPr/>
          </a:p>
        </p:txBody>
      </p:sp>
      <p:sp>
        <p:nvSpPr>
          <p:cNvPr id="216" name="Google Shape;216;p65"/>
          <p:cNvSpPr txBox="1"/>
          <p:nvPr>
            <p:ph idx="2" type="body"/>
          </p:nvPr>
        </p:nvSpPr>
        <p:spPr>
          <a:xfrm>
            <a:off x="3098268" y="4523622"/>
            <a:ext cx="1985100" cy="1247100"/>
          </a:xfrm>
          <a:prstGeom prst="rect">
            <a:avLst/>
          </a:prstGeom>
          <a:noFill/>
          <a:ln>
            <a:noFill/>
          </a:ln>
        </p:spPr>
        <p:txBody>
          <a:bodyPr anchorCtr="0" anchor="t" bIns="45700" lIns="91425" spcFirstLastPara="1" rIns="91425" wrap="square" tIns="45700">
            <a:noAutofit/>
          </a:bodyPr>
          <a:lstStyle/>
          <a:p>
            <a:pPr indent="-228600" lvl="0" marL="228600" rtl="0" algn="ctr">
              <a:lnSpc>
                <a:spcPct val="90000"/>
              </a:lnSpc>
              <a:spcBef>
                <a:spcPts val="0"/>
              </a:spcBef>
              <a:spcAft>
                <a:spcPts val="0"/>
              </a:spcAft>
              <a:buClr>
                <a:srgbClr val="595959"/>
              </a:buClr>
              <a:buSzPts val="2400"/>
              <a:buNone/>
            </a:pPr>
            <a:r>
              <a:rPr lang="en-US"/>
              <a:t> 6.</a:t>
            </a:r>
            <a:endParaRPr/>
          </a:p>
          <a:p>
            <a:pPr indent="-228600" lvl="0" marL="228600" rtl="0" algn="ctr">
              <a:lnSpc>
                <a:spcPct val="90000"/>
              </a:lnSpc>
              <a:spcBef>
                <a:spcPts val="0"/>
              </a:spcBef>
              <a:spcAft>
                <a:spcPts val="0"/>
              </a:spcAft>
              <a:buClr>
                <a:srgbClr val="595959"/>
              </a:buClr>
              <a:buSzPts val="2400"/>
              <a:buNone/>
            </a:pPr>
            <a:r>
              <a:rPr lang="en-US"/>
              <a:t>Risolvi un problema</a:t>
            </a:r>
            <a:endParaRPr/>
          </a:p>
        </p:txBody>
      </p:sp>
      <p:sp>
        <p:nvSpPr>
          <p:cNvPr id="217" name="Google Shape;217;p65"/>
          <p:cNvSpPr txBox="1"/>
          <p:nvPr>
            <p:ph idx="6" type="body"/>
          </p:nvPr>
        </p:nvSpPr>
        <p:spPr>
          <a:xfrm>
            <a:off x="10764" y="266700"/>
            <a:ext cx="12181236" cy="81785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Clr>
                <a:srgbClr val="595959"/>
              </a:buClr>
              <a:buSzPct val="97297"/>
              <a:buNone/>
            </a:pPr>
            <a:r>
              <a:rPr lang="en-US" sz="4000"/>
              <a:t>Suggerimenti per individuare le lacune del mercato: una guida passo dopo passo</a:t>
            </a:r>
            <a:endParaRPr/>
          </a:p>
        </p:txBody>
      </p:sp>
      <p:pic>
        <p:nvPicPr>
          <p:cNvPr descr="Culturista contorno" id="218" name="Google Shape;218;p65"/>
          <p:cNvPicPr preferRelativeResize="0"/>
          <p:nvPr/>
        </p:nvPicPr>
        <p:blipFill rotWithShape="1">
          <a:blip r:embed="rId3">
            <a:alphaModFix/>
          </a:blip>
          <a:srcRect b="0" l="0" r="0" t="0"/>
          <a:stretch/>
        </p:blipFill>
        <p:spPr>
          <a:xfrm>
            <a:off x="3633625" y="2514600"/>
            <a:ext cx="914400" cy="914400"/>
          </a:xfrm>
          <a:prstGeom prst="rect">
            <a:avLst/>
          </a:prstGeom>
          <a:noFill/>
          <a:ln>
            <a:noFill/>
          </a:ln>
        </p:spPr>
      </p:pic>
      <p:pic>
        <p:nvPicPr>
          <p:cNvPr descr="Recensione cliente contorno" id="219" name="Google Shape;219;p65"/>
          <p:cNvPicPr preferRelativeResize="0"/>
          <p:nvPr/>
        </p:nvPicPr>
        <p:blipFill rotWithShape="1">
          <a:blip r:embed="rId4">
            <a:alphaModFix/>
          </a:blip>
          <a:srcRect b="0" l="0" r="0" t="0"/>
          <a:stretch/>
        </p:blipFill>
        <p:spPr>
          <a:xfrm>
            <a:off x="7610875" y="2514600"/>
            <a:ext cx="914400" cy="914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10"/>
          <p:cNvPicPr preferRelativeResize="0"/>
          <p:nvPr>
            <p:ph idx="2" type="pic"/>
          </p:nvPr>
        </p:nvPicPr>
        <p:blipFill rotWithShape="1">
          <a:blip r:embed="rId3">
            <a:alphaModFix/>
          </a:blip>
          <a:srcRect b="3003" l="0" r="0" t="3005"/>
          <a:stretch/>
        </p:blipFill>
        <p:spPr>
          <a:xfrm flipH="1">
            <a:off x="40941" y="462506"/>
            <a:ext cx="4518242" cy="6354549"/>
          </a:xfrm>
          <a:prstGeom prst="rect">
            <a:avLst/>
          </a:prstGeom>
          <a:noFill/>
          <a:ln>
            <a:noFill/>
          </a:ln>
        </p:spPr>
      </p:pic>
      <p:sp>
        <p:nvSpPr>
          <p:cNvPr id="225" name="Google Shape;225;p10"/>
          <p:cNvSpPr txBox="1"/>
          <p:nvPr>
            <p:ph idx="1" type="body"/>
          </p:nvPr>
        </p:nvSpPr>
        <p:spPr>
          <a:xfrm>
            <a:off x="4805990" y="1466188"/>
            <a:ext cx="6944731" cy="4902200"/>
          </a:xfrm>
          <a:prstGeom prst="rect">
            <a:avLst/>
          </a:prstGeom>
          <a:noFill/>
          <a:ln>
            <a:noFill/>
          </a:ln>
        </p:spPr>
        <p:txBody>
          <a:bodyPr anchorCtr="0" anchor="t" bIns="45700" lIns="91425" spcFirstLastPara="1" rIns="91425" wrap="square" tIns="45700">
            <a:normAutofit lnSpcReduction="20000"/>
          </a:bodyPr>
          <a:lstStyle/>
          <a:p>
            <a:pPr indent="0" lvl="0" marL="0" rtl="0" algn="just">
              <a:lnSpc>
                <a:spcPct val="90000"/>
              </a:lnSpc>
              <a:spcBef>
                <a:spcPts val="0"/>
              </a:spcBef>
              <a:spcAft>
                <a:spcPts val="0"/>
              </a:spcAft>
              <a:buClr>
                <a:srgbClr val="595959"/>
              </a:buClr>
              <a:buSzPts val="2595"/>
              <a:buNone/>
            </a:pPr>
            <a:r>
              <a:rPr b="1" lang="en-US" sz="2200">
                <a:solidFill>
                  <a:srgbClr val="20EEF1"/>
                </a:solidFill>
                <a:latin typeface="Calibri"/>
                <a:ea typeface="Calibri"/>
                <a:cs typeface="Calibri"/>
                <a:sym typeface="Calibri"/>
              </a:rPr>
              <a:t>1. O</a:t>
            </a:r>
            <a:r>
              <a:rPr b="1" lang="en-US" sz="2200">
                <a:solidFill>
                  <a:srgbClr val="20EEF1"/>
                </a:solidFill>
              </a:rPr>
              <a:t>ffrire o creare un prodotto o sercizio univo</a:t>
            </a:r>
            <a:endParaRPr b="1" sz="2200">
              <a:solidFill>
                <a:srgbClr val="20EEF1"/>
              </a:solidFill>
              <a:latin typeface="Calibri"/>
              <a:ea typeface="Calibri"/>
              <a:cs typeface="Calibri"/>
              <a:sym typeface="Calibri"/>
            </a:endParaRPr>
          </a:p>
          <a:p>
            <a:pPr indent="-447675" lvl="0" marL="447675" rtl="0" algn="just">
              <a:lnSpc>
                <a:spcPct val="90000"/>
              </a:lnSpc>
              <a:spcBef>
                <a:spcPts val="0"/>
              </a:spcBef>
              <a:spcAft>
                <a:spcPts val="0"/>
              </a:spcAft>
              <a:buClr>
                <a:srgbClr val="595959"/>
              </a:buClr>
              <a:buSzPts val="2595"/>
              <a:buNone/>
            </a:pPr>
            <a:r>
              <a:rPr lang="en-US" sz="2200">
                <a:solidFill>
                  <a:srgbClr val="0A0A0A"/>
                </a:solidFill>
                <a:latin typeface="Calibri"/>
                <a:ea typeface="Calibri"/>
                <a:cs typeface="Calibri"/>
                <a:sym typeface="Calibri"/>
              </a:rPr>
              <a:t>   </a:t>
            </a:r>
            <a:r>
              <a:rPr lang="en-US" sz="2200">
                <a:solidFill>
                  <a:srgbClr val="0A0A0A"/>
                </a:solidFill>
              </a:rPr>
              <a:t>L'ideale sarebbe avere un prodotto unico sul mercato. Il trucco per introdurre un prodotto o un servizio unico nel mercato consiste nel ricercare le esigenze non soddisfatte.</a:t>
            </a:r>
            <a:r>
              <a:rPr lang="en-US" sz="2200">
                <a:solidFill>
                  <a:srgbClr val="0A0A0A"/>
                </a:solidFill>
                <a:latin typeface="Calibri"/>
                <a:ea typeface="Calibri"/>
                <a:cs typeface="Calibri"/>
                <a:sym typeface="Calibri"/>
              </a:rPr>
              <a:t>.</a:t>
            </a:r>
            <a:endParaRPr/>
          </a:p>
          <a:p>
            <a:pPr indent="-228600" lvl="0" marL="228600" rtl="0" algn="just">
              <a:lnSpc>
                <a:spcPct val="90000"/>
              </a:lnSpc>
              <a:spcBef>
                <a:spcPts val="0"/>
              </a:spcBef>
              <a:spcAft>
                <a:spcPts val="0"/>
              </a:spcAft>
              <a:buClr>
                <a:srgbClr val="595959"/>
              </a:buClr>
              <a:buSzPts val="2595"/>
              <a:buNone/>
            </a:pPr>
            <a:r>
              <a:t/>
            </a:r>
            <a:endParaRPr sz="2200">
              <a:solidFill>
                <a:srgbClr val="0A0A0A"/>
              </a:solidFill>
              <a:latin typeface="Calibri"/>
              <a:ea typeface="Calibri"/>
              <a:cs typeface="Calibri"/>
              <a:sym typeface="Calibri"/>
            </a:endParaRPr>
          </a:p>
          <a:p>
            <a:pPr indent="-228600" lvl="0" marL="228600" rtl="0" algn="just">
              <a:lnSpc>
                <a:spcPct val="90000"/>
              </a:lnSpc>
              <a:spcBef>
                <a:spcPts val="0"/>
              </a:spcBef>
              <a:spcAft>
                <a:spcPts val="0"/>
              </a:spcAft>
              <a:buClr>
                <a:srgbClr val="595959"/>
              </a:buClr>
              <a:buSzPts val="2595"/>
              <a:buNone/>
            </a:pPr>
            <a:r>
              <a:rPr b="1" lang="en-US" sz="2200">
                <a:solidFill>
                  <a:srgbClr val="20EEF1"/>
                </a:solidFill>
              </a:rPr>
              <a:t>2.  Offrire un prodotto o un servizio commerciabile</a:t>
            </a:r>
            <a:endParaRPr/>
          </a:p>
          <a:p>
            <a:pPr indent="-228600" lvl="0" marL="457200" rtl="0" algn="just">
              <a:lnSpc>
                <a:spcPct val="90000"/>
              </a:lnSpc>
              <a:spcBef>
                <a:spcPts val="1000"/>
              </a:spcBef>
              <a:spcAft>
                <a:spcPts val="0"/>
              </a:spcAft>
              <a:buSzPts val="2595"/>
              <a:buNone/>
            </a:pPr>
            <a:r>
              <a:rPr lang="en-US" sz="2200">
                <a:solidFill>
                  <a:srgbClr val="0A0A0A"/>
                </a:solidFill>
              </a:rPr>
              <a:t>Puoi inventare ogni tipo di </a:t>
            </a:r>
            <a:r>
              <a:rPr b="0" i="0" lang="en-US" sz="2200">
                <a:solidFill>
                  <a:srgbClr val="0A0A0A"/>
                </a:solidFill>
                <a:latin typeface="Calibri"/>
                <a:ea typeface="Calibri"/>
                <a:cs typeface="Calibri"/>
                <a:sym typeface="Calibri"/>
              </a:rPr>
              <a:t> </a:t>
            </a:r>
            <a:r>
              <a:rPr lang="en-US" sz="2200" u="sng">
                <a:solidFill>
                  <a:schemeClr val="hlink"/>
                </a:solidFill>
                <a:hlinkClick r:id="rId4"/>
              </a:rPr>
              <a:t>prodotto e/o servizio creativo e originale</a:t>
            </a:r>
            <a:r>
              <a:rPr b="0" i="0" lang="en-US" sz="2200">
                <a:solidFill>
                  <a:srgbClr val="0A0A0A"/>
                </a:solidFill>
                <a:latin typeface="Calibri"/>
                <a:ea typeface="Calibri"/>
                <a:cs typeface="Calibri"/>
                <a:sym typeface="Calibri"/>
              </a:rPr>
              <a:t> , </a:t>
            </a:r>
            <a:r>
              <a:rPr lang="en-US" sz="2200">
                <a:solidFill>
                  <a:srgbClr val="0A0A0A"/>
                </a:solidFill>
              </a:rPr>
              <a:t>ma se nessuno vuole quello che hai prodotto, non serve a nulla. Inoltre, anche se ti rivolgi a una nicchia di mercato, deve esserci una domanda sufficiente per te e per il tuo prodotto per ottenere un profitto.</a:t>
            </a:r>
            <a:endParaRPr/>
          </a:p>
          <a:p>
            <a:pPr indent="-228600" lvl="0" marL="457200" rtl="0" algn="just">
              <a:lnSpc>
                <a:spcPct val="90000"/>
              </a:lnSpc>
              <a:spcBef>
                <a:spcPts val="1000"/>
              </a:spcBef>
              <a:spcAft>
                <a:spcPts val="0"/>
              </a:spcAft>
              <a:buSzPts val="2595"/>
              <a:buNone/>
            </a:pPr>
            <a:r>
              <a:rPr lang="en-US" sz="2200">
                <a:solidFill>
                  <a:srgbClr val="0A0A0A"/>
                </a:solidFill>
              </a:rPr>
              <a:t>Per determinare la domanda, devi valutare il tuo mercato e condurre </a:t>
            </a:r>
            <a:r>
              <a:rPr lang="en-US" sz="2200" u="sng">
                <a:solidFill>
                  <a:schemeClr val="hlink"/>
                </a:solidFill>
                <a:hlinkClick r:id="rId5"/>
              </a:rPr>
              <a:t>ricerche di mercato approfondite</a:t>
            </a:r>
            <a:r>
              <a:rPr b="0" i="0" lang="en-US" sz="2200">
                <a:solidFill>
                  <a:srgbClr val="0A0A0A"/>
                </a:solidFill>
                <a:latin typeface="Calibri"/>
                <a:ea typeface="Calibri"/>
                <a:cs typeface="Calibri"/>
                <a:sym typeface="Calibri"/>
              </a:rPr>
              <a:t> </a:t>
            </a:r>
            <a:r>
              <a:rPr lang="en-US" sz="2200">
                <a:solidFill>
                  <a:srgbClr val="0A0A0A"/>
                </a:solidFill>
              </a:rPr>
              <a:t>Se vuoi sapere se esiste un mercato per il tuo prodotto, il modo migliore per scoprirlo è raggiungere il tuo mercato di riferimento, sondare le piazze e chiedere.</a:t>
            </a:r>
            <a:endParaRPr/>
          </a:p>
          <a:p>
            <a:pPr indent="-228600" lvl="0" marL="228600" rtl="0" algn="l">
              <a:lnSpc>
                <a:spcPct val="90000"/>
              </a:lnSpc>
              <a:spcBef>
                <a:spcPts val="0"/>
              </a:spcBef>
              <a:spcAft>
                <a:spcPts val="0"/>
              </a:spcAft>
              <a:buClr>
                <a:srgbClr val="595959"/>
              </a:buClr>
              <a:buSzPts val="2595"/>
              <a:buNone/>
            </a:pPr>
            <a:r>
              <a:t/>
            </a:r>
            <a:endParaRPr b="1"/>
          </a:p>
        </p:txBody>
      </p:sp>
      <p:sp>
        <p:nvSpPr>
          <p:cNvPr id="226" name="Google Shape;226;p10"/>
          <p:cNvSpPr txBox="1"/>
          <p:nvPr>
            <p:ph idx="3" type="body"/>
          </p:nvPr>
        </p:nvSpPr>
        <p:spPr>
          <a:xfrm>
            <a:off x="4792340" y="639931"/>
            <a:ext cx="5798323" cy="997802"/>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rgbClr val="595959"/>
              </a:buClr>
              <a:buSzPct val="129031"/>
              <a:buNone/>
            </a:pPr>
            <a:r>
              <a:rPr lang="en-US">
                <a:solidFill>
                  <a:srgbClr val="0070C0"/>
                </a:solidFill>
              </a:rPr>
              <a:t>Suggerimenti per individuare le lacune del mercato: una guida passo dopo passo</a:t>
            </a:r>
            <a:endParaRPr/>
          </a:p>
          <a:p>
            <a:pPr indent="0" lvl="0" marL="0" rtl="0" algn="l">
              <a:lnSpc>
                <a:spcPct val="90000"/>
              </a:lnSpc>
              <a:spcBef>
                <a:spcPts val="0"/>
              </a:spcBef>
              <a:spcAft>
                <a:spcPts val="0"/>
              </a:spcAft>
              <a:buClr>
                <a:srgbClr val="595959"/>
              </a:buClr>
              <a:buSzPct val="129031"/>
              <a:buNone/>
            </a:pPr>
            <a:r>
              <a:rPr lang="en-US"/>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14901"/>
          </a:schemeClr>
        </a:solidFill>
      </p:bgPr>
    </p:bg>
    <p:spTree>
      <p:nvGrpSpPr>
        <p:cNvPr id="230" name="Shape 230"/>
        <p:cNvGrpSpPr/>
        <p:nvPr/>
      </p:nvGrpSpPr>
      <p:grpSpPr>
        <a:xfrm>
          <a:off x="0" y="0"/>
          <a:ext cx="0" cy="0"/>
          <a:chOff x="0" y="0"/>
          <a:chExt cx="0" cy="0"/>
        </a:xfrm>
      </p:grpSpPr>
      <p:pic>
        <p:nvPicPr>
          <p:cNvPr id="231" name="Google Shape;231;p9"/>
          <p:cNvPicPr preferRelativeResize="0"/>
          <p:nvPr>
            <p:ph idx="2" type="pic"/>
          </p:nvPr>
        </p:nvPicPr>
        <p:blipFill rotWithShape="1">
          <a:blip r:embed="rId3">
            <a:alphaModFix/>
          </a:blip>
          <a:srcRect b="0" l="805" r="805" t="0"/>
          <a:stretch/>
        </p:blipFill>
        <p:spPr>
          <a:xfrm>
            <a:off x="7061200" y="1203325"/>
            <a:ext cx="5130800" cy="3913188"/>
          </a:xfrm>
          <a:prstGeom prst="rect">
            <a:avLst/>
          </a:prstGeom>
          <a:solidFill>
            <a:schemeClr val="lt1"/>
          </a:solidFill>
          <a:ln>
            <a:noFill/>
          </a:ln>
        </p:spPr>
      </p:pic>
      <p:sp>
        <p:nvSpPr>
          <p:cNvPr id="232" name="Google Shape;232;p9"/>
          <p:cNvSpPr txBox="1"/>
          <p:nvPr>
            <p:ph idx="1" type="body"/>
          </p:nvPr>
        </p:nvSpPr>
        <p:spPr>
          <a:xfrm>
            <a:off x="395785" y="3429000"/>
            <a:ext cx="6059605" cy="2786028"/>
          </a:xfrm>
          <a:prstGeom prst="rect">
            <a:avLst/>
          </a:prstGeom>
          <a:noFill/>
          <a:ln>
            <a:noFill/>
          </a:ln>
        </p:spPr>
        <p:txBody>
          <a:bodyPr anchorCtr="0" anchor="t" bIns="45700" lIns="91425" spcFirstLastPara="1" rIns="91425" wrap="square" tIns="45700">
            <a:noAutofit/>
          </a:bodyPr>
          <a:lstStyle/>
          <a:p>
            <a:pPr indent="-342900" lvl="0" marL="571500" rtl="0" algn="just">
              <a:lnSpc>
                <a:spcPct val="90000"/>
              </a:lnSpc>
              <a:spcBef>
                <a:spcPts val="1000"/>
              </a:spcBef>
              <a:spcAft>
                <a:spcPts val="0"/>
              </a:spcAft>
              <a:buSzPts val="2400"/>
              <a:buFont typeface="Arial"/>
              <a:buChar char="•"/>
            </a:pPr>
            <a:r>
              <a:rPr b="1" i="0" lang="en-US" u="sng">
                <a:solidFill>
                  <a:srgbClr val="0070C0"/>
                </a:solidFill>
                <a:latin typeface="Calibri"/>
                <a:ea typeface="Calibri"/>
                <a:cs typeface="Calibri"/>
                <a:sym typeface="Calibri"/>
                <a:hlinkClick r:id="rId4">
                  <a:extLst>
                    <a:ext uri="{A12FA001-AC4F-418D-AE19-62706E023703}">
                      <ahyp:hlinkClr val="tx"/>
                    </a:ext>
                  </a:extLst>
                </a:hlinkClick>
              </a:rPr>
              <a:t>Google Trends</a:t>
            </a:r>
            <a:r>
              <a:rPr b="1" i="0" lang="en-US">
                <a:solidFill>
                  <a:srgbClr val="0070C0"/>
                </a:solidFill>
                <a:latin typeface="Calibri"/>
                <a:ea typeface="Calibri"/>
                <a:cs typeface="Calibri"/>
                <a:sym typeface="Calibri"/>
              </a:rPr>
              <a:t> </a:t>
            </a:r>
            <a:r>
              <a:rPr lang="en-US">
                <a:solidFill>
                  <a:srgbClr val="033637"/>
                </a:solidFill>
              </a:rPr>
              <a:t>è un ottimo modo per vedere cosa cercano le persone. </a:t>
            </a:r>
            <a:endParaRPr>
              <a:solidFill>
                <a:srgbClr val="033637"/>
              </a:solidFill>
            </a:endParaRPr>
          </a:p>
          <a:p>
            <a:pPr indent="-381000" lvl="0" marL="457200" rtl="0" algn="l">
              <a:lnSpc>
                <a:spcPct val="115000"/>
              </a:lnSpc>
              <a:spcBef>
                <a:spcPts val="0"/>
              </a:spcBef>
              <a:spcAft>
                <a:spcPts val="0"/>
              </a:spcAft>
              <a:buSzPts val="2400"/>
              <a:buChar char="•"/>
            </a:pPr>
            <a:r>
              <a:rPr lang="en-US">
                <a:solidFill>
                  <a:srgbClr val="033637"/>
                </a:solidFill>
              </a:rPr>
              <a:t>I canali sociali sono un'opportunità per tenere d'occhio i vari hashtag di tendenza. Analizza i vari social: Facebook, Instagram e Twitter, TikTok, ecc.</a:t>
            </a:r>
            <a:endParaRPr>
              <a:solidFill>
                <a:srgbClr val="033637"/>
              </a:solidFill>
            </a:endParaRPr>
          </a:p>
          <a:p>
            <a:pPr indent="-342900" lvl="0" marL="571500" rtl="0" algn="just">
              <a:lnSpc>
                <a:spcPct val="90000"/>
              </a:lnSpc>
              <a:spcBef>
                <a:spcPts val="1000"/>
              </a:spcBef>
              <a:spcAft>
                <a:spcPts val="0"/>
              </a:spcAft>
              <a:buClr>
                <a:srgbClr val="033637"/>
              </a:buClr>
              <a:buSzPts val="2400"/>
              <a:buChar char="•"/>
            </a:pPr>
            <a:r>
              <a:t/>
            </a:r>
            <a:endParaRPr>
              <a:solidFill>
                <a:srgbClr val="033637"/>
              </a:solidFill>
            </a:endParaRPr>
          </a:p>
        </p:txBody>
      </p:sp>
      <p:sp>
        <p:nvSpPr>
          <p:cNvPr id="233" name="Google Shape;233;p9"/>
          <p:cNvSpPr txBox="1"/>
          <p:nvPr>
            <p:ph idx="3" type="body"/>
          </p:nvPr>
        </p:nvSpPr>
        <p:spPr>
          <a:xfrm>
            <a:off x="734714" y="834044"/>
            <a:ext cx="5085159"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3892"/>
              <a:buNone/>
            </a:pPr>
            <a:r>
              <a:rPr lang="en-US" sz="2500">
                <a:solidFill>
                  <a:srgbClr val="3BEFEB"/>
                </a:solidFill>
              </a:rPr>
              <a:t>3. Ricerca sulle tendenze del mercato</a:t>
            </a:r>
            <a:endParaRPr sz="2500"/>
          </a:p>
          <a:p>
            <a:pPr indent="-228600" lvl="0" marL="457200" rtl="0" algn="l">
              <a:lnSpc>
                <a:spcPct val="90000"/>
              </a:lnSpc>
              <a:spcBef>
                <a:spcPts val="1000"/>
              </a:spcBef>
              <a:spcAft>
                <a:spcPts val="0"/>
              </a:spcAft>
              <a:buSzPts val="3892"/>
              <a:buNone/>
            </a:pPr>
            <a:r>
              <a:t/>
            </a:r>
            <a:endParaRPr/>
          </a:p>
        </p:txBody>
      </p:sp>
      <p:sp>
        <p:nvSpPr>
          <p:cNvPr id="234" name="Google Shape;234;p9"/>
          <p:cNvSpPr txBox="1"/>
          <p:nvPr/>
        </p:nvSpPr>
        <p:spPr>
          <a:xfrm>
            <a:off x="762010" y="1601255"/>
            <a:ext cx="5693400" cy="1569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lang="en-US" sz="2400">
                <a:solidFill>
                  <a:schemeClr val="lt1"/>
                </a:solidFill>
                <a:latin typeface="Calibri"/>
                <a:ea typeface="Calibri"/>
                <a:cs typeface="Calibri"/>
                <a:sym typeface="Calibri"/>
              </a:rPr>
              <a:t>Se sei alla ricerca di una nuova idea per un prodotto o un servizio, puoi trovare ispirazione vedendo cosa fa tendenza. Ecco alcuni strumenti utili:</a:t>
            </a:r>
            <a:endParaRPr b="0" i="0" sz="1400" u="none" cap="none" strike="noStrike">
              <a:solidFill>
                <a:srgbClr val="000000"/>
              </a:solidFill>
              <a:latin typeface="Arial"/>
              <a:ea typeface="Arial"/>
              <a:cs typeface="Arial"/>
              <a:sym typeface="Arial"/>
            </a:endParaRPr>
          </a:p>
        </p:txBody>
      </p:sp>
      <p:sp>
        <p:nvSpPr>
          <p:cNvPr id="235" name="Google Shape;235;p9"/>
          <p:cNvSpPr txBox="1"/>
          <p:nvPr/>
        </p:nvSpPr>
        <p:spPr>
          <a:xfrm>
            <a:off x="7061200" y="5116513"/>
            <a:ext cx="513080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rgbClr val="000000"/>
                </a:solidFill>
                <a:latin typeface="Arial"/>
                <a:ea typeface="Arial"/>
                <a:cs typeface="Arial"/>
                <a:sym typeface="Arial"/>
                <a:hlinkClick r:id="rId5">
                  <a:extLst>
                    <a:ext uri="{A12FA001-AC4F-418D-AE19-62706E023703}">
                      <ahyp:hlinkClr val="tx"/>
                    </a:ext>
                  </a:extLst>
                </a:hlinkClick>
              </a:rPr>
              <a:t>Questa foto</a:t>
            </a:r>
            <a:r>
              <a:rPr b="0" i="0" lang="en-US" sz="900" u="none" cap="none" strike="noStrike">
                <a:solidFill>
                  <a:srgbClr val="000000"/>
                </a:solidFill>
                <a:latin typeface="Arial"/>
                <a:ea typeface="Arial"/>
                <a:cs typeface="Arial"/>
                <a:sym typeface="Arial"/>
              </a:rPr>
              <a:t> di Autore sconosciuto è concesso in licenza da </a:t>
            </a:r>
            <a:r>
              <a:rPr b="0" i="0" lang="en-US" sz="900" u="sng" cap="none" strike="noStrike">
                <a:solidFill>
                  <a:srgbClr val="000000"/>
                </a:solidFill>
                <a:latin typeface="Arial"/>
                <a:ea typeface="Arial"/>
                <a:cs typeface="Arial"/>
                <a:sym typeface="Arial"/>
                <a:hlinkClick r:id="rId6">
                  <a:extLst>
                    <a:ext uri="{A12FA001-AC4F-418D-AE19-62706E023703}">
                      <ahyp:hlinkClr val="tx"/>
                    </a:ext>
                  </a:extLst>
                </a:hlinkClick>
              </a:rPr>
              <a:t>CC BY-SA-NC</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5"/>
          <p:cNvSpPr txBox="1"/>
          <p:nvPr>
            <p:ph idx="1" type="body"/>
          </p:nvPr>
        </p:nvSpPr>
        <p:spPr>
          <a:xfrm>
            <a:off x="5816600" y="3746500"/>
            <a:ext cx="6184900" cy="2501900"/>
          </a:xfrm>
          <a:prstGeom prst="rect">
            <a:avLst/>
          </a:prstGeom>
          <a:noFill/>
          <a:ln>
            <a:noFill/>
          </a:ln>
        </p:spPr>
        <p:txBody>
          <a:bodyPr anchorCtr="0" anchor="t" bIns="45700" lIns="91425" spcFirstLastPara="1" rIns="91425" wrap="square" tIns="45700">
            <a:normAutofit fontScale="85000" lnSpcReduction="20000"/>
          </a:bodyPr>
          <a:lstStyle/>
          <a:p>
            <a:pPr indent="-358140" lvl="0" marL="457200" rtl="0" algn="l">
              <a:lnSpc>
                <a:spcPct val="115000"/>
              </a:lnSpc>
              <a:spcBef>
                <a:spcPts val="0"/>
              </a:spcBef>
              <a:spcAft>
                <a:spcPts val="0"/>
              </a:spcAft>
              <a:buSzPct val="100000"/>
              <a:buChar char="•"/>
            </a:pPr>
            <a:r>
              <a:rPr lang="en-US"/>
              <a:t>Prima di entusiasmarti troppo all'idea di portare i pattini a rotelle negli altipiani, assicurati di considerare perché una cosa potrebbe funzionare in un paese e non in un altro. </a:t>
            </a:r>
            <a:endParaRPr/>
          </a:p>
          <a:p>
            <a:pPr indent="-358140" lvl="0" marL="457200" rtl="0" algn="l">
              <a:lnSpc>
                <a:spcPct val="115000"/>
              </a:lnSpc>
              <a:spcBef>
                <a:spcPts val="0"/>
              </a:spcBef>
              <a:spcAft>
                <a:spcPts val="0"/>
              </a:spcAft>
              <a:buSzPct val="100000"/>
              <a:buChar char="•"/>
            </a:pPr>
            <a:r>
              <a:rPr lang="en-US"/>
              <a:t>Pensa se sarà più difficile accedere ai materiali, se sarà costoso realizzarli o se le persone saranno interessate all'idea.</a:t>
            </a:r>
            <a:endParaRPr/>
          </a:p>
          <a:p>
            <a:pPr indent="0" lvl="0" marL="457200" rtl="0" algn="just">
              <a:lnSpc>
                <a:spcPct val="90000"/>
              </a:lnSpc>
              <a:spcBef>
                <a:spcPts val="0"/>
              </a:spcBef>
              <a:spcAft>
                <a:spcPts val="0"/>
              </a:spcAft>
              <a:buNone/>
            </a:pPr>
            <a:r>
              <a:t/>
            </a:r>
            <a:endParaRPr/>
          </a:p>
        </p:txBody>
      </p:sp>
      <p:sp>
        <p:nvSpPr>
          <p:cNvPr id="241" name="Google Shape;241;p15"/>
          <p:cNvSpPr txBox="1"/>
          <p:nvPr>
            <p:ph idx="3" type="body"/>
          </p:nvPr>
        </p:nvSpPr>
        <p:spPr>
          <a:xfrm>
            <a:off x="203200" y="3847717"/>
            <a:ext cx="5157237" cy="2400683"/>
          </a:xfrm>
          <a:prstGeom prst="rect">
            <a:avLst/>
          </a:prstGeom>
          <a:noFill/>
          <a:ln>
            <a:noFill/>
          </a:ln>
        </p:spPr>
        <p:txBody>
          <a:bodyPr anchorCtr="0" anchor="t" bIns="45700" lIns="91425" spcFirstLastPara="1" rIns="91425" wrap="square" tIns="45700">
            <a:normAutofit fontScale="32500" lnSpcReduction="20000"/>
          </a:bodyPr>
          <a:lstStyle/>
          <a:p>
            <a:pPr indent="-297942" lvl="0" marL="457200" rtl="0" algn="l">
              <a:lnSpc>
                <a:spcPct val="115000"/>
              </a:lnSpc>
              <a:spcBef>
                <a:spcPts val="0"/>
              </a:spcBef>
              <a:spcAft>
                <a:spcPts val="0"/>
              </a:spcAft>
              <a:buSzPct val="56000"/>
              <a:buChar char="•"/>
            </a:pPr>
            <a:r>
              <a:rPr lang="en-US" sz="6000"/>
              <a:t>Ti è mai capitato di viaggiare da qualche parte e di scoprire un cibo di strada entusiasmante e di volerlo riproporre a casa? </a:t>
            </a:r>
            <a:endParaRPr sz="6000"/>
          </a:p>
          <a:p>
            <a:pPr indent="-297942" lvl="0" marL="457200" rtl="0" algn="l">
              <a:lnSpc>
                <a:spcPct val="115000"/>
              </a:lnSpc>
              <a:spcBef>
                <a:spcPts val="0"/>
              </a:spcBef>
              <a:spcAft>
                <a:spcPts val="0"/>
              </a:spcAft>
              <a:buSzPct val="56000"/>
              <a:buChar char="•"/>
            </a:pPr>
            <a:r>
              <a:rPr lang="en-US" sz="6000"/>
              <a:t>O forse hai visto un uso inventivo della tecnologia che non è stato pensato dalle aziende della tua zona?</a:t>
            </a:r>
            <a:endParaRPr sz="6000"/>
          </a:p>
          <a:p>
            <a:pPr indent="0" lvl="0" marL="457200" rtl="0" algn="just">
              <a:lnSpc>
                <a:spcPct val="90000"/>
              </a:lnSpc>
              <a:spcBef>
                <a:spcPts val="0"/>
              </a:spcBef>
              <a:spcAft>
                <a:spcPts val="0"/>
              </a:spcAft>
              <a:buNone/>
            </a:pPr>
            <a:r>
              <a:t/>
            </a:r>
            <a:endParaRPr sz="6000"/>
          </a:p>
          <a:p>
            <a:pPr indent="0" lvl="0" marL="0" rtl="0" algn="l">
              <a:lnSpc>
                <a:spcPct val="90000"/>
              </a:lnSpc>
              <a:spcBef>
                <a:spcPts val="0"/>
              </a:spcBef>
              <a:spcAft>
                <a:spcPts val="0"/>
              </a:spcAft>
              <a:buClr>
                <a:srgbClr val="595959"/>
              </a:buClr>
              <a:buSzPct val="250000"/>
              <a:buNone/>
            </a:pPr>
            <a:r>
              <a:t/>
            </a:r>
            <a:endParaRPr/>
          </a:p>
        </p:txBody>
      </p:sp>
      <p:pic>
        <p:nvPicPr>
          <p:cNvPr id="242" name="Google Shape;242;p15"/>
          <p:cNvPicPr preferRelativeResize="0"/>
          <p:nvPr>
            <p:ph idx="2" type="pic"/>
          </p:nvPr>
        </p:nvPicPr>
        <p:blipFill rotWithShape="1">
          <a:blip r:embed="rId3">
            <a:alphaModFix/>
          </a:blip>
          <a:srcRect b="27563" l="0" r="0" t="27562"/>
          <a:stretch/>
        </p:blipFill>
        <p:spPr>
          <a:xfrm>
            <a:off x="16300" y="-732"/>
            <a:ext cx="12175708" cy="3635823"/>
          </a:xfrm>
          <a:prstGeom prst="rect">
            <a:avLst/>
          </a:prstGeom>
          <a:noFill/>
          <a:ln>
            <a:noFill/>
          </a:ln>
        </p:spPr>
      </p:pic>
      <p:grpSp>
        <p:nvGrpSpPr>
          <p:cNvPr id="243" name="Google Shape;243;p15"/>
          <p:cNvGrpSpPr/>
          <p:nvPr/>
        </p:nvGrpSpPr>
        <p:grpSpPr>
          <a:xfrm rot="3085413">
            <a:off x="8757057" y="997524"/>
            <a:ext cx="2082443" cy="2861107"/>
            <a:chOff x="5875548" y="3125276"/>
            <a:chExt cx="438214" cy="602070"/>
          </a:xfrm>
        </p:grpSpPr>
        <p:sp>
          <p:nvSpPr>
            <p:cNvPr id="244" name="Google Shape;244;p15"/>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5" name="Google Shape;245;p15"/>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46" name="Google Shape;246;p15"/>
          <p:cNvSpPr txBox="1"/>
          <p:nvPr/>
        </p:nvSpPr>
        <p:spPr>
          <a:xfrm>
            <a:off x="203200" y="2834875"/>
            <a:ext cx="6053400" cy="800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3BEFEB"/>
                </a:solidFill>
                <a:latin typeface="Calibri"/>
                <a:ea typeface="Calibri"/>
                <a:cs typeface="Calibri"/>
                <a:sym typeface="Calibri"/>
              </a:rPr>
              <a:t>4. Assumere una visione globale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0x0101000C1B7B18D511E2499AA0C0E9245F7BDE</vt:lpwstr>
  </property>
</Properties>
</file>