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ato"/>
      <p:regular r:id="rId23"/>
      <p:bold r:id="rId24"/>
      <p:italic r:id="rId25"/>
      <p:boldItalic r:id="rId26"/>
    </p:embeddedFont>
    <p:embeddedFont>
      <p:font typeface="Montserrat"/>
      <p:regular r:id="rId27"/>
      <p:bold r:id="rId28"/>
      <p:italic r:id="rId29"/>
      <p:boldItalic r:id="rId30"/>
    </p:embeddedFont>
    <p:embeddedFont>
      <p:font typeface="Montserrat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J5EiJgvbTfakmsHVX2YCtDDyR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MontserratLight-italic.fntdata"/><Relationship Id="rId10" Type="http://schemas.openxmlformats.org/officeDocument/2006/relationships/slide" Target="slides/slide6.xml"/><Relationship Id="rId32" Type="http://schemas.openxmlformats.org/officeDocument/2006/relationships/font" Target="fonts/MontserratLight-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Montserrat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 Id="rId3" Type="http://schemas.openxmlformats.org/officeDocument/2006/relationships/hyperlink" Target="https://nesslabs.com/systematic-inventive-thinking-inside-the-box" TargetMode="External"/><Relationship Id="rId4" Type="http://schemas.openxmlformats.org/officeDocument/2006/relationships/hyperlink" Target="https://nesslabs.com/systematic-inventive-thinking-inside-the-box" TargetMode="External"/><Relationship Id="rId10"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https://medium.com/the-tourism-colab/design-thinking-for-tourism-and-the-visitor-economy-3db0d37b5db5"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about:blank" TargetMode="External"/><Relationship Id="rId8" Type="http://schemas.openxmlformats.org/officeDocument/2006/relationships/hyperlink" Target="https://medium.com/the-tourism-colab/design-thinking-for-tourism-and-the-visitor-economy-3db0d37b5db5"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xplanet.org/principles-of-design-thinking-stages-of-design-thinking-b2cc219063ac" TargetMode="External"/><Relationship Id="rId3" Type="http://schemas.openxmlformats.org/officeDocument/2006/relationships/hyperlink" Target="https://www.ifaai.org/blog/design-thinking-principles/" TargetMode="External"/><Relationship Id="rId4" Type="http://schemas.openxmlformats.org/officeDocument/2006/relationships/hyperlink" Target="https://nesslabs.com/systematic-inventive-thinking-inside-the-box" TargetMode="External"/><Relationship Id="rId11" Type="http://schemas.openxmlformats.org/officeDocument/2006/relationships/hyperlink" Target="https://medium.com/the-tourism-colab/design-thinking-for-tourism-and-the-visitor-economy-3db0d37b5db5" TargetMode="External"/><Relationship Id="rId10" Type="http://schemas.openxmlformats.org/officeDocument/2006/relationships/hyperlink" Target="https://medium.com/the-tourism-colab/design-thinking-for-tourism-and-the-visitor-economy-3db0d37b5db5" TargetMode="External"/><Relationship Id="rId12"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about:blank"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https://nesslabs.com/systematic-inventive-thinking-inside-the-box" TargetMode="External"/><Relationship Id="rId8" Type="http://schemas.openxmlformats.org/officeDocument/2006/relationships/hyperlink" Target="https://nesslabs.com/systematic-inventive-thinking-inside-the-box"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ination-innovation.com/how-to-evaluate-ideas/#:~:text=How%20do%20you%20evaluate%20the%20ideas%3F%20By%20setting,%E2%80%93%20all%20sorts%20of%20things%20can%20get%20through."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org/site/innovationstrategy/defininginnovation.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Systematic inventive thinking: the power of thinking inside the box (nesslabs.com)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https://nesslabs.com/systematic-inventive-thinking-inside-the-box</a:t>
            </a:r>
            <a:endParaRPr/>
          </a:p>
        </p:txBody>
      </p:sp>
      <p:sp>
        <p:nvSpPr>
          <p:cNvPr id="293" name="Google Shape;293;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2">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3">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7">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8"/>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9"/>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0"/>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300" name="Google Shape;300;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Principles of Design Thinking- Part I (5 Stages of Design Thinking Process) | by Harshani Gajanayake | UX Planet</a:t>
            </a:r>
            <a:endParaRPr/>
          </a:p>
          <a:p>
            <a:pPr indent="0" lvl="0" marL="0" marR="0" rtl="0" algn="l">
              <a:lnSpc>
                <a:spcPct val="100000"/>
              </a:lnSpc>
              <a:spcBef>
                <a:spcPts val="0"/>
              </a:spcBef>
              <a:spcAft>
                <a:spcPts val="0"/>
              </a:spcAft>
              <a:buClr>
                <a:srgbClr val="000000"/>
              </a:buClr>
              <a:buSzPts val="1100"/>
              <a:buFont typeface="Arial"/>
              <a:buNone/>
            </a:pPr>
            <a:r>
              <a:rPr lang="en-US"/>
              <a:t>https://uxplanet.org/principles-of-design-thinking-stages-of-design-thinking-b2cc219063ac</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3"/>
              </a:rPr>
              <a:t>What are the design thinking principles? | ifaai.org</a:t>
            </a:r>
            <a:endParaRPr u="sng">
              <a:solidFill>
                <a:schemeClr val="hlink"/>
              </a:solidFill>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rPr>
              <a:t>https://www.invisionapp.com/inside-design/what-is-design-thinking/</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7">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8">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9">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0"/>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1"/>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2"/>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306" name="Google Shape;306;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13" name="Google Shape;313;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How to Evaluate Ideas - Destination Innovation (destination-innovation.com)</a:t>
            </a:r>
            <a:endParaRPr/>
          </a:p>
          <a:p>
            <a:pPr indent="0" lvl="0" marL="0" marR="0" rtl="0" algn="l">
              <a:lnSpc>
                <a:spcPct val="100000"/>
              </a:lnSpc>
              <a:spcBef>
                <a:spcPts val="0"/>
              </a:spcBef>
              <a:spcAft>
                <a:spcPts val="0"/>
              </a:spcAft>
              <a:buClr>
                <a:srgbClr val="000000"/>
              </a:buClr>
              <a:buSzPts val="1100"/>
              <a:buFont typeface="Arial"/>
              <a:buNone/>
            </a:pPr>
            <a:r>
              <a:rPr lang="en-US"/>
              <a:t>Nota che l'implementazione è spiegata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19" name="Google Shape;319;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https://www.bing.com/videos/search?q=environmental+sustainability+definition&amp;&amp;view=detail&amp;mid=AD141A465BE4838FE41EAD141A465BE4838FE41E&amp;&amp;FORM=VDRVRV</a:t>
            </a:r>
            <a:endParaRPr/>
          </a:p>
          <a:p>
            <a:pPr indent="0" lvl="0" marL="0" rtl="0" algn="l">
              <a:lnSpc>
                <a:spcPct val="100000"/>
              </a:lnSpc>
              <a:spcBef>
                <a:spcPts val="0"/>
              </a:spcBef>
              <a:spcAft>
                <a:spcPts val="0"/>
              </a:spcAft>
              <a:buSzPts val="1100"/>
              <a:buNone/>
            </a:pPr>
            <a:r>
              <a:t/>
            </a:r>
            <a:endParaRPr/>
          </a:p>
        </p:txBody>
      </p:sp>
      <p:sp>
        <p:nvSpPr>
          <p:cNvPr id="212" name="Google Shape;212;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https://www.un.org/sustainabledevelopment/</a:t>
            </a:r>
            <a:endParaRPr/>
          </a:p>
        </p:txBody>
      </p:sp>
      <p:sp>
        <p:nvSpPr>
          <p:cNvPr id="220" name="Google Shape;220;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Defining innovation - OECD</a:t>
            </a:r>
            <a:r>
              <a:rPr lang="en-US"/>
              <a:t>  </a:t>
            </a:r>
            <a:endParaRPr/>
          </a:p>
          <a:p>
            <a:pPr indent="0" lvl="0" marL="0" rtl="0" algn="l">
              <a:lnSpc>
                <a:spcPct val="100000"/>
              </a:lnSpc>
              <a:spcBef>
                <a:spcPts val="0"/>
              </a:spcBef>
              <a:spcAft>
                <a:spcPts val="0"/>
              </a:spcAft>
              <a:buSzPts val="1100"/>
              <a:buNone/>
            </a:pPr>
            <a:r>
              <a:rPr lang="en-US"/>
              <a:t>https://www.oecd.org/sti/inno/oslo-manual-2018-info.pdf</a:t>
            </a:r>
            <a:endParaRPr/>
          </a:p>
        </p:txBody>
      </p:sp>
      <p:sp>
        <p:nvSpPr>
          <p:cNvPr id="228" name="Google Shape;228;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16" l="-32102" r="32100" t="-79304"/>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148" name="Shape 148"/>
        <p:cNvGrpSpPr/>
        <p:nvPr/>
      </p:nvGrpSpPr>
      <p:grpSpPr>
        <a:xfrm>
          <a:off x="0" y="0"/>
          <a:ext cx="0" cy="0"/>
          <a:chOff x="0" y="0"/>
          <a:chExt cx="0" cy="0"/>
        </a:xfrm>
      </p:grpSpPr>
      <p:sp>
        <p:nvSpPr>
          <p:cNvPr id="149" name="Google Shape;149;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50" name="Google Shape;150;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2" name="Google Shape;152;p64"/>
          <p:cNvGrpSpPr/>
          <p:nvPr/>
        </p:nvGrpSpPr>
        <p:grpSpPr>
          <a:xfrm>
            <a:off x="408953" y="6110271"/>
            <a:ext cx="11323912" cy="541807"/>
            <a:chOff x="430699" y="6069857"/>
            <a:chExt cx="11323912" cy="541807"/>
          </a:xfrm>
        </p:grpSpPr>
        <p:sp>
          <p:nvSpPr>
            <p:cNvPr id="153" name="Google Shape;153;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55" name="Google Shape;155;p64"/>
            <p:cNvPicPr preferRelativeResize="0"/>
            <p:nvPr/>
          </p:nvPicPr>
          <p:blipFill rotWithShape="1">
            <a:blip r:embed="rId2">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38"/>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38"/>
          <p:cNvSpPr/>
          <p:nvPr>
            <p:ph idx="2" type="pic"/>
          </p:nvPr>
        </p:nvSpPr>
        <p:spPr>
          <a:xfrm flipH="1">
            <a:off x="-1" y="2780"/>
            <a:ext cx="4862437" cy="6855220"/>
          </a:xfrm>
          <a:prstGeom prst="rect">
            <a:avLst/>
          </a:prstGeom>
          <a:noFill/>
          <a:ln>
            <a:noFill/>
          </a:ln>
        </p:spPr>
      </p:sp>
      <p:sp>
        <p:nvSpPr>
          <p:cNvPr id="25" name="Google Shape;25;p38"/>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53" l="-18854" r="18852" t="-1407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38"/>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38"/>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8"/>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38"/>
          <p:cNvGrpSpPr/>
          <p:nvPr/>
        </p:nvGrpSpPr>
        <p:grpSpPr>
          <a:xfrm>
            <a:off x="4950389" y="6203959"/>
            <a:ext cx="6804222" cy="407705"/>
            <a:chOff x="4950389" y="6203959"/>
            <a:chExt cx="6804222" cy="407705"/>
          </a:xfrm>
        </p:grpSpPr>
        <p:sp>
          <p:nvSpPr>
            <p:cNvPr id="30" name="Google Shape;30;p38"/>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38"/>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2"/>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2"/>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54" l="-41096" r="10747" t="24"/>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2"/>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 name="Google Shape;36;p2"/>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51" name="Shape 51"/>
        <p:cNvGrpSpPr/>
        <p:nvPr/>
      </p:nvGrpSpPr>
      <p:grpSpPr>
        <a:xfrm>
          <a:off x="0" y="0"/>
          <a:ext cx="0" cy="0"/>
          <a:chOff x="0" y="0"/>
          <a:chExt cx="0" cy="0"/>
        </a:xfrm>
      </p:grpSpPr>
      <p:sp>
        <p:nvSpPr>
          <p:cNvPr id="52" name="Google Shape;52;p44"/>
          <p:cNvSpPr/>
          <p:nvPr/>
        </p:nvSpPr>
        <p:spPr>
          <a:xfrm>
            <a:off x="2225374" y="17274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 name="Google Shape;53;p44"/>
          <p:cNvSpPr/>
          <p:nvPr/>
        </p:nvSpPr>
        <p:spPr>
          <a:xfrm>
            <a:off x="2268473" y="1768904"/>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 name="Google Shape;54;p44"/>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5" name="Google Shape;55;p44"/>
          <p:cNvSpPr/>
          <p:nvPr/>
        </p:nvSpPr>
        <p:spPr>
          <a:xfrm>
            <a:off x="5389834" y="1815204"/>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 name="Google Shape;56;p44"/>
          <p:cNvSpPr/>
          <p:nvPr/>
        </p:nvSpPr>
        <p:spPr>
          <a:xfrm>
            <a:off x="8745392" y="178001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7" name="Google Shape;57;p44"/>
          <p:cNvSpPr/>
          <p:nvPr/>
        </p:nvSpPr>
        <p:spPr>
          <a:xfrm>
            <a:off x="8792510" y="1821454"/>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8" name="Google Shape;58;p44"/>
          <p:cNvSpPr txBox="1"/>
          <p:nvPr>
            <p:ph idx="1" type="body"/>
          </p:nvPr>
        </p:nvSpPr>
        <p:spPr>
          <a:xfrm>
            <a:off x="1956271" y="4333339"/>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4"/>
          <p:cNvSpPr txBox="1"/>
          <p:nvPr>
            <p:ph idx="2" type="body"/>
          </p:nvPr>
        </p:nvSpPr>
        <p:spPr>
          <a:xfrm>
            <a:off x="5078733"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4"/>
          <p:cNvSpPr txBox="1"/>
          <p:nvPr>
            <p:ph idx="3" type="body"/>
          </p:nvPr>
        </p:nvSpPr>
        <p:spPr>
          <a:xfrm>
            <a:off x="8479091"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4"/>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2" name="Google Shape;62;p44"/>
          <p:cNvGrpSpPr/>
          <p:nvPr/>
        </p:nvGrpSpPr>
        <p:grpSpPr>
          <a:xfrm>
            <a:off x="4571670" y="6135034"/>
            <a:ext cx="3059425" cy="407404"/>
            <a:chOff x="4345239" y="6324600"/>
            <a:chExt cx="3059425" cy="407404"/>
          </a:xfrm>
        </p:grpSpPr>
        <p:sp>
          <p:nvSpPr>
            <p:cNvPr id="63" name="Google Shape;63;p4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4"/>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65" name="Shape 65"/>
        <p:cNvGrpSpPr/>
        <p:nvPr/>
      </p:nvGrpSpPr>
      <p:grpSpPr>
        <a:xfrm>
          <a:off x="0" y="0"/>
          <a:ext cx="0" cy="0"/>
          <a:chOff x="0" y="0"/>
          <a:chExt cx="0" cy="0"/>
        </a:xfrm>
      </p:grpSpPr>
      <p:sp>
        <p:nvSpPr>
          <p:cNvPr id="66" name="Google Shape;66;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68" name="Google Shape;68;p40"/>
          <p:cNvGrpSpPr/>
          <p:nvPr/>
        </p:nvGrpSpPr>
        <p:grpSpPr>
          <a:xfrm>
            <a:off x="2530564" y="336687"/>
            <a:ext cx="9078210" cy="5854425"/>
            <a:chOff x="3152299" y="635855"/>
            <a:chExt cx="19296834" cy="12444290"/>
          </a:xfrm>
        </p:grpSpPr>
        <p:pic>
          <p:nvPicPr>
            <p:cNvPr descr="iPhone6_mockup_front_white.png" id="69" name="Google Shape;69;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70" name="Google Shape;70;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71" name="Google Shape;71;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72" name="Google Shape;72;p40"/>
          <p:cNvSpPr/>
          <p:nvPr>
            <p:ph idx="2" type="pic"/>
          </p:nvPr>
        </p:nvSpPr>
        <p:spPr>
          <a:xfrm>
            <a:off x="8602116" y="1265033"/>
            <a:ext cx="2266512" cy="3978298"/>
          </a:xfrm>
          <a:prstGeom prst="rect">
            <a:avLst/>
          </a:prstGeom>
          <a:solidFill>
            <a:schemeClr val="lt1"/>
          </a:solidFill>
          <a:ln>
            <a:noFill/>
          </a:ln>
        </p:spPr>
      </p:sp>
      <p:sp>
        <p:nvSpPr>
          <p:cNvPr id="73" name="Google Shape;73;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5" name="Google Shape;75;p40"/>
          <p:cNvGrpSpPr/>
          <p:nvPr/>
        </p:nvGrpSpPr>
        <p:grpSpPr>
          <a:xfrm>
            <a:off x="408953" y="6110271"/>
            <a:ext cx="11323912" cy="541807"/>
            <a:chOff x="430699" y="6069857"/>
            <a:chExt cx="11323912" cy="541807"/>
          </a:xfrm>
        </p:grpSpPr>
        <p:sp>
          <p:nvSpPr>
            <p:cNvPr id="76" name="Google Shape;76;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78" name="Google Shape;78;p40"/>
            <p:cNvPicPr preferRelativeResize="0"/>
            <p:nvPr/>
          </p:nvPicPr>
          <p:blipFill rotWithShape="1">
            <a:blip r:embed="rId3">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9" name="Shape 79"/>
        <p:cNvGrpSpPr/>
        <p:nvPr/>
      </p:nvGrpSpPr>
      <p:grpSpPr>
        <a:xfrm>
          <a:off x="0" y="0"/>
          <a:ext cx="0" cy="0"/>
          <a:chOff x="0" y="0"/>
          <a:chExt cx="0" cy="0"/>
        </a:xfrm>
      </p:grpSpPr>
      <p:sp>
        <p:nvSpPr>
          <p:cNvPr id="80" name="Google Shape;80;p42"/>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1" name="Google Shape;81;p42"/>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82" name="Google Shape;82;p42"/>
          <p:cNvSpPr/>
          <p:nvPr>
            <p:ph idx="2" type="pic"/>
          </p:nvPr>
        </p:nvSpPr>
        <p:spPr>
          <a:xfrm>
            <a:off x="7061200" y="1203325"/>
            <a:ext cx="5130800" cy="3913188"/>
          </a:xfrm>
          <a:prstGeom prst="rect">
            <a:avLst/>
          </a:prstGeom>
          <a:solidFill>
            <a:schemeClr val="lt1"/>
          </a:solidFill>
          <a:ln>
            <a:noFill/>
          </a:ln>
        </p:spPr>
      </p:sp>
      <p:sp>
        <p:nvSpPr>
          <p:cNvPr id="83" name="Google Shape;83;p42"/>
          <p:cNvSpPr txBox="1"/>
          <p:nvPr>
            <p:ph idx="1" type="body"/>
          </p:nvPr>
        </p:nvSpPr>
        <p:spPr>
          <a:xfrm>
            <a:off x="831350" y="3594101"/>
            <a:ext cx="5029134" cy="22335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2"/>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5" name="Google Shape;85;p42"/>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6" name="Google Shape;86;p42"/>
          <p:cNvGrpSpPr/>
          <p:nvPr/>
        </p:nvGrpSpPr>
        <p:grpSpPr>
          <a:xfrm>
            <a:off x="408953" y="6110271"/>
            <a:ext cx="11323912" cy="541807"/>
            <a:chOff x="430699" y="6069857"/>
            <a:chExt cx="11323912" cy="541807"/>
          </a:xfrm>
        </p:grpSpPr>
        <p:sp>
          <p:nvSpPr>
            <p:cNvPr id="87" name="Google Shape;87;p42"/>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42"/>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9" name="Google Shape;89;p42"/>
            <p:cNvPicPr preferRelativeResize="0"/>
            <p:nvPr/>
          </p:nvPicPr>
          <p:blipFill rotWithShape="1">
            <a:blip r:embed="rId3">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90" name="Shape 90"/>
        <p:cNvGrpSpPr/>
        <p:nvPr/>
      </p:nvGrpSpPr>
      <p:grpSpPr>
        <a:xfrm>
          <a:off x="0" y="0"/>
          <a:ext cx="0" cy="0"/>
          <a:chOff x="0" y="0"/>
          <a:chExt cx="0" cy="0"/>
        </a:xfrm>
      </p:grpSpPr>
      <p:sp>
        <p:nvSpPr>
          <p:cNvPr id="91" name="Google Shape;91;p62"/>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2" name="Google Shape;92;p62"/>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3" name="Google Shape;93;p62"/>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 name="Google Shape;94;p62"/>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 name="Google Shape;95;p62"/>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 name="Google Shape;96;p62"/>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7" name="Google Shape;97;p62"/>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8" name="Google Shape;98;p62"/>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9" name="Google Shape;99;p62"/>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0" name="Google Shape;100;p62"/>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1" name="Google Shape;101;p62"/>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2" name="Google Shape;102;p62"/>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3" name="Google Shape;103;p62"/>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4" name="Google Shape;104;p62"/>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5" name="Google Shape;105;p62"/>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6" name="Google Shape;106;p62"/>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7" name="Google Shape;107;p62"/>
          <p:cNvSpPr txBox="1"/>
          <p:nvPr/>
        </p:nvSpPr>
        <p:spPr>
          <a:xfrm>
            <a:off x="9795863" y="1322650"/>
            <a:ext cx="16385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8" name="Google Shape;108;p62"/>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9" name="Google Shape;109;p62"/>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62"/>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2"/>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2"/>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62"/>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114" name="Google Shape;114;p62"/>
          <p:cNvGrpSpPr/>
          <p:nvPr/>
        </p:nvGrpSpPr>
        <p:grpSpPr>
          <a:xfrm>
            <a:off x="495393" y="6135034"/>
            <a:ext cx="3059425" cy="407404"/>
            <a:chOff x="4345239" y="6324600"/>
            <a:chExt cx="3059425" cy="407404"/>
          </a:xfrm>
        </p:grpSpPr>
        <p:sp>
          <p:nvSpPr>
            <p:cNvPr id="115" name="Google Shape;115;p6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6" name="Google Shape;116;p62"/>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117" name="Shape 117"/>
        <p:cNvGrpSpPr/>
        <p:nvPr/>
      </p:nvGrpSpPr>
      <p:grpSpPr>
        <a:xfrm>
          <a:off x="0" y="0"/>
          <a:ext cx="0" cy="0"/>
          <a:chOff x="0" y="0"/>
          <a:chExt cx="0" cy="0"/>
        </a:xfrm>
      </p:grpSpPr>
      <p:grpSp>
        <p:nvGrpSpPr>
          <p:cNvPr id="118" name="Google Shape;118;p43"/>
          <p:cNvGrpSpPr/>
          <p:nvPr/>
        </p:nvGrpSpPr>
        <p:grpSpPr>
          <a:xfrm>
            <a:off x="13492" y="1875084"/>
            <a:ext cx="12165015" cy="3041254"/>
            <a:chOff x="0" y="4738255"/>
            <a:chExt cx="21169744" cy="5292436"/>
          </a:xfrm>
        </p:grpSpPr>
        <p:sp>
          <p:nvSpPr>
            <p:cNvPr id="119" name="Google Shape;119;p43"/>
            <p:cNvSpPr/>
            <p:nvPr/>
          </p:nvSpPr>
          <p:spPr>
            <a:xfrm>
              <a:off x="0" y="4738255"/>
              <a:ext cx="5292436" cy="5292436"/>
            </a:xfrm>
            <a:prstGeom prst="rect">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43"/>
            <p:cNvSpPr/>
            <p:nvPr/>
          </p:nvSpPr>
          <p:spPr>
            <a:xfrm>
              <a:off x="5292436" y="4738255"/>
              <a:ext cx="5292436" cy="5292436"/>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43"/>
            <p:cNvSpPr/>
            <p:nvPr/>
          </p:nvSpPr>
          <p:spPr>
            <a:xfrm>
              <a:off x="10584872" y="4738255"/>
              <a:ext cx="5292436" cy="5292436"/>
            </a:xfrm>
            <a:prstGeom prst="rect">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43"/>
            <p:cNvSpPr/>
            <p:nvPr/>
          </p:nvSpPr>
          <p:spPr>
            <a:xfrm>
              <a:off x="15877308" y="4738255"/>
              <a:ext cx="5292436" cy="5292436"/>
            </a:xfrm>
            <a:prstGeom prst="rect">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3" name="Google Shape;123;p43"/>
          <p:cNvSpPr txBox="1"/>
          <p:nvPr>
            <p:ph idx="1" type="body"/>
          </p:nvPr>
        </p:nvSpPr>
        <p:spPr>
          <a:xfrm>
            <a:off x="3054743" y="296373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3"/>
          <p:cNvSpPr txBox="1"/>
          <p:nvPr>
            <p:ph idx="2" type="body"/>
          </p:nvPr>
        </p:nvSpPr>
        <p:spPr>
          <a:xfrm>
            <a:off x="3059026" y="233238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3"/>
          <p:cNvSpPr txBox="1"/>
          <p:nvPr>
            <p:ph idx="3" type="body"/>
          </p:nvPr>
        </p:nvSpPr>
        <p:spPr>
          <a:xfrm>
            <a:off x="3069574" y="369401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3"/>
          <p:cNvSpPr txBox="1"/>
          <p:nvPr>
            <p:ph idx="4" type="body"/>
          </p:nvPr>
        </p:nvSpPr>
        <p:spPr>
          <a:xfrm>
            <a:off x="-979" y="296683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3"/>
          <p:cNvSpPr txBox="1"/>
          <p:nvPr>
            <p:ph idx="5" type="body"/>
          </p:nvPr>
        </p:nvSpPr>
        <p:spPr>
          <a:xfrm>
            <a:off x="3304" y="2335480"/>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3"/>
          <p:cNvSpPr txBox="1"/>
          <p:nvPr>
            <p:ph idx="6" type="body"/>
          </p:nvPr>
        </p:nvSpPr>
        <p:spPr>
          <a:xfrm>
            <a:off x="13852" y="3697109"/>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3"/>
          <p:cNvSpPr txBox="1"/>
          <p:nvPr>
            <p:ph idx="7" type="body"/>
          </p:nvPr>
        </p:nvSpPr>
        <p:spPr>
          <a:xfrm>
            <a:off x="9124512" y="295042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3"/>
          <p:cNvSpPr txBox="1"/>
          <p:nvPr>
            <p:ph idx="8" type="body"/>
          </p:nvPr>
        </p:nvSpPr>
        <p:spPr>
          <a:xfrm>
            <a:off x="9128795" y="231906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3"/>
          <p:cNvSpPr txBox="1"/>
          <p:nvPr>
            <p:ph idx="9" type="body"/>
          </p:nvPr>
        </p:nvSpPr>
        <p:spPr>
          <a:xfrm>
            <a:off x="9139343" y="368069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3"/>
          <p:cNvSpPr txBox="1"/>
          <p:nvPr>
            <p:ph idx="13" type="body"/>
          </p:nvPr>
        </p:nvSpPr>
        <p:spPr>
          <a:xfrm>
            <a:off x="6068790" y="295351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3"/>
          <p:cNvSpPr txBox="1"/>
          <p:nvPr>
            <p:ph idx="14" type="body"/>
          </p:nvPr>
        </p:nvSpPr>
        <p:spPr>
          <a:xfrm>
            <a:off x="6073073" y="2322165"/>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3"/>
          <p:cNvSpPr txBox="1"/>
          <p:nvPr>
            <p:ph idx="15" type="body"/>
          </p:nvPr>
        </p:nvSpPr>
        <p:spPr>
          <a:xfrm>
            <a:off x="6083621" y="3683794"/>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3"/>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43"/>
          <p:cNvGrpSpPr/>
          <p:nvPr/>
        </p:nvGrpSpPr>
        <p:grpSpPr>
          <a:xfrm>
            <a:off x="4571670" y="6135034"/>
            <a:ext cx="3059425" cy="407404"/>
            <a:chOff x="4345239" y="6324600"/>
            <a:chExt cx="3059425" cy="407404"/>
          </a:xfrm>
        </p:grpSpPr>
        <p:sp>
          <p:nvSpPr>
            <p:cNvPr id="137" name="Google Shape;137;p4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8" name="Google Shape;138;p43"/>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139" name="Shape 139"/>
        <p:cNvGrpSpPr/>
        <p:nvPr/>
      </p:nvGrpSpPr>
      <p:grpSpPr>
        <a:xfrm>
          <a:off x="0" y="0"/>
          <a:ext cx="0" cy="0"/>
          <a:chOff x="0" y="0"/>
          <a:chExt cx="0" cy="0"/>
        </a:xfrm>
      </p:grpSpPr>
      <p:sp>
        <p:nvSpPr>
          <p:cNvPr id="140" name="Google Shape;140;p45"/>
          <p:cNvSpPr/>
          <p:nvPr/>
        </p:nvSpPr>
        <p:spPr>
          <a:xfrm>
            <a:off x="7329608" y="4573043"/>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45"/>
          <p:cNvSpPr/>
          <p:nvPr>
            <p:ph idx="2" type="pic"/>
          </p:nvPr>
        </p:nvSpPr>
        <p:spPr>
          <a:xfrm>
            <a:off x="7329563" y="-1"/>
            <a:ext cx="4862437" cy="6855220"/>
          </a:xfrm>
          <a:prstGeom prst="rect">
            <a:avLst/>
          </a:prstGeom>
          <a:noFill/>
          <a:ln>
            <a:noFill/>
          </a:ln>
        </p:spPr>
      </p:sp>
      <p:sp>
        <p:nvSpPr>
          <p:cNvPr id="142" name="Google Shape;142;p45"/>
          <p:cNvSpPr/>
          <p:nvPr/>
        </p:nvSpPr>
        <p:spPr>
          <a:xfrm>
            <a:off x="831689" y="6203959"/>
            <a:ext cx="6297244" cy="176873"/>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43" name="Google Shape;143;p45"/>
          <p:cNvPicPr preferRelativeResize="0"/>
          <p:nvPr/>
        </p:nvPicPr>
        <p:blipFill rotWithShape="1">
          <a:blip r:embed="rId2">
            <a:alphaModFix/>
          </a:blip>
          <a:srcRect b="-7348" l="28689" r="49707" t="328"/>
          <a:stretch/>
        </p:blipFill>
        <p:spPr>
          <a:xfrm>
            <a:off x="430699" y="6062820"/>
            <a:ext cx="400991" cy="455867"/>
          </a:xfrm>
          <a:prstGeom prst="rect">
            <a:avLst/>
          </a:prstGeom>
          <a:noFill/>
          <a:ln>
            <a:noFill/>
          </a:ln>
        </p:spPr>
      </p:pic>
      <p:sp>
        <p:nvSpPr>
          <p:cNvPr id="144" name="Google Shape;144;p45"/>
          <p:cNvSpPr/>
          <p:nvPr/>
        </p:nvSpPr>
        <p:spPr>
          <a:xfrm>
            <a:off x="7329563" y="4572901"/>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3">
              <a:alphaModFix/>
            </a:blip>
            <a:stretch>
              <a:fillRect b="-51253" l="-18854" r="18852" t="-1407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45"/>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46" name="Google Shape;146;p45"/>
          <p:cNvSpPr txBox="1"/>
          <p:nvPr>
            <p:ph idx="1" type="body"/>
          </p:nvPr>
        </p:nvSpPr>
        <p:spPr>
          <a:xfrm>
            <a:off x="529759" y="17570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5"/>
          <p:cNvSpPr txBox="1"/>
          <p:nvPr>
            <p:ph idx="3" type="body"/>
          </p:nvPr>
        </p:nvSpPr>
        <p:spPr>
          <a:xfrm>
            <a:off x="529758" y="6429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esslabs.com/systematic-inventive-thinking-inside-the-bo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hyperlink" Target="https://uxplanet.org/principles-of-design-thinking-stages-of-design-thinking-b2cc219063a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un-documents.net/our-common-future.pdf"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bing.com/videos/search?q=environmental+sustainability+definition&amp;&amp;view=detail&amp;mid=AD141A465BE4838FE41EAD141A465BE4838FE41E&amp;&amp;FORM=VDRVRV"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un.org/sustainabledevelopment/"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s://policyoptions.irpp.org/magazines/november-2018/policy-innovation-entrepreneurship/facebook-what-about-a-policy-for-innovation-and-entrepreneurship/" TargetMode="External"/><Relationship Id="rId5"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idx="1" type="body"/>
          </p:nvPr>
        </p:nvSpPr>
        <p:spPr>
          <a:xfrm>
            <a:off x="5031000" y="4374353"/>
            <a:ext cx="4944300" cy="204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300"/>
              <a:t>Montagna sostenibile</a:t>
            </a:r>
            <a:endParaRPr sz="2300"/>
          </a:p>
          <a:p>
            <a:pPr indent="0" lvl="0" marL="0" rtl="0" algn="l">
              <a:lnSpc>
                <a:spcPct val="115000"/>
              </a:lnSpc>
              <a:spcBef>
                <a:spcPts val="0"/>
              </a:spcBef>
              <a:spcAft>
                <a:spcPts val="0"/>
              </a:spcAft>
              <a:buNone/>
            </a:pPr>
            <a:r>
              <a:rPr lang="en-US" sz="2300"/>
              <a:t>Turismo, alimentazione e </a:t>
            </a:r>
            <a:endParaRPr sz="2300"/>
          </a:p>
          <a:p>
            <a:pPr indent="0" lvl="0" marL="0" rtl="0" algn="l">
              <a:lnSpc>
                <a:spcPct val="115000"/>
              </a:lnSpc>
              <a:spcBef>
                <a:spcPts val="0"/>
              </a:spcBef>
              <a:spcAft>
                <a:spcPts val="0"/>
              </a:spcAft>
              <a:buNone/>
            </a:pPr>
            <a:r>
              <a:rPr lang="en-US" sz="2300"/>
              <a:t>Agricoltura L'innovazione</a:t>
            </a:r>
            <a:endParaRPr sz="2300"/>
          </a:p>
          <a:p>
            <a:pPr indent="-228600" lvl="0" marL="457200" rtl="0" algn="l">
              <a:lnSpc>
                <a:spcPct val="90000"/>
              </a:lnSpc>
              <a:spcBef>
                <a:spcPts val="0"/>
              </a:spcBef>
              <a:spcAft>
                <a:spcPts val="0"/>
              </a:spcAft>
              <a:buSzPts val="5000"/>
              <a:buNone/>
            </a:pPr>
            <a:r>
              <a:rPr lang="en-US" sz="2300"/>
              <a:t> </a:t>
            </a:r>
            <a:endParaRPr sz="3700"/>
          </a:p>
          <a:p>
            <a:pPr indent="0" lvl="0" marL="0" rtl="0" algn="l">
              <a:lnSpc>
                <a:spcPct val="90000"/>
              </a:lnSpc>
              <a:spcBef>
                <a:spcPts val="0"/>
              </a:spcBef>
              <a:spcAft>
                <a:spcPts val="0"/>
              </a:spcAft>
              <a:buSzPts val="5000"/>
              <a:buNone/>
            </a:pPr>
            <a:r>
              <a:t/>
            </a:r>
            <a:endParaRPr sz="3700"/>
          </a:p>
        </p:txBody>
      </p:sp>
      <p:sp>
        <p:nvSpPr>
          <p:cNvPr id="161" name="Google Shape;161;p3"/>
          <p:cNvSpPr txBox="1"/>
          <p:nvPr>
            <p:ph idx="3" type="body"/>
          </p:nvPr>
        </p:nvSpPr>
        <p:spPr>
          <a:xfrm>
            <a:off x="5259598" y="3614678"/>
            <a:ext cx="319207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4800">
                <a:solidFill>
                  <a:srgbClr val="20EEF1"/>
                </a:solidFill>
              </a:rPr>
              <a:t>Modulo 3a</a:t>
            </a:r>
            <a:endParaRPr sz="4800">
              <a:solidFill>
                <a:srgbClr val="20EEF1"/>
              </a:solidFill>
            </a:endParaRPr>
          </a:p>
        </p:txBody>
      </p:sp>
      <p:grpSp>
        <p:nvGrpSpPr>
          <p:cNvPr id="162" name="Google Shape;162;p3"/>
          <p:cNvGrpSpPr/>
          <p:nvPr/>
        </p:nvGrpSpPr>
        <p:grpSpPr>
          <a:xfrm>
            <a:off x="2088627" y="3786905"/>
            <a:ext cx="2082443" cy="2861107"/>
            <a:chOff x="5875548" y="3125276"/>
            <a:chExt cx="438214" cy="602070"/>
          </a:xfrm>
        </p:grpSpPr>
        <p:sp>
          <p:nvSpPr>
            <p:cNvPr id="163" name="Google Shape;163;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65" name="Google Shape;165;p3"/>
          <p:cNvPicPr preferRelativeResize="0"/>
          <p:nvPr>
            <p:ph idx="2" type="pic"/>
          </p:nvPr>
        </p:nvPicPr>
        <p:blipFill rotWithShape="1">
          <a:blip r:embed="rId3">
            <a:alphaModFix/>
          </a:blip>
          <a:srcRect b="0" l="0" r="0" t="0"/>
          <a:stretch/>
        </p:blipFill>
        <p:spPr>
          <a:xfrm rot="5400000">
            <a:off x="-1059059" y="1726933"/>
            <a:ext cx="6243851" cy="3990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4"/>
          <p:cNvSpPr txBox="1"/>
          <p:nvPr>
            <p:ph idx="1" type="body"/>
          </p:nvPr>
        </p:nvSpPr>
        <p:spPr>
          <a:xfrm>
            <a:off x="3150279" y="1998042"/>
            <a:ext cx="2731908"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Lascia spazio alla creatività, gioca con i prototipi, continua a imparare - gli errori sono i migliori insegnamenti - ricevi feedback, ascolta.</a:t>
            </a:r>
            <a:endParaRPr/>
          </a:p>
          <a:p>
            <a:pPr indent="-228600" lvl="0" marL="228600" rtl="0" algn="l">
              <a:lnSpc>
                <a:spcPct val="90000"/>
              </a:lnSpc>
              <a:spcBef>
                <a:spcPts val="0"/>
              </a:spcBef>
              <a:spcAft>
                <a:spcPts val="0"/>
              </a:spcAft>
              <a:buClr>
                <a:schemeClr val="lt1"/>
              </a:buClr>
              <a:buSzPts val="2000"/>
              <a:buNone/>
            </a:pPr>
            <a:r>
              <a:t/>
            </a:r>
            <a:endParaRPr/>
          </a:p>
        </p:txBody>
      </p:sp>
      <p:sp>
        <p:nvSpPr>
          <p:cNvPr id="266" name="Google Shape;266;p74"/>
          <p:cNvSpPr txBox="1"/>
          <p:nvPr>
            <p:ph idx="2" type="body"/>
          </p:nvPr>
        </p:nvSpPr>
        <p:spPr>
          <a:xfrm>
            <a:off x="3019437" y="1091390"/>
            <a:ext cx="3049353" cy="104391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SzPct val="92039"/>
              <a:buNone/>
            </a:pPr>
            <a:r>
              <a:rPr lang="en-US" sz="2716">
                <a:solidFill>
                  <a:srgbClr val="0099CC"/>
                </a:solidFill>
              </a:rPr>
              <a:t>Pratiche per il pensiero creativo</a:t>
            </a:r>
            <a:endParaRPr sz="2716">
              <a:solidFill>
                <a:srgbClr val="0099CC"/>
              </a:solidFill>
            </a:endParaRPr>
          </a:p>
          <a:p>
            <a:pPr indent="0" lvl="0" marL="0" rtl="0" algn="ctr">
              <a:lnSpc>
                <a:spcPct val="90000"/>
              </a:lnSpc>
              <a:spcBef>
                <a:spcPts val="0"/>
              </a:spcBef>
              <a:spcAft>
                <a:spcPts val="0"/>
              </a:spcAft>
              <a:buClr>
                <a:schemeClr val="lt1"/>
              </a:buClr>
              <a:buSzPct val="100000"/>
              <a:buNone/>
            </a:pPr>
            <a:r>
              <a:t/>
            </a:r>
            <a:endParaRPr/>
          </a:p>
        </p:txBody>
      </p:sp>
      <p:sp>
        <p:nvSpPr>
          <p:cNvPr id="267" name="Google Shape;267;p74"/>
          <p:cNvSpPr txBox="1"/>
          <p:nvPr>
            <p:ph idx="4" type="body"/>
          </p:nvPr>
        </p:nvSpPr>
        <p:spPr>
          <a:xfrm>
            <a:off x="67261" y="2001138"/>
            <a:ext cx="2812418"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sz="2000"/>
          </a:p>
          <a:p>
            <a:pPr indent="-228600" lvl="0" marL="228600" rtl="0" algn="l">
              <a:lnSpc>
                <a:spcPct val="90000"/>
              </a:lnSpc>
              <a:spcBef>
                <a:spcPts val="0"/>
              </a:spcBef>
              <a:spcAft>
                <a:spcPts val="0"/>
              </a:spcAft>
              <a:buSzPts val="2000"/>
              <a:buNone/>
            </a:pPr>
            <a:r>
              <a:rPr lang="en-US"/>
              <a:t>Apri la tua mente, esci dal conosciuto per entrare nell'ignoto. Sii divergente nella generazione di idee.</a:t>
            </a:r>
            <a:endParaRPr/>
          </a:p>
          <a:p>
            <a:pPr indent="-228600" lvl="0" marL="228600" rtl="0" algn="ctr">
              <a:lnSpc>
                <a:spcPct val="90000"/>
              </a:lnSpc>
              <a:spcBef>
                <a:spcPts val="0"/>
              </a:spcBef>
              <a:spcAft>
                <a:spcPts val="0"/>
              </a:spcAft>
              <a:buClr>
                <a:schemeClr val="lt1"/>
              </a:buClr>
              <a:buSzPts val="2000"/>
              <a:buNone/>
            </a:pPr>
            <a:r>
              <a:t/>
            </a:r>
            <a:endParaRPr/>
          </a:p>
        </p:txBody>
      </p:sp>
      <p:sp>
        <p:nvSpPr>
          <p:cNvPr id="268" name="Google Shape;268;p74"/>
          <p:cNvSpPr txBox="1"/>
          <p:nvPr>
            <p:ph idx="5" type="body"/>
          </p:nvPr>
        </p:nvSpPr>
        <p:spPr>
          <a:xfrm>
            <a:off x="-51206" y="1184958"/>
            <a:ext cx="3049500" cy="58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500">
                <a:solidFill>
                  <a:srgbClr val="006666"/>
                </a:solidFill>
              </a:rPr>
              <a:t>Creare idee:</a:t>
            </a:r>
            <a:endParaRPr sz="2500"/>
          </a:p>
          <a:p>
            <a:pPr indent="0" lvl="0" marL="0" rtl="0" algn="ctr">
              <a:lnSpc>
                <a:spcPct val="90000"/>
              </a:lnSpc>
              <a:spcBef>
                <a:spcPts val="0"/>
              </a:spcBef>
              <a:spcAft>
                <a:spcPts val="0"/>
              </a:spcAft>
              <a:buClr>
                <a:schemeClr val="lt1"/>
              </a:buClr>
              <a:buSzPts val="4000"/>
              <a:buNone/>
            </a:pPr>
            <a:r>
              <a:t/>
            </a:r>
            <a:endParaRPr/>
          </a:p>
        </p:txBody>
      </p:sp>
      <p:sp>
        <p:nvSpPr>
          <p:cNvPr id="269" name="Google Shape;269;p74"/>
          <p:cNvSpPr txBox="1"/>
          <p:nvPr>
            <p:ph idx="7" type="body"/>
          </p:nvPr>
        </p:nvSpPr>
        <p:spPr>
          <a:xfrm>
            <a:off x="9118381" y="1838463"/>
            <a:ext cx="2899200" cy="3134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i="1" lang="en-US"/>
              <a:t>Valutare le idee in base, ad esempio, al contesto, al tempo e allo spazio, all'utilità, alle esigenze, ai punti di forza/debolezza - tenendo sempre conto dell'ambiente, dell'economia e degli aspetti sociali.</a:t>
            </a:r>
            <a:endParaRPr/>
          </a:p>
        </p:txBody>
      </p:sp>
      <p:sp>
        <p:nvSpPr>
          <p:cNvPr id="270" name="Google Shape;270;p74"/>
          <p:cNvSpPr txBox="1"/>
          <p:nvPr>
            <p:ph idx="8" type="body"/>
          </p:nvPr>
        </p:nvSpPr>
        <p:spPr>
          <a:xfrm>
            <a:off x="9075045" y="954599"/>
            <a:ext cx="3080100" cy="9123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2200"/>
              <a:buNone/>
            </a:pPr>
            <a:r>
              <a:rPr lang="en-US" sz="2500">
                <a:solidFill>
                  <a:srgbClr val="333399"/>
                </a:solidFill>
              </a:rPr>
              <a:t>Cerca dei modi per dare più valore alle idee</a:t>
            </a:r>
            <a:endParaRPr sz="2500">
              <a:solidFill>
                <a:srgbClr val="333399"/>
              </a:solidFill>
            </a:endParaRPr>
          </a:p>
          <a:p>
            <a:pPr indent="0" lvl="0" marL="0" rtl="0" algn="ctr">
              <a:lnSpc>
                <a:spcPct val="80000"/>
              </a:lnSpc>
              <a:spcBef>
                <a:spcPts val="0"/>
              </a:spcBef>
              <a:spcAft>
                <a:spcPts val="0"/>
              </a:spcAft>
              <a:buClr>
                <a:schemeClr val="lt1"/>
              </a:buClr>
              <a:buSzPts val="2200"/>
              <a:buNone/>
            </a:pPr>
            <a:r>
              <a:t/>
            </a:r>
            <a:endParaRPr sz="2200"/>
          </a:p>
        </p:txBody>
      </p:sp>
      <p:sp>
        <p:nvSpPr>
          <p:cNvPr id="271" name="Google Shape;271;p74"/>
          <p:cNvSpPr txBox="1"/>
          <p:nvPr>
            <p:ph idx="13" type="body"/>
          </p:nvPr>
        </p:nvSpPr>
        <p:spPr>
          <a:xfrm>
            <a:off x="6233397" y="1998041"/>
            <a:ext cx="2720368" cy="28155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Impara come; ad esempio, con l'approccio del Pensiero Inventivo Sistematico e del Design Thinking.</a:t>
            </a:r>
            <a:endParaRPr/>
          </a:p>
          <a:p>
            <a:pPr indent="-228600" lvl="0" marL="228600" rtl="0" algn="l">
              <a:lnSpc>
                <a:spcPct val="90000"/>
              </a:lnSpc>
              <a:spcBef>
                <a:spcPts val="0"/>
              </a:spcBef>
              <a:spcAft>
                <a:spcPts val="0"/>
              </a:spcAft>
              <a:buClr>
                <a:schemeClr val="lt1"/>
              </a:buClr>
              <a:buSzPts val="2000"/>
              <a:buNone/>
            </a:pPr>
            <a:r>
              <a:t/>
            </a:r>
            <a:endParaRPr/>
          </a:p>
        </p:txBody>
      </p:sp>
      <p:sp>
        <p:nvSpPr>
          <p:cNvPr id="272" name="Google Shape;272;p74"/>
          <p:cNvSpPr txBox="1"/>
          <p:nvPr>
            <p:ph idx="14" type="body"/>
          </p:nvPr>
        </p:nvSpPr>
        <p:spPr>
          <a:xfrm>
            <a:off x="6092455" y="1091397"/>
            <a:ext cx="3049500" cy="91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500">
                <a:solidFill>
                  <a:srgbClr val="9900CC"/>
                </a:solidFill>
              </a:rPr>
              <a:t>Conoscere i modi per migliorare le idee</a:t>
            </a:r>
            <a:endParaRPr sz="2500">
              <a:solidFill>
                <a:srgbClr val="9900CC"/>
              </a:solidFill>
            </a:endParaRPr>
          </a:p>
          <a:p>
            <a:pPr indent="0" lvl="0" marL="0" rtl="0" algn="ctr">
              <a:lnSpc>
                <a:spcPct val="90000"/>
              </a:lnSpc>
              <a:spcBef>
                <a:spcPts val="0"/>
              </a:spcBef>
              <a:spcAft>
                <a:spcPts val="0"/>
              </a:spcAft>
              <a:buClr>
                <a:schemeClr val="lt1"/>
              </a:buClr>
              <a:buSzPts val="4000"/>
              <a:buNone/>
            </a:pPr>
            <a:r>
              <a:t/>
            </a:r>
            <a:endParaRPr/>
          </a:p>
        </p:txBody>
      </p:sp>
      <p:sp>
        <p:nvSpPr>
          <p:cNvPr id="273" name="Google Shape;273;p74"/>
          <p:cNvSpPr txBox="1"/>
          <p:nvPr>
            <p:ph idx="16" type="body"/>
          </p:nvPr>
        </p:nvSpPr>
        <p:spPr>
          <a:xfrm>
            <a:off x="-2884" y="111114"/>
            <a:ext cx="12181236" cy="709152"/>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Clr>
                <a:srgbClr val="595959"/>
              </a:buClr>
              <a:buSzPts val="2250"/>
              <a:buNone/>
            </a:pPr>
            <a:r>
              <a:rPr b="1" lang="en-US" sz="3250">
                <a:solidFill>
                  <a:srgbClr val="0070C0"/>
                </a:solidFill>
              </a:rPr>
              <a:t>Un processo di costruzione di idee nel pensiero innovativo</a:t>
            </a:r>
            <a:endParaRPr sz="3250">
              <a:solidFill>
                <a:srgbClr val="0070C0"/>
              </a:solidFill>
            </a:endParaRPr>
          </a:p>
          <a:p>
            <a:pPr indent="-228600" lvl="0" marL="457200" rtl="0" algn="ctr">
              <a:lnSpc>
                <a:spcPct val="70000"/>
              </a:lnSpc>
              <a:spcBef>
                <a:spcPts val="1000"/>
              </a:spcBef>
              <a:spcAft>
                <a:spcPts val="0"/>
              </a:spcAft>
              <a:buClr>
                <a:srgbClr val="595959"/>
              </a:buClr>
              <a:buSzPts val="2250"/>
              <a:buNone/>
            </a:pPr>
            <a:r>
              <a:t/>
            </a:r>
            <a:endParaRPr sz="2250"/>
          </a:p>
        </p:txBody>
      </p:sp>
      <p:sp>
        <p:nvSpPr>
          <p:cNvPr id="274" name="Google Shape;274;p74"/>
          <p:cNvSpPr txBox="1"/>
          <p:nvPr/>
        </p:nvSpPr>
        <p:spPr>
          <a:xfrm>
            <a:off x="1295728" y="5334028"/>
            <a:ext cx="9313126" cy="1027569"/>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rgbClr val="595959"/>
              </a:buClr>
              <a:buSzPct val="96000"/>
              <a:buFont typeface="Arial"/>
              <a:buNone/>
            </a:pPr>
            <a:r>
              <a:rPr i="1" lang="en-US" sz="2500">
                <a:solidFill>
                  <a:srgbClr val="0070C0"/>
                </a:solidFill>
                <a:latin typeface="Calibri"/>
                <a:ea typeface="Calibri"/>
                <a:cs typeface="Calibri"/>
                <a:sym typeface="Calibri"/>
              </a:rPr>
              <a:t>"La creatività è inventare, sperimentare, crescere, rischiare, infrangere le regole, sbagliare e divertirsi".</a:t>
            </a:r>
            <a:endParaRPr b="0" i="1" sz="2500" u="none" cap="none" strike="noStrike">
              <a:solidFill>
                <a:srgbClr val="0070C0"/>
              </a:solidFill>
              <a:latin typeface="Arial"/>
              <a:ea typeface="Arial"/>
              <a:cs typeface="Arial"/>
              <a:sym typeface="Arial"/>
            </a:endParaRPr>
          </a:p>
          <a:p>
            <a:pPr indent="0" lvl="0" marL="0" marR="0" rtl="0" algn="r">
              <a:lnSpc>
                <a:spcPct val="90000"/>
              </a:lnSpc>
              <a:spcBef>
                <a:spcPts val="0"/>
              </a:spcBef>
              <a:spcAft>
                <a:spcPts val="0"/>
              </a:spcAft>
              <a:buClr>
                <a:srgbClr val="595959"/>
              </a:buClr>
              <a:buSzPct val="141176"/>
              <a:buFont typeface="Arial"/>
              <a:buNone/>
            </a:pPr>
            <a:r>
              <a:rPr b="0" i="0" lang="en-US" sz="1700" u="none" cap="none" strike="noStrike">
                <a:solidFill>
                  <a:srgbClr val="595959"/>
                </a:solidFill>
                <a:latin typeface="Calibri"/>
                <a:ea typeface="Calibri"/>
                <a:cs typeface="Calibri"/>
                <a:sym typeface="Calibri"/>
              </a:rPr>
              <a:t>- Mary Lou Cook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5"/>
          <p:cNvSpPr txBox="1"/>
          <p:nvPr>
            <p:ph idx="1" type="body"/>
          </p:nvPr>
        </p:nvSpPr>
        <p:spPr>
          <a:xfrm>
            <a:off x="365984" y="1647828"/>
            <a:ext cx="6655819" cy="4458017"/>
          </a:xfrm>
          <a:prstGeom prst="rect">
            <a:avLst/>
          </a:prstGeom>
          <a:noFill/>
          <a:ln>
            <a:noFill/>
          </a:ln>
        </p:spPr>
        <p:txBody>
          <a:bodyPr anchorCtr="0" anchor="t" bIns="45700" lIns="91425" spcFirstLastPara="1" rIns="91425" wrap="square" tIns="45700">
            <a:normAutofit fontScale="62500" lnSpcReduction="20000"/>
          </a:bodyPr>
          <a:lstStyle/>
          <a:p>
            <a:pPr indent="-339725" lvl="0" marL="457200" rtl="0" algn="l">
              <a:lnSpc>
                <a:spcPct val="115000"/>
              </a:lnSpc>
              <a:spcBef>
                <a:spcPts val="0"/>
              </a:spcBef>
              <a:spcAft>
                <a:spcPts val="0"/>
              </a:spcAft>
              <a:buSzPct val="100000"/>
              <a:buChar char="●"/>
            </a:pPr>
            <a:r>
              <a:rPr lang="en-US" sz="2800"/>
              <a:t>Il primo passo della creazione di idee è senza confini o strutture fisse.</a:t>
            </a:r>
            <a:endParaRPr sz="2800"/>
          </a:p>
          <a:p>
            <a:pPr indent="0" lvl="0" marL="457200" rtl="0" algn="l">
              <a:lnSpc>
                <a:spcPct val="115000"/>
              </a:lnSpc>
              <a:spcBef>
                <a:spcPts val="0"/>
              </a:spcBef>
              <a:spcAft>
                <a:spcPts val="0"/>
              </a:spcAft>
              <a:buNone/>
            </a:pPr>
            <a:r>
              <a:t/>
            </a:r>
            <a:endParaRPr sz="2800"/>
          </a:p>
          <a:p>
            <a:pPr indent="-339725" lvl="0" marL="457200" rtl="0" algn="l">
              <a:lnSpc>
                <a:spcPct val="115000"/>
              </a:lnSpc>
              <a:spcBef>
                <a:spcPts val="0"/>
              </a:spcBef>
              <a:spcAft>
                <a:spcPts val="0"/>
              </a:spcAft>
              <a:buSzPct val="100000"/>
              <a:buChar char="●"/>
            </a:pPr>
            <a:r>
              <a:rPr lang="en-US" sz="2800"/>
              <a:t>La fase successiva mira a selezionare le idee migliori e a valutarle.</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rPr lang="en-US" sz="2800"/>
              <a:t>Strumenti utili a questo scopo possono essere:</a:t>
            </a:r>
            <a:endParaRPr sz="2800"/>
          </a:p>
          <a:p>
            <a:pPr indent="-228600" lvl="0" marL="228600" rtl="0" algn="l">
              <a:lnSpc>
                <a:spcPct val="90000"/>
              </a:lnSpc>
              <a:spcBef>
                <a:spcPts val="0"/>
              </a:spcBef>
              <a:spcAft>
                <a:spcPts val="0"/>
              </a:spcAft>
              <a:buClr>
                <a:srgbClr val="595959"/>
              </a:buClr>
              <a:buSzPct val="110598"/>
              <a:buNone/>
            </a:pPr>
            <a:r>
              <a:t/>
            </a:r>
            <a:endParaRPr sz="2800"/>
          </a:p>
          <a:p>
            <a:pPr indent="-228600" lvl="0" marL="228600" rtl="0" algn="l">
              <a:lnSpc>
                <a:spcPct val="90000"/>
              </a:lnSpc>
              <a:spcBef>
                <a:spcPts val="0"/>
              </a:spcBef>
              <a:spcAft>
                <a:spcPts val="0"/>
              </a:spcAft>
              <a:buClr>
                <a:srgbClr val="595959"/>
              </a:buClr>
              <a:buSzPct val="129032"/>
              <a:buNone/>
            </a:pPr>
            <a:r>
              <a:t/>
            </a:r>
            <a:endParaRPr/>
          </a:p>
          <a:p>
            <a:pPr indent="-351503" lvl="0" marL="457200" rtl="0" algn="l">
              <a:lnSpc>
                <a:spcPct val="115000"/>
              </a:lnSpc>
              <a:spcBef>
                <a:spcPts val="0"/>
              </a:spcBef>
              <a:spcAft>
                <a:spcPts val="0"/>
              </a:spcAft>
              <a:buSzPct val="110598"/>
              <a:buAutoNum type="arabicPeriod"/>
            </a:pPr>
            <a:r>
              <a:rPr b="1" lang="en-US" sz="2800"/>
              <a:t>Pensiero inventivo sistematico </a:t>
            </a:r>
            <a:endParaRPr b="1" sz="2800"/>
          </a:p>
          <a:p>
            <a:pPr indent="-351503" lvl="0" marL="457200" rtl="0" algn="l">
              <a:lnSpc>
                <a:spcPct val="115000"/>
              </a:lnSpc>
              <a:spcBef>
                <a:spcPts val="0"/>
              </a:spcBef>
              <a:spcAft>
                <a:spcPts val="0"/>
              </a:spcAft>
              <a:buSzPct val="110598"/>
              <a:buAutoNum type="arabicPeriod"/>
            </a:pPr>
            <a:r>
              <a:rPr b="1" lang="en-US" sz="2800"/>
              <a:t>Pensiero progettuale</a:t>
            </a:r>
            <a:endParaRPr b="1" sz="2800"/>
          </a:p>
          <a:p>
            <a:pPr indent="-351503" lvl="0" marL="457200" rtl="0" algn="l">
              <a:lnSpc>
                <a:spcPct val="115000"/>
              </a:lnSpc>
              <a:spcBef>
                <a:spcPts val="0"/>
              </a:spcBef>
              <a:spcAft>
                <a:spcPts val="0"/>
              </a:spcAft>
              <a:buSzPct val="110598"/>
              <a:buAutoNum type="arabicPeriod"/>
            </a:pPr>
            <a:r>
              <a:rPr b="1" lang="en-US" sz="2800"/>
              <a:t>Valutare le idee</a:t>
            </a:r>
            <a:endParaRPr b="1" sz="2800"/>
          </a:p>
          <a:p>
            <a:pPr indent="0" lvl="0" marL="457200" rtl="0" algn="l">
              <a:lnSpc>
                <a:spcPct val="170000"/>
              </a:lnSpc>
              <a:spcBef>
                <a:spcPts val="0"/>
              </a:spcBef>
              <a:spcAft>
                <a:spcPts val="0"/>
              </a:spcAft>
              <a:buNone/>
            </a:pPr>
            <a:r>
              <a:t/>
            </a:r>
            <a:endParaRPr b="1" sz="2800"/>
          </a:p>
          <a:p>
            <a:pPr indent="-190500" lvl="0" marL="342900" rtl="0" algn="ctr">
              <a:lnSpc>
                <a:spcPct val="90000"/>
              </a:lnSpc>
              <a:spcBef>
                <a:spcPts val="0"/>
              </a:spcBef>
              <a:spcAft>
                <a:spcPts val="0"/>
              </a:spcAft>
              <a:buClr>
                <a:srgbClr val="595959"/>
              </a:buClr>
              <a:buSzPct val="110599"/>
              <a:buFont typeface="Arial"/>
              <a:buNone/>
            </a:pPr>
            <a:r>
              <a:t/>
            </a:r>
            <a:endParaRPr b="1" sz="2800"/>
          </a:p>
          <a:p>
            <a:pPr indent="-228600" lvl="0" marL="228600" rtl="0" algn="l">
              <a:lnSpc>
                <a:spcPct val="90000"/>
              </a:lnSpc>
              <a:spcBef>
                <a:spcPts val="0"/>
              </a:spcBef>
              <a:spcAft>
                <a:spcPts val="0"/>
              </a:spcAft>
              <a:buClr>
                <a:srgbClr val="595959"/>
              </a:buClr>
              <a:buSzPct val="129032"/>
              <a:buNone/>
            </a:pPr>
            <a:r>
              <a:rPr lang="en-US"/>
              <a:t>   </a:t>
            </a:r>
            <a:endParaRPr/>
          </a:p>
        </p:txBody>
      </p:sp>
      <p:sp>
        <p:nvSpPr>
          <p:cNvPr id="280" name="Google Shape;280;p75"/>
          <p:cNvSpPr txBox="1"/>
          <p:nvPr>
            <p:ph idx="3" type="body"/>
          </p:nvPr>
        </p:nvSpPr>
        <p:spPr>
          <a:xfrm>
            <a:off x="365983" y="752156"/>
            <a:ext cx="6655820"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459"/>
              <a:buNone/>
            </a:pPr>
            <a:r>
              <a:rPr lang="en-US" sz="3200">
                <a:solidFill>
                  <a:srgbClr val="0070C0"/>
                </a:solidFill>
              </a:rPr>
              <a:t>Modi per migliorare e valutare le idee:</a:t>
            </a:r>
            <a:endParaRPr sz="3200">
              <a:solidFill>
                <a:srgbClr val="0070C0"/>
              </a:solidFill>
            </a:endParaRPr>
          </a:p>
        </p:txBody>
      </p:sp>
      <p:grpSp>
        <p:nvGrpSpPr>
          <p:cNvPr id="281" name="Google Shape;281;p75"/>
          <p:cNvGrpSpPr/>
          <p:nvPr/>
        </p:nvGrpSpPr>
        <p:grpSpPr>
          <a:xfrm rot="-766166">
            <a:off x="7791905" y="721267"/>
            <a:ext cx="2082443" cy="2861107"/>
            <a:chOff x="5875548" y="3125276"/>
            <a:chExt cx="438214" cy="602070"/>
          </a:xfrm>
        </p:grpSpPr>
        <p:sp>
          <p:nvSpPr>
            <p:cNvPr id="282" name="Google Shape;282;p75"/>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75"/>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84" name="Google Shape;284;p75"/>
          <p:cNvPicPr preferRelativeResize="0"/>
          <p:nvPr>
            <p:ph idx="2" type="pic"/>
          </p:nvPr>
        </p:nvPicPr>
        <p:blipFill rotWithShape="1">
          <a:blip r:embed="rId3">
            <a:alphaModFix/>
          </a:blip>
          <a:srcRect b="0" l="47346" r="12690" t="0"/>
          <a:stretch/>
        </p:blipFill>
        <p:spPr>
          <a:xfrm>
            <a:off x="7397711" y="163770"/>
            <a:ext cx="4678509" cy="65959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6"/>
          <p:cNvSpPr txBox="1"/>
          <p:nvPr>
            <p:ph idx="3" type="body"/>
          </p:nvPr>
        </p:nvSpPr>
        <p:spPr>
          <a:xfrm>
            <a:off x="663883" y="803811"/>
            <a:ext cx="6971707" cy="582221"/>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595959"/>
              </a:buClr>
              <a:buSzPts val="1500"/>
              <a:buNone/>
            </a:pPr>
            <a:r>
              <a:rPr lang="en-US" sz="3200">
                <a:solidFill>
                  <a:srgbClr val="0070C0"/>
                </a:solidFill>
              </a:rPr>
              <a:t>1. Pensiero inventivo sistematico</a:t>
            </a:r>
            <a:endParaRPr sz="3200">
              <a:solidFill>
                <a:srgbClr val="0070C0"/>
              </a:solidFill>
            </a:endParaRPr>
          </a:p>
          <a:p>
            <a:pPr indent="0" lvl="0" marL="0" rtl="0" algn="l">
              <a:lnSpc>
                <a:spcPct val="70000"/>
              </a:lnSpc>
              <a:spcBef>
                <a:spcPts val="0"/>
              </a:spcBef>
              <a:spcAft>
                <a:spcPts val="0"/>
              </a:spcAft>
              <a:buClr>
                <a:srgbClr val="595959"/>
              </a:buClr>
              <a:buSzPts val="2250"/>
              <a:buNone/>
            </a:pPr>
            <a:r>
              <a:t/>
            </a:r>
            <a:endParaRPr sz="2250"/>
          </a:p>
        </p:txBody>
      </p:sp>
      <p:sp>
        <p:nvSpPr>
          <p:cNvPr id="290" name="Google Shape;290;p76"/>
          <p:cNvSpPr txBox="1"/>
          <p:nvPr/>
        </p:nvSpPr>
        <p:spPr>
          <a:xfrm>
            <a:off x="677531" y="1685568"/>
            <a:ext cx="10800236" cy="252086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400">
                <a:solidFill>
                  <a:srgbClr val="595959"/>
                </a:solidFill>
                <a:latin typeface="Calibri"/>
                <a:ea typeface="Calibri"/>
                <a:cs typeface="Calibri"/>
                <a:sym typeface="Calibri"/>
              </a:rPr>
              <a:t>Secondo il Pensiero Inventivo Sistematico, l'innovazione ha luogo quando:</a:t>
            </a:r>
            <a:endParaRPr sz="2400">
              <a:solidFill>
                <a:srgbClr val="595959"/>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rgbClr val="595959"/>
              </a:solidFill>
              <a:latin typeface="Calibri"/>
              <a:ea typeface="Calibri"/>
              <a:cs typeface="Calibri"/>
              <a:sym typeface="Calibri"/>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latin typeface="Calibri"/>
                <a:ea typeface="Calibri"/>
                <a:cs typeface="Calibri"/>
                <a:sym typeface="Calibri"/>
              </a:rPr>
              <a:t>I pensatori lavorano all'interno di un mondo familiare.</a:t>
            </a:r>
            <a:endParaRPr sz="2400">
              <a:solidFill>
                <a:srgbClr val="595959"/>
              </a:solidFill>
              <a:latin typeface="Calibri"/>
              <a:ea typeface="Calibri"/>
              <a:cs typeface="Calibri"/>
              <a:sym typeface="Calibri"/>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latin typeface="Calibri"/>
                <a:ea typeface="Calibri"/>
                <a:cs typeface="Calibri"/>
                <a:sym typeface="Calibri"/>
              </a:rPr>
              <a:t>Le soluzioni sono inventate da idee valide e indipendenti da un problema specifico. </a:t>
            </a:r>
            <a:endParaRPr sz="2400">
              <a:solidFill>
                <a:srgbClr val="595959"/>
              </a:solidFill>
              <a:latin typeface="Calibri"/>
              <a:ea typeface="Calibri"/>
              <a:cs typeface="Calibri"/>
              <a:sym typeface="Calibri"/>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latin typeface="Calibri"/>
                <a:ea typeface="Calibri"/>
                <a:cs typeface="Calibri"/>
                <a:sym typeface="Calibri"/>
              </a:rPr>
              <a:t>Si utilizzano i cinque strumenti di pensiero.</a:t>
            </a:r>
            <a:endParaRPr sz="2400">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77"/>
          <p:cNvSpPr txBox="1"/>
          <p:nvPr>
            <p:ph idx="3" type="body"/>
          </p:nvPr>
        </p:nvSpPr>
        <p:spPr>
          <a:xfrm>
            <a:off x="666206" y="710827"/>
            <a:ext cx="11225350" cy="582221"/>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595959"/>
              </a:buClr>
              <a:buSzPts val="1500"/>
              <a:buNone/>
            </a:pPr>
            <a:r>
              <a:rPr lang="en-US" sz="3000">
                <a:solidFill>
                  <a:srgbClr val="0070C0"/>
                </a:solidFill>
              </a:rPr>
              <a:t>1. Pensiero inventivo sistematico - </a:t>
            </a:r>
            <a:r>
              <a:rPr lang="en-US" sz="3000">
                <a:solidFill>
                  <a:srgbClr val="9900CC"/>
                </a:solidFill>
              </a:rPr>
              <a:t>I cinque strumenti di pensiero</a:t>
            </a:r>
            <a:endParaRPr sz="3000">
              <a:solidFill>
                <a:srgbClr val="9900CC"/>
              </a:solidFill>
            </a:endParaRPr>
          </a:p>
          <a:p>
            <a:pPr indent="0" lvl="0" marL="0" rtl="0" algn="l">
              <a:lnSpc>
                <a:spcPct val="70000"/>
              </a:lnSpc>
              <a:spcBef>
                <a:spcPts val="0"/>
              </a:spcBef>
              <a:spcAft>
                <a:spcPts val="0"/>
              </a:spcAft>
              <a:buClr>
                <a:srgbClr val="595959"/>
              </a:buClr>
              <a:buSzPts val="2250"/>
              <a:buNone/>
            </a:pPr>
            <a:r>
              <a:t/>
            </a:r>
            <a:endParaRPr sz="2250">
              <a:solidFill>
                <a:srgbClr val="9900CC"/>
              </a:solidFill>
            </a:endParaRPr>
          </a:p>
        </p:txBody>
      </p:sp>
      <p:sp>
        <p:nvSpPr>
          <p:cNvPr id="296" name="Google Shape;296;p77"/>
          <p:cNvSpPr txBox="1"/>
          <p:nvPr/>
        </p:nvSpPr>
        <p:spPr>
          <a:xfrm>
            <a:off x="709682" y="1317385"/>
            <a:ext cx="10734300" cy="3244500"/>
          </a:xfrm>
          <a:prstGeom prst="rect">
            <a:avLst/>
          </a:prstGeom>
          <a:noFill/>
          <a:ln>
            <a:noFill/>
          </a:ln>
        </p:spPr>
        <p:txBody>
          <a:bodyPr anchorCtr="0" anchor="t" bIns="45700" lIns="91425" spcFirstLastPara="1" rIns="91425" wrap="square" tIns="45700">
            <a:normAutofit fontScale="25000" lnSpcReduction="20000"/>
          </a:bodyPr>
          <a:lstStyle/>
          <a:p>
            <a:pPr indent="-156042" lvl="0" marL="341313" marR="0" rtl="0" algn="just">
              <a:lnSpc>
                <a:spcPct val="90000"/>
              </a:lnSpc>
              <a:spcBef>
                <a:spcPts val="0"/>
              </a:spcBef>
              <a:spcAft>
                <a:spcPts val="0"/>
              </a:spcAft>
              <a:buClr>
                <a:srgbClr val="595959"/>
              </a:buClr>
              <a:buSzPct val="144796"/>
              <a:buFont typeface="Arial"/>
              <a:buNone/>
            </a:pPr>
            <a:r>
              <a:t/>
            </a:r>
            <a:endParaRPr b="0" i="0" sz="6200" u="none" cap="none" strike="noStrike">
              <a:solidFill>
                <a:srgbClr val="595959"/>
              </a:solidFill>
              <a:latin typeface="Calibri"/>
              <a:ea typeface="Calibri"/>
              <a:cs typeface="Calibri"/>
              <a:sym typeface="Calibri"/>
            </a:endParaRPr>
          </a:p>
          <a:p>
            <a:pPr indent="-375137" lvl="0" marL="457200" rtl="0" algn="l">
              <a:lnSpc>
                <a:spcPct val="115000"/>
              </a:lnSpc>
              <a:spcBef>
                <a:spcPts val="0"/>
              </a:spcBef>
              <a:spcAft>
                <a:spcPts val="0"/>
              </a:spcAft>
              <a:buClr>
                <a:srgbClr val="595959"/>
              </a:buClr>
              <a:buSzPct val="118342"/>
              <a:buChar char="•"/>
            </a:pPr>
            <a:r>
              <a:rPr b="1" lang="en-US" sz="7800">
                <a:solidFill>
                  <a:srgbClr val="595959"/>
                </a:solidFill>
                <a:latin typeface="Calibri"/>
                <a:ea typeface="Calibri"/>
                <a:cs typeface="Calibri"/>
                <a:sym typeface="Calibri"/>
              </a:rPr>
              <a:t>Sottrazione. </a:t>
            </a:r>
            <a:r>
              <a:rPr lang="en-US" sz="7800">
                <a:solidFill>
                  <a:srgbClr val="595959"/>
                </a:solidFill>
                <a:latin typeface="Calibri"/>
                <a:ea typeface="Calibri"/>
                <a:cs typeface="Calibri"/>
                <a:sym typeface="Calibri"/>
              </a:rPr>
              <a:t>C'è qualcosa che può essere rimosso dall'equazione per far funzionare meglio le cose?</a:t>
            </a:r>
            <a:endParaRPr b="1" sz="7800">
              <a:solidFill>
                <a:srgbClr val="595959"/>
              </a:solidFill>
              <a:latin typeface="Calibri"/>
              <a:ea typeface="Calibri"/>
              <a:cs typeface="Calibri"/>
              <a:sym typeface="Calibri"/>
            </a:endParaRPr>
          </a:p>
          <a:p>
            <a:pPr indent="-375137" lvl="0" marL="457200" rtl="0" algn="l">
              <a:lnSpc>
                <a:spcPct val="115000"/>
              </a:lnSpc>
              <a:spcBef>
                <a:spcPts val="0"/>
              </a:spcBef>
              <a:spcAft>
                <a:spcPts val="0"/>
              </a:spcAft>
              <a:buClr>
                <a:srgbClr val="595959"/>
              </a:buClr>
              <a:buSzPct val="118342"/>
              <a:buChar char="•"/>
            </a:pPr>
            <a:r>
              <a:rPr b="1" lang="en-US" sz="7800">
                <a:solidFill>
                  <a:srgbClr val="595959"/>
                </a:solidFill>
                <a:latin typeface="Calibri"/>
                <a:ea typeface="Calibri"/>
                <a:cs typeface="Calibri"/>
                <a:sym typeface="Calibri"/>
              </a:rPr>
              <a:t>Moltiplicazione. </a:t>
            </a:r>
            <a:r>
              <a:rPr lang="en-US" sz="7800">
                <a:solidFill>
                  <a:srgbClr val="595959"/>
                </a:solidFill>
                <a:latin typeface="Calibri"/>
                <a:ea typeface="Calibri"/>
                <a:cs typeface="Calibri"/>
                <a:sym typeface="Calibri"/>
              </a:rPr>
              <a:t>C'è qualche elemento esistente che può essere moltiplicato per ottenere un prodotto nuovo e migliore? </a:t>
            </a:r>
            <a:endParaRPr b="1" sz="7800">
              <a:solidFill>
                <a:srgbClr val="595959"/>
              </a:solidFill>
              <a:latin typeface="Calibri"/>
              <a:ea typeface="Calibri"/>
              <a:cs typeface="Calibri"/>
              <a:sym typeface="Calibri"/>
            </a:endParaRPr>
          </a:p>
          <a:p>
            <a:pPr indent="-375137" lvl="0" marL="457200" rtl="0" algn="l">
              <a:lnSpc>
                <a:spcPct val="115000"/>
              </a:lnSpc>
              <a:spcBef>
                <a:spcPts val="0"/>
              </a:spcBef>
              <a:spcAft>
                <a:spcPts val="0"/>
              </a:spcAft>
              <a:buClr>
                <a:srgbClr val="595959"/>
              </a:buClr>
              <a:buSzPct val="118342"/>
              <a:buChar char="•"/>
            </a:pPr>
            <a:r>
              <a:rPr b="1" lang="en-US" sz="7800">
                <a:solidFill>
                  <a:srgbClr val="595959"/>
                </a:solidFill>
                <a:latin typeface="Calibri"/>
                <a:ea typeface="Calibri"/>
                <a:cs typeface="Calibri"/>
                <a:sym typeface="Calibri"/>
              </a:rPr>
              <a:t>Divisione. </a:t>
            </a:r>
            <a:r>
              <a:rPr lang="en-US" sz="7800">
                <a:solidFill>
                  <a:srgbClr val="595959"/>
                </a:solidFill>
                <a:latin typeface="Calibri"/>
                <a:ea typeface="Calibri"/>
                <a:cs typeface="Calibri"/>
                <a:sym typeface="Calibri"/>
              </a:rPr>
              <a:t>C'è un problema che può essere diviso in elementi più piccoli per rendere più facile riconoscerli e trovare una soluzione o un nuovo prodotto? </a:t>
            </a:r>
            <a:endParaRPr b="1" sz="7800">
              <a:solidFill>
                <a:srgbClr val="595959"/>
              </a:solidFill>
              <a:latin typeface="Calibri"/>
              <a:ea typeface="Calibri"/>
              <a:cs typeface="Calibri"/>
              <a:sym typeface="Calibri"/>
            </a:endParaRPr>
          </a:p>
          <a:p>
            <a:pPr indent="-375137" lvl="0" marL="457200" rtl="0" algn="l">
              <a:lnSpc>
                <a:spcPct val="115000"/>
              </a:lnSpc>
              <a:spcBef>
                <a:spcPts val="0"/>
              </a:spcBef>
              <a:spcAft>
                <a:spcPts val="0"/>
              </a:spcAft>
              <a:buClr>
                <a:srgbClr val="595959"/>
              </a:buClr>
              <a:buSzPct val="118342"/>
              <a:buChar char="•"/>
            </a:pPr>
            <a:r>
              <a:rPr b="1" lang="en-US" sz="7800">
                <a:solidFill>
                  <a:srgbClr val="595959"/>
                </a:solidFill>
                <a:latin typeface="Calibri"/>
                <a:ea typeface="Calibri"/>
                <a:cs typeface="Calibri"/>
                <a:sym typeface="Calibri"/>
              </a:rPr>
              <a:t>Dipendenza dagli attributi. </a:t>
            </a:r>
            <a:r>
              <a:rPr lang="en-US" sz="7800">
                <a:solidFill>
                  <a:srgbClr val="595959"/>
                </a:solidFill>
                <a:latin typeface="Calibri"/>
                <a:ea typeface="Calibri"/>
                <a:cs typeface="Calibri"/>
                <a:sym typeface="Calibri"/>
              </a:rPr>
              <a:t>La rottura o la creazione di nuove dipendenze interne e/o esterne può portare all'innovazione? </a:t>
            </a:r>
            <a:endParaRPr sz="7800">
              <a:solidFill>
                <a:srgbClr val="595959"/>
              </a:solidFill>
              <a:latin typeface="Calibri"/>
              <a:ea typeface="Calibri"/>
              <a:cs typeface="Calibri"/>
              <a:sym typeface="Calibri"/>
            </a:endParaRPr>
          </a:p>
          <a:p>
            <a:pPr indent="-375137" lvl="0" marL="457200" rtl="0" algn="l">
              <a:lnSpc>
                <a:spcPct val="115000"/>
              </a:lnSpc>
              <a:spcBef>
                <a:spcPts val="0"/>
              </a:spcBef>
              <a:spcAft>
                <a:spcPts val="0"/>
              </a:spcAft>
              <a:buClr>
                <a:srgbClr val="595959"/>
              </a:buClr>
              <a:buSzPct val="118342"/>
              <a:buChar char="•"/>
            </a:pPr>
            <a:r>
              <a:rPr b="1" lang="en-US" sz="7800">
                <a:solidFill>
                  <a:srgbClr val="595959"/>
                </a:solidFill>
                <a:latin typeface="Calibri"/>
                <a:ea typeface="Calibri"/>
                <a:cs typeface="Calibri"/>
                <a:sym typeface="Calibri"/>
              </a:rPr>
              <a:t>Unificazione dei compiti. </a:t>
            </a:r>
            <a:r>
              <a:rPr lang="en-US" sz="7800">
                <a:solidFill>
                  <a:srgbClr val="595959"/>
                </a:solidFill>
                <a:latin typeface="Calibri"/>
                <a:ea typeface="Calibri"/>
                <a:cs typeface="Calibri"/>
                <a:sym typeface="Calibri"/>
              </a:rPr>
              <a:t>È possibile unificare diversi compiti sotto un unico elemento?</a:t>
            </a:r>
            <a:endParaRPr sz="7800">
              <a:solidFill>
                <a:srgbClr val="595959"/>
              </a:solidFill>
              <a:latin typeface="Calibri"/>
              <a:ea typeface="Calibri"/>
              <a:cs typeface="Calibri"/>
              <a:sym typeface="Calibri"/>
            </a:endParaRPr>
          </a:p>
          <a:p>
            <a:pPr indent="0" lvl="0" marL="457200" marR="0" rtl="0" algn="just">
              <a:lnSpc>
                <a:spcPct val="90000"/>
              </a:lnSpc>
              <a:spcBef>
                <a:spcPts val="0"/>
              </a:spcBef>
              <a:spcAft>
                <a:spcPts val="0"/>
              </a:spcAft>
              <a:buNone/>
            </a:pPr>
            <a:r>
              <a:t/>
            </a:r>
            <a:endParaRPr b="1" sz="7800">
              <a:solidFill>
                <a:srgbClr val="595959"/>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ct val="307691"/>
              <a:buFont typeface="Arial"/>
              <a:buNone/>
            </a:pPr>
            <a:r>
              <a:t/>
            </a:r>
            <a:endParaRPr b="0" i="0" sz="2400" u="none" cap="none" strike="noStrike">
              <a:solidFill>
                <a:srgbClr val="595959"/>
              </a:solidFill>
              <a:latin typeface="Calibri"/>
              <a:ea typeface="Calibri"/>
              <a:cs typeface="Calibri"/>
              <a:sym typeface="Calibri"/>
            </a:endParaRPr>
          </a:p>
        </p:txBody>
      </p:sp>
      <p:sp>
        <p:nvSpPr>
          <p:cNvPr id="297" name="Google Shape;297;p77"/>
          <p:cNvSpPr txBox="1"/>
          <p:nvPr/>
        </p:nvSpPr>
        <p:spPr>
          <a:xfrm>
            <a:off x="8956453" y="4838575"/>
            <a:ext cx="2719500" cy="1357500"/>
          </a:xfrm>
          <a:prstGeom prst="rect">
            <a:avLst/>
          </a:prstGeom>
          <a:noFill/>
          <a:ln>
            <a:noFill/>
          </a:ln>
        </p:spPr>
        <p:txBody>
          <a:bodyPr anchorCtr="0" anchor="t" bIns="45700" lIns="91425" spcFirstLastPara="1" rIns="91425" wrap="square" tIns="45700">
            <a:normAutofit fontScale="47500"/>
          </a:bodyPr>
          <a:lstStyle/>
          <a:p>
            <a:pPr indent="0" lvl="0" marL="0" marR="0" rtl="0" algn="l">
              <a:lnSpc>
                <a:spcPct val="90000"/>
              </a:lnSpc>
              <a:spcBef>
                <a:spcPts val="0"/>
              </a:spcBef>
              <a:spcAft>
                <a:spcPts val="0"/>
              </a:spcAft>
              <a:buClr>
                <a:srgbClr val="595959"/>
              </a:buClr>
              <a:buSzPct val="117646"/>
              <a:buFont typeface="Arial"/>
              <a:buNone/>
            </a:pPr>
            <a:r>
              <a:t/>
            </a:r>
            <a:endParaRPr b="0" i="0" sz="2400" u="none" cap="none" strike="noStrike">
              <a:solidFill>
                <a:srgbClr val="595959"/>
              </a:solidFill>
              <a:latin typeface="Calibri"/>
              <a:ea typeface="Calibri"/>
              <a:cs typeface="Calibri"/>
              <a:sym typeface="Calibri"/>
            </a:endParaRPr>
          </a:p>
          <a:p>
            <a:pPr indent="0" lvl="0" marL="0" marR="0" rtl="0" algn="r">
              <a:lnSpc>
                <a:spcPct val="140000"/>
              </a:lnSpc>
              <a:spcBef>
                <a:spcPts val="0"/>
              </a:spcBef>
              <a:spcAft>
                <a:spcPts val="0"/>
              </a:spcAft>
              <a:buClr>
                <a:srgbClr val="595959"/>
              </a:buClr>
              <a:buSzPct val="117647"/>
              <a:buFont typeface="Arial"/>
              <a:buNone/>
            </a:pPr>
            <a:r>
              <a:rPr b="1" lang="en-US" sz="3600" u="sng">
                <a:solidFill>
                  <a:schemeClr val="hlink"/>
                </a:solidFill>
                <a:latin typeface="Calibri"/>
                <a:ea typeface="Calibri"/>
                <a:cs typeface="Calibri"/>
                <a:sym typeface="Calibri"/>
                <a:hlinkClick r:id="rId3"/>
              </a:rPr>
              <a:t>CLICCA QUI SE SEI CURIOSO DI CONOSCERE GLI ESEMPI DI SUCCESSO! </a:t>
            </a:r>
            <a:endParaRPr b="1" i="0" sz="3600" u="none" cap="none" strike="noStrike">
              <a:solidFill>
                <a:srgbClr val="3F88D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78"/>
          <p:cNvSpPr txBox="1"/>
          <p:nvPr>
            <p:ph idx="3" type="body"/>
          </p:nvPr>
        </p:nvSpPr>
        <p:spPr>
          <a:xfrm>
            <a:off x="773295" y="823670"/>
            <a:ext cx="4334164" cy="582221"/>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595959"/>
              </a:buClr>
              <a:buSzPts val="1500"/>
              <a:buNone/>
            </a:pPr>
            <a:r>
              <a:rPr lang="en-US" sz="2900">
                <a:solidFill>
                  <a:srgbClr val="333399"/>
                </a:solidFill>
              </a:rPr>
              <a:t>2. Il pensiero progettuale</a:t>
            </a:r>
            <a:endParaRPr sz="2900">
              <a:solidFill>
                <a:srgbClr val="333399"/>
              </a:solidFill>
            </a:endParaRPr>
          </a:p>
          <a:p>
            <a:pPr indent="0" lvl="0" marL="0" rtl="0" algn="l">
              <a:lnSpc>
                <a:spcPct val="70000"/>
              </a:lnSpc>
              <a:spcBef>
                <a:spcPts val="0"/>
              </a:spcBef>
              <a:spcAft>
                <a:spcPts val="0"/>
              </a:spcAft>
              <a:buClr>
                <a:srgbClr val="595959"/>
              </a:buClr>
              <a:buSzPts val="2250"/>
              <a:buNone/>
            </a:pPr>
            <a:r>
              <a:t/>
            </a:r>
            <a:endParaRPr sz="2250"/>
          </a:p>
        </p:txBody>
      </p:sp>
      <p:sp>
        <p:nvSpPr>
          <p:cNvPr id="303" name="Google Shape;303;p78"/>
          <p:cNvSpPr txBox="1"/>
          <p:nvPr/>
        </p:nvSpPr>
        <p:spPr>
          <a:xfrm>
            <a:off x="1761825" y="1768400"/>
            <a:ext cx="9792900" cy="3342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500">
                <a:solidFill>
                  <a:srgbClr val="595959"/>
                </a:solidFill>
                <a:latin typeface="Calibri"/>
                <a:ea typeface="Calibri"/>
                <a:cs typeface="Calibri"/>
                <a:sym typeface="Calibri"/>
              </a:rPr>
              <a:t>Il Design Thinking è un approccio alla risoluzione dei problemi che pone le questioni, e il modo in cui vengono inquadrate e vissute, al centro dell'attenzione.</a:t>
            </a:r>
            <a:endParaRPr sz="2500">
              <a:solidFill>
                <a:srgbClr val="595959"/>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500">
              <a:solidFill>
                <a:srgbClr val="595959"/>
              </a:solidFill>
              <a:latin typeface="Calibri"/>
              <a:ea typeface="Calibri"/>
              <a:cs typeface="Calibri"/>
              <a:sym typeface="Calibri"/>
            </a:endParaRPr>
          </a:p>
          <a:p>
            <a:pPr indent="-387350" lvl="0" marL="457200" rtl="0" algn="l">
              <a:lnSpc>
                <a:spcPct val="115000"/>
              </a:lnSpc>
              <a:spcBef>
                <a:spcPts val="0"/>
              </a:spcBef>
              <a:spcAft>
                <a:spcPts val="0"/>
              </a:spcAft>
              <a:buClr>
                <a:srgbClr val="595959"/>
              </a:buClr>
              <a:buSzPts val="2500"/>
              <a:buChar char="•"/>
            </a:pPr>
            <a:r>
              <a:rPr lang="en-US" sz="2500">
                <a:solidFill>
                  <a:srgbClr val="595959"/>
                </a:solidFill>
                <a:latin typeface="Calibri"/>
                <a:ea typeface="Calibri"/>
                <a:cs typeface="Calibri"/>
                <a:sym typeface="Calibri"/>
              </a:rPr>
              <a:t>È un modo per valutare e migliorare le idee.</a:t>
            </a:r>
            <a:endParaRPr sz="2500">
              <a:solidFill>
                <a:srgbClr val="595959"/>
              </a:solidFill>
              <a:latin typeface="Calibri"/>
              <a:ea typeface="Calibri"/>
              <a:cs typeface="Calibri"/>
              <a:sym typeface="Calibri"/>
            </a:endParaRPr>
          </a:p>
          <a:p>
            <a:pPr indent="-387350" lvl="0" marL="457200" rtl="0" algn="l">
              <a:lnSpc>
                <a:spcPct val="115000"/>
              </a:lnSpc>
              <a:spcBef>
                <a:spcPts val="0"/>
              </a:spcBef>
              <a:spcAft>
                <a:spcPts val="0"/>
              </a:spcAft>
              <a:buClr>
                <a:srgbClr val="595959"/>
              </a:buClr>
              <a:buSzPts val="2500"/>
              <a:buChar char="•"/>
            </a:pPr>
            <a:r>
              <a:rPr lang="en-US" sz="2500">
                <a:solidFill>
                  <a:srgbClr val="595959"/>
                </a:solidFill>
                <a:latin typeface="Calibri"/>
                <a:ea typeface="Calibri"/>
                <a:cs typeface="Calibri"/>
                <a:sym typeface="Calibri"/>
              </a:rPr>
              <a:t>Il suo punto di partenza è l'antropologia</a:t>
            </a:r>
            <a:endParaRPr sz="2500">
              <a:solidFill>
                <a:srgbClr val="595959"/>
              </a:solidFill>
              <a:latin typeface="Calibri"/>
              <a:ea typeface="Calibri"/>
              <a:cs typeface="Calibri"/>
              <a:sym typeface="Calibri"/>
            </a:endParaRPr>
          </a:p>
          <a:p>
            <a:pPr indent="-387350" lvl="0" marL="457200" rtl="0" algn="l">
              <a:lnSpc>
                <a:spcPct val="115000"/>
              </a:lnSpc>
              <a:spcBef>
                <a:spcPts val="0"/>
              </a:spcBef>
              <a:spcAft>
                <a:spcPts val="0"/>
              </a:spcAft>
              <a:buClr>
                <a:srgbClr val="595959"/>
              </a:buClr>
              <a:buSzPts val="2500"/>
              <a:buChar char="•"/>
            </a:pPr>
            <a:r>
              <a:rPr lang="en-US" sz="2500">
                <a:solidFill>
                  <a:srgbClr val="595959"/>
                </a:solidFill>
                <a:latin typeface="Calibri"/>
                <a:ea typeface="Calibri"/>
                <a:cs typeface="Calibri"/>
                <a:sym typeface="Calibri"/>
              </a:rPr>
              <a:t>Si articola in </a:t>
            </a:r>
            <a:r>
              <a:rPr b="1" lang="en-US" sz="2500">
                <a:solidFill>
                  <a:srgbClr val="0070C0"/>
                </a:solidFill>
                <a:latin typeface="Calibri"/>
                <a:ea typeface="Calibri"/>
                <a:cs typeface="Calibri"/>
                <a:sym typeface="Calibri"/>
              </a:rPr>
              <a:t>cinque fasi:</a:t>
            </a:r>
            <a:endParaRPr b="1" sz="2500">
              <a:solidFill>
                <a:srgbClr val="0070C0"/>
              </a:solidFill>
              <a:latin typeface="Calibri"/>
              <a:ea typeface="Calibri"/>
              <a:cs typeface="Calibri"/>
              <a:sym typeface="Calibri"/>
            </a:endParaRPr>
          </a:p>
          <a:p>
            <a:pPr indent="0" lvl="0" marL="0" marR="0" rtl="0" algn="just">
              <a:lnSpc>
                <a:spcPct val="90000"/>
              </a:lnSpc>
              <a:spcBef>
                <a:spcPts val="0"/>
              </a:spcBef>
              <a:spcAft>
                <a:spcPts val="0"/>
              </a:spcAft>
              <a:buNone/>
            </a:pPr>
            <a:r>
              <a:t/>
            </a:r>
            <a:endParaRPr b="1" sz="2000">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2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79"/>
          <p:cNvSpPr txBox="1"/>
          <p:nvPr>
            <p:ph idx="3" type="body"/>
          </p:nvPr>
        </p:nvSpPr>
        <p:spPr>
          <a:xfrm>
            <a:off x="410674" y="327894"/>
            <a:ext cx="7389216" cy="582221"/>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595959"/>
              </a:buClr>
              <a:buSzPts val="1500"/>
              <a:buNone/>
            </a:pPr>
            <a:r>
              <a:rPr lang="en-US" sz="3000">
                <a:solidFill>
                  <a:srgbClr val="333399"/>
                </a:solidFill>
              </a:rPr>
              <a:t>2. Design Thinking - </a:t>
            </a:r>
            <a:r>
              <a:rPr lang="en-US" sz="3000">
                <a:solidFill>
                  <a:srgbClr val="9900CC"/>
                </a:solidFill>
              </a:rPr>
              <a:t>Le cinque fasi</a:t>
            </a:r>
            <a:endParaRPr sz="3000">
              <a:solidFill>
                <a:srgbClr val="9900CC"/>
              </a:solidFill>
            </a:endParaRPr>
          </a:p>
          <a:p>
            <a:pPr indent="0" lvl="0" marL="0" rtl="0" algn="l">
              <a:lnSpc>
                <a:spcPct val="70000"/>
              </a:lnSpc>
              <a:spcBef>
                <a:spcPts val="0"/>
              </a:spcBef>
              <a:spcAft>
                <a:spcPts val="0"/>
              </a:spcAft>
              <a:buClr>
                <a:srgbClr val="595959"/>
              </a:buClr>
              <a:buSzPts val="2250"/>
              <a:buNone/>
            </a:pPr>
            <a:r>
              <a:t/>
            </a:r>
            <a:endParaRPr sz="2250"/>
          </a:p>
        </p:txBody>
      </p:sp>
      <p:pic>
        <p:nvPicPr>
          <p:cNvPr id="309" name="Google Shape;309;p79"/>
          <p:cNvPicPr preferRelativeResize="0"/>
          <p:nvPr/>
        </p:nvPicPr>
        <p:blipFill rotWithShape="1">
          <a:blip r:embed="rId3">
            <a:alphaModFix/>
          </a:blip>
          <a:srcRect b="0" l="0" r="0" t="0"/>
          <a:stretch/>
        </p:blipFill>
        <p:spPr>
          <a:xfrm>
            <a:off x="410674" y="1037299"/>
            <a:ext cx="7299942" cy="5141079"/>
          </a:xfrm>
          <a:prstGeom prst="rect">
            <a:avLst/>
          </a:prstGeom>
          <a:noFill/>
          <a:ln>
            <a:noFill/>
          </a:ln>
        </p:spPr>
      </p:pic>
      <p:sp>
        <p:nvSpPr>
          <p:cNvPr id="310" name="Google Shape;310;p79"/>
          <p:cNvSpPr txBox="1"/>
          <p:nvPr/>
        </p:nvSpPr>
        <p:spPr>
          <a:xfrm>
            <a:off x="8633631" y="4791287"/>
            <a:ext cx="3029745" cy="1050736"/>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595959"/>
              </a:buClr>
              <a:buSzPts val="2400"/>
              <a:buFont typeface="Arial"/>
              <a:buNone/>
            </a:pPr>
            <a:r>
              <a:rPr b="1" lang="en-US" sz="1900" u="sng">
                <a:solidFill>
                  <a:schemeClr val="hlink"/>
                </a:solidFill>
                <a:latin typeface="Calibri"/>
                <a:ea typeface="Calibri"/>
                <a:cs typeface="Calibri"/>
                <a:sym typeface="Calibri"/>
                <a:hlinkClick r:id="rId4"/>
              </a:rPr>
              <a:t>CLICCA QUI SE VUOI SAPERNE DI PIÙ SULLE CINQUE FASI!</a:t>
            </a:r>
            <a:endParaRPr b="1" i="0" sz="1900" u="none" cap="none" strike="noStrike">
              <a:solidFill>
                <a:srgbClr val="3F88D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80"/>
          <p:cNvSpPr txBox="1"/>
          <p:nvPr>
            <p:ph idx="3" type="body"/>
          </p:nvPr>
        </p:nvSpPr>
        <p:spPr>
          <a:xfrm>
            <a:off x="1333029" y="830305"/>
            <a:ext cx="4508213"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3. Valutare le idee</a:t>
            </a:r>
            <a:endParaRPr sz="3200">
              <a:solidFill>
                <a:srgbClr val="333399"/>
              </a:solidFill>
            </a:endParaRPr>
          </a:p>
        </p:txBody>
      </p:sp>
      <p:sp>
        <p:nvSpPr>
          <p:cNvPr id="316" name="Google Shape;316;p80"/>
          <p:cNvSpPr txBox="1"/>
          <p:nvPr/>
        </p:nvSpPr>
        <p:spPr>
          <a:xfrm>
            <a:off x="1333025" y="1567050"/>
            <a:ext cx="10486500" cy="3723900"/>
          </a:xfrm>
          <a:prstGeom prst="rect">
            <a:avLst/>
          </a:prstGeom>
          <a:noFill/>
          <a:ln>
            <a:noFill/>
          </a:ln>
        </p:spPr>
        <p:txBody>
          <a:bodyPr anchorCtr="0" anchor="t" bIns="45700" lIns="91425" spcFirstLastPara="1" rIns="91425" wrap="square" tIns="45700">
            <a:normAutofit fontScale="62500" lnSpcReduction="20000"/>
          </a:bodyPr>
          <a:lstStyle/>
          <a:p>
            <a:pPr indent="-387159" lvl="0" marL="457200" rtl="0" algn="l">
              <a:lnSpc>
                <a:spcPct val="115000"/>
              </a:lnSpc>
              <a:spcBef>
                <a:spcPts val="0"/>
              </a:spcBef>
              <a:spcAft>
                <a:spcPts val="0"/>
              </a:spcAft>
              <a:buClr>
                <a:srgbClr val="595959"/>
              </a:buClr>
              <a:buSzPct val="100000"/>
              <a:buChar char="•"/>
            </a:pPr>
            <a:r>
              <a:rPr lang="en-US" sz="3995">
                <a:solidFill>
                  <a:srgbClr val="595959"/>
                </a:solidFill>
                <a:latin typeface="Calibri"/>
                <a:ea typeface="Calibri"/>
                <a:cs typeface="Calibri"/>
                <a:sym typeface="Calibri"/>
              </a:rPr>
              <a:t>Come si selezionano le idee migliori da portare avanti fino alla realizzazione? </a:t>
            </a:r>
            <a:endParaRPr sz="3995">
              <a:solidFill>
                <a:srgbClr val="595959"/>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995">
              <a:solidFill>
                <a:srgbClr val="595959"/>
              </a:solidFill>
              <a:latin typeface="Calibri"/>
              <a:ea typeface="Calibri"/>
              <a:cs typeface="Calibri"/>
              <a:sym typeface="Calibri"/>
            </a:endParaRPr>
          </a:p>
          <a:p>
            <a:pPr indent="-387159" lvl="0" marL="457200" rtl="0" algn="l">
              <a:lnSpc>
                <a:spcPct val="115000"/>
              </a:lnSpc>
              <a:spcBef>
                <a:spcPts val="0"/>
              </a:spcBef>
              <a:spcAft>
                <a:spcPts val="0"/>
              </a:spcAft>
              <a:buClr>
                <a:srgbClr val="595959"/>
              </a:buClr>
              <a:buSzPct val="100000"/>
              <a:buChar char="•"/>
            </a:pPr>
            <a:r>
              <a:rPr lang="en-US" sz="3995">
                <a:solidFill>
                  <a:srgbClr val="595959"/>
                </a:solidFill>
                <a:latin typeface="Calibri"/>
                <a:ea typeface="Calibri"/>
                <a:cs typeface="Calibri"/>
                <a:sym typeface="Calibri"/>
              </a:rPr>
              <a:t>La fase di valutazione di un processo creativo è fondamentale e richiede tempo e attenzione tanto quanto la fase di generazione delle idee. </a:t>
            </a:r>
            <a:endParaRPr sz="3995">
              <a:solidFill>
                <a:srgbClr val="595959"/>
              </a:solidFill>
              <a:latin typeface="Calibri"/>
              <a:ea typeface="Calibri"/>
              <a:cs typeface="Calibri"/>
              <a:sym typeface="Calibri"/>
            </a:endParaRPr>
          </a:p>
          <a:p>
            <a:pPr indent="0" lvl="0" marL="0" rtl="0" algn="l">
              <a:lnSpc>
                <a:spcPct val="115000"/>
              </a:lnSpc>
              <a:spcBef>
                <a:spcPts val="0"/>
              </a:spcBef>
              <a:spcAft>
                <a:spcPts val="0"/>
              </a:spcAft>
              <a:buNone/>
            </a:pPr>
            <a:r>
              <a:t/>
            </a:r>
            <a:endParaRPr sz="3995">
              <a:solidFill>
                <a:srgbClr val="595959"/>
              </a:solidFill>
              <a:latin typeface="Calibri"/>
              <a:ea typeface="Calibri"/>
              <a:cs typeface="Calibri"/>
              <a:sym typeface="Calibri"/>
            </a:endParaRPr>
          </a:p>
          <a:p>
            <a:pPr indent="-387159" lvl="0" marL="457200" rtl="0" algn="l">
              <a:lnSpc>
                <a:spcPct val="115000"/>
              </a:lnSpc>
              <a:spcBef>
                <a:spcPts val="0"/>
              </a:spcBef>
              <a:spcAft>
                <a:spcPts val="0"/>
              </a:spcAft>
              <a:buClr>
                <a:srgbClr val="595959"/>
              </a:buClr>
              <a:buSzPct val="100000"/>
              <a:buChar char="•"/>
            </a:pPr>
            <a:r>
              <a:rPr lang="en-US" sz="3995">
                <a:solidFill>
                  <a:srgbClr val="595959"/>
                </a:solidFill>
                <a:latin typeface="Calibri"/>
                <a:ea typeface="Calibri"/>
                <a:cs typeface="Calibri"/>
                <a:sym typeface="Calibri"/>
              </a:rPr>
              <a:t>Nella fase di valutazione si passa dalla sospensione del giudizio all'esercizio del giudizio critico e si diventa analitici per ridurre le idee a una lista ristretta di elementi attuabili.</a:t>
            </a:r>
            <a:endParaRPr sz="3995">
              <a:solidFill>
                <a:srgbClr val="595959"/>
              </a:solidFill>
              <a:latin typeface="Calibri"/>
              <a:ea typeface="Calibri"/>
              <a:cs typeface="Calibri"/>
              <a:sym typeface="Calibri"/>
            </a:endParaRPr>
          </a:p>
          <a:p>
            <a:pPr indent="0" lvl="0" marL="457200" marR="0" rtl="0" algn="just">
              <a:lnSpc>
                <a:spcPct val="90000"/>
              </a:lnSpc>
              <a:spcBef>
                <a:spcPts val="0"/>
              </a:spcBef>
              <a:spcAft>
                <a:spcPts val="0"/>
              </a:spcAft>
              <a:buNone/>
            </a:pPr>
            <a:r>
              <a:t/>
            </a:r>
            <a:endParaRPr sz="2400">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ct val="109090"/>
              <a:buFont typeface="Arial"/>
              <a:buNone/>
            </a:pPr>
            <a:r>
              <a:t/>
            </a:r>
            <a:endParaRPr b="0" i="0" sz="2200" u="none" cap="none" strike="noStrike">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ct val="109090"/>
              <a:buFont typeface="Arial"/>
              <a:buNone/>
            </a:pPr>
            <a:r>
              <a:t/>
            </a:r>
            <a:endParaRPr b="0" i="0" sz="2200" u="none" cap="none" strike="noStrike">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81"/>
          <p:cNvSpPr txBox="1"/>
          <p:nvPr>
            <p:ph idx="3" type="body"/>
          </p:nvPr>
        </p:nvSpPr>
        <p:spPr>
          <a:xfrm>
            <a:off x="858905" y="845924"/>
            <a:ext cx="8532677"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3. Valutazione delle idee - </a:t>
            </a:r>
            <a:r>
              <a:rPr lang="en-US" sz="3200">
                <a:solidFill>
                  <a:srgbClr val="9900CC"/>
                </a:solidFill>
              </a:rPr>
              <a:t>Esempi di tre criteri</a:t>
            </a:r>
            <a:endParaRPr sz="3200">
              <a:solidFill>
                <a:srgbClr val="9900CC"/>
              </a:solidFill>
            </a:endParaRPr>
          </a:p>
        </p:txBody>
      </p:sp>
      <p:sp>
        <p:nvSpPr>
          <p:cNvPr id="322" name="Google Shape;322;p81"/>
          <p:cNvSpPr txBox="1"/>
          <p:nvPr/>
        </p:nvSpPr>
        <p:spPr>
          <a:xfrm>
            <a:off x="858905" y="1587434"/>
            <a:ext cx="6167438" cy="405572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marR="0" rtl="0" algn="just">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354105" lvl="0" marL="457200" rtl="0" algn="l">
              <a:lnSpc>
                <a:spcPct val="115000"/>
              </a:lnSpc>
              <a:spcBef>
                <a:spcPts val="0"/>
              </a:spcBef>
              <a:spcAft>
                <a:spcPts val="0"/>
              </a:spcAft>
              <a:buClr>
                <a:srgbClr val="595959"/>
              </a:buClr>
              <a:buSzPct val="100840"/>
              <a:buAutoNum type="arabicPeriod"/>
            </a:pPr>
            <a:r>
              <a:rPr i="1" lang="en-US" sz="2800">
                <a:solidFill>
                  <a:srgbClr val="9900CC"/>
                </a:solidFill>
                <a:latin typeface="Calibri"/>
                <a:ea typeface="Calibri"/>
                <a:cs typeface="Calibri"/>
                <a:sym typeface="Calibri"/>
              </a:rPr>
              <a:t>L'analisi di idee per nuovi prodotti potrebbe nascondere domande come:</a:t>
            </a:r>
            <a:endParaRPr i="1" sz="2800">
              <a:solidFill>
                <a:srgbClr val="9900CC"/>
              </a:solidFill>
              <a:latin typeface="Calibri"/>
              <a:ea typeface="Calibri"/>
              <a:cs typeface="Calibri"/>
              <a:sym typeface="Calibri"/>
            </a:endParaRPr>
          </a:p>
          <a:p>
            <a:pPr indent="0" lvl="0" marL="720725" marR="0" rtl="0" algn="just">
              <a:lnSpc>
                <a:spcPct val="90000"/>
              </a:lnSpc>
              <a:spcBef>
                <a:spcPts val="0"/>
              </a:spcBef>
              <a:spcAft>
                <a:spcPts val="0"/>
              </a:spcAft>
              <a:buClr>
                <a:srgbClr val="595959"/>
              </a:buClr>
              <a:buSzPct val="256683"/>
              <a:buFont typeface="Arial"/>
              <a:buNone/>
            </a:pPr>
            <a:r>
              <a:t/>
            </a:r>
            <a:endParaRPr b="0" i="0" sz="1100" u="none" cap="none" strike="noStrike">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Piacerà ai clienti?</a:t>
            </a:r>
            <a:endParaRPr sz="2800">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È tecnicamente fattibile?</a:t>
            </a:r>
            <a:endParaRPr sz="2800">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Farà guadagnare soldi?</a:t>
            </a:r>
            <a:endParaRPr sz="2800">
              <a:solidFill>
                <a:srgbClr val="595959"/>
              </a:solidFill>
              <a:latin typeface="Calibri"/>
              <a:ea typeface="Calibri"/>
              <a:cs typeface="Calibri"/>
              <a:sym typeface="Calibri"/>
            </a:endParaRPr>
          </a:p>
          <a:p>
            <a:pPr indent="0" lvl="0" marL="0" marR="0" rtl="0" algn="just">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354105" lvl="0" marL="457200" rtl="0" algn="l">
              <a:lnSpc>
                <a:spcPct val="115000"/>
              </a:lnSpc>
              <a:spcBef>
                <a:spcPts val="0"/>
              </a:spcBef>
              <a:spcAft>
                <a:spcPts val="0"/>
              </a:spcAft>
              <a:buClr>
                <a:srgbClr val="595959"/>
              </a:buClr>
              <a:buSzPct val="100840"/>
              <a:buAutoNum type="arabicPeriod" startAt="2"/>
            </a:pPr>
            <a:r>
              <a:rPr i="1" lang="en-US" sz="2800">
                <a:solidFill>
                  <a:srgbClr val="9900CC"/>
                </a:solidFill>
                <a:latin typeface="Calibri"/>
                <a:ea typeface="Calibri"/>
                <a:cs typeface="Calibri"/>
                <a:sym typeface="Calibri"/>
              </a:rPr>
              <a:t>Una serie di criteri generali per tutti i tipi di idee è il metodo FAN di Synectic. Sei un FAN dell'idea? </a:t>
            </a:r>
            <a:r>
              <a:rPr i="1" lang="en-US" sz="2800">
                <a:solidFill>
                  <a:srgbClr val="333333"/>
                </a:solidFill>
                <a:latin typeface="Calibri"/>
                <a:ea typeface="Calibri"/>
                <a:cs typeface="Calibri"/>
                <a:sym typeface="Calibri"/>
              </a:rPr>
              <a:t>Fai domande come:</a:t>
            </a:r>
            <a:endParaRPr i="1" sz="2800">
              <a:solidFill>
                <a:srgbClr val="333333"/>
              </a:solidFill>
              <a:latin typeface="Calibri"/>
              <a:ea typeface="Calibri"/>
              <a:cs typeface="Calibri"/>
              <a:sym typeface="Calibri"/>
            </a:endParaRPr>
          </a:p>
          <a:p>
            <a:pPr indent="0" lvl="0" marL="0" marR="0" rtl="0" algn="just">
              <a:lnSpc>
                <a:spcPct val="90000"/>
              </a:lnSpc>
              <a:spcBef>
                <a:spcPts val="0"/>
              </a:spcBef>
              <a:spcAft>
                <a:spcPts val="0"/>
              </a:spcAft>
              <a:buClr>
                <a:srgbClr val="595959"/>
              </a:buClr>
              <a:buSzPct val="282352"/>
              <a:buFont typeface="Arial"/>
              <a:buNone/>
            </a:pPr>
            <a:r>
              <a:t/>
            </a:r>
            <a:endParaRPr b="0" i="1" sz="1000" u="none" cap="none" strike="noStrike">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È fattibile?</a:t>
            </a:r>
            <a:endParaRPr sz="2800">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È attraente?</a:t>
            </a:r>
            <a:endParaRPr sz="2800">
              <a:solidFill>
                <a:srgbClr val="595959"/>
              </a:solidFill>
              <a:latin typeface="Calibri"/>
              <a:ea typeface="Calibri"/>
              <a:cs typeface="Calibri"/>
              <a:sym typeface="Calibri"/>
            </a:endParaRPr>
          </a:p>
          <a:p>
            <a:pPr indent="-354105" lvl="0" marL="914400" rtl="0" algn="l">
              <a:lnSpc>
                <a:spcPct val="115000"/>
              </a:lnSpc>
              <a:spcBef>
                <a:spcPts val="0"/>
              </a:spcBef>
              <a:spcAft>
                <a:spcPts val="0"/>
              </a:spcAft>
              <a:buClr>
                <a:srgbClr val="595959"/>
              </a:buClr>
              <a:buSzPct val="100840"/>
              <a:buChar char="•"/>
            </a:pPr>
            <a:r>
              <a:rPr lang="en-US" sz="2800">
                <a:solidFill>
                  <a:srgbClr val="595959"/>
                </a:solidFill>
                <a:latin typeface="Calibri"/>
                <a:ea typeface="Calibri"/>
                <a:cs typeface="Calibri"/>
                <a:sym typeface="Calibri"/>
              </a:rPr>
              <a:t>È innovativa?</a:t>
            </a:r>
            <a:endParaRPr sz="2800">
              <a:solidFill>
                <a:srgbClr val="595959"/>
              </a:solidFill>
              <a:latin typeface="Calibri"/>
              <a:ea typeface="Calibri"/>
              <a:cs typeface="Calibri"/>
              <a:sym typeface="Calibri"/>
            </a:endParaRPr>
          </a:p>
          <a:p>
            <a:pPr indent="0" lvl="0" marL="457200" marR="0" rtl="0" algn="just">
              <a:lnSpc>
                <a:spcPct val="90000"/>
              </a:lnSpc>
              <a:spcBef>
                <a:spcPts val="0"/>
              </a:spcBef>
              <a:spcAft>
                <a:spcPts val="0"/>
              </a:spcAft>
              <a:buNone/>
            </a:pPr>
            <a:r>
              <a:t/>
            </a:r>
            <a:endParaRPr sz="2800">
              <a:solidFill>
                <a:srgbClr val="595959"/>
              </a:solidFill>
              <a:latin typeface="Calibri"/>
              <a:ea typeface="Calibri"/>
              <a:cs typeface="Calibri"/>
              <a:sym typeface="Calibri"/>
            </a:endParaRPr>
          </a:p>
        </p:txBody>
      </p:sp>
      <p:sp>
        <p:nvSpPr>
          <p:cNvPr id="323" name="Google Shape;323;p81"/>
          <p:cNvSpPr txBox="1"/>
          <p:nvPr/>
        </p:nvSpPr>
        <p:spPr>
          <a:xfrm>
            <a:off x="7224891" y="1790792"/>
            <a:ext cx="4651861" cy="336116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i="1" lang="en-US" sz="2400">
                <a:solidFill>
                  <a:srgbClr val="9900CC"/>
                </a:solidFill>
                <a:latin typeface="Calibri"/>
                <a:ea typeface="Calibri"/>
                <a:cs typeface="Calibri"/>
                <a:sym typeface="Calibri"/>
              </a:rPr>
              <a:t>Il terzo criterio è importante per assicurare che  idee fresche siano valorizzate altamente. </a:t>
            </a:r>
            <a:r>
              <a:rPr b="0" i="0" lang="en-US" sz="2400" u="none" cap="none" strike="noStrike">
                <a:solidFill>
                  <a:srgbClr val="595959"/>
                </a:solidFill>
                <a:latin typeface="Calibri"/>
                <a:ea typeface="Calibri"/>
                <a:cs typeface="Calibri"/>
                <a:sym typeface="Calibri"/>
              </a:rPr>
              <a:t> </a:t>
            </a:r>
            <a:endParaRPr i="1" sz="2400">
              <a:solidFill>
                <a:srgbClr val="424242"/>
              </a:solidFill>
              <a:latin typeface="Calibri"/>
              <a:ea typeface="Calibri"/>
              <a:cs typeface="Calibri"/>
              <a:sym typeface="Calibri"/>
            </a:endParaRPr>
          </a:p>
          <a:p>
            <a:pPr indent="0" lvl="0" marL="0" rtl="0" algn="l">
              <a:lnSpc>
                <a:spcPct val="115000"/>
              </a:lnSpc>
              <a:spcBef>
                <a:spcPts val="0"/>
              </a:spcBef>
              <a:spcAft>
                <a:spcPts val="0"/>
              </a:spcAft>
              <a:buNone/>
            </a:pPr>
            <a:r>
              <a:rPr i="1" lang="en-US" sz="2400">
                <a:solidFill>
                  <a:srgbClr val="424242"/>
                </a:solidFill>
                <a:latin typeface="Calibri"/>
                <a:ea typeface="Calibri"/>
                <a:cs typeface="Calibri"/>
                <a:sym typeface="Calibri"/>
              </a:rPr>
              <a:t>Fai domande come:</a:t>
            </a:r>
            <a:endParaRPr i="1" sz="2400">
              <a:solidFill>
                <a:srgbClr val="424242"/>
              </a:solidFill>
              <a:latin typeface="Calibri"/>
              <a:ea typeface="Calibri"/>
              <a:cs typeface="Calibri"/>
              <a:sym typeface="Calibri"/>
            </a:endParaRPr>
          </a:p>
          <a:p>
            <a:pPr indent="0" lvl="0" marL="0" rtl="0" algn="l">
              <a:lnSpc>
                <a:spcPct val="115000"/>
              </a:lnSpc>
              <a:spcBef>
                <a:spcPts val="0"/>
              </a:spcBef>
              <a:spcAft>
                <a:spcPts val="0"/>
              </a:spcAft>
              <a:buNone/>
            </a:pPr>
            <a:r>
              <a:t/>
            </a:r>
            <a:endParaRPr i="1" sz="2400">
              <a:solidFill>
                <a:srgbClr val="424242"/>
              </a:solidFill>
              <a:latin typeface="Calibri"/>
              <a:ea typeface="Calibri"/>
              <a:cs typeface="Calibri"/>
              <a:sym typeface="Calibri"/>
            </a:endParaRPr>
          </a:p>
          <a:p>
            <a:pPr indent="-369570" lvl="0" marL="457200" rtl="0" algn="l">
              <a:lnSpc>
                <a:spcPct val="115000"/>
              </a:lnSpc>
              <a:spcBef>
                <a:spcPts val="0"/>
              </a:spcBef>
              <a:spcAft>
                <a:spcPts val="0"/>
              </a:spcAft>
              <a:buClr>
                <a:srgbClr val="595959"/>
              </a:buClr>
              <a:buSzPct val="100000"/>
              <a:buChar char="•"/>
            </a:pPr>
            <a:r>
              <a:rPr lang="en-US" sz="2400">
                <a:solidFill>
                  <a:srgbClr val="595959"/>
                </a:solidFill>
                <a:latin typeface="Calibri"/>
                <a:ea typeface="Calibri"/>
                <a:cs typeface="Calibri"/>
                <a:sym typeface="Calibri"/>
              </a:rPr>
              <a:t>È meglio? (Per i clienti)</a:t>
            </a:r>
            <a:endParaRPr sz="2400">
              <a:solidFill>
                <a:srgbClr val="595959"/>
              </a:solidFill>
              <a:latin typeface="Calibri"/>
              <a:ea typeface="Calibri"/>
              <a:cs typeface="Calibri"/>
              <a:sym typeface="Calibri"/>
            </a:endParaRPr>
          </a:p>
          <a:p>
            <a:pPr indent="-369570" lvl="0" marL="457200" rtl="0" algn="l">
              <a:lnSpc>
                <a:spcPct val="115000"/>
              </a:lnSpc>
              <a:spcBef>
                <a:spcPts val="0"/>
              </a:spcBef>
              <a:spcAft>
                <a:spcPts val="0"/>
              </a:spcAft>
              <a:buClr>
                <a:srgbClr val="595959"/>
              </a:buClr>
              <a:buSzPct val="100000"/>
              <a:buChar char="•"/>
            </a:pPr>
            <a:r>
              <a:rPr lang="en-US" sz="2400">
                <a:solidFill>
                  <a:srgbClr val="595959"/>
                </a:solidFill>
                <a:latin typeface="Calibri"/>
                <a:ea typeface="Calibri"/>
                <a:cs typeface="Calibri"/>
                <a:sym typeface="Calibri"/>
              </a:rPr>
              <a:t>È più semplice? (Per il personale)</a:t>
            </a:r>
            <a:endParaRPr sz="2400">
              <a:solidFill>
                <a:srgbClr val="595959"/>
              </a:solidFill>
              <a:latin typeface="Calibri"/>
              <a:ea typeface="Calibri"/>
              <a:cs typeface="Calibri"/>
              <a:sym typeface="Calibri"/>
            </a:endParaRPr>
          </a:p>
          <a:p>
            <a:pPr indent="-369570" lvl="0" marL="457200" rtl="0" algn="l">
              <a:lnSpc>
                <a:spcPct val="115000"/>
              </a:lnSpc>
              <a:spcBef>
                <a:spcPts val="0"/>
              </a:spcBef>
              <a:spcAft>
                <a:spcPts val="0"/>
              </a:spcAft>
              <a:buClr>
                <a:srgbClr val="595959"/>
              </a:buClr>
              <a:buSzPct val="100000"/>
              <a:buChar char="•"/>
            </a:pPr>
            <a:r>
              <a:rPr lang="en-US" sz="2400">
                <a:solidFill>
                  <a:srgbClr val="595959"/>
                </a:solidFill>
                <a:latin typeface="Calibri"/>
                <a:ea typeface="Calibri"/>
                <a:cs typeface="Calibri"/>
                <a:sym typeface="Calibri"/>
              </a:rPr>
              <a:t>È più economico? (Per l'azienda)</a:t>
            </a:r>
            <a:endParaRPr sz="2400">
              <a:solidFill>
                <a:srgbClr val="595959"/>
              </a:solidFill>
              <a:latin typeface="Calibri"/>
              <a:ea typeface="Calibri"/>
              <a:cs typeface="Calibri"/>
              <a:sym typeface="Calibri"/>
            </a:endParaRPr>
          </a:p>
          <a:p>
            <a:pPr indent="0" lvl="0" marL="0" marR="0" rtl="0" algn="just">
              <a:lnSpc>
                <a:spcPct val="90000"/>
              </a:lnSpc>
              <a:spcBef>
                <a:spcPts val="0"/>
              </a:spcBef>
              <a:spcAft>
                <a:spcPts val="0"/>
              </a:spcAft>
              <a:buNone/>
            </a:pPr>
            <a:r>
              <a:t/>
            </a:r>
            <a:endParaRPr sz="2400">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p:txBody>
      </p:sp>
      <p:cxnSp>
        <p:nvCxnSpPr>
          <p:cNvPr id="324" name="Google Shape;324;p81"/>
          <p:cNvCxnSpPr/>
          <p:nvPr/>
        </p:nvCxnSpPr>
        <p:spPr>
          <a:xfrm>
            <a:off x="7124131" y="1587434"/>
            <a:ext cx="0" cy="3874252"/>
          </a:xfrm>
          <a:prstGeom prst="straightConnector1">
            <a:avLst/>
          </a:prstGeom>
          <a:noFill/>
          <a:ln cap="flat" cmpd="sng" w="9525">
            <a:solidFill>
              <a:srgbClr val="046C6D"/>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82"/>
          <p:cNvSpPr/>
          <p:nvPr/>
        </p:nvSpPr>
        <p:spPr>
          <a:xfrm>
            <a:off x="9244264" y="2268067"/>
            <a:ext cx="530699" cy="530699"/>
          </a:xfrm>
          <a:custGeom>
            <a:rect b="b" l="l" r="r" t="t"/>
            <a:pathLst>
              <a:path extrusionOk="0" h="21600" w="2160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30" name="Google Shape;330;p82"/>
          <p:cNvSpPr/>
          <p:nvPr/>
        </p:nvSpPr>
        <p:spPr>
          <a:xfrm>
            <a:off x="5814553" y="2258548"/>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31" name="Google Shape;331;p82"/>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32" name="Google Shape;332;p82"/>
          <p:cNvSpPr txBox="1"/>
          <p:nvPr>
            <p:ph idx="1" type="body"/>
          </p:nvPr>
        </p:nvSpPr>
        <p:spPr>
          <a:xfrm>
            <a:off x="1363762" y="4407437"/>
            <a:ext cx="3149600" cy="678927"/>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279BD3"/>
              </a:buClr>
              <a:buSzPts val="2000"/>
              <a:buNone/>
            </a:pPr>
            <a:r>
              <a:rPr lang="en-US"/>
              <a:t>1. Sostenibilità</a:t>
            </a:r>
            <a:endParaRPr/>
          </a:p>
        </p:txBody>
      </p:sp>
      <p:sp>
        <p:nvSpPr>
          <p:cNvPr id="333" name="Google Shape;333;p82"/>
          <p:cNvSpPr txBox="1"/>
          <p:nvPr>
            <p:ph idx="2" type="body"/>
          </p:nvPr>
        </p:nvSpPr>
        <p:spPr>
          <a:xfrm>
            <a:off x="4632779" y="4363693"/>
            <a:ext cx="2947667" cy="678925"/>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279BD3"/>
              </a:buClr>
              <a:buSzPts val="2000"/>
              <a:buNone/>
            </a:pPr>
            <a:r>
              <a:rPr lang="en-US"/>
              <a:t>2. Pensiero innovativo</a:t>
            </a:r>
            <a:endParaRPr/>
          </a:p>
          <a:p>
            <a:pPr indent="-228600" lvl="0" marL="228600" rtl="0" algn="ctr">
              <a:lnSpc>
                <a:spcPct val="90000"/>
              </a:lnSpc>
              <a:spcBef>
                <a:spcPts val="0"/>
              </a:spcBef>
              <a:spcAft>
                <a:spcPts val="0"/>
              </a:spcAft>
              <a:buClr>
                <a:srgbClr val="279BD3"/>
              </a:buClr>
              <a:buSzPts val="2000"/>
              <a:buNone/>
            </a:pPr>
            <a:r>
              <a:t/>
            </a:r>
            <a:endParaRPr/>
          </a:p>
        </p:txBody>
      </p:sp>
      <p:sp>
        <p:nvSpPr>
          <p:cNvPr id="334" name="Google Shape;334;p82"/>
          <p:cNvSpPr txBox="1"/>
          <p:nvPr>
            <p:ph idx="3" type="body"/>
          </p:nvPr>
        </p:nvSpPr>
        <p:spPr>
          <a:xfrm>
            <a:off x="8231900" y="4356624"/>
            <a:ext cx="2748900" cy="729600"/>
          </a:xfrm>
          <a:prstGeom prst="rect">
            <a:avLst/>
          </a:prstGeom>
          <a:noFill/>
          <a:ln>
            <a:noFill/>
          </a:ln>
        </p:spPr>
        <p:txBody>
          <a:bodyPr anchorCtr="0" anchor="t" bIns="45700" lIns="91425" spcFirstLastPara="1" rIns="91425" wrap="square" tIns="45700">
            <a:noAutofit/>
          </a:bodyPr>
          <a:lstStyle/>
          <a:p>
            <a:pPr indent="-228600" lvl="0" marL="228600" rtl="0" algn="ctr">
              <a:lnSpc>
                <a:spcPct val="70000"/>
              </a:lnSpc>
              <a:spcBef>
                <a:spcPts val="0"/>
              </a:spcBef>
              <a:spcAft>
                <a:spcPts val="0"/>
              </a:spcAft>
              <a:buSzPts val="1700"/>
              <a:buNone/>
            </a:pPr>
            <a:r>
              <a:rPr lang="en-US"/>
              <a:t>3. Turismo nelle aree montane</a:t>
            </a:r>
            <a:endParaRPr/>
          </a:p>
          <a:p>
            <a:pPr indent="-228600" lvl="0" marL="228600" rtl="0" algn="ctr">
              <a:lnSpc>
                <a:spcPct val="70000"/>
              </a:lnSpc>
              <a:spcBef>
                <a:spcPts val="0"/>
              </a:spcBef>
              <a:spcAft>
                <a:spcPts val="0"/>
              </a:spcAft>
              <a:buClr>
                <a:srgbClr val="7F59A1"/>
              </a:buClr>
              <a:buSzPts val="1700"/>
              <a:buNone/>
            </a:pPr>
            <a:r>
              <a:t/>
            </a:r>
            <a:endParaRPr sz="1700"/>
          </a:p>
        </p:txBody>
      </p:sp>
      <p:sp>
        <p:nvSpPr>
          <p:cNvPr id="335" name="Google Shape;335;p82"/>
          <p:cNvSpPr txBox="1"/>
          <p:nvPr>
            <p:ph idx="4" type="body"/>
          </p:nvPr>
        </p:nvSpPr>
        <p:spPr>
          <a:xfrm>
            <a:off x="778925" y="213826"/>
            <a:ext cx="10952400" cy="15417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SzPts val="852"/>
              <a:buNone/>
            </a:pPr>
            <a:r>
              <a:rPr lang="en-US" sz="2600">
                <a:solidFill>
                  <a:srgbClr val="333399"/>
                </a:solidFill>
              </a:rPr>
              <a:t>Collega gli approcci sostenibili e il pensiero innovativo ai sogni/idee della tua attività di turismo montano e  continua con il pacchetto di risorse 3b</a:t>
            </a:r>
            <a:endParaRPr sz="2600">
              <a:solidFill>
                <a:srgbClr val="333399"/>
              </a:solidFill>
            </a:endParaRPr>
          </a:p>
          <a:p>
            <a:pPr indent="0" lvl="0" marL="0" rtl="0" algn="ctr">
              <a:lnSpc>
                <a:spcPct val="90000"/>
              </a:lnSpc>
              <a:spcBef>
                <a:spcPts val="0"/>
              </a:spcBef>
              <a:spcAft>
                <a:spcPts val="0"/>
              </a:spcAft>
              <a:buSzPts val="3016"/>
              <a:buNone/>
            </a:pPr>
            <a:r>
              <a:t/>
            </a:r>
            <a:endParaRPr sz="2325">
              <a:solidFill>
                <a:srgbClr val="3333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5"/>
          <p:cNvPicPr preferRelativeResize="0"/>
          <p:nvPr>
            <p:ph idx="2" type="pic"/>
          </p:nvPr>
        </p:nvPicPr>
        <p:blipFill rotWithShape="1">
          <a:blip r:embed="rId3">
            <a:alphaModFix/>
          </a:blip>
          <a:srcRect b="0" l="12481" r="12479" t="0"/>
          <a:stretch/>
        </p:blipFill>
        <p:spPr>
          <a:xfrm flipH="1">
            <a:off x="-6" y="476544"/>
            <a:ext cx="4577609" cy="6258626"/>
          </a:xfrm>
          <a:prstGeom prst="rect">
            <a:avLst/>
          </a:prstGeom>
          <a:noFill/>
          <a:ln>
            <a:noFill/>
          </a:ln>
        </p:spPr>
      </p:pic>
      <p:sp>
        <p:nvSpPr>
          <p:cNvPr id="171" name="Google Shape;171;p65"/>
          <p:cNvSpPr txBox="1"/>
          <p:nvPr>
            <p:ph idx="3" type="body"/>
          </p:nvPr>
        </p:nvSpPr>
        <p:spPr>
          <a:xfrm>
            <a:off x="4942470" y="693772"/>
            <a:ext cx="4924863" cy="754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4400">
                <a:solidFill>
                  <a:srgbClr val="0070C0"/>
                </a:solidFill>
              </a:rPr>
              <a:t>Introduzione</a:t>
            </a:r>
            <a:r>
              <a:rPr lang="en-US" sz="4400">
                <a:solidFill>
                  <a:srgbClr val="0070C0"/>
                </a:solidFill>
              </a:rPr>
              <a:t> </a:t>
            </a:r>
            <a:endParaRPr sz="4400">
              <a:solidFill>
                <a:srgbClr val="0070C0"/>
              </a:solidFill>
            </a:endParaRPr>
          </a:p>
        </p:txBody>
      </p:sp>
      <p:sp>
        <p:nvSpPr>
          <p:cNvPr id="172" name="Google Shape;172;p65"/>
          <p:cNvSpPr txBox="1"/>
          <p:nvPr/>
        </p:nvSpPr>
        <p:spPr>
          <a:xfrm>
            <a:off x="4942470" y="1624954"/>
            <a:ext cx="6685422" cy="2646792"/>
          </a:xfrm>
          <a:prstGeom prst="rect">
            <a:avLst/>
          </a:prstGeom>
          <a:noFill/>
          <a:ln>
            <a:noFill/>
          </a:ln>
        </p:spPr>
        <p:txBody>
          <a:bodyPr anchorCtr="0" anchor="t" bIns="45700" lIns="91425" spcFirstLastPara="1" rIns="91425" wrap="square" tIns="45700">
            <a:normAutofit fontScale="92500" lnSpcReduction="20000"/>
          </a:bodyPr>
          <a:lstStyle/>
          <a:p>
            <a:pPr indent="-11113" lvl="0" marL="11113" marR="0" rtl="0" algn="just">
              <a:lnSpc>
                <a:spcPct val="90000"/>
              </a:lnSpc>
              <a:spcBef>
                <a:spcPts val="0"/>
              </a:spcBef>
              <a:spcAft>
                <a:spcPts val="0"/>
              </a:spcAft>
              <a:buClr>
                <a:srgbClr val="595959"/>
              </a:buClr>
              <a:buSzPct val="100000"/>
              <a:buFont typeface="Arial"/>
              <a:buNone/>
            </a:pPr>
            <a:r>
              <a:rPr lang="en-US" sz="2400">
                <a:solidFill>
                  <a:srgbClr val="595959"/>
                </a:solidFill>
                <a:latin typeface="Calibri"/>
                <a:ea typeface="Calibri"/>
                <a:cs typeface="Calibri"/>
                <a:sym typeface="Calibri"/>
              </a:rPr>
              <a:t>Questo terzo modulo (3a) del corso PEAK in sei parti offre strumenti e analisi per:</a:t>
            </a:r>
            <a:endParaRPr b="0" i="0" sz="1400" u="none" cap="none" strike="noStrike">
              <a:solidFill>
                <a:srgbClr val="000000"/>
              </a:solidFill>
              <a:latin typeface="Arial"/>
              <a:ea typeface="Arial"/>
              <a:cs typeface="Arial"/>
              <a:sym typeface="Arial"/>
            </a:endParaRPr>
          </a:p>
          <a:p>
            <a:pPr indent="-11113" lvl="0" marL="11113" marR="0" rtl="0" algn="just">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a:p>
            <a:pPr indent="-11113" lvl="0" marL="11113" marR="0" rtl="0" algn="just">
              <a:lnSpc>
                <a:spcPct val="90000"/>
              </a:lnSpc>
              <a:spcBef>
                <a:spcPts val="0"/>
              </a:spcBef>
              <a:spcAft>
                <a:spcPts val="0"/>
              </a:spcAft>
              <a:buClr>
                <a:srgbClr val="595959"/>
              </a:buClr>
              <a:buSzPct val="100000"/>
              <a:buFont typeface="Arial"/>
              <a:buNone/>
            </a:pPr>
            <a:r>
              <a:t/>
            </a:r>
            <a:endParaRPr b="0" i="0" sz="2400" u="none" cap="none" strike="noStrike">
              <a:solidFill>
                <a:srgbClr val="424242"/>
              </a:solidFill>
              <a:latin typeface="Calibri"/>
              <a:ea typeface="Calibri"/>
              <a:cs typeface="Calibri"/>
              <a:sym typeface="Calibri"/>
            </a:endParaRPr>
          </a:p>
          <a:p>
            <a:pPr indent="-331470" lvl="0" marL="342900" marR="0" rtl="0" algn="just">
              <a:lnSpc>
                <a:spcPct val="90000"/>
              </a:lnSpc>
              <a:spcBef>
                <a:spcPts val="0"/>
              </a:spcBef>
              <a:spcAft>
                <a:spcPts val="0"/>
              </a:spcAft>
              <a:buClr>
                <a:srgbClr val="595959"/>
              </a:buClr>
              <a:buSzPct val="100000"/>
              <a:buFont typeface="Arial"/>
              <a:buChar char="•"/>
            </a:pPr>
            <a:r>
              <a:rPr lang="en-US" sz="2400">
                <a:solidFill>
                  <a:srgbClr val="5E5E5E"/>
                </a:solidFill>
                <a:latin typeface="Calibri"/>
                <a:ea typeface="Calibri"/>
                <a:cs typeface="Calibri"/>
                <a:sym typeface="Calibri"/>
              </a:rPr>
              <a:t>discutere gli approcci alla sostenibilità e i metodi di innovazione per creare e/o rafforzare le aziende turistiche nelle aree montane e rurali.</a:t>
            </a:r>
            <a:endParaRPr b="0" i="0" sz="2400" u="none" cap="none" strike="noStrike">
              <a:solidFill>
                <a:srgbClr val="5E5E5E"/>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a:p>
            <a:pPr indent="-190500" lvl="0" marL="342900" marR="0" rtl="0" algn="l">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ct val="1000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
          <p:cNvSpPr txBox="1"/>
          <p:nvPr>
            <p:ph idx="1" type="body"/>
          </p:nvPr>
        </p:nvSpPr>
        <p:spPr>
          <a:xfrm>
            <a:off x="504268" y="882452"/>
            <a:ext cx="4535691" cy="65268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80"/>
              <a:buNone/>
            </a:pPr>
            <a:r>
              <a:rPr lang="en-US" sz="2720">
                <a:solidFill>
                  <a:srgbClr val="33CCFF"/>
                </a:solidFill>
              </a:rPr>
              <a:t>OBIETTIVI DI APPRENDIMENTO</a:t>
            </a:r>
            <a:endParaRPr sz="1879"/>
          </a:p>
        </p:txBody>
      </p:sp>
      <p:sp>
        <p:nvSpPr>
          <p:cNvPr id="178" name="Google Shape;178;p1"/>
          <p:cNvSpPr txBox="1"/>
          <p:nvPr>
            <p:ph idx="3" type="body"/>
          </p:nvPr>
        </p:nvSpPr>
        <p:spPr>
          <a:xfrm>
            <a:off x="6414889" y="1101960"/>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US" sz="2800">
                <a:solidFill>
                  <a:srgbClr val="0070C0"/>
                </a:solidFill>
              </a:rPr>
              <a:t>Al termine di questo modulo, </a:t>
            </a:r>
            <a:endParaRPr sz="2800">
              <a:solidFill>
                <a:srgbClr val="0070C0"/>
              </a:solidFill>
            </a:endParaRPr>
          </a:p>
          <a:p>
            <a:pPr indent="0" lvl="0" marL="0" rtl="0" algn="l">
              <a:lnSpc>
                <a:spcPct val="115000"/>
              </a:lnSpc>
              <a:spcBef>
                <a:spcPts val="0"/>
              </a:spcBef>
              <a:spcAft>
                <a:spcPts val="0"/>
              </a:spcAft>
              <a:buNone/>
            </a:pPr>
            <a:r>
              <a:rPr lang="en-US" sz="2800">
                <a:solidFill>
                  <a:srgbClr val="0070C0"/>
                </a:solidFill>
              </a:rPr>
              <a:t>dovresti essere in grado di:</a:t>
            </a:r>
            <a:endParaRPr sz="2800">
              <a:solidFill>
                <a:srgbClr val="0070C0"/>
              </a:solidFill>
            </a:endParaRPr>
          </a:p>
          <a:p>
            <a:pPr indent="0" lvl="0" marL="0" rtl="0" algn="l">
              <a:lnSpc>
                <a:spcPct val="90000"/>
              </a:lnSpc>
              <a:spcBef>
                <a:spcPts val="0"/>
              </a:spcBef>
              <a:spcAft>
                <a:spcPts val="0"/>
              </a:spcAft>
              <a:buClr>
                <a:srgbClr val="595959"/>
              </a:buClr>
              <a:buSzPts val="2200"/>
              <a:buNone/>
            </a:pPr>
            <a:r>
              <a:t/>
            </a:r>
            <a:endParaRPr sz="2800">
              <a:solidFill>
                <a:srgbClr val="0070C0"/>
              </a:solidFill>
            </a:endParaRPr>
          </a:p>
        </p:txBody>
      </p:sp>
      <p:sp>
        <p:nvSpPr>
          <p:cNvPr id="179" name="Google Shape;179;p1"/>
          <p:cNvSpPr/>
          <p:nvPr/>
        </p:nvSpPr>
        <p:spPr>
          <a:xfrm>
            <a:off x="6442175" y="2161099"/>
            <a:ext cx="5185800" cy="3479400"/>
          </a:xfrm>
          <a:prstGeom prst="rect">
            <a:avLst/>
          </a:prstGeom>
          <a:noFill/>
          <a:ln>
            <a:noFill/>
          </a:ln>
        </p:spPr>
        <p:txBody>
          <a:bodyPr anchorCtr="0" anchor="t" bIns="45700" lIns="91425" spcFirstLastPara="1" rIns="91425" wrap="square" tIns="45700">
            <a:spAutoFit/>
          </a:bodyPr>
          <a:lstStyle/>
          <a:p>
            <a:pPr indent="-381000" lvl="0" marL="457200" rtl="0" algn="l">
              <a:lnSpc>
                <a:spcPct val="115000"/>
              </a:lnSpc>
              <a:spcBef>
                <a:spcPts val="0"/>
              </a:spcBef>
              <a:spcAft>
                <a:spcPts val="0"/>
              </a:spcAft>
              <a:buClr>
                <a:srgbClr val="595959"/>
              </a:buClr>
              <a:buSzPts val="2400"/>
              <a:buChar char="•"/>
            </a:pPr>
            <a:r>
              <a:rPr lang="en-US" sz="2400">
                <a:solidFill>
                  <a:srgbClr val="333333"/>
                </a:solidFill>
                <a:latin typeface="Calibri"/>
                <a:ea typeface="Calibri"/>
                <a:cs typeface="Calibri"/>
                <a:sym typeface="Calibri"/>
              </a:rPr>
              <a:t>Approfondire la conoscenza della sostenibilità e dei diversi modi di pensare innovativi che possono essere applicati nelle aree montane.</a:t>
            </a:r>
            <a:endParaRPr sz="2400">
              <a:solidFill>
                <a:srgbClr val="333333"/>
              </a:solidFill>
              <a:latin typeface="Calibri"/>
              <a:ea typeface="Calibri"/>
              <a:cs typeface="Calibri"/>
              <a:sym typeface="Calibri"/>
            </a:endParaRPr>
          </a:p>
          <a:p>
            <a:pPr indent="-381000" lvl="0" marL="457200" rtl="0" algn="l">
              <a:lnSpc>
                <a:spcPct val="115000"/>
              </a:lnSpc>
              <a:spcBef>
                <a:spcPts val="0"/>
              </a:spcBef>
              <a:spcAft>
                <a:spcPts val="0"/>
              </a:spcAft>
              <a:buClr>
                <a:srgbClr val="595959"/>
              </a:buClr>
              <a:buSzPts val="2400"/>
              <a:buChar char="•"/>
            </a:pPr>
            <a:r>
              <a:rPr lang="en-US" sz="2400">
                <a:solidFill>
                  <a:srgbClr val="333333"/>
                </a:solidFill>
                <a:latin typeface="Calibri"/>
                <a:ea typeface="Calibri"/>
                <a:cs typeface="Calibri"/>
                <a:sym typeface="Calibri"/>
              </a:rPr>
              <a:t>Applicare i tuoi sogni/idee imprenditoriali a metodi di lavoro basati sul pensiero creativo e sulla sostenibilità.</a:t>
            </a:r>
            <a:endParaRPr sz="2400">
              <a:solidFill>
                <a:srgbClr val="333333"/>
              </a:solidFill>
              <a:latin typeface="Calibri"/>
              <a:ea typeface="Calibri"/>
              <a:cs typeface="Calibri"/>
              <a:sym typeface="Calibri"/>
            </a:endParaRPr>
          </a:p>
          <a:p>
            <a:pPr indent="0" lvl="0" marL="457200" marR="0" rtl="0" algn="just">
              <a:lnSpc>
                <a:spcPct val="90000"/>
              </a:lnSpc>
              <a:spcBef>
                <a:spcPts val="0"/>
              </a:spcBef>
              <a:spcAft>
                <a:spcPts val="0"/>
              </a:spcAft>
              <a:buNone/>
            </a:pPr>
            <a:r>
              <a:t/>
            </a:r>
            <a:endParaRPr sz="2400">
              <a:solidFill>
                <a:srgbClr val="333333"/>
              </a:solidFill>
              <a:latin typeface="Calibri"/>
              <a:ea typeface="Calibri"/>
              <a:cs typeface="Calibri"/>
              <a:sym typeface="Calibri"/>
            </a:endParaRPr>
          </a:p>
        </p:txBody>
      </p:sp>
      <p:sp>
        <p:nvSpPr>
          <p:cNvPr id="180" name="Google Shape;180;p1"/>
          <p:cNvSpPr/>
          <p:nvPr/>
        </p:nvSpPr>
        <p:spPr>
          <a:xfrm>
            <a:off x="7256025" y="6141000"/>
            <a:ext cx="4535700" cy="42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txBox="1"/>
          <p:nvPr/>
        </p:nvSpPr>
        <p:spPr>
          <a:xfrm>
            <a:off x="495300" y="5550000"/>
            <a:ext cx="33222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rPr b="0" i="0" lang="en-US" sz="700" u="none" cap="none" strike="noStrik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7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7"/>
          <p:cNvSpPr txBox="1"/>
          <p:nvPr>
            <p:ph idx="1" type="body"/>
          </p:nvPr>
        </p:nvSpPr>
        <p:spPr>
          <a:xfrm>
            <a:off x="4942471" y="1616739"/>
            <a:ext cx="6685423" cy="3867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95959"/>
              </a:buClr>
              <a:buSzPts val="2400"/>
              <a:buNone/>
            </a:pPr>
            <a:r>
              <a:rPr lang="en-US"/>
              <a:t>Nel 1987, il</a:t>
            </a:r>
            <a:r>
              <a:rPr lang="en-US"/>
              <a:t> </a:t>
            </a:r>
            <a:r>
              <a:rPr lang="en-US" u="sng">
                <a:solidFill>
                  <a:schemeClr val="hlink"/>
                </a:solidFill>
                <a:hlinkClick r:id="rId3"/>
              </a:rPr>
              <a:t>Commissione Brundtland delle Nazioni Unite</a:t>
            </a:r>
            <a:r>
              <a:rPr lang="en-US"/>
              <a:t> ha definito la sostenibilità come </a:t>
            </a:r>
            <a:r>
              <a:rPr lang="en-US">
                <a:solidFill>
                  <a:srgbClr val="0070C0"/>
                </a:solidFill>
              </a:rPr>
              <a:t>"soddisfare i bisogni del presente senza compromettere la capacità delle generazioni future di soddisfare i propri".</a:t>
            </a:r>
            <a:endParaRPr>
              <a:solidFill>
                <a:srgbClr val="0070C0"/>
              </a:solidFill>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Clr>
                <a:srgbClr val="595959"/>
              </a:buClr>
              <a:buSzPts val="2400"/>
              <a:buNone/>
            </a:pPr>
            <a:r>
              <a:rPr lang="en-US"/>
              <a:t>La sostenibilità si basa su tre pilastri che forniscono un quadro di riferimento per l'applicazione di un approccio orientato alla soluzione di complicati problemi di sostenibilità.</a:t>
            </a:r>
            <a:endParaRPr/>
          </a:p>
        </p:txBody>
      </p:sp>
      <p:sp>
        <p:nvSpPr>
          <p:cNvPr id="187" name="Google Shape;187;p67"/>
          <p:cNvSpPr txBox="1"/>
          <p:nvPr>
            <p:ph idx="3" type="body"/>
          </p:nvPr>
        </p:nvSpPr>
        <p:spPr>
          <a:xfrm>
            <a:off x="4874230" y="830252"/>
            <a:ext cx="6971707" cy="58222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SzPct val="100000"/>
              <a:buNone/>
            </a:pPr>
            <a:r>
              <a:rPr lang="en-US">
                <a:solidFill>
                  <a:srgbClr val="0070C0"/>
                </a:solidFill>
              </a:rPr>
              <a:t>Che cos'è la sostenibilità?</a:t>
            </a:r>
            <a:endParaRPr>
              <a:solidFill>
                <a:srgbClr val="0070C0"/>
              </a:solidFill>
            </a:endParaRPr>
          </a:p>
          <a:p>
            <a:pPr indent="0" lvl="0" marL="0" rtl="0" algn="l">
              <a:lnSpc>
                <a:spcPct val="90000"/>
              </a:lnSpc>
              <a:spcBef>
                <a:spcPts val="0"/>
              </a:spcBef>
              <a:spcAft>
                <a:spcPts val="0"/>
              </a:spcAft>
              <a:buClr>
                <a:srgbClr val="595959"/>
              </a:buClr>
              <a:buSzPct val="100000"/>
              <a:buNone/>
            </a:pPr>
            <a:r>
              <a:t/>
            </a:r>
            <a:endParaRPr/>
          </a:p>
        </p:txBody>
      </p:sp>
      <p:pic>
        <p:nvPicPr>
          <p:cNvPr descr="Mynd sem inniheldur vatn, utandyra, himinn, n�tt�ra&#10;&#10;Lýsing sjálfkrafa búin til" id="188" name="Google Shape;188;p67"/>
          <p:cNvPicPr preferRelativeResize="0"/>
          <p:nvPr>
            <p:ph idx="2" type="pic"/>
          </p:nvPr>
        </p:nvPicPr>
        <p:blipFill rotWithShape="1">
          <a:blip r:embed="rId4">
            <a:alphaModFix/>
          </a:blip>
          <a:srcRect b="0" l="2705" r="2705" t="0"/>
          <a:stretch/>
        </p:blipFill>
        <p:spPr>
          <a:xfrm flipH="1">
            <a:off x="-1" y="68238"/>
            <a:ext cx="4786966" cy="67488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8"/>
          <p:cNvSpPr/>
          <p:nvPr/>
        </p:nvSpPr>
        <p:spPr>
          <a:xfrm>
            <a:off x="9217553" y="2259621"/>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194" name="Google Shape;194;p68"/>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195" name="Google Shape;195;p68"/>
          <p:cNvSpPr txBox="1"/>
          <p:nvPr>
            <p:ph idx="1" type="body"/>
          </p:nvPr>
        </p:nvSpPr>
        <p:spPr>
          <a:xfrm>
            <a:off x="1968967" y="1315650"/>
            <a:ext cx="206104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1B728D"/>
              </a:buClr>
              <a:buSzPts val="2000"/>
              <a:buNone/>
            </a:pPr>
            <a:r>
              <a:rPr b="1" lang="en-US"/>
              <a:t>Economia</a:t>
            </a:r>
            <a:endParaRPr b="1"/>
          </a:p>
        </p:txBody>
      </p:sp>
      <p:sp>
        <p:nvSpPr>
          <p:cNvPr id="196" name="Google Shape;196;p68"/>
          <p:cNvSpPr txBox="1"/>
          <p:nvPr>
            <p:ph idx="2" type="body"/>
          </p:nvPr>
        </p:nvSpPr>
        <p:spPr>
          <a:xfrm>
            <a:off x="5065477" y="1351206"/>
            <a:ext cx="206104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279BD3"/>
              </a:buClr>
              <a:buSzPts val="2000"/>
              <a:buNone/>
            </a:pPr>
            <a:r>
              <a:rPr b="1" lang="en-US"/>
              <a:t>Ambiente</a:t>
            </a:r>
            <a:endParaRPr b="1"/>
          </a:p>
        </p:txBody>
      </p:sp>
      <p:sp>
        <p:nvSpPr>
          <p:cNvPr id="197" name="Google Shape;197;p68"/>
          <p:cNvSpPr txBox="1"/>
          <p:nvPr>
            <p:ph idx="3" type="body"/>
          </p:nvPr>
        </p:nvSpPr>
        <p:spPr>
          <a:xfrm>
            <a:off x="7780413" y="1252325"/>
            <a:ext cx="3458400" cy="532800"/>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ctr">
              <a:lnSpc>
                <a:spcPct val="90000"/>
              </a:lnSpc>
              <a:spcBef>
                <a:spcPts val="0"/>
              </a:spcBef>
              <a:spcAft>
                <a:spcPts val="0"/>
              </a:spcAft>
              <a:buClr>
                <a:srgbClr val="7F59A1"/>
              </a:buClr>
              <a:buSzPct val="71088"/>
              <a:buNone/>
            </a:pPr>
            <a:r>
              <a:t/>
            </a:r>
            <a:endParaRPr b="1" sz="2813"/>
          </a:p>
          <a:p>
            <a:pPr indent="-228600" lvl="0" marL="228600" rtl="0" algn="ctr">
              <a:lnSpc>
                <a:spcPct val="90000"/>
              </a:lnSpc>
              <a:spcBef>
                <a:spcPts val="0"/>
              </a:spcBef>
              <a:spcAft>
                <a:spcPts val="0"/>
              </a:spcAft>
              <a:buClr>
                <a:srgbClr val="7F59A1"/>
              </a:buClr>
              <a:buSzPct val="39396"/>
              <a:buNone/>
            </a:pPr>
            <a:r>
              <a:rPr b="1" lang="en-US" sz="5076"/>
              <a:t>Sociale</a:t>
            </a:r>
            <a:endParaRPr sz="5076"/>
          </a:p>
          <a:p>
            <a:pPr indent="-228600" lvl="0" marL="228600" rtl="0" algn="ctr">
              <a:lnSpc>
                <a:spcPct val="90000"/>
              </a:lnSpc>
              <a:spcBef>
                <a:spcPts val="0"/>
              </a:spcBef>
              <a:spcAft>
                <a:spcPts val="0"/>
              </a:spcAft>
              <a:buClr>
                <a:srgbClr val="7F59A1"/>
              </a:buClr>
              <a:buSzPct val="100000"/>
              <a:buNone/>
            </a:pPr>
            <a:r>
              <a:t/>
            </a:r>
            <a:endParaRPr b="1"/>
          </a:p>
        </p:txBody>
      </p:sp>
      <p:sp>
        <p:nvSpPr>
          <p:cNvPr id="198" name="Google Shape;198;p68"/>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95959"/>
              </a:buClr>
              <a:buSzPts val="3600"/>
              <a:buNone/>
            </a:pPr>
            <a:r>
              <a:rPr lang="en-US"/>
              <a:t>I tre pilastri della sostenibilità</a:t>
            </a:r>
            <a:endParaRPr/>
          </a:p>
        </p:txBody>
      </p:sp>
      <p:sp>
        <p:nvSpPr>
          <p:cNvPr id="199" name="Google Shape;199;p68"/>
          <p:cNvSpPr txBox="1"/>
          <p:nvPr/>
        </p:nvSpPr>
        <p:spPr>
          <a:xfrm>
            <a:off x="1461891" y="5580538"/>
            <a:ext cx="9268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t>I tre pilastri sono destinati a lavorare in connessione l'uno con l'altro e, quando sono equilibrati, la sostenibilità dovrebbe verificarsi.</a:t>
            </a:r>
            <a:endParaRPr b="0" i="0" sz="1400" u="none" cap="none" strike="noStrike">
              <a:solidFill>
                <a:srgbClr val="000000"/>
              </a:solidFill>
              <a:latin typeface="Arial"/>
              <a:ea typeface="Arial"/>
              <a:cs typeface="Arial"/>
              <a:sym typeface="Arial"/>
            </a:endParaRPr>
          </a:p>
        </p:txBody>
      </p:sp>
      <p:grpSp>
        <p:nvGrpSpPr>
          <p:cNvPr id="200" name="Google Shape;200;p68"/>
          <p:cNvGrpSpPr/>
          <p:nvPr/>
        </p:nvGrpSpPr>
        <p:grpSpPr>
          <a:xfrm>
            <a:off x="5850309" y="2232350"/>
            <a:ext cx="584121" cy="599266"/>
            <a:chOff x="5941025" y="3634400"/>
            <a:chExt cx="467650" cy="467650"/>
          </a:xfrm>
        </p:grpSpPr>
        <p:sp>
          <p:nvSpPr>
            <p:cNvPr id="201" name="Google Shape;201;p68"/>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68"/>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68"/>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68"/>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 name="Google Shape;205;p68"/>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 name="Google Shape;206;p68"/>
            <p:cNvSpPr/>
            <p:nvPr/>
          </p:nvSpPr>
          <p:spPr>
            <a:xfrm>
              <a:off x="6202849" y="3720874"/>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68"/>
          <p:cNvSpPr txBox="1"/>
          <p:nvPr/>
        </p:nvSpPr>
        <p:spPr>
          <a:xfrm>
            <a:off x="8263054" y="4235468"/>
            <a:ext cx="3646448" cy="1534433"/>
          </a:xfrm>
          <a:prstGeom prst="rect">
            <a:avLst/>
          </a:prstGeom>
          <a:noFill/>
          <a:ln>
            <a:noFill/>
          </a:ln>
        </p:spPr>
        <p:txBody>
          <a:bodyPr anchorCtr="0" anchor="t" bIns="45700" lIns="91425" spcFirstLastPara="1" rIns="91425" wrap="square" tIns="45700">
            <a:normAutofit fontScale="25000"/>
          </a:bodyPr>
          <a:lstStyle/>
          <a:p>
            <a:pPr indent="-228600" lvl="0" marL="228600" marR="0" rtl="0" algn="l">
              <a:lnSpc>
                <a:spcPct val="90000"/>
              </a:lnSpc>
              <a:spcBef>
                <a:spcPts val="0"/>
              </a:spcBef>
              <a:spcAft>
                <a:spcPts val="0"/>
              </a:spcAft>
              <a:buClr>
                <a:srgbClr val="7F59A1"/>
              </a:buClr>
              <a:buSzPct val="100000"/>
              <a:buFont typeface="Arial"/>
              <a:buNone/>
            </a:pPr>
            <a:r>
              <a:rPr b="1" lang="en-US" sz="5200">
                <a:solidFill>
                  <a:srgbClr val="7F59A1"/>
                </a:solidFill>
                <a:latin typeface="Montserrat"/>
                <a:ea typeface="Montserrat"/>
                <a:cs typeface="Montserrat"/>
                <a:sym typeface="Montserrat"/>
              </a:rPr>
              <a:t>La sostenibilità sociale </a:t>
            </a:r>
            <a:r>
              <a:rPr lang="en-US" sz="5200">
                <a:solidFill>
                  <a:srgbClr val="7F59A1"/>
                </a:solidFill>
                <a:latin typeface="Montserrat"/>
                <a:ea typeface="Montserrat"/>
                <a:cs typeface="Montserrat"/>
                <a:sym typeface="Montserrat"/>
              </a:rPr>
              <a:t>è definita come una misura del benessere umano che include la giustizia, la salute umana, la sicurezza delle risorse e l'istruzione, oltre ad altri importanti elementi sociali di cui si ha bisogno per poter prosperare.</a:t>
            </a:r>
            <a:endParaRPr i="0" sz="1400" u="none" cap="none" strike="noStrike">
              <a:solidFill>
                <a:srgbClr val="000000"/>
              </a:solidFill>
            </a:endParaRPr>
          </a:p>
          <a:p>
            <a:pPr indent="-228600" lvl="0" marL="228600" marR="0" rtl="0" algn="ctr">
              <a:lnSpc>
                <a:spcPct val="90000"/>
              </a:lnSpc>
              <a:spcBef>
                <a:spcPts val="0"/>
              </a:spcBef>
              <a:spcAft>
                <a:spcPts val="0"/>
              </a:spcAft>
              <a:buClr>
                <a:srgbClr val="7F59A1"/>
              </a:buClr>
              <a:buSzPct val="100000"/>
              <a:buFont typeface="Arial"/>
              <a:buNone/>
            </a:pPr>
            <a:r>
              <a:t/>
            </a:r>
            <a:endParaRPr b="1" i="0" sz="2000" u="none" cap="none" strike="noStrike">
              <a:solidFill>
                <a:srgbClr val="7F59A1"/>
              </a:solidFill>
              <a:latin typeface="Montserrat"/>
              <a:ea typeface="Montserrat"/>
              <a:cs typeface="Montserrat"/>
              <a:sym typeface="Montserrat"/>
            </a:endParaRPr>
          </a:p>
        </p:txBody>
      </p:sp>
      <p:sp>
        <p:nvSpPr>
          <p:cNvPr id="208" name="Google Shape;208;p68"/>
          <p:cNvSpPr txBox="1"/>
          <p:nvPr/>
        </p:nvSpPr>
        <p:spPr>
          <a:xfrm>
            <a:off x="4591890" y="4235468"/>
            <a:ext cx="3557100" cy="1612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279BD3"/>
              </a:buClr>
              <a:buSzPts val="1300"/>
              <a:buFont typeface="Arial"/>
              <a:buNone/>
            </a:pPr>
            <a:r>
              <a:rPr b="1" lang="en-US" sz="1300">
                <a:solidFill>
                  <a:srgbClr val="279BD3"/>
                </a:solidFill>
                <a:latin typeface="Montserrat"/>
                <a:ea typeface="Montserrat"/>
                <a:cs typeface="Montserrat"/>
                <a:sym typeface="Montserrat"/>
              </a:rPr>
              <a:t>La sostenibilità ambientale </a:t>
            </a:r>
            <a:r>
              <a:rPr lang="en-US" sz="1300">
                <a:solidFill>
                  <a:srgbClr val="279BD3"/>
                </a:solidFill>
                <a:latin typeface="Montserrat"/>
                <a:ea typeface="Montserrat"/>
                <a:cs typeface="Montserrat"/>
                <a:sym typeface="Montserrat"/>
              </a:rPr>
              <a:t>è la responsabilità di conservare le risorse naturali e proteggere gli ecosistemi globali per sostenere la salute e il benessere, ora e in futuro.</a:t>
            </a:r>
            <a:endParaRPr b="0" i="0" sz="1400" u="none" cap="none" strike="noStrike">
              <a:solidFill>
                <a:srgbClr val="000000"/>
              </a:solidFill>
              <a:latin typeface="Arial"/>
              <a:ea typeface="Arial"/>
              <a:cs typeface="Arial"/>
              <a:sym typeface="Arial"/>
            </a:endParaRPr>
          </a:p>
        </p:txBody>
      </p:sp>
      <p:sp>
        <p:nvSpPr>
          <p:cNvPr id="209" name="Google Shape;209;p68"/>
          <p:cNvSpPr txBox="1"/>
          <p:nvPr/>
        </p:nvSpPr>
        <p:spPr>
          <a:xfrm>
            <a:off x="440706" y="4235468"/>
            <a:ext cx="3839859" cy="144571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1B728D"/>
              </a:buClr>
              <a:buSzPts val="1300"/>
              <a:buFont typeface="Arial"/>
              <a:buNone/>
            </a:pPr>
            <a:r>
              <a:rPr b="1" lang="en-US" sz="1300">
                <a:solidFill>
                  <a:srgbClr val="1B728D"/>
                </a:solidFill>
                <a:latin typeface="Montserrat"/>
                <a:ea typeface="Montserrat"/>
                <a:cs typeface="Montserrat"/>
                <a:sym typeface="Montserrat"/>
              </a:rPr>
              <a:t>La sostenibilità economica</a:t>
            </a:r>
            <a:r>
              <a:rPr lang="en-US" sz="1300">
                <a:solidFill>
                  <a:srgbClr val="1B728D"/>
                </a:solidFill>
                <a:latin typeface="Montserrat"/>
                <a:ea typeface="Montserrat"/>
                <a:cs typeface="Montserrat"/>
                <a:sym typeface="Montserrat"/>
              </a:rPr>
              <a:t> si riferisce a pratiche che supportano la crescita economica a lungo termine senza impattare negativamente sugli aspetti sociali, ambientali e culturali della comunità.</a:t>
            </a:r>
            <a:endParaRPr i="0" sz="1300" u="none" cap="none" strike="noStrike">
              <a:solidFill>
                <a:srgbClr val="1B728D"/>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9"/>
          <p:cNvSpPr txBox="1"/>
          <p:nvPr>
            <p:ph idx="1" type="body"/>
          </p:nvPr>
        </p:nvSpPr>
        <p:spPr>
          <a:xfrm>
            <a:off x="666475" y="3512213"/>
            <a:ext cx="6894384" cy="203061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None/>
            </a:pPr>
            <a:r>
              <a:rPr lang="en-US"/>
              <a:t>Sia la definizione di sostenibilità che i tre pilastri sono stati messi in discussione, ma qui puoi familiarizzare con l'approccio più comune.</a:t>
            </a:r>
            <a:endParaRPr/>
          </a:p>
        </p:txBody>
      </p:sp>
      <p:sp>
        <p:nvSpPr>
          <p:cNvPr id="215" name="Google Shape;215;p69"/>
          <p:cNvSpPr txBox="1"/>
          <p:nvPr>
            <p:ph idx="3" type="body"/>
          </p:nvPr>
        </p:nvSpPr>
        <p:spPr>
          <a:xfrm>
            <a:off x="734714" y="738508"/>
            <a:ext cx="6280235"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129"/>
              <a:buNone/>
            </a:pPr>
            <a:r>
              <a:rPr lang="en-US" sz="3200">
                <a:solidFill>
                  <a:srgbClr val="20EEF1"/>
                </a:solidFill>
              </a:rPr>
              <a:t>La sostenibilità e i suoi tre pilastri</a:t>
            </a:r>
            <a:endParaRPr sz="3200">
              <a:solidFill>
                <a:srgbClr val="20EEF1"/>
              </a:solidFill>
            </a:endParaRPr>
          </a:p>
        </p:txBody>
      </p:sp>
      <p:pic>
        <p:nvPicPr>
          <p:cNvPr id="216" name="Google Shape;216;p69">
            <a:hlinkClick r:id="rId3"/>
          </p:cNvPr>
          <p:cNvPicPr preferRelativeResize="0"/>
          <p:nvPr>
            <p:ph idx="2" type="pic"/>
          </p:nvPr>
        </p:nvPicPr>
        <p:blipFill rotWithShape="1">
          <a:blip r:embed="rId4">
            <a:alphaModFix/>
          </a:blip>
          <a:srcRect b="-21485" l="8618" r="8450" t="-3862"/>
          <a:stretch/>
        </p:blipFill>
        <p:spPr>
          <a:xfrm>
            <a:off x="8514042" y="1225193"/>
            <a:ext cx="2342643" cy="4091745"/>
          </a:xfrm>
          <a:prstGeom prst="rect">
            <a:avLst/>
          </a:prstGeom>
          <a:solidFill>
            <a:schemeClr val="lt1"/>
          </a:solidFill>
          <a:ln>
            <a:noFill/>
          </a:ln>
        </p:spPr>
      </p:pic>
      <p:sp>
        <p:nvSpPr>
          <p:cNvPr id="217" name="Google Shape;217;p69"/>
          <p:cNvSpPr/>
          <p:nvPr/>
        </p:nvSpPr>
        <p:spPr>
          <a:xfrm rot="1699289">
            <a:off x="5933306" y="1545706"/>
            <a:ext cx="2597933" cy="1133678"/>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70C0"/>
                </a:solidFill>
              </a:rPr>
              <a:t>Vuoi saperne di più? Clicca sulla schermata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70">
            <a:hlinkClick r:id="rId3"/>
          </p:cNvPr>
          <p:cNvPicPr preferRelativeResize="0"/>
          <p:nvPr>
            <p:ph idx="2" type="pic"/>
          </p:nvPr>
        </p:nvPicPr>
        <p:blipFill rotWithShape="1">
          <a:blip r:embed="rId4">
            <a:alphaModFix/>
          </a:blip>
          <a:srcRect b="0" l="3652" r="3651" t="0"/>
          <a:stretch/>
        </p:blipFill>
        <p:spPr>
          <a:xfrm>
            <a:off x="7061200" y="1203325"/>
            <a:ext cx="5130800" cy="3913188"/>
          </a:xfrm>
          <a:prstGeom prst="rect">
            <a:avLst/>
          </a:prstGeom>
          <a:solidFill>
            <a:schemeClr val="lt1"/>
          </a:solidFill>
          <a:ln>
            <a:noFill/>
          </a:ln>
        </p:spPr>
      </p:pic>
      <p:sp>
        <p:nvSpPr>
          <p:cNvPr id="223" name="Google Shape;223;p70"/>
          <p:cNvSpPr txBox="1"/>
          <p:nvPr>
            <p:ph idx="1" type="body"/>
          </p:nvPr>
        </p:nvSpPr>
        <p:spPr>
          <a:xfrm>
            <a:off x="627798" y="3374897"/>
            <a:ext cx="5638042" cy="310605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95959"/>
              </a:buClr>
              <a:buSzPts val="2400"/>
              <a:buNone/>
            </a:pPr>
            <a:r>
              <a:rPr lang="en-US" sz="2000"/>
              <a:t>Gli </a:t>
            </a:r>
            <a:r>
              <a:rPr b="1" lang="en-US" sz="2000">
                <a:solidFill>
                  <a:srgbClr val="0070C0"/>
                </a:solidFill>
              </a:rPr>
              <a:t>Obiettivi di Sviluppo Sostenibile delle Nazioni Unite (SDGs)</a:t>
            </a:r>
            <a:r>
              <a:rPr lang="en-US" sz="2000"/>
              <a:t> sono un programma, o una lista di cose da fare per le persone e il pianeta, per raggiungere un futuro migliore e più sostenibile per tutti.</a:t>
            </a:r>
            <a:endParaRPr sz="2000"/>
          </a:p>
          <a:p>
            <a:pPr indent="-228600" lvl="0" marL="228600" rtl="0" algn="just">
              <a:lnSpc>
                <a:spcPct val="90000"/>
              </a:lnSpc>
              <a:spcBef>
                <a:spcPts val="0"/>
              </a:spcBef>
              <a:spcAft>
                <a:spcPts val="0"/>
              </a:spcAft>
              <a:buClr>
                <a:srgbClr val="595959"/>
              </a:buClr>
              <a:buSzPts val="2400"/>
              <a:buNone/>
            </a:pPr>
            <a:r>
              <a:t/>
            </a:r>
            <a:endParaRPr sz="2000"/>
          </a:p>
          <a:p>
            <a:pPr indent="-228600" lvl="0" marL="228600" rtl="0" algn="just">
              <a:lnSpc>
                <a:spcPct val="90000"/>
              </a:lnSpc>
              <a:spcBef>
                <a:spcPts val="0"/>
              </a:spcBef>
              <a:spcAft>
                <a:spcPts val="0"/>
              </a:spcAft>
              <a:buClr>
                <a:srgbClr val="595959"/>
              </a:buClr>
              <a:buSzPts val="2400"/>
              <a:buNone/>
            </a:pPr>
            <a:r>
              <a:rPr lang="en-US" sz="2000"/>
              <a:t>Il periodo 2015-2030 è l'arco di tempo in cui le Nazioni Unite chiedono ai paesi del mondo di iniziare a impegnarsi per raggiungere i 17 SDG.</a:t>
            </a:r>
            <a:endParaRPr sz="2000"/>
          </a:p>
          <a:p>
            <a:pPr indent="-228600" lvl="0" marL="228600" rtl="0" algn="l">
              <a:lnSpc>
                <a:spcPct val="90000"/>
              </a:lnSpc>
              <a:spcBef>
                <a:spcPts val="0"/>
              </a:spcBef>
              <a:spcAft>
                <a:spcPts val="0"/>
              </a:spcAft>
              <a:buClr>
                <a:srgbClr val="595959"/>
              </a:buClr>
              <a:buSzPts val="2400"/>
              <a:buNone/>
            </a:pPr>
            <a:r>
              <a:t/>
            </a:r>
            <a:endParaRPr sz="2000"/>
          </a:p>
        </p:txBody>
      </p:sp>
      <p:sp>
        <p:nvSpPr>
          <p:cNvPr id="224" name="Google Shape;224;p70"/>
          <p:cNvSpPr txBox="1"/>
          <p:nvPr>
            <p:ph idx="3" type="body"/>
          </p:nvPr>
        </p:nvSpPr>
        <p:spPr>
          <a:xfrm>
            <a:off x="762009" y="820396"/>
            <a:ext cx="5782201" cy="560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solidFill>
                  <a:srgbClr val="20EEF1"/>
                </a:solidFill>
              </a:rPr>
              <a:t>Azione verso la sostenibilità</a:t>
            </a:r>
            <a:endParaRPr sz="3200">
              <a:solidFill>
                <a:srgbClr val="20EEF1"/>
              </a:solidFill>
            </a:endParaRPr>
          </a:p>
        </p:txBody>
      </p:sp>
      <p:sp>
        <p:nvSpPr>
          <p:cNvPr id="225" name="Google Shape;225;p70"/>
          <p:cNvSpPr/>
          <p:nvPr/>
        </p:nvSpPr>
        <p:spPr>
          <a:xfrm rot="1555822">
            <a:off x="4483304" y="1861992"/>
            <a:ext cx="2457807" cy="1115112"/>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500">
                <a:solidFill>
                  <a:srgbClr val="0070C0"/>
                </a:solidFill>
              </a:rPr>
              <a:t>Vuoi saperne di più? Clicca sulla schermata</a:t>
            </a:r>
            <a:endParaRPr b="0" i="0" sz="1500" u="none" cap="none" strike="noStrike">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72"/>
          <p:cNvSpPr txBox="1"/>
          <p:nvPr>
            <p:ph idx="1" type="body"/>
          </p:nvPr>
        </p:nvSpPr>
        <p:spPr>
          <a:xfrm>
            <a:off x="5001231" y="1533488"/>
            <a:ext cx="6804081" cy="4717039"/>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rgbClr val="595959"/>
              </a:buClr>
              <a:buSzPts val="2400"/>
              <a:buNone/>
            </a:pPr>
            <a:r>
              <a:rPr lang="en-US"/>
              <a:t>Sono molte le definizioni utilizzate per l'innovazione, che dipendono in parte dal contesto in cui viene utilizzata.</a:t>
            </a:r>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SzPts val="2400"/>
              <a:buNone/>
            </a:pPr>
            <a:r>
              <a:rPr lang="en-US"/>
              <a:t>Nel Manuale di Oslo dell'OCSE/Eurostat del 2018, la più recente guida di riferimento internazionale per la raccolta e l'utilizzo dei dati sull'innovazione, viene definita come:</a:t>
            </a:r>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Clr>
                <a:srgbClr val="595959"/>
              </a:buClr>
              <a:buSzPts val="2400"/>
              <a:buNone/>
            </a:pPr>
            <a:r>
              <a:rPr lang="en-US">
                <a:solidFill>
                  <a:srgbClr val="0070C0"/>
                </a:solidFill>
              </a:rPr>
              <a:t>"Un prodotto o un processo nuovo o migliorato (o una combinazione di questi) che differisce in modo significativo dai precedenti prodotti o processi dell'unità e che è stato reso disponibile ai potenziali utenti (prodotto) o messo in uso dall'unità (processo)".</a:t>
            </a:r>
            <a:endParaRPr>
              <a:solidFill>
                <a:srgbClr val="0070C0"/>
              </a:solidFill>
            </a:endParaRPr>
          </a:p>
        </p:txBody>
      </p:sp>
      <p:sp>
        <p:nvSpPr>
          <p:cNvPr id="231" name="Google Shape;231;p72"/>
          <p:cNvSpPr txBox="1"/>
          <p:nvPr>
            <p:ph idx="3" type="body"/>
          </p:nvPr>
        </p:nvSpPr>
        <p:spPr>
          <a:xfrm>
            <a:off x="5001225" y="391800"/>
            <a:ext cx="4494600" cy="98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0070C0"/>
                </a:solidFill>
              </a:rPr>
              <a:t>Che cos'è l'innovazione?</a:t>
            </a:r>
            <a:endParaRPr>
              <a:solidFill>
                <a:srgbClr val="0070C0"/>
              </a:solidFill>
            </a:endParaRPr>
          </a:p>
          <a:p>
            <a:pPr indent="0" lvl="0" marL="0" rtl="0" algn="l">
              <a:lnSpc>
                <a:spcPct val="90000"/>
              </a:lnSpc>
              <a:spcBef>
                <a:spcPts val="0"/>
              </a:spcBef>
              <a:spcAft>
                <a:spcPts val="0"/>
              </a:spcAft>
              <a:buClr>
                <a:srgbClr val="595959"/>
              </a:buClr>
              <a:buSzPts val="3600"/>
              <a:buNone/>
            </a:pPr>
            <a:r>
              <a:t/>
            </a:r>
            <a:endParaRPr/>
          </a:p>
        </p:txBody>
      </p:sp>
      <p:pic>
        <p:nvPicPr>
          <p:cNvPr id="232" name="Google Shape;232;p72"/>
          <p:cNvPicPr preferRelativeResize="0"/>
          <p:nvPr/>
        </p:nvPicPr>
        <p:blipFill rotWithShape="1">
          <a:blip r:embed="rId3">
            <a:alphaModFix/>
          </a:blip>
          <a:srcRect b="0" l="31439" r="31439" t="0"/>
          <a:stretch/>
        </p:blipFill>
        <p:spPr>
          <a:xfrm flipH="1">
            <a:off x="59962" y="163772"/>
            <a:ext cx="4747651" cy="6652236"/>
          </a:xfrm>
          <a:prstGeom prst="rect">
            <a:avLst/>
          </a:prstGeom>
          <a:noFill/>
          <a:ln>
            <a:noFill/>
          </a:ln>
        </p:spPr>
      </p:pic>
      <p:sp>
        <p:nvSpPr>
          <p:cNvPr id="233" name="Google Shape;233;p72"/>
          <p:cNvSpPr txBox="1"/>
          <p:nvPr/>
        </p:nvSpPr>
        <p:spPr>
          <a:xfrm>
            <a:off x="-21925" y="6884248"/>
            <a:ext cx="48624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Þessi ljósmynd</a:t>
            </a:r>
            <a:r>
              <a:rPr b="0" i="0" lang="en-US" sz="900" u="none" cap="none" strike="noStrike">
                <a:solidFill>
                  <a:srgbClr val="000000"/>
                </a:solidFill>
                <a:latin typeface="Arial"/>
                <a:ea typeface="Arial"/>
                <a:cs typeface="Arial"/>
                <a:sym typeface="Arial"/>
              </a:rPr>
              <a:t> sem Óþekktur höfundur tók er með leyfi samkvæmt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BY-ND</a:t>
            </a:r>
            <a:endParaRPr b="0" i="0" sz="900" u="none" cap="none" strike="noStrike">
              <a:solidFill>
                <a:srgbClr val="000000"/>
              </a:solidFill>
              <a:latin typeface="Arial"/>
              <a:ea typeface="Arial"/>
              <a:cs typeface="Arial"/>
              <a:sym typeface="Arial"/>
            </a:endParaRPr>
          </a:p>
        </p:txBody>
      </p:sp>
      <p:sp>
        <p:nvSpPr>
          <p:cNvPr id="234" name="Google Shape;234;p72"/>
          <p:cNvSpPr txBox="1"/>
          <p:nvPr/>
        </p:nvSpPr>
        <p:spPr>
          <a:xfrm>
            <a:off x="0" y="5562334"/>
            <a:ext cx="4840512" cy="1292886"/>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595959"/>
              </a:buClr>
              <a:buSzPts val="2400"/>
              <a:buFont typeface="Arial"/>
              <a:buNone/>
            </a:pPr>
            <a:r>
              <a:rPr b="0" i="0" lang="en-US" sz="2000" u="none" cap="none" strike="noStrike">
                <a:solidFill>
                  <a:schemeClr val="lt1"/>
                </a:solidFill>
                <a:latin typeface="Calibri"/>
                <a:ea typeface="Calibri"/>
                <a:cs typeface="Calibri"/>
                <a:sym typeface="Calibri"/>
              </a:rPr>
              <a:t>"Creativity does not wait for the perfect moment. It takes a normal moment and creates its own perfect moment.“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595959"/>
              </a:buClr>
              <a:buSzPts val="2400"/>
              <a:buFont typeface="Arial"/>
              <a:buNone/>
            </a:pPr>
            <a:r>
              <a:t/>
            </a:r>
            <a:endParaRPr b="0" i="0" sz="2000" u="none" cap="none" strike="noStrike">
              <a:solidFill>
                <a:schemeClr val="lt1"/>
              </a:solidFill>
              <a:latin typeface="Calibri"/>
              <a:ea typeface="Calibri"/>
              <a:cs typeface="Calibri"/>
              <a:sym typeface="Calibri"/>
            </a:endParaRPr>
          </a:p>
          <a:p>
            <a:pPr indent="-228600" lvl="0" marL="228600" marR="0" rtl="0" algn="r">
              <a:lnSpc>
                <a:spcPct val="90000"/>
              </a:lnSpc>
              <a:spcBef>
                <a:spcPts val="0"/>
              </a:spcBef>
              <a:spcAft>
                <a:spcPts val="0"/>
              </a:spcAft>
              <a:buClr>
                <a:srgbClr val="595959"/>
              </a:buClr>
              <a:buSzPts val="2400"/>
              <a:buFont typeface="Arial"/>
              <a:buNone/>
            </a:pPr>
            <a:r>
              <a:rPr b="0" i="0" lang="en-US" sz="1200" u="none" cap="none" strike="noStrike">
                <a:solidFill>
                  <a:schemeClr val="lt1"/>
                </a:solidFill>
                <a:latin typeface="Calibri"/>
                <a:ea typeface="Calibri"/>
                <a:cs typeface="Calibri"/>
                <a:sym typeface="Calibri"/>
              </a:rPr>
              <a:t>Bruce Garrabrandt</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3"/>
          <p:cNvSpPr/>
          <p:nvPr/>
        </p:nvSpPr>
        <p:spPr>
          <a:xfrm>
            <a:off x="3781790" y="1272591"/>
            <a:ext cx="482220" cy="394587"/>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240" name="Google Shape;240;p73"/>
          <p:cNvSpPr txBox="1"/>
          <p:nvPr>
            <p:ph idx="1" type="body"/>
          </p:nvPr>
        </p:nvSpPr>
        <p:spPr>
          <a:xfrm>
            <a:off x="2415272" y="3019227"/>
            <a:ext cx="3074796" cy="113264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1. Creare connessioni tra i problemi o le idee sul palcoscenico.</a:t>
            </a:r>
            <a:endParaRPr sz="2200"/>
          </a:p>
        </p:txBody>
      </p:sp>
      <p:sp>
        <p:nvSpPr>
          <p:cNvPr id="241" name="Google Shape;241;p73"/>
          <p:cNvSpPr txBox="1"/>
          <p:nvPr>
            <p:ph idx="2" type="body"/>
          </p:nvPr>
        </p:nvSpPr>
        <p:spPr>
          <a:xfrm>
            <a:off x="6895972" y="3019227"/>
            <a:ext cx="3117813" cy="1695971"/>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SzPts val="2400"/>
              <a:buNone/>
            </a:pPr>
            <a:r>
              <a:rPr lang="en-US" sz="2200"/>
              <a:t>3. Analizzare il comportamento di clienti, fornitori e concorrenti per identificare nuovi modi di fare le cose.</a:t>
            </a:r>
            <a:endParaRPr sz="2200"/>
          </a:p>
        </p:txBody>
      </p:sp>
      <p:sp>
        <p:nvSpPr>
          <p:cNvPr id="242" name="Google Shape;242;p73"/>
          <p:cNvSpPr txBox="1"/>
          <p:nvPr>
            <p:ph idx="3" type="body"/>
          </p:nvPr>
        </p:nvSpPr>
        <p:spPr>
          <a:xfrm>
            <a:off x="4787025" y="810546"/>
            <a:ext cx="2803652" cy="1585563"/>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2595"/>
              <a:buNone/>
            </a:pPr>
            <a:r>
              <a:rPr lang="en-US"/>
              <a:t>2. Fare domande che mettono in discussione le conoscenze generali</a:t>
            </a:r>
            <a:endParaRPr/>
          </a:p>
        </p:txBody>
      </p:sp>
      <p:sp>
        <p:nvSpPr>
          <p:cNvPr id="243" name="Google Shape;243;p73"/>
          <p:cNvSpPr txBox="1"/>
          <p:nvPr>
            <p:ph idx="4" type="body"/>
          </p:nvPr>
        </p:nvSpPr>
        <p:spPr>
          <a:xfrm>
            <a:off x="8753018" y="653230"/>
            <a:ext cx="3304578" cy="193625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15000"/>
              </a:lnSpc>
              <a:spcBef>
                <a:spcPts val="0"/>
              </a:spcBef>
              <a:spcAft>
                <a:spcPts val="0"/>
              </a:spcAft>
              <a:buNone/>
            </a:pPr>
            <a:r>
              <a:rPr lang="en-US" sz="2200"/>
              <a:t>4. Creare nuove esperienze ed evocare risposte non convenzionali.</a:t>
            </a:r>
            <a:endParaRPr sz="2200"/>
          </a:p>
          <a:p>
            <a:pPr indent="0" lvl="0" marL="0" rtl="0" algn="ctr">
              <a:lnSpc>
                <a:spcPct val="115000"/>
              </a:lnSpc>
              <a:spcBef>
                <a:spcPts val="0"/>
              </a:spcBef>
              <a:spcAft>
                <a:spcPts val="0"/>
              </a:spcAft>
              <a:buNone/>
            </a:pPr>
            <a:r>
              <a:rPr lang="en-US" sz="2200"/>
              <a:t>risposte per vedere quale intuizione viene data</a:t>
            </a:r>
            <a:endParaRPr sz="2200"/>
          </a:p>
          <a:p>
            <a:pPr indent="-228600" lvl="0" marL="228600" rtl="0" algn="ctr">
              <a:lnSpc>
                <a:spcPct val="90000"/>
              </a:lnSpc>
              <a:spcBef>
                <a:spcPts val="0"/>
              </a:spcBef>
              <a:spcAft>
                <a:spcPts val="0"/>
              </a:spcAft>
              <a:buClr>
                <a:srgbClr val="595959"/>
              </a:buClr>
              <a:buSzPts val="2400"/>
              <a:buNone/>
            </a:pPr>
            <a:r>
              <a:t/>
            </a:r>
            <a:endParaRPr sz="2200"/>
          </a:p>
        </p:txBody>
      </p:sp>
      <p:grpSp>
        <p:nvGrpSpPr>
          <p:cNvPr id="244" name="Google Shape;244;p73"/>
          <p:cNvGrpSpPr/>
          <p:nvPr/>
        </p:nvGrpSpPr>
        <p:grpSpPr>
          <a:xfrm>
            <a:off x="5829903" y="3575632"/>
            <a:ext cx="517853" cy="482220"/>
            <a:chOff x="2623275" y="2333250"/>
            <a:chExt cx="381175" cy="381175"/>
          </a:xfrm>
        </p:grpSpPr>
        <p:sp>
          <p:nvSpPr>
            <p:cNvPr id="245" name="Google Shape;245;p73"/>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 name="Google Shape;246;p73"/>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 name="Google Shape;247;p73"/>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 name="Google Shape;248;p73"/>
            <p:cNvSpPr/>
            <p:nvPr/>
          </p:nvSpPr>
          <p:spPr>
            <a:xfrm>
              <a:off x="2810200" y="2595675"/>
              <a:ext cx="99875" cy="31075"/>
            </a:xfrm>
            <a:custGeom>
              <a:rect b="b" l="l" r="r" t="t"/>
              <a:pathLst>
                <a:path extrusionOk="0" fill="none" h="1243" w="3995">
                  <a:moveTo>
                    <a:pt x="1" y="1242"/>
                  </a:moveTo>
                  <a:lnTo>
                    <a:pt x="399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73"/>
          <p:cNvGrpSpPr/>
          <p:nvPr/>
        </p:nvGrpSpPr>
        <p:grpSpPr>
          <a:xfrm>
            <a:off x="8113690" y="1330031"/>
            <a:ext cx="575346" cy="394587"/>
            <a:chOff x="3269900" y="3064500"/>
            <a:chExt cx="432325" cy="263075"/>
          </a:xfrm>
        </p:grpSpPr>
        <p:sp>
          <p:nvSpPr>
            <p:cNvPr id="250" name="Google Shape;250;p73"/>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 name="Google Shape;251;p73"/>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 name="Google Shape;252;p73"/>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73"/>
          <p:cNvSpPr/>
          <p:nvPr/>
        </p:nvSpPr>
        <p:spPr>
          <a:xfrm>
            <a:off x="6347756" y="3266517"/>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 name="Google Shape;254;p73"/>
          <p:cNvSpPr/>
          <p:nvPr/>
        </p:nvSpPr>
        <p:spPr>
          <a:xfrm>
            <a:off x="10323257" y="3513895"/>
            <a:ext cx="517853" cy="48222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 name="Google Shape;255;p73"/>
          <p:cNvSpPr txBox="1"/>
          <p:nvPr/>
        </p:nvSpPr>
        <p:spPr>
          <a:xfrm>
            <a:off x="6799838" y="2404592"/>
            <a:ext cx="1377076"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595"/>
              <a:buFont typeface="Arial"/>
              <a:buNone/>
            </a:pPr>
            <a:r>
              <a:rPr b="1" lang="en-US" sz="2200">
                <a:solidFill>
                  <a:schemeClr val="lt1"/>
                </a:solidFill>
                <a:latin typeface="Calibri"/>
                <a:ea typeface="Calibri"/>
                <a:cs typeface="Calibri"/>
                <a:sym typeface="Calibri"/>
              </a:rPr>
              <a:t>3. Osserva</a:t>
            </a:r>
            <a:endParaRPr b="0" i="0" sz="1400" u="none" cap="none" strike="noStrike">
              <a:solidFill>
                <a:srgbClr val="000000"/>
              </a:solidFill>
              <a:latin typeface="Arial"/>
              <a:ea typeface="Arial"/>
              <a:cs typeface="Arial"/>
              <a:sym typeface="Arial"/>
            </a:endParaRPr>
          </a:p>
        </p:txBody>
      </p:sp>
      <p:sp>
        <p:nvSpPr>
          <p:cNvPr id="256" name="Google Shape;256;p73"/>
          <p:cNvSpPr txBox="1"/>
          <p:nvPr/>
        </p:nvSpPr>
        <p:spPr>
          <a:xfrm>
            <a:off x="8689036" y="2404592"/>
            <a:ext cx="1783306" cy="394588"/>
          </a:xfrm>
          <a:prstGeom prst="rect">
            <a:avLst/>
          </a:prstGeom>
          <a:noFill/>
          <a:ln>
            <a:noFill/>
          </a:ln>
        </p:spPr>
        <p:txBody>
          <a:bodyPr anchorCtr="0" anchor="t" bIns="45700" lIns="91425" spcFirstLastPara="1" rIns="91425" wrap="square" tIns="45700">
            <a:normAutofit fontScale="85000"/>
          </a:bodyPr>
          <a:lstStyle/>
          <a:p>
            <a:pPr indent="-228600" lvl="0" marL="228600" marR="0" rtl="0" algn="ctr">
              <a:lnSpc>
                <a:spcPct val="90000"/>
              </a:lnSpc>
              <a:spcBef>
                <a:spcPts val="0"/>
              </a:spcBef>
              <a:spcAft>
                <a:spcPts val="0"/>
              </a:spcAft>
              <a:buClr>
                <a:srgbClr val="595959"/>
              </a:buClr>
              <a:buSzPct val="117936"/>
              <a:buFont typeface="Arial"/>
              <a:buNone/>
            </a:pPr>
            <a:r>
              <a:rPr b="1" lang="en-US" sz="2200">
                <a:solidFill>
                  <a:schemeClr val="lt1"/>
                </a:solidFill>
                <a:latin typeface="Calibri"/>
                <a:ea typeface="Calibri"/>
                <a:cs typeface="Calibri"/>
                <a:sym typeface="Calibri"/>
              </a:rPr>
              <a:t>4. Esperimento</a:t>
            </a:r>
            <a:endParaRPr b="0" i="0" sz="1400" u="none" cap="none" strike="noStrike">
              <a:solidFill>
                <a:srgbClr val="000000"/>
              </a:solidFill>
              <a:latin typeface="Arial"/>
              <a:ea typeface="Arial"/>
              <a:cs typeface="Arial"/>
              <a:sym typeface="Arial"/>
            </a:endParaRPr>
          </a:p>
        </p:txBody>
      </p:sp>
      <p:sp>
        <p:nvSpPr>
          <p:cNvPr id="257" name="Google Shape;257;p73"/>
          <p:cNvSpPr txBox="1"/>
          <p:nvPr/>
        </p:nvSpPr>
        <p:spPr>
          <a:xfrm>
            <a:off x="2195495" y="2407080"/>
            <a:ext cx="1586295" cy="394588"/>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90000"/>
              </a:lnSpc>
              <a:spcBef>
                <a:spcPts val="0"/>
              </a:spcBef>
              <a:spcAft>
                <a:spcPts val="0"/>
              </a:spcAft>
              <a:buClr>
                <a:srgbClr val="595959"/>
              </a:buClr>
              <a:buSzPct val="109090"/>
              <a:buFont typeface="Arial"/>
              <a:buNone/>
            </a:pPr>
            <a:r>
              <a:rPr b="1" i="0" lang="en-US" sz="2200" u="none" cap="none" strike="noStrike">
                <a:solidFill>
                  <a:schemeClr val="lt1"/>
                </a:solidFill>
                <a:latin typeface="Calibri"/>
                <a:ea typeface="Calibri"/>
                <a:cs typeface="Calibri"/>
                <a:sym typeface="Calibri"/>
              </a:rPr>
              <a:t>1. </a:t>
            </a:r>
            <a:r>
              <a:rPr b="1" lang="en-US" sz="2200">
                <a:solidFill>
                  <a:schemeClr val="lt1"/>
                </a:solidFill>
                <a:latin typeface="Calibri"/>
                <a:ea typeface="Calibri"/>
                <a:cs typeface="Calibri"/>
                <a:sym typeface="Calibri"/>
              </a:rPr>
              <a:t>Connettiti</a:t>
            </a:r>
            <a:endParaRPr b="0" i="0" sz="1400" u="none" cap="none" strike="noStrike">
              <a:solidFill>
                <a:srgbClr val="000000"/>
              </a:solidFill>
              <a:latin typeface="Arial"/>
              <a:ea typeface="Arial"/>
              <a:cs typeface="Arial"/>
              <a:sym typeface="Arial"/>
            </a:endParaRPr>
          </a:p>
        </p:txBody>
      </p:sp>
      <p:sp>
        <p:nvSpPr>
          <p:cNvPr id="258" name="Google Shape;258;p73"/>
          <p:cNvSpPr txBox="1"/>
          <p:nvPr/>
        </p:nvSpPr>
        <p:spPr>
          <a:xfrm>
            <a:off x="4963621" y="2392186"/>
            <a:ext cx="1045537" cy="394588"/>
          </a:xfrm>
          <a:prstGeom prst="rect">
            <a:avLst/>
          </a:prstGeom>
          <a:noFill/>
          <a:ln>
            <a:noFill/>
          </a:ln>
        </p:spPr>
        <p:txBody>
          <a:bodyPr anchorCtr="0" anchor="t" bIns="45700" lIns="91425" spcFirstLastPara="1" rIns="91425" wrap="square" tIns="45700">
            <a:normAutofit fontScale="85000"/>
          </a:bodyPr>
          <a:lstStyle/>
          <a:p>
            <a:pPr indent="-228600" lvl="0" marL="228600" marR="0" rtl="0" algn="ctr">
              <a:lnSpc>
                <a:spcPct val="90000"/>
              </a:lnSpc>
              <a:spcBef>
                <a:spcPts val="0"/>
              </a:spcBef>
              <a:spcAft>
                <a:spcPts val="0"/>
              </a:spcAft>
              <a:buClr>
                <a:srgbClr val="595959"/>
              </a:buClr>
              <a:buSzPct val="109090"/>
              <a:buFont typeface="Arial"/>
              <a:buNone/>
            </a:pPr>
            <a:r>
              <a:rPr b="1" lang="en-US" sz="2200">
                <a:solidFill>
                  <a:schemeClr val="lt1"/>
                </a:solidFill>
                <a:latin typeface="Calibri"/>
                <a:ea typeface="Calibri"/>
                <a:cs typeface="Calibri"/>
                <a:sym typeface="Calibri"/>
              </a:rPr>
              <a:t>2. Chiedi</a:t>
            </a:r>
            <a:endParaRPr b="0" i="0" sz="1400" u="none" cap="none" strike="noStrike">
              <a:solidFill>
                <a:srgbClr val="000000"/>
              </a:solidFill>
              <a:latin typeface="Arial"/>
              <a:ea typeface="Arial"/>
              <a:cs typeface="Arial"/>
              <a:sym typeface="Arial"/>
            </a:endParaRPr>
          </a:p>
        </p:txBody>
      </p:sp>
      <p:sp>
        <p:nvSpPr>
          <p:cNvPr id="259" name="Google Shape;259;p73"/>
          <p:cNvSpPr txBox="1"/>
          <p:nvPr/>
        </p:nvSpPr>
        <p:spPr>
          <a:xfrm>
            <a:off x="84426" y="157699"/>
            <a:ext cx="3457995" cy="161207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0070C0"/>
                </a:solidFill>
                <a:latin typeface="Calibri"/>
                <a:ea typeface="Calibri"/>
                <a:cs typeface="Calibri"/>
                <a:sym typeface="Calibri"/>
              </a:rPr>
              <a:t>La mente innovativa </a:t>
            </a:r>
            <a:endParaRPr sz="3200">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lang="en-US" sz="3200">
                <a:solidFill>
                  <a:srgbClr val="0070C0"/>
                </a:solidFill>
                <a:latin typeface="Calibri"/>
                <a:ea typeface="Calibri"/>
                <a:cs typeface="Calibri"/>
                <a:sym typeface="Calibri"/>
              </a:rPr>
              <a:t>mente al lavoro:</a:t>
            </a:r>
            <a:endParaRPr sz="3200">
              <a:solidFill>
                <a:srgbClr val="0070C0"/>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sz="4000">
              <a:solidFill>
                <a:srgbClr val="0070C0"/>
              </a:solidFill>
              <a:latin typeface="Calibri"/>
              <a:ea typeface="Calibri"/>
              <a:cs typeface="Calibri"/>
              <a:sym typeface="Calibri"/>
            </a:endParaRPr>
          </a:p>
        </p:txBody>
      </p:sp>
      <p:pic>
        <p:nvPicPr>
          <p:cNvPr descr="Paper head with arrow" id="260" name="Google Shape;260;p73"/>
          <p:cNvPicPr preferRelativeResize="0"/>
          <p:nvPr/>
        </p:nvPicPr>
        <p:blipFill rotWithShape="1">
          <a:blip r:embed="rId3">
            <a:alphaModFix/>
          </a:blip>
          <a:srcRect b="0" l="0" r="0" t="0"/>
          <a:stretch/>
        </p:blipFill>
        <p:spPr>
          <a:xfrm>
            <a:off x="211697" y="2801668"/>
            <a:ext cx="2051415" cy="3077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