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12192000"/>
  <p:notesSz cx="6858000" cy="9144000"/>
  <p:embeddedFontLst>
    <p:embeddedFont>
      <p:font typeface="Montserrat"/>
      <p:regular r:id="rId26"/>
      <p:bold r:id="rId27"/>
      <p:italic r:id="rId28"/>
      <p:boldItalic r:id="rId29"/>
    </p:embeddedFont>
    <p:embeddedFont>
      <p:font typeface="La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gd4u7g6cc72nqXwP8to98o/yU2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regular.fntdata"/><Relationship Id="rId25" Type="http://schemas.openxmlformats.org/officeDocument/2006/relationships/slide" Target="slides/slide21.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12" Type="http://schemas.openxmlformats.org/officeDocument/2006/relationships/slide" Target="slides/slide8.xml"/><Relationship Id="rId34"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urism4sdgs.org/" TargetMode="External"/><Relationship Id="rId3" Type="http://schemas.openxmlformats.org/officeDocument/2006/relationships/hyperlink" Target="https://f.hubspotusercontent40.net/hubfs/449646/Skift-Megatrends-2022.pdf?utm_campaign=Megatrends%202022&amp;utm_medium=email&amp;_hsenc=p2ANqtz-_MAdTEkssISE7nM89S1TNg-dzgsxUQv82l3UzyiP_5qAyxMwwIiwM5CZ38KtJrkhAryvFEO1BYmqbbpUbZXiB2k6KGCw&amp;_hsmi=201278654&amp;utm_content=201278654&amp;utm_source=hs_automation&amp;hsCtaTracking=0536aa5b-32d7-4059-846b-d6b124592722%7C0c9a37f2-5499-4b1a-ada1-8e0f7b5077d4"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stcouncil.org/gstc-criteria/" TargetMode="External"/><Relationship Id="rId3" Type="http://schemas.openxmlformats.org/officeDocument/2006/relationships/hyperlink" Target="https://www.gstcouncil.org/gstc-criteria/"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RxymTETvXk"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sXmBA-u3ky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wto.org/glossary-tourism-term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rp.org/reference/referencespapers.aspx?referenceid=2411105"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rrons.com/articles/travel-trends-for-2022-01646339508" TargetMode="External"/><Relationship Id="rId3" Type="http://schemas.openxmlformats.org/officeDocument/2006/relationships/hyperlink" Target="https://www.forbes.com/sites/angelinavillaclarke/2021/11/17/the-travel-trend-report-2022-the-experts-have-their-say-part-two/?sh=5799a4343b48"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dpLFuToprqg" TargetMode="External"/><Relationship Id="rId3" Type="http://schemas.openxmlformats.org/officeDocument/2006/relationships/hyperlink" Target="https://www.youtube.com/watch?v=dpLFuToprqg" TargetMode="External"/><Relationship Id="rId4" Type="http://schemas.openxmlformats.org/officeDocument/2006/relationships/hyperlink" Target="https://www.youtube.com/watch?v=dpLFuToprqg" TargetMode="External"/><Relationship Id="rId5" Type="http://schemas.openxmlformats.org/officeDocument/2006/relationships/hyperlink" Target="https://www.youtube.com/watch?v=dpLFuToprqg" TargetMode="External"/><Relationship Id="rId6" Type="http://schemas.openxmlformats.org/officeDocument/2006/relationships/hyperlink" Target="https://www.youtube.com/watch?v=dpLFuToprqg" TargetMode="External"/><Relationship Id="rId7" Type="http://schemas.openxmlformats.org/officeDocument/2006/relationships/hyperlink" Target="https://www.youtube.com/watch?v=dpLFuToprq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SDG</a:t>
            </a:r>
            <a:endParaRPr/>
          </a:p>
          <a:p>
            <a:pPr indent="0" lvl="0" marL="0" rtl="0" algn="l">
              <a:lnSpc>
                <a:spcPct val="100000"/>
              </a:lnSpc>
              <a:spcBef>
                <a:spcPts val="0"/>
              </a:spcBef>
              <a:spcAft>
                <a:spcPts val="0"/>
              </a:spcAft>
              <a:buSzPts val="1100"/>
              <a:buNone/>
            </a:pPr>
            <a:r>
              <a:rPr lang="en-US" u="sng">
                <a:solidFill>
                  <a:schemeClr val="hlink"/>
                </a:solidFill>
                <a:hlinkClick r:id="rId2"/>
              </a:rPr>
              <a:t>Tourism for SDGs – Welcome To The Tourism For SDGs Platform! (tourism4sdgs.org)</a:t>
            </a:r>
            <a:endParaRPr u="sng">
              <a:solidFill>
                <a:schemeClr val="hlink"/>
              </a:solidFill>
            </a:endParaRPr>
          </a:p>
          <a:p>
            <a:pPr indent="0" lvl="0" marL="0" rtl="0" algn="l">
              <a:lnSpc>
                <a:spcPct val="100000"/>
              </a:lnSpc>
              <a:spcBef>
                <a:spcPts val="0"/>
              </a:spcBef>
              <a:spcAft>
                <a:spcPts val="0"/>
              </a:spcAft>
              <a:buSzPts val="1100"/>
              <a:buNone/>
            </a:pPr>
            <a:r>
              <a:rPr lang="en-US"/>
              <a:t>https://tourism4sdgs.org</a:t>
            </a:r>
            <a:endParaRPr/>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lang="en-US"/>
              <a:t>Skift</a:t>
            </a:r>
            <a:endParaRPr/>
          </a:p>
          <a:p>
            <a:pPr indent="0" lvl="0" marL="0" rtl="0" algn="l">
              <a:lnSpc>
                <a:spcPct val="100000"/>
              </a:lnSpc>
              <a:spcBef>
                <a:spcPts val="0"/>
              </a:spcBef>
              <a:spcAft>
                <a:spcPts val="0"/>
              </a:spcAft>
              <a:buSzPts val="1100"/>
              <a:buNone/>
            </a:pPr>
            <a:r>
              <a:rPr lang="en-US" u="sng">
                <a:solidFill>
                  <a:schemeClr val="hlink"/>
                </a:solidFill>
                <a:hlinkClick r:id="rId3"/>
              </a:rPr>
              <a:t>Skift-Megatrends-2022.pdf (hubspotusercontent40.net)</a:t>
            </a:r>
            <a:endParaRPr u="sng">
              <a:solidFill>
                <a:schemeClr val="hlink"/>
              </a:solidFill>
            </a:endParaRPr>
          </a:p>
          <a:p>
            <a:pPr indent="0" lvl="0" marL="0" rtl="0" algn="l">
              <a:lnSpc>
                <a:spcPct val="100000"/>
              </a:lnSpc>
              <a:spcBef>
                <a:spcPts val="0"/>
              </a:spcBef>
              <a:spcAft>
                <a:spcPts val="0"/>
              </a:spcAft>
              <a:buSzPts val="1100"/>
              <a:buNone/>
            </a:pPr>
            <a:r>
              <a:rPr lang="en-US"/>
              <a:t>https://skift.com/megatrends-2022/ </a:t>
            </a:r>
            <a:endParaRPr/>
          </a:p>
        </p:txBody>
      </p:sp>
      <p:sp>
        <p:nvSpPr>
          <p:cNvPr id="244" name="Google Shape;24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GSTC</a:t>
            </a:r>
            <a:endParaRPr u="sng">
              <a:solidFill>
                <a:schemeClr val="hlink"/>
              </a:solidFill>
              <a:hlinkClick r:id="rId2"/>
            </a:endParaRPr>
          </a:p>
          <a:p>
            <a:pPr indent="0" lvl="0" marL="0" rtl="0" algn="l">
              <a:lnSpc>
                <a:spcPct val="100000"/>
              </a:lnSpc>
              <a:spcBef>
                <a:spcPts val="0"/>
              </a:spcBef>
              <a:spcAft>
                <a:spcPts val="0"/>
              </a:spcAft>
              <a:buSzPts val="1100"/>
              <a:buNone/>
            </a:pPr>
            <a:r>
              <a:rPr lang="en-US" u="sng">
                <a:solidFill>
                  <a:schemeClr val="hlink"/>
                </a:solidFill>
                <a:hlinkClick r:id="rId3"/>
              </a:rPr>
              <a:t>GSTC Criteria | GSTC (gstcouncil.org)</a:t>
            </a:r>
            <a:endParaRPr u="sng">
              <a:solidFill>
                <a:schemeClr val="hlink"/>
              </a:solidFill>
            </a:endParaRPr>
          </a:p>
          <a:p>
            <a:pPr indent="0" lvl="0" marL="0" rtl="0" algn="l">
              <a:lnSpc>
                <a:spcPct val="100000"/>
              </a:lnSpc>
              <a:spcBef>
                <a:spcPts val="0"/>
              </a:spcBef>
              <a:spcAft>
                <a:spcPts val="0"/>
              </a:spcAft>
              <a:buSzPts val="1100"/>
              <a:buNone/>
            </a:pPr>
            <a:r>
              <a:rPr lang="en-US"/>
              <a:t>https://www.gstcouncil.org/gstc-criteria/</a:t>
            </a:r>
            <a:endParaRPr/>
          </a:p>
        </p:txBody>
      </p:sp>
      <p:sp>
        <p:nvSpPr>
          <p:cNvPr id="252" name="Google Shape;252;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800">
                <a:latin typeface="Calibri"/>
                <a:ea typeface="Calibri"/>
                <a:cs typeface="Calibri"/>
                <a:sym typeface="Calibri"/>
              </a:rPr>
              <a:t>https://masschallenge.org/articles/agriculture-innovation/</a:t>
            </a:r>
            <a:endParaRPr/>
          </a:p>
          <a:p>
            <a:pPr indent="0" lvl="0" marL="0" marR="0" rtl="0" algn="l">
              <a:lnSpc>
                <a:spcPct val="100000"/>
              </a:lnSpc>
              <a:spcBef>
                <a:spcPts val="0"/>
              </a:spcBef>
              <a:spcAft>
                <a:spcPts val="0"/>
              </a:spcAft>
              <a:buClr>
                <a:srgbClr val="000000"/>
              </a:buClr>
              <a:buSzPts val="1100"/>
              <a:buFont typeface="Arial"/>
              <a:buNone/>
            </a:pPr>
            <a:r>
              <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261" name="Google Shape;26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u="sng">
                <a:solidFill>
                  <a:schemeClr val="hlink"/>
                </a:solidFill>
                <a:hlinkClick r:id="rId2"/>
              </a:rPr>
              <a:t>BREATHTAKING Farm Pioneering Organics in Croatia! - YouTube</a:t>
            </a:r>
            <a:endParaRPr/>
          </a:p>
          <a:p>
            <a:pPr indent="0" lvl="0" marL="0" rtl="0" algn="l">
              <a:lnSpc>
                <a:spcPct val="100000"/>
              </a:lnSpc>
              <a:spcBef>
                <a:spcPts val="0"/>
              </a:spcBef>
              <a:spcAft>
                <a:spcPts val="0"/>
              </a:spcAft>
              <a:buSzPts val="1100"/>
              <a:buNone/>
            </a:pPr>
            <a:r>
              <a:rPr lang="en-US"/>
              <a:t>https://www.youtube.com/watch?v=aRxymTETvXk</a:t>
            </a:r>
            <a:endParaRPr/>
          </a:p>
        </p:txBody>
      </p:sp>
      <p:sp>
        <p:nvSpPr>
          <p:cNvPr id="274" name="Google Shape;274;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Vallanes</a:t>
            </a:r>
            <a:endParaRPr/>
          </a:p>
          <a:p>
            <a:pPr indent="0" lvl="0" marL="0" rtl="0" algn="l">
              <a:lnSpc>
                <a:spcPct val="100000"/>
              </a:lnSpc>
              <a:spcBef>
                <a:spcPts val="0"/>
              </a:spcBef>
              <a:spcAft>
                <a:spcPts val="0"/>
              </a:spcAft>
              <a:buSzPts val="1100"/>
              <a:buNone/>
            </a:pPr>
            <a:r>
              <a:rPr lang="en-US"/>
              <a:t>https://modirjord.is/en/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Kmetia-Urska:</a:t>
            </a:r>
            <a:endParaRPr/>
          </a:p>
          <a:p>
            <a:pPr indent="0" lvl="0" marL="0" rtl="0" algn="l">
              <a:lnSpc>
                <a:spcPct val="100000"/>
              </a:lnSpc>
              <a:spcBef>
                <a:spcPts val="0"/>
              </a:spcBef>
              <a:spcAft>
                <a:spcPts val="0"/>
              </a:spcAft>
              <a:buSzPts val="1100"/>
              <a:buNone/>
            </a:pPr>
            <a:r>
              <a:rPr lang="en-US"/>
              <a:t>https://firbas.com/en/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Friðheimar</a:t>
            </a:r>
            <a:endParaRPr/>
          </a:p>
          <a:p>
            <a:pPr indent="0" lvl="0" marL="0" rtl="0" algn="l">
              <a:lnSpc>
                <a:spcPct val="100000"/>
              </a:lnSpc>
              <a:spcBef>
                <a:spcPts val="0"/>
              </a:spcBef>
              <a:spcAft>
                <a:spcPts val="0"/>
              </a:spcAft>
              <a:buSzPts val="1100"/>
              <a:buNone/>
            </a:pPr>
            <a:r>
              <a:rPr lang="en-US"/>
              <a:t>https://www.fridheimar.is/en</a:t>
            </a:r>
            <a:endParaRPr/>
          </a:p>
        </p:txBody>
      </p:sp>
      <p:sp>
        <p:nvSpPr>
          <p:cNvPr id="282" name="Google Shape;282;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u="sng">
                <a:solidFill>
                  <a:srgbClr val="0563C1"/>
                </a:solidFill>
                <a:latin typeface="Calibri"/>
                <a:ea typeface="Calibri"/>
                <a:cs typeface="Calibri"/>
                <a:sym typeface="Calibri"/>
                <a:hlinkClick r:id="rId2">
                  <a:extLst>
                    <a:ext uri="{A12FA001-AC4F-418D-AE19-62706E023703}">
                      <ahyp:hlinkClr val="tx"/>
                    </a:ext>
                  </a:extLst>
                </a:hlinkClick>
              </a:rPr>
              <a:t>Why The Future Of Cooking Is Going To Be Zero Waste</a:t>
            </a:r>
            <a:endParaRPr sz="1100" u="sng">
              <a:solidFill>
                <a:srgbClr val="0563C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https://www.youtube.com/watch?v=sXmBA-u3kyg</a:t>
            </a:r>
            <a:endParaRPr/>
          </a:p>
          <a:p>
            <a:pPr indent="0" lvl="0" marL="0" marR="0" rtl="0" algn="l">
              <a:lnSpc>
                <a:spcPct val="100000"/>
              </a:lnSpc>
              <a:spcBef>
                <a:spcPts val="0"/>
              </a:spcBef>
              <a:spcAft>
                <a:spcPts val="0"/>
              </a:spcAft>
              <a:buClr>
                <a:srgbClr val="000000"/>
              </a:buClr>
              <a:buSzPts val="1100"/>
              <a:buFont typeface="Arial"/>
              <a:buNone/>
            </a:pPr>
            <a:r>
              <a:t/>
            </a:r>
            <a:endParaRPr sz="11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320" name="Google Shape;320;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https://www.youtube.com/channel/UCTViMLo7TqGSW7-uhEPdDjA</a:t>
            </a:r>
            <a:endParaRPr/>
          </a:p>
        </p:txBody>
      </p:sp>
      <p:sp>
        <p:nvSpPr>
          <p:cNvPr id="329" name="Google Shape;32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8" name="Google Shape;338;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8" name="Google Shape;36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9" name="Google Shape;37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Glossary of tourism terms | UNWTO</a:t>
            </a:r>
            <a:endParaRPr/>
          </a:p>
        </p:txBody>
      </p:sp>
      <p:sp>
        <p:nvSpPr>
          <p:cNvPr id="186" name="Google Shape;186;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Hjalager, A.M. (2010) A Review of Innovation Research in Tourism. Tourism Management, 31, 1-12. - References - Scientific Research Publishing (scirp.org)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https://www.scirp.org/(S(lz5mqp453ed%20snp55rrgjct55))/reference/referencespapers.aspx?referenceid=2411105</a:t>
            </a:r>
            <a:endParaRPr/>
          </a:p>
        </p:txBody>
      </p:sp>
      <p:sp>
        <p:nvSpPr>
          <p:cNvPr id="196" name="Google Shape;196;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Travel Trends for 2022 | Barron's (barrons.com)</a:t>
            </a:r>
            <a:endParaRPr u="sng">
              <a:solidFill>
                <a:schemeClr val="hlink"/>
              </a:solidFill>
            </a:endParaRPr>
          </a:p>
          <a:p>
            <a:pPr indent="0" lvl="0" marL="0" rtl="0" algn="l">
              <a:lnSpc>
                <a:spcPct val="100000"/>
              </a:lnSpc>
              <a:spcBef>
                <a:spcPts val="0"/>
              </a:spcBef>
              <a:spcAft>
                <a:spcPts val="0"/>
              </a:spcAft>
              <a:buSzPts val="1100"/>
              <a:buNone/>
            </a:pPr>
            <a:r>
              <a:rPr lang="en-US"/>
              <a:t>https://www.barrons.com/articles/travel-trends-for-2022-01646339508</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u="sng">
                <a:solidFill>
                  <a:schemeClr val="hlink"/>
                </a:solidFill>
                <a:hlinkClick r:id="rId3"/>
              </a:rPr>
              <a:t>The Travel Trend Report 2022: The Experts Have Their Say, Part Two (forbes.com)</a:t>
            </a:r>
            <a:endParaRPr u="sng">
              <a:solidFill>
                <a:schemeClr val="hlink"/>
              </a:solidFill>
            </a:endParaRPr>
          </a:p>
          <a:p>
            <a:pPr indent="0" lvl="0" marL="0" rtl="0" algn="l">
              <a:lnSpc>
                <a:spcPct val="100000"/>
              </a:lnSpc>
              <a:spcBef>
                <a:spcPts val="0"/>
              </a:spcBef>
              <a:spcAft>
                <a:spcPts val="0"/>
              </a:spcAft>
              <a:buSzPts val="1100"/>
              <a:buNone/>
            </a:pPr>
            <a:r>
              <a:rPr lang="en-US"/>
              <a:t>https://www.forbes.com/sites/angelinavillaclarke/2021/11/17/the-travel-trend-report-2022-the-experts-have-their-say-part-two/?sh=22582a953b48</a:t>
            </a:r>
            <a:endParaRPr/>
          </a:p>
          <a:p>
            <a:pPr indent="0" lvl="0" marL="0" rtl="0" algn="l">
              <a:lnSpc>
                <a:spcPct val="100000"/>
              </a:lnSpc>
              <a:spcBef>
                <a:spcPts val="0"/>
              </a:spcBef>
              <a:spcAft>
                <a:spcPts val="0"/>
              </a:spcAft>
              <a:buSzPts val="1100"/>
              <a:buNone/>
            </a:pPr>
            <a:r>
              <a:t/>
            </a:r>
            <a:endParaRPr/>
          </a:p>
        </p:txBody>
      </p:sp>
      <p:sp>
        <p:nvSpPr>
          <p:cNvPr id="203" name="Google Shape;203;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13" name="Google Shape;213;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https://www.unwto.org/global-code-of-ethics-for-tourism </a:t>
            </a:r>
            <a:endParaRPr/>
          </a:p>
          <a:p>
            <a:pPr indent="0" lvl="0" marL="0" rtl="0" algn="l">
              <a:lnSpc>
                <a:spcPct val="100000"/>
              </a:lnSpc>
              <a:spcBef>
                <a:spcPts val="0"/>
              </a:spcBef>
              <a:spcAft>
                <a:spcPts val="0"/>
              </a:spcAft>
              <a:buSzPts val="1100"/>
              <a:buNone/>
            </a:pPr>
            <a:r>
              <a:t/>
            </a:r>
            <a:endParaRPr/>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Tourism’s </a:t>
            </a:r>
            <a:r>
              <a:rPr lang="en-US" sz="1100"/>
              <a:t>contribution</a:t>
            </a:r>
            <a:r>
              <a:rPr lang="en-US" sz="1100">
                <a:latin typeface="Calibri"/>
                <a:ea typeface="Calibri"/>
                <a:cs typeface="Calibri"/>
                <a:sym typeface="Calibri"/>
              </a:rPr>
              <a:t> to mutual understanding and respect between peoples and societies.</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as a vehicle for individual and collective fulfilment.</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 factor of sustainable development</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 user of the cultural heritage of mankind and contributor to its enhancement.</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 beneficial activity for host countries and communities.</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Obligations of stakeholders in tourism development.</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Right to tourism.</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Liberty of tourist movements.</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Rights of the workers and entrepreneurs in the tourism industry.</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 Implementation of the principles of the Global Code of Ethics for Tourism.</a:t>
            </a:r>
            <a:endParaRPr/>
          </a:p>
          <a:p>
            <a:pPr indent="0" lvl="0" marL="0" rtl="0" algn="l">
              <a:lnSpc>
                <a:spcPct val="100000"/>
              </a:lnSpc>
              <a:spcBef>
                <a:spcPts val="0"/>
              </a:spcBef>
              <a:spcAft>
                <a:spcPts val="0"/>
              </a:spcAft>
              <a:buSzPts val="1100"/>
              <a:buNone/>
            </a:pPr>
            <a:r>
              <a:t/>
            </a:r>
            <a:endParaRPr/>
          </a:p>
        </p:txBody>
      </p:sp>
      <p:sp>
        <p:nvSpPr>
          <p:cNvPr id="224" name="Google Shape;224;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300"/>
              <a:t>GSTC:</a:t>
            </a:r>
            <a:endParaRPr sz="1300" u="sng">
              <a:solidFill>
                <a:schemeClr val="hlink"/>
              </a:solidFill>
              <a:hlinkClick r:id="rId2"/>
            </a:endParaRPr>
          </a:p>
          <a:p>
            <a:pPr indent="0" lvl="0" marL="0" marR="0" rtl="0" algn="l">
              <a:lnSpc>
                <a:spcPct val="100000"/>
              </a:lnSpc>
              <a:spcBef>
                <a:spcPts val="0"/>
              </a:spcBef>
              <a:spcAft>
                <a:spcPts val="0"/>
              </a:spcAft>
              <a:buClr>
                <a:srgbClr val="000000"/>
              </a:buClr>
              <a:buSzPts val="1100"/>
              <a:buFont typeface="Arial"/>
              <a:buNone/>
            </a:pPr>
            <a:r>
              <a:rPr lang="en-US" sz="1300" u="sng">
                <a:solidFill>
                  <a:schemeClr val="hlink"/>
                </a:solidFill>
                <a:hlinkClick r:id="rId3"/>
              </a:rPr>
              <a:t>https://www.gstcouncil.org/about/</a:t>
            </a:r>
            <a:endParaRPr/>
          </a:p>
          <a:p>
            <a:pPr indent="0" lvl="0" marL="0" marR="0" rtl="0" algn="l">
              <a:lnSpc>
                <a:spcPct val="100000"/>
              </a:lnSpc>
              <a:spcBef>
                <a:spcPts val="0"/>
              </a:spcBef>
              <a:spcAft>
                <a:spcPts val="0"/>
              </a:spcAft>
              <a:buClr>
                <a:srgbClr val="000000"/>
              </a:buClr>
              <a:buSzPts val="1100"/>
              <a:buFont typeface="Arial"/>
              <a:buNone/>
            </a:pPr>
            <a:r>
              <a:t/>
            </a:r>
            <a:endParaRPr sz="1300" u="sng">
              <a:solidFill>
                <a:schemeClr val="hlink"/>
              </a:solidFill>
              <a:hlinkClick r:id="rId4"/>
            </a:endParaRPr>
          </a:p>
          <a:p>
            <a:pPr indent="0" lvl="0" marL="0" marR="0" rtl="0" algn="l">
              <a:lnSpc>
                <a:spcPct val="100000"/>
              </a:lnSpc>
              <a:spcBef>
                <a:spcPts val="0"/>
              </a:spcBef>
              <a:spcAft>
                <a:spcPts val="0"/>
              </a:spcAft>
              <a:buClr>
                <a:srgbClr val="000000"/>
              </a:buClr>
              <a:buSzPts val="1100"/>
              <a:buFont typeface="Arial"/>
              <a:buNone/>
            </a:pPr>
            <a:r>
              <a:t/>
            </a:r>
            <a:endParaRPr sz="1300" u="sng">
              <a:solidFill>
                <a:schemeClr val="hlink"/>
              </a:solidFill>
              <a:hlinkClick r:id="rId5"/>
            </a:endParaRPr>
          </a:p>
          <a:p>
            <a:pPr indent="0" lvl="0" marL="0" marR="0" rtl="0" algn="l">
              <a:lnSpc>
                <a:spcPct val="100000"/>
              </a:lnSpc>
              <a:spcBef>
                <a:spcPts val="0"/>
              </a:spcBef>
              <a:spcAft>
                <a:spcPts val="0"/>
              </a:spcAft>
              <a:buClr>
                <a:srgbClr val="000000"/>
              </a:buClr>
              <a:buSzPts val="1100"/>
              <a:buFont typeface="Arial"/>
              <a:buNone/>
            </a:pPr>
            <a:r>
              <a:rPr lang="en-US" sz="1300"/>
              <a:t>TEDx:</a:t>
            </a:r>
            <a:endParaRPr sz="1300" u="sng">
              <a:solidFill>
                <a:schemeClr val="hlink"/>
              </a:solidFill>
              <a:hlinkClick r:id="rId6"/>
            </a:endParaRPr>
          </a:p>
          <a:p>
            <a:pPr indent="0" lvl="0" marL="0" marR="0" rtl="0" algn="l">
              <a:lnSpc>
                <a:spcPct val="100000"/>
              </a:lnSpc>
              <a:spcBef>
                <a:spcPts val="0"/>
              </a:spcBef>
              <a:spcAft>
                <a:spcPts val="0"/>
              </a:spcAft>
              <a:buClr>
                <a:srgbClr val="000000"/>
              </a:buClr>
              <a:buSzPts val="1100"/>
              <a:buFont typeface="Arial"/>
              <a:buNone/>
            </a:pPr>
            <a:r>
              <a:rPr lang="en-US" sz="1300" u="sng">
                <a:solidFill>
                  <a:schemeClr val="hlink"/>
                </a:solidFill>
                <a:hlinkClick r:id="rId7"/>
              </a:rPr>
              <a:t>Turn tourism into a force for the global good | Mikkel Aarø-Hansen | TEDxCopenhagen – YouTube</a:t>
            </a:r>
            <a:endParaRPr sz="1300" u="sng">
              <a:solidFill>
                <a:schemeClr val="hlink"/>
              </a:solidFill>
            </a:endParaRPr>
          </a:p>
          <a:p>
            <a:pPr indent="0" lvl="0" marL="0" marR="0" rtl="0" algn="l">
              <a:lnSpc>
                <a:spcPct val="100000"/>
              </a:lnSpc>
              <a:spcBef>
                <a:spcPts val="0"/>
              </a:spcBef>
              <a:spcAft>
                <a:spcPts val="0"/>
              </a:spcAft>
              <a:buClr>
                <a:srgbClr val="000000"/>
              </a:buClr>
              <a:buSzPts val="1100"/>
              <a:buFont typeface="Arial"/>
              <a:buNone/>
            </a:pPr>
            <a:r>
              <a:rPr lang="en-US" sz="1300"/>
              <a:t>https://tedxcopenhagen.dk/talks/turn-tourism-force-global-good</a:t>
            </a:r>
            <a:endParaRPr/>
          </a:p>
          <a:p>
            <a:pPr indent="0" lvl="0" marL="0" marR="0" rtl="0" algn="l">
              <a:lnSpc>
                <a:spcPct val="100000"/>
              </a:lnSpc>
              <a:spcBef>
                <a:spcPts val="0"/>
              </a:spcBef>
              <a:spcAft>
                <a:spcPts val="0"/>
              </a:spcAft>
              <a:buClr>
                <a:srgbClr val="000000"/>
              </a:buClr>
              <a:buSzPts val="1100"/>
              <a:buFont typeface="Arial"/>
              <a:buNone/>
            </a:pPr>
            <a:r>
              <a:t/>
            </a:r>
            <a:endParaRPr sz="1300"/>
          </a:p>
        </p:txBody>
      </p:sp>
      <p:sp>
        <p:nvSpPr>
          <p:cNvPr id="233" name="Google Shape;233;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1" name="Shape 11"/>
        <p:cNvGrpSpPr/>
        <p:nvPr/>
      </p:nvGrpSpPr>
      <p:grpSpPr>
        <a:xfrm>
          <a:off x="0" y="0"/>
          <a:ext cx="0" cy="0"/>
          <a:chOff x="0" y="0"/>
          <a:chExt cx="0" cy="0"/>
        </a:xfrm>
      </p:grpSpPr>
      <p:sp>
        <p:nvSpPr>
          <p:cNvPr id="12" name="Google Shape;12;p36"/>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3" name="Google Shape;13;p36"/>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4" name="Google Shape;14;p36"/>
          <p:cNvSpPr/>
          <p:nvPr>
            <p:ph idx="2" type="pic"/>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06" l="-32101" r="32098" t="-7929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36"/>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6"/>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121" name="Shape 121"/>
        <p:cNvGrpSpPr/>
        <p:nvPr/>
      </p:nvGrpSpPr>
      <p:grpSpPr>
        <a:xfrm>
          <a:off x="0" y="0"/>
          <a:ext cx="0" cy="0"/>
          <a:chOff x="0" y="0"/>
          <a:chExt cx="0" cy="0"/>
        </a:xfrm>
      </p:grpSpPr>
      <p:sp>
        <p:nvSpPr>
          <p:cNvPr id="122" name="Google Shape;122;p44"/>
          <p:cNvSpPr/>
          <p:nvPr/>
        </p:nvSpPr>
        <p:spPr>
          <a:xfrm>
            <a:off x="2225374" y="17274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3" name="Google Shape;123;p44"/>
          <p:cNvSpPr/>
          <p:nvPr/>
        </p:nvSpPr>
        <p:spPr>
          <a:xfrm>
            <a:off x="2268473" y="1768904"/>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4" name="Google Shape;124;p44"/>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5" name="Google Shape;125;p44"/>
          <p:cNvSpPr/>
          <p:nvPr/>
        </p:nvSpPr>
        <p:spPr>
          <a:xfrm>
            <a:off x="5389834" y="1815204"/>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6" name="Google Shape;126;p44"/>
          <p:cNvSpPr/>
          <p:nvPr/>
        </p:nvSpPr>
        <p:spPr>
          <a:xfrm>
            <a:off x="8745392" y="178001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7" name="Google Shape;127;p44"/>
          <p:cNvSpPr/>
          <p:nvPr/>
        </p:nvSpPr>
        <p:spPr>
          <a:xfrm>
            <a:off x="8792510" y="182145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8" name="Google Shape;128;p44"/>
          <p:cNvSpPr txBox="1"/>
          <p:nvPr>
            <p:ph idx="1" type="body"/>
          </p:nvPr>
        </p:nvSpPr>
        <p:spPr>
          <a:xfrm>
            <a:off x="1956271" y="433333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0" i="0" sz="2000">
                <a:solidFill>
                  <a:srgbClr val="1B728D"/>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44"/>
          <p:cNvSpPr txBox="1"/>
          <p:nvPr>
            <p:ph idx="2" type="body"/>
          </p:nvPr>
        </p:nvSpPr>
        <p:spPr>
          <a:xfrm>
            <a:off x="5078733"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44"/>
          <p:cNvSpPr txBox="1"/>
          <p:nvPr>
            <p:ph idx="3" type="body"/>
          </p:nvPr>
        </p:nvSpPr>
        <p:spPr>
          <a:xfrm>
            <a:off x="8479091"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44"/>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2" name="Google Shape;132;p44"/>
          <p:cNvGrpSpPr/>
          <p:nvPr/>
        </p:nvGrpSpPr>
        <p:grpSpPr>
          <a:xfrm>
            <a:off x="4571670" y="6135034"/>
            <a:ext cx="3059425" cy="407404"/>
            <a:chOff x="4345239" y="6324600"/>
            <a:chExt cx="3059425" cy="407404"/>
          </a:xfrm>
        </p:grpSpPr>
        <p:sp>
          <p:nvSpPr>
            <p:cNvPr id="133" name="Google Shape;133;p44"/>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34" name="Google Shape;134;p44"/>
            <p:cNvPicPr preferRelativeResize="0"/>
            <p:nvPr/>
          </p:nvPicPr>
          <p:blipFill rotWithShape="1">
            <a:blip r:embed="rId2">
              <a:alphaModFix/>
            </a:blip>
            <a:srcRect b="-7348" l="28689" r="49707" t="328"/>
            <a:stretch/>
          </p:blipFill>
          <p:spPr>
            <a:xfrm>
              <a:off x="4345239" y="6324600"/>
              <a:ext cx="358362" cy="40740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35" name="Shape 135"/>
        <p:cNvGrpSpPr/>
        <p:nvPr/>
      </p:nvGrpSpPr>
      <p:grpSpPr>
        <a:xfrm>
          <a:off x="0" y="0"/>
          <a:ext cx="0" cy="0"/>
          <a:chOff x="0" y="0"/>
          <a:chExt cx="0" cy="0"/>
        </a:xfrm>
      </p:grpSpPr>
      <p:sp>
        <p:nvSpPr>
          <p:cNvPr id="136" name="Google Shape;136;p63"/>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63"/>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0" l="-24307" r="24307" t="8629"/>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 name="Google Shape;138;p63"/>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63"/>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63"/>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63"/>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142" name="Google Shape;142;p63"/>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63"/>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63"/>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45" name="Google Shape;145;p63"/>
          <p:cNvGrpSpPr/>
          <p:nvPr/>
        </p:nvGrpSpPr>
        <p:grpSpPr>
          <a:xfrm>
            <a:off x="9432575" y="5721840"/>
            <a:ext cx="2735993" cy="679345"/>
            <a:chOff x="0" y="0"/>
            <a:chExt cx="2301694" cy="571500"/>
          </a:xfrm>
        </p:grpSpPr>
        <p:sp>
          <p:nvSpPr>
            <p:cNvPr id="146" name="Google Shape;146;p6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7" name="Google Shape;147;p63"/>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148" name="Google Shape;148;p63"/>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149" name="Google Shape;149;p63"/>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150" name="Shape 150"/>
        <p:cNvGrpSpPr/>
        <p:nvPr/>
      </p:nvGrpSpPr>
      <p:grpSpPr>
        <a:xfrm>
          <a:off x="0" y="0"/>
          <a:ext cx="0" cy="0"/>
          <a:chOff x="0" y="0"/>
          <a:chExt cx="0" cy="0"/>
        </a:xfrm>
      </p:grpSpPr>
      <p:sp>
        <p:nvSpPr>
          <p:cNvPr id="151" name="Google Shape;151;p64"/>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152" name="Google Shape;152;p64"/>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64"/>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54" name="Google Shape;154;p64"/>
          <p:cNvGrpSpPr/>
          <p:nvPr/>
        </p:nvGrpSpPr>
        <p:grpSpPr>
          <a:xfrm>
            <a:off x="408953" y="6110271"/>
            <a:ext cx="11323912" cy="541807"/>
            <a:chOff x="430699" y="6069857"/>
            <a:chExt cx="11323912" cy="541807"/>
          </a:xfrm>
        </p:grpSpPr>
        <p:sp>
          <p:nvSpPr>
            <p:cNvPr id="155" name="Google Shape;155;p6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 name="Google Shape;156;p6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57" name="Google Shape;157;p64"/>
            <p:cNvPicPr preferRelativeResize="0"/>
            <p:nvPr/>
          </p:nvPicPr>
          <p:blipFill rotWithShape="1">
            <a:blip r:embed="rId2">
              <a:alphaModFix/>
            </a:blip>
            <a:srcRect b="-7348"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2" name="Shape 22"/>
        <p:cNvGrpSpPr/>
        <p:nvPr/>
      </p:nvGrpSpPr>
      <p:grpSpPr>
        <a:xfrm>
          <a:off x="0" y="0"/>
          <a:ext cx="0" cy="0"/>
          <a:chOff x="0" y="0"/>
          <a:chExt cx="0" cy="0"/>
        </a:xfrm>
      </p:grpSpPr>
      <p:sp>
        <p:nvSpPr>
          <p:cNvPr id="23" name="Google Shape;23;p38"/>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 name="Google Shape;24;p38"/>
          <p:cNvSpPr/>
          <p:nvPr>
            <p:ph idx="2" type="pic"/>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48" l="-18853" r="18850" t="-14068"/>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27" name="Google Shape;27;p38"/>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8"/>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2" name="Shape 32"/>
        <p:cNvGrpSpPr/>
        <p:nvPr/>
      </p:nvGrpSpPr>
      <p:grpSpPr>
        <a:xfrm>
          <a:off x="0" y="0"/>
          <a:ext cx="0" cy="0"/>
          <a:chOff x="0" y="0"/>
          <a:chExt cx="0" cy="0"/>
        </a:xfrm>
      </p:grpSpPr>
      <p:sp>
        <p:nvSpPr>
          <p:cNvPr id="33" name="Google Shape;33;p37"/>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46" l="-41094" r="10743" t="2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36" name="Google Shape;36;p37"/>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7"/>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7"/>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7"/>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7"/>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7"/>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with quote">
  <p:cSld name="Photo Slide with quote">
    <p:spTree>
      <p:nvGrpSpPr>
        <p:cNvPr id="51" name="Shape 51"/>
        <p:cNvGrpSpPr/>
        <p:nvPr/>
      </p:nvGrpSpPr>
      <p:grpSpPr>
        <a:xfrm>
          <a:off x="0" y="0"/>
          <a:ext cx="0" cy="0"/>
          <a:chOff x="0" y="0"/>
          <a:chExt cx="0" cy="0"/>
        </a:xfrm>
      </p:grpSpPr>
      <p:sp>
        <p:nvSpPr>
          <p:cNvPr id="52" name="Google Shape;52;p41"/>
          <p:cNvSpPr/>
          <p:nvPr/>
        </p:nvSpPr>
        <p:spPr>
          <a:xfrm>
            <a:off x="4559917"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 name="Google Shape;53;p41"/>
          <p:cNvSpPr/>
          <p:nvPr/>
        </p:nvSpPr>
        <p:spPr>
          <a:xfrm>
            <a:off x="4559918"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blipFill rotWithShape="1">
            <a:blip r:embed="rId2">
              <a:alphaModFix/>
            </a:blip>
            <a:stretch>
              <a:fillRect b="-65406" l="-32101" r="32098" t="-7929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41"/>
          <p:cNvSpPr/>
          <p:nvPr>
            <p:ph idx="2" type="pic"/>
          </p:nvPr>
        </p:nvSpPr>
        <p:spPr>
          <a:xfrm>
            <a:off x="1" y="-22478"/>
            <a:ext cx="12187574" cy="6880476"/>
          </a:xfrm>
          <a:prstGeom prst="rect">
            <a:avLst/>
          </a:prstGeom>
          <a:noFill/>
          <a:ln>
            <a:noFill/>
          </a:ln>
        </p:spPr>
      </p:sp>
      <p:sp>
        <p:nvSpPr>
          <p:cNvPr id="55" name="Google Shape;55;p41"/>
          <p:cNvSpPr txBox="1"/>
          <p:nvPr>
            <p:ph idx="1" type="body"/>
          </p:nvPr>
        </p:nvSpPr>
        <p:spPr>
          <a:xfrm>
            <a:off x="10605172" y="477886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41"/>
          <p:cNvSpPr txBox="1"/>
          <p:nvPr>
            <p:ph idx="3" type="body"/>
          </p:nvPr>
        </p:nvSpPr>
        <p:spPr>
          <a:xfrm>
            <a:off x="7021108" y="1671991"/>
            <a:ext cx="4369392" cy="392344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1"/>
          <p:cNvSpPr txBox="1"/>
          <p:nvPr>
            <p:ph idx="4" type="body"/>
          </p:nvPr>
        </p:nvSpPr>
        <p:spPr>
          <a:xfrm>
            <a:off x="6900182" y="1639353"/>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41"/>
          <p:cNvSpPr/>
          <p:nvPr/>
        </p:nvSpPr>
        <p:spPr>
          <a:xfrm>
            <a:off x="5084618" y="6203859"/>
            <a:ext cx="6625332" cy="45719"/>
          </a:xfrm>
          <a:custGeom>
            <a:rect b="b" l="l" r="r" t="t"/>
            <a:pathLst>
              <a:path extrusionOk="0" h="8144" w="2568842">
                <a:moveTo>
                  <a:pt x="0" y="0"/>
                </a:moveTo>
                <a:lnTo>
                  <a:pt x="2568843"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 name="Google Shape;59;p41"/>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60" name="Shape 60"/>
        <p:cNvGrpSpPr/>
        <p:nvPr/>
      </p:nvGrpSpPr>
      <p:grpSpPr>
        <a:xfrm>
          <a:off x="0" y="0"/>
          <a:ext cx="0" cy="0"/>
          <a:chOff x="0" y="0"/>
          <a:chExt cx="0" cy="0"/>
        </a:xfrm>
      </p:grpSpPr>
      <p:sp>
        <p:nvSpPr>
          <p:cNvPr id="61" name="Google Shape;61;p47"/>
          <p:cNvSpPr/>
          <p:nvPr>
            <p:ph idx="2" type="pic"/>
          </p:nvPr>
        </p:nvSpPr>
        <p:spPr>
          <a:xfrm>
            <a:off x="16300" y="-732"/>
            <a:ext cx="12175708" cy="3635823"/>
          </a:xfrm>
          <a:prstGeom prst="rect">
            <a:avLst/>
          </a:prstGeom>
          <a:noFill/>
          <a:ln>
            <a:noFill/>
          </a:ln>
        </p:spPr>
      </p:sp>
      <p:sp>
        <p:nvSpPr>
          <p:cNvPr id="62" name="Google Shape;62;p47"/>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 name="Google Shape;63;p47"/>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47" l="-13481" r="5541" t="17749"/>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 name="Google Shape;64;p47"/>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65" name="Google Shape;65;p47"/>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47"/>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7" name="Google Shape;67;p47"/>
          <p:cNvGrpSpPr/>
          <p:nvPr/>
        </p:nvGrpSpPr>
        <p:grpSpPr>
          <a:xfrm>
            <a:off x="408953" y="6110271"/>
            <a:ext cx="11323912" cy="541807"/>
            <a:chOff x="430699" y="6069857"/>
            <a:chExt cx="11323912" cy="541807"/>
          </a:xfrm>
        </p:grpSpPr>
        <p:sp>
          <p:nvSpPr>
            <p:cNvPr id="68" name="Google Shape;68;p47"/>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 name="Google Shape;69;p47"/>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0" name="Google Shape;70;p47"/>
            <p:cNvPicPr preferRelativeResize="0"/>
            <p:nvPr/>
          </p:nvPicPr>
          <p:blipFill rotWithShape="1">
            <a:blip r:embed="rId3">
              <a:alphaModFix/>
            </a:blip>
            <a:srcRect b="-7348"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71" name="Shape 71"/>
        <p:cNvGrpSpPr/>
        <p:nvPr/>
      </p:nvGrpSpPr>
      <p:grpSpPr>
        <a:xfrm>
          <a:off x="0" y="0"/>
          <a:ext cx="0" cy="0"/>
          <a:chOff x="0" y="0"/>
          <a:chExt cx="0" cy="0"/>
        </a:xfrm>
      </p:grpSpPr>
      <p:sp>
        <p:nvSpPr>
          <p:cNvPr id="72" name="Google Shape;72;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3" name="Google Shape;73;p42"/>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74" name="Google Shape;74;p42"/>
          <p:cNvSpPr/>
          <p:nvPr>
            <p:ph idx="2" type="pic"/>
          </p:nvPr>
        </p:nvSpPr>
        <p:spPr>
          <a:xfrm>
            <a:off x="7061200" y="1203325"/>
            <a:ext cx="5130800" cy="3913188"/>
          </a:xfrm>
          <a:prstGeom prst="rect">
            <a:avLst/>
          </a:prstGeom>
          <a:solidFill>
            <a:schemeClr val="lt1"/>
          </a:solidFill>
          <a:ln>
            <a:noFill/>
          </a:ln>
        </p:spPr>
      </p:sp>
      <p:sp>
        <p:nvSpPr>
          <p:cNvPr id="75" name="Google Shape;75;p42"/>
          <p:cNvSpPr txBox="1"/>
          <p:nvPr>
            <p:ph idx="1" type="body"/>
          </p:nvPr>
        </p:nvSpPr>
        <p:spPr>
          <a:xfrm>
            <a:off x="831350" y="3594101"/>
            <a:ext cx="5029134" cy="22335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42"/>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77" name="Google Shape;77;p42"/>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8" name="Google Shape;78;p42"/>
          <p:cNvGrpSpPr/>
          <p:nvPr/>
        </p:nvGrpSpPr>
        <p:grpSpPr>
          <a:xfrm>
            <a:off x="408953" y="6110271"/>
            <a:ext cx="11323912" cy="541807"/>
            <a:chOff x="430699" y="6069857"/>
            <a:chExt cx="11323912" cy="541807"/>
          </a:xfrm>
        </p:grpSpPr>
        <p:sp>
          <p:nvSpPr>
            <p:cNvPr id="79" name="Google Shape;79;p42"/>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 name="Google Shape;80;p4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1" name="Google Shape;81;p42"/>
            <p:cNvPicPr preferRelativeResize="0"/>
            <p:nvPr/>
          </p:nvPicPr>
          <p:blipFill rotWithShape="1">
            <a:blip r:embed="rId3">
              <a:alphaModFix/>
            </a:blip>
            <a:srcRect b="-7348"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82" name="Shape 82"/>
        <p:cNvGrpSpPr/>
        <p:nvPr/>
      </p:nvGrpSpPr>
      <p:grpSpPr>
        <a:xfrm>
          <a:off x="0" y="0"/>
          <a:ext cx="0" cy="0"/>
          <a:chOff x="0" y="0"/>
          <a:chExt cx="0" cy="0"/>
        </a:xfrm>
      </p:grpSpPr>
      <p:sp>
        <p:nvSpPr>
          <p:cNvPr id="83" name="Google Shape;83;p40"/>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 name="Google Shape;84;p40"/>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grpSp>
        <p:nvGrpSpPr>
          <p:cNvPr id="85" name="Google Shape;85;p40"/>
          <p:cNvGrpSpPr/>
          <p:nvPr/>
        </p:nvGrpSpPr>
        <p:grpSpPr>
          <a:xfrm>
            <a:off x="2530564" y="336687"/>
            <a:ext cx="9078210" cy="5854425"/>
            <a:chOff x="3152299" y="635855"/>
            <a:chExt cx="19296834" cy="12444290"/>
          </a:xfrm>
        </p:grpSpPr>
        <p:pic>
          <p:nvPicPr>
            <p:cNvPr descr="iPhone6_mockup_front_white.png" id="86" name="Google Shape;86;p40"/>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87" name="Google Shape;87;p40"/>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88" name="Google Shape;88;p40"/>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89" name="Google Shape;89;p40"/>
          <p:cNvSpPr/>
          <p:nvPr>
            <p:ph idx="2" type="pic"/>
          </p:nvPr>
        </p:nvSpPr>
        <p:spPr>
          <a:xfrm>
            <a:off x="8602116" y="1265033"/>
            <a:ext cx="2266512" cy="3978298"/>
          </a:xfrm>
          <a:prstGeom prst="rect">
            <a:avLst/>
          </a:prstGeom>
          <a:solidFill>
            <a:schemeClr val="lt1"/>
          </a:solidFill>
          <a:ln>
            <a:noFill/>
          </a:ln>
        </p:spPr>
      </p:sp>
      <p:sp>
        <p:nvSpPr>
          <p:cNvPr id="90" name="Google Shape;90;p40"/>
          <p:cNvSpPr txBox="1"/>
          <p:nvPr>
            <p:ph idx="1" type="body"/>
          </p:nvPr>
        </p:nvSpPr>
        <p:spPr>
          <a:xfrm>
            <a:off x="734715" y="3594101"/>
            <a:ext cx="4983180" cy="20306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40"/>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2" name="Google Shape;92;p40"/>
          <p:cNvGrpSpPr/>
          <p:nvPr/>
        </p:nvGrpSpPr>
        <p:grpSpPr>
          <a:xfrm>
            <a:off x="408953" y="6110271"/>
            <a:ext cx="11323912" cy="541807"/>
            <a:chOff x="430699" y="6069857"/>
            <a:chExt cx="11323912" cy="541807"/>
          </a:xfrm>
        </p:grpSpPr>
        <p:sp>
          <p:nvSpPr>
            <p:cNvPr id="93" name="Google Shape;93;p40"/>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 name="Google Shape;94;p40"/>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95" name="Google Shape;95;p40"/>
            <p:cNvPicPr preferRelativeResize="0"/>
            <p:nvPr/>
          </p:nvPicPr>
          <p:blipFill rotWithShape="1">
            <a:blip r:embed="rId3">
              <a:alphaModFix/>
            </a:blip>
            <a:srcRect b="-7348"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2">
  <p:cSld name="Text Slide with Photo 2">
    <p:spTree>
      <p:nvGrpSpPr>
        <p:cNvPr id="96" name="Shape 96"/>
        <p:cNvGrpSpPr/>
        <p:nvPr/>
      </p:nvGrpSpPr>
      <p:grpSpPr>
        <a:xfrm>
          <a:off x="0" y="0"/>
          <a:ext cx="0" cy="0"/>
          <a:chOff x="0" y="0"/>
          <a:chExt cx="0" cy="0"/>
        </a:xfrm>
      </p:grpSpPr>
      <p:sp>
        <p:nvSpPr>
          <p:cNvPr id="97" name="Google Shape;97;p45"/>
          <p:cNvSpPr/>
          <p:nvPr/>
        </p:nvSpPr>
        <p:spPr>
          <a:xfrm>
            <a:off x="7329608" y="4573043"/>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 name="Google Shape;98;p45"/>
          <p:cNvSpPr/>
          <p:nvPr>
            <p:ph idx="2" type="pic"/>
          </p:nvPr>
        </p:nvSpPr>
        <p:spPr>
          <a:xfrm>
            <a:off x="7329563" y="-1"/>
            <a:ext cx="4862437" cy="6855220"/>
          </a:xfrm>
          <a:prstGeom prst="rect">
            <a:avLst/>
          </a:prstGeom>
          <a:noFill/>
          <a:ln>
            <a:noFill/>
          </a:ln>
        </p:spPr>
      </p:sp>
      <p:sp>
        <p:nvSpPr>
          <p:cNvPr id="99" name="Google Shape;99;p45"/>
          <p:cNvSpPr/>
          <p:nvPr/>
        </p:nvSpPr>
        <p:spPr>
          <a:xfrm>
            <a:off x="831689" y="6203959"/>
            <a:ext cx="6297244" cy="176873"/>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00" name="Google Shape;100;p45"/>
          <p:cNvPicPr preferRelativeResize="0"/>
          <p:nvPr/>
        </p:nvPicPr>
        <p:blipFill rotWithShape="1">
          <a:blip r:embed="rId2">
            <a:alphaModFix/>
          </a:blip>
          <a:srcRect b="-7348" l="28689" r="49707" t="328"/>
          <a:stretch/>
        </p:blipFill>
        <p:spPr>
          <a:xfrm>
            <a:off x="430699" y="6062820"/>
            <a:ext cx="400991" cy="455867"/>
          </a:xfrm>
          <a:prstGeom prst="rect">
            <a:avLst/>
          </a:prstGeom>
          <a:noFill/>
          <a:ln>
            <a:noFill/>
          </a:ln>
        </p:spPr>
      </p:pic>
      <p:sp>
        <p:nvSpPr>
          <p:cNvPr id="101" name="Google Shape;101;p45"/>
          <p:cNvSpPr/>
          <p:nvPr/>
        </p:nvSpPr>
        <p:spPr>
          <a:xfrm>
            <a:off x="7329563" y="4572901"/>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3">
              <a:alphaModFix/>
            </a:blip>
            <a:stretch>
              <a:fillRect b="-51248" l="-18853" r="18850" t="-14068"/>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 name="Google Shape;102;p45"/>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103" name="Google Shape;103;p45"/>
          <p:cNvSpPr txBox="1"/>
          <p:nvPr>
            <p:ph idx="1" type="body"/>
          </p:nvPr>
        </p:nvSpPr>
        <p:spPr>
          <a:xfrm>
            <a:off x="529759" y="17570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45"/>
          <p:cNvSpPr txBox="1"/>
          <p:nvPr>
            <p:ph idx="3" type="body"/>
          </p:nvPr>
        </p:nvSpPr>
        <p:spPr>
          <a:xfrm>
            <a:off x="529758" y="6429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105" name="Shape 105"/>
        <p:cNvGrpSpPr/>
        <p:nvPr/>
      </p:nvGrpSpPr>
      <p:grpSpPr>
        <a:xfrm>
          <a:off x="0" y="0"/>
          <a:ext cx="0" cy="0"/>
          <a:chOff x="0" y="0"/>
          <a:chExt cx="0" cy="0"/>
        </a:xfrm>
      </p:grpSpPr>
      <p:sp>
        <p:nvSpPr>
          <p:cNvPr id="106" name="Google Shape;106;p49"/>
          <p:cNvSpPr/>
          <p:nvPr/>
        </p:nvSpPr>
        <p:spPr>
          <a:xfrm>
            <a:off x="832077" y="3024269"/>
            <a:ext cx="1921262" cy="208178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 name="Google Shape;107;p49"/>
          <p:cNvSpPr/>
          <p:nvPr/>
        </p:nvSpPr>
        <p:spPr>
          <a:xfrm>
            <a:off x="2970654" y="3024269"/>
            <a:ext cx="1916323" cy="208178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 name="Google Shape;108;p49"/>
          <p:cNvSpPr/>
          <p:nvPr/>
        </p:nvSpPr>
        <p:spPr>
          <a:xfrm>
            <a:off x="5104293" y="3024269"/>
            <a:ext cx="1918793" cy="208178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 name="Google Shape;109;p49"/>
          <p:cNvSpPr/>
          <p:nvPr/>
        </p:nvSpPr>
        <p:spPr>
          <a:xfrm>
            <a:off x="7242870" y="3024269"/>
            <a:ext cx="1916323" cy="2081780"/>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 name="Google Shape;110;p49"/>
          <p:cNvSpPr/>
          <p:nvPr/>
        </p:nvSpPr>
        <p:spPr>
          <a:xfrm>
            <a:off x="9376508" y="3024269"/>
            <a:ext cx="1921262" cy="2081780"/>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49"/>
          <p:cNvSpPr/>
          <p:nvPr/>
        </p:nvSpPr>
        <p:spPr>
          <a:xfrm>
            <a:off x="5650339" y="1213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112" name="Google Shape;112;p49"/>
          <p:cNvSpPr txBox="1"/>
          <p:nvPr>
            <p:ph idx="1" type="body"/>
          </p:nvPr>
        </p:nvSpPr>
        <p:spPr>
          <a:xfrm>
            <a:off x="10764" y="430704"/>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49"/>
          <p:cNvSpPr txBox="1"/>
          <p:nvPr>
            <p:ph idx="2" type="body"/>
          </p:nvPr>
        </p:nvSpPr>
        <p:spPr>
          <a:xfrm>
            <a:off x="846019" y="377243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9"/>
          <p:cNvSpPr txBox="1"/>
          <p:nvPr>
            <p:ph idx="3" type="body"/>
          </p:nvPr>
        </p:nvSpPr>
        <p:spPr>
          <a:xfrm>
            <a:off x="2973021" y="376618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9"/>
          <p:cNvSpPr txBox="1"/>
          <p:nvPr>
            <p:ph idx="4" type="body"/>
          </p:nvPr>
        </p:nvSpPr>
        <p:spPr>
          <a:xfrm>
            <a:off x="5116948" y="375772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49"/>
          <p:cNvSpPr txBox="1"/>
          <p:nvPr>
            <p:ph idx="5" type="body"/>
          </p:nvPr>
        </p:nvSpPr>
        <p:spPr>
          <a:xfrm>
            <a:off x="7271386" y="375147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49"/>
          <p:cNvSpPr txBox="1"/>
          <p:nvPr>
            <p:ph idx="6" type="body"/>
          </p:nvPr>
        </p:nvSpPr>
        <p:spPr>
          <a:xfrm>
            <a:off x="9391239" y="3739902"/>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8" name="Google Shape;118;p49"/>
          <p:cNvGrpSpPr/>
          <p:nvPr/>
        </p:nvGrpSpPr>
        <p:grpSpPr>
          <a:xfrm>
            <a:off x="4571670" y="6135034"/>
            <a:ext cx="3059425" cy="407404"/>
            <a:chOff x="4345239" y="6324600"/>
            <a:chExt cx="3059425" cy="407404"/>
          </a:xfrm>
        </p:grpSpPr>
        <p:sp>
          <p:nvSpPr>
            <p:cNvPr id="119" name="Google Shape;119;p49"/>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20" name="Google Shape;120;p49"/>
            <p:cNvPicPr preferRelativeResize="0"/>
            <p:nvPr/>
          </p:nvPicPr>
          <p:blipFill rotWithShape="1">
            <a:blip r:embed="rId2">
              <a:alphaModFix/>
            </a:blip>
            <a:srcRect b="-7348" l="28689" r="49707" t="328"/>
            <a:stretch/>
          </p:blipFill>
          <p:spPr>
            <a:xfrm>
              <a:off x="4345239" y="6324600"/>
              <a:ext cx="358362" cy="40740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https://tourism4sdgs.org/"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s://www.gstcouncil.org/gstc-criteria/" TargetMode="External"/><Relationship Id="rId4" Type="http://schemas.openxmlformats.org/officeDocument/2006/relationships/image" Target="../media/image17.png"/><Relationship Id="rId5" Type="http://schemas.openxmlformats.org/officeDocument/2006/relationships/hyperlink" Target="https://www.gstcouncil.org/gstc-criteria/" TargetMode="External"/><Relationship Id="rId6"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s://masschallenge.org/article/agriculture-innovation" TargetMode="External"/><Relationship Id="rId4" Type="http://schemas.openxmlformats.org/officeDocument/2006/relationships/image" Target="../media/image25.jpg"/><Relationship Id="rId5"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s://youtu.be/aRxymTETvXk" TargetMode="Externa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modirjord.is/en/" TargetMode="External"/><Relationship Id="rId4" Type="http://schemas.openxmlformats.org/officeDocument/2006/relationships/hyperlink" Target="https://firbas.com/en/" TargetMode="External"/><Relationship Id="rId9" Type="http://schemas.openxmlformats.org/officeDocument/2006/relationships/hyperlink" Target="https://www.fridheimar.is/en" TargetMode="External"/><Relationship Id="rId5" Type="http://schemas.openxmlformats.org/officeDocument/2006/relationships/hyperlink" Target="https://firbas.com/en/" TargetMode="External"/><Relationship Id="rId6" Type="http://schemas.openxmlformats.org/officeDocument/2006/relationships/hyperlink" Target="https://firbas.com/en/" TargetMode="External"/><Relationship Id="rId7" Type="http://schemas.openxmlformats.org/officeDocument/2006/relationships/hyperlink" Target="https://www.fridheimar.is/en" TargetMode="External"/><Relationship Id="rId8" Type="http://schemas.openxmlformats.org/officeDocument/2006/relationships/hyperlink" Target="https://www.fridheimar.is/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s://www.youtube.com/watch?v=sXmBA-u3kyg" TargetMode="External"/><Relationship Id="rId4" Type="http://schemas.openxmlformats.org/officeDocument/2006/relationships/image" Target="../media/image27.jpg"/><Relationship Id="rId5" Type="http://schemas.openxmlformats.org/officeDocument/2006/relationships/hyperlink" Target="https://www.fao.org/3/i3347e/i3347e.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s://www.youtube.com/channel/UCTViMLo7TqGSW7-uhEPdDjA" TargetMode="External"/><Relationship Id="rId4" Type="http://schemas.openxmlformats.org/officeDocument/2006/relationships/image" Target="../media/image23.jpg"/><Relationship Id="rId5" Type="http://schemas.openxmlformats.org/officeDocument/2006/relationships/hyperlink" Target="https://www.youtube.com/channel/UCTViMLo7TqGSW7-uhEPdDjA%C2%B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s://www.youtube.com/@peakentrepreneurs2892/videos" TargetMode="External"/><Relationship Id="rId4" Type="http://schemas.openxmlformats.org/officeDocument/2006/relationships/hyperlink" Target="https://www.tiktok.com/@peakentrepreneurs" TargetMode="External"/><Relationship Id="rId9" Type="http://schemas.openxmlformats.org/officeDocument/2006/relationships/image" Target="../media/image14.png"/><Relationship Id="rId5" Type="http://schemas.openxmlformats.org/officeDocument/2006/relationships/hyperlink" Target="https://www.instagram.com/peak.entrepreneurs/" TargetMode="External"/><Relationship Id="rId6" Type="http://schemas.openxmlformats.org/officeDocument/2006/relationships/hyperlink" Target="https://www.facebook.com/PeakEntrepreneurs" TargetMode="External"/><Relationship Id="rId7" Type="http://schemas.openxmlformats.org/officeDocument/2006/relationships/image" Target="../media/image18.png"/><Relationship Id="rId8"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unwto.org/global-code-of-ethics-for-tourism"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www.youtube.com/watch?v=dpLFuToprqg" TargetMode="External"/><Relationship Id="rId4" Type="http://schemas.openxmlformats.org/officeDocument/2006/relationships/image" Target="../media/image28.jpg"/><Relationship Id="rId5" Type="http://schemas.openxmlformats.org/officeDocument/2006/relationships/hyperlink" Target="https://www.gstcouncil.org/about/" TargetMode="External"/><Relationship Id="rId6" Type="http://schemas.openxmlformats.org/officeDocument/2006/relationships/image" Target="../media/image13.png"/><Relationship Id="rId7" Type="http://schemas.openxmlformats.org/officeDocument/2006/relationships/hyperlink" Target="https://www.youtube.com/watch?v=dpLFuToprq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
          <p:cNvSpPr txBox="1"/>
          <p:nvPr>
            <p:ph idx="1" type="body"/>
          </p:nvPr>
        </p:nvSpPr>
        <p:spPr>
          <a:xfrm>
            <a:off x="5031000" y="4306100"/>
            <a:ext cx="4944300" cy="2213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900"/>
              <a:t>Montagna sostenibile</a:t>
            </a:r>
            <a:endParaRPr sz="2900"/>
          </a:p>
          <a:p>
            <a:pPr indent="0" lvl="0" marL="0" rtl="0" algn="l">
              <a:lnSpc>
                <a:spcPct val="115000"/>
              </a:lnSpc>
              <a:spcBef>
                <a:spcPts val="0"/>
              </a:spcBef>
              <a:spcAft>
                <a:spcPts val="0"/>
              </a:spcAft>
              <a:buNone/>
            </a:pPr>
            <a:r>
              <a:rPr lang="en-US" sz="2900"/>
              <a:t>Turismo, alimentazione e </a:t>
            </a:r>
            <a:endParaRPr sz="2900"/>
          </a:p>
          <a:p>
            <a:pPr indent="0" lvl="0" marL="0" rtl="0" algn="l">
              <a:lnSpc>
                <a:spcPct val="115000"/>
              </a:lnSpc>
              <a:spcBef>
                <a:spcPts val="0"/>
              </a:spcBef>
              <a:spcAft>
                <a:spcPts val="0"/>
              </a:spcAft>
              <a:buNone/>
            </a:pPr>
            <a:r>
              <a:rPr lang="en-US" sz="2900"/>
              <a:t>Agricoltura L'innovazione</a:t>
            </a:r>
            <a:endParaRPr sz="2900"/>
          </a:p>
          <a:p>
            <a:pPr indent="-228600" lvl="0" marL="457200" rtl="0" algn="l">
              <a:lnSpc>
                <a:spcPct val="90000"/>
              </a:lnSpc>
              <a:spcBef>
                <a:spcPts val="0"/>
              </a:spcBef>
              <a:spcAft>
                <a:spcPts val="0"/>
              </a:spcAft>
              <a:buSzPts val="5000"/>
              <a:buNone/>
            </a:pPr>
            <a:r>
              <a:rPr lang="en-US" sz="2900"/>
              <a:t> </a:t>
            </a:r>
            <a:endParaRPr sz="4300"/>
          </a:p>
          <a:p>
            <a:pPr indent="0" lvl="0" marL="0" rtl="0" algn="l">
              <a:lnSpc>
                <a:spcPct val="90000"/>
              </a:lnSpc>
              <a:spcBef>
                <a:spcPts val="0"/>
              </a:spcBef>
              <a:spcAft>
                <a:spcPts val="0"/>
              </a:spcAft>
              <a:buSzPts val="5000"/>
              <a:buNone/>
            </a:pPr>
            <a:r>
              <a:t/>
            </a:r>
            <a:endParaRPr sz="4300"/>
          </a:p>
        </p:txBody>
      </p:sp>
      <p:sp>
        <p:nvSpPr>
          <p:cNvPr id="163" name="Google Shape;163;p3"/>
          <p:cNvSpPr txBox="1"/>
          <p:nvPr>
            <p:ph idx="3" type="body"/>
          </p:nvPr>
        </p:nvSpPr>
        <p:spPr>
          <a:xfrm>
            <a:off x="5259598" y="3464550"/>
            <a:ext cx="3427202"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4800">
                <a:solidFill>
                  <a:srgbClr val="20EEF1"/>
                </a:solidFill>
              </a:rPr>
              <a:t>Modulo 3b</a:t>
            </a:r>
            <a:endParaRPr sz="4800">
              <a:solidFill>
                <a:srgbClr val="20EEF1"/>
              </a:solidFill>
            </a:endParaRPr>
          </a:p>
        </p:txBody>
      </p:sp>
      <p:grpSp>
        <p:nvGrpSpPr>
          <p:cNvPr id="164" name="Google Shape;164;p3"/>
          <p:cNvGrpSpPr/>
          <p:nvPr/>
        </p:nvGrpSpPr>
        <p:grpSpPr>
          <a:xfrm>
            <a:off x="2088627" y="3786905"/>
            <a:ext cx="2082443" cy="2861107"/>
            <a:chOff x="5875548" y="3125276"/>
            <a:chExt cx="438214" cy="602070"/>
          </a:xfrm>
        </p:grpSpPr>
        <p:sp>
          <p:nvSpPr>
            <p:cNvPr id="165" name="Google Shape;165;p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294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 name="Google Shape;166;p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67" name="Google Shape;167;p3"/>
          <p:cNvPicPr preferRelativeResize="0"/>
          <p:nvPr>
            <p:ph idx="2" type="pic"/>
          </p:nvPr>
        </p:nvPicPr>
        <p:blipFill rotWithShape="1">
          <a:blip r:embed="rId3">
            <a:alphaModFix/>
          </a:blip>
          <a:srcRect b="0" l="0" r="0" t="0"/>
          <a:stretch/>
        </p:blipFill>
        <p:spPr>
          <a:xfrm rot="5400000">
            <a:off x="-1249018" y="1249017"/>
            <a:ext cx="6858000" cy="43599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7">
            <a:hlinkClick r:id="rId3"/>
          </p:cNvPr>
          <p:cNvPicPr preferRelativeResize="0"/>
          <p:nvPr>
            <p:ph idx="2" type="pic"/>
          </p:nvPr>
        </p:nvPicPr>
        <p:blipFill rotWithShape="1">
          <a:blip r:embed="rId4">
            <a:alphaModFix/>
          </a:blip>
          <a:srcRect b="-58207" l="-2372" r="-1097" t="-37515"/>
          <a:stretch/>
        </p:blipFill>
        <p:spPr>
          <a:xfrm>
            <a:off x="8602663" y="1265238"/>
            <a:ext cx="2265362" cy="3978275"/>
          </a:xfrm>
          <a:prstGeom prst="rect">
            <a:avLst/>
          </a:prstGeom>
          <a:solidFill>
            <a:schemeClr val="lt1"/>
          </a:solidFill>
          <a:ln>
            <a:noFill/>
          </a:ln>
        </p:spPr>
      </p:pic>
      <p:sp>
        <p:nvSpPr>
          <p:cNvPr id="247" name="Google Shape;247;p7"/>
          <p:cNvSpPr txBox="1"/>
          <p:nvPr>
            <p:ph idx="1" type="body"/>
          </p:nvPr>
        </p:nvSpPr>
        <p:spPr>
          <a:xfrm>
            <a:off x="734713" y="3080207"/>
            <a:ext cx="7103001" cy="296065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959"/>
              </a:buClr>
              <a:buSzPts val="2595"/>
              <a:buNone/>
            </a:pPr>
            <a:r>
              <a:t/>
            </a:r>
            <a:endParaRPr/>
          </a:p>
          <a:p>
            <a:pPr indent="-228600" lvl="0" marL="228600" rtl="0" algn="l">
              <a:lnSpc>
                <a:spcPct val="90000"/>
              </a:lnSpc>
              <a:spcBef>
                <a:spcPts val="0"/>
              </a:spcBef>
              <a:spcAft>
                <a:spcPts val="0"/>
              </a:spcAft>
              <a:buClr>
                <a:srgbClr val="595959"/>
              </a:buClr>
              <a:buSzPts val="2595"/>
              <a:buNone/>
            </a:pPr>
            <a:r>
              <a:rPr b="1" lang="en-US" sz="2400"/>
              <a:t>Climate resilience</a:t>
            </a:r>
            <a:r>
              <a:rPr lang="en-US" sz="2400"/>
              <a:t>:</a:t>
            </a:r>
            <a:endParaRPr/>
          </a:p>
          <a:p>
            <a:pPr indent="-228600" lvl="0" marL="228600" rtl="0" algn="l">
              <a:lnSpc>
                <a:spcPct val="90000"/>
              </a:lnSpc>
              <a:spcBef>
                <a:spcPts val="0"/>
              </a:spcBef>
              <a:spcAft>
                <a:spcPts val="0"/>
              </a:spcAft>
              <a:buClr>
                <a:srgbClr val="595959"/>
              </a:buClr>
              <a:buSzPts val="2595"/>
              <a:buNone/>
            </a:pPr>
            <a:r>
              <a:t/>
            </a:r>
            <a:endParaRPr sz="2400"/>
          </a:p>
          <a:p>
            <a:pPr indent="-228600" lvl="0" marL="228600" rtl="0" algn="just">
              <a:lnSpc>
                <a:spcPct val="90000"/>
              </a:lnSpc>
              <a:spcBef>
                <a:spcPts val="0"/>
              </a:spcBef>
              <a:spcAft>
                <a:spcPts val="0"/>
              </a:spcAft>
              <a:buClr>
                <a:srgbClr val="595959"/>
              </a:buClr>
              <a:buSzPts val="2595"/>
              <a:buNone/>
            </a:pPr>
            <a:r>
              <a:rPr lang="en-US"/>
              <a:t>“Among all this action, the challenge for the travel industry will be proving it’s not all greenwashing. Tourists, alongside investors, will hold companies to account over their progress, so there’s work being done on standards, regulations and reporting.”</a:t>
            </a:r>
            <a:endParaRPr/>
          </a:p>
          <a:p>
            <a:pPr indent="-228600" lvl="0" marL="228600" rtl="0" algn="r">
              <a:lnSpc>
                <a:spcPct val="90000"/>
              </a:lnSpc>
              <a:spcBef>
                <a:spcPts val="0"/>
              </a:spcBef>
              <a:spcAft>
                <a:spcPts val="0"/>
              </a:spcAft>
              <a:buClr>
                <a:srgbClr val="595959"/>
              </a:buClr>
              <a:buSzPts val="2595"/>
              <a:buNone/>
            </a:pPr>
            <a:r>
              <a:rPr lang="en-US" sz="1700"/>
              <a:t>Skift 2022</a:t>
            </a:r>
            <a:endParaRPr sz="1700"/>
          </a:p>
        </p:txBody>
      </p:sp>
      <p:sp>
        <p:nvSpPr>
          <p:cNvPr id="248" name="Google Shape;248;p7"/>
          <p:cNvSpPr txBox="1"/>
          <p:nvPr>
            <p:ph idx="3" type="body"/>
          </p:nvPr>
        </p:nvSpPr>
        <p:spPr>
          <a:xfrm>
            <a:off x="624908" y="592184"/>
            <a:ext cx="7322609" cy="94330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sz="3200">
                <a:solidFill>
                  <a:srgbClr val="20EEF1"/>
                </a:solidFill>
              </a:rPr>
              <a:t>Connecting Innovative Mountain Tourism       </a:t>
            </a:r>
            <a:endParaRPr/>
          </a:p>
          <a:p>
            <a:pPr indent="0" lvl="0" marL="0" rtl="0" algn="l">
              <a:lnSpc>
                <a:spcPct val="90000"/>
              </a:lnSpc>
              <a:spcBef>
                <a:spcPts val="0"/>
              </a:spcBef>
              <a:spcAft>
                <a:spcPts val="0"/>
              </a:spcAft>
              <a:buClr>
                <a:schemeClr val="lt1"/>
              </a:buClr>
              <a:buSzPts val="3600"/>
              <a:buNone/>
            </a:pPr>
            <a:r>
              <a:rPr lang="en-US" sz="3200">
                <a:solidFill>
                  <a:srgbClr val="20EEF1"/>
                </a:solidFill>
              </a:rPr>
              <a:t>   and the </a:t>
            </a:r>
            <a:r>
              <a:rPr b="1" lang="en-US" sz="3200">
                <a:solidFill>
                  <a:srgbClr val="20EEF1"/>
                </a:solidFill>
              </a:rPr>
              <a:t>SDGs</a:t>
            </a:r>
            <a:endParaRPr b="1" sz="3200">
              <a:solidFill>
                <a:srgbClr val="20EEF1"/>
              </a:solidFill>
            </a:endParaRPr>
          </a:p>
        </p:txBody>
      </p:sp>
      <p:sp>
        <p:nvSpPr>
          <p:cNvPr id="249" name="Google Shape;249;p7"/>
          <p:cNvSpPr/>
          <p:nvPr/>
        </p:nvSpPr>
        <p:spPr>
          <a:xfrm rot="1699289">
            <a:off x="5839843" y="1516684"/>
            <a:ext cx="2817149" cy="1431113"/>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70C0"/>
                </a:solidFill>
                <a:latin typeface="Arial"/>
                <a:ea typeface="Arial"/>
                <a:cs typeface="Arial"/>
                <a:sym typeface="Arial"/>
              </a:rPr>
              <a:t>Find out what you can do? Click on the screen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73">
            <a:hlinkClick r:id="rId3"/>
          </p:cNvPr>
          <p:cNvPicPr preferRelativeResize="0"/>
          <p:nvPr>
            <p:ph idx="2" type="pic"/>
          </p:nvPr>
        </p:nvPicPr>
        <p:blipFill rotWithShape="1">
          <a:blip r:embed="rId4">
            <a:alphaModFix/>
          </a:blip>
          <a:srcRect b="-59770" l="-6398" r="-6348" t="-38219"/>
          <a:stretch/>
        </p:blipFill>
        <p:spPr>
          <a:xfrm>
            <a:off x="8602663" y="1265238"/>
            <a:ext cx="2265362" cy="3978275"/>
          </a:xfrm>
          <a:prstGeom prst="rect">
            <a:avLst/>
          </a:prstGeom>
          <a:solidFill>
            <a:schemeClr val="lt1"/>
          </a:solidFill>
          <a:ln>
            <a:noFill/>
          </a:ln>
        </p:spPr>
      </p:pic>
      <p:sp>
        <p:nvSpPr>
          <p:cNvPr id="255" name="Google Shape;255;p73"/>
          <p:cNvSpPr txBox="1"/>
          <p:nvPr>
            <p:ph idx="1" type="body"/>
          </p:nvPr>
        </p:nvSpPr>
        <p:spPr>
          <a:xfrm>
            <a:off x="676583" y="3617461"/>
            <a:ext cx="7146617" cy="2123529"/>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595959"/>
              </a:buClr>
              <a:buSzPts val="2400"/>
              <a:buNone/>
            </a:pPr>
            <a:r>
              <a:rPr lang="en-US"/>
              <a:t>Check on the </a:t>
            </a:r>
            <a:r>
              <a:rPr b="1" lang="en-US" sz="2400"/>
              <a:t>GSTC</a:t>
            </a:r>
            <a:r>
              <a:rPr lang="en-US" sz="2400"/>
              <a:t> Industry Criteria with performance indicators to help you build a sustainable business in the mountains.</a:t>
            </a:r>
            <a:endParaRPr/>
          </a:p>
          <a:p>
            <a:pPr indent="-228600" lvl="0" marL="228600" rtl="0" algn="just">
              <a:lnSpc>
                <a:spcPct val="90000"/>
              </a:lnSpc>
              <a:spcBef>
                <a:spcPts val="0"/>
              </a:spcBef>
              <a:spcAft>
                <a:spcPts val="0"/>
              </a:spcAft>
              <a:buClr>
                <a:srgbClr val="595959"/>
              </a:buClr>
              <a:buSzPts val="2400"/>
              <a:buNone/>
            </a:pPr>
            <a:r>
              <a:t/>
            </a:r>
            <a:endParaRPr/>
          </a:p>
          <a:p>
            <a:pPr indent="-228600" lvl="0" marL="228600" rtl="0" algn="just">
              <a:lnSpc>
                <a:spcPct val="90000"/>
              </a:lnSpc>
              <a:spcBef>
                <a:spcPts val="0"/>
              </a:spcBef>
              <a:spcAft>
                <a:spcPts val="0"/>
              </a:spcAft>
              <a:buClr>
                <a:srgbClr val="595959"/>
              </a:buClr>
              <a:buSzPts val="2400"/>
              <a:buNone/>
            </a:pPr>
            <a:r>
              <a:rPr lang="en-US" sz="2400"/>
              <a:t>Also, familiarise with the criteria in your </a:t>
            </a:r>
            <a:r>
              <a:rPr lang="en-US"/>
              <a:t>own </a:t>
            </a:r>
            <a:r>
              <a:rPr lang="en-US" sz="2400"/>
              <a:t>country.</a:t>
            </a:r>
            <a:endParaRPr sz="1700"/>
          </a:p>
        </p:txBody>
      </p:sp>
      <p:sp>
        <p:nvSpPr>
          <p:cNvPr id="256" name="Google Shape;256;p73"/>
          <p:cNvSpPr txBox="1"/>
          <p:nvPr>
            <p:ph idx="3" type="body"/>
          </p:nvPr>
        </p:nvSpPr>
        <p:spPr>
          <a:xfrm>
            <a:off x="705801" y="541948"/>
            <a:ext cx="6837999" cy="107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sz="3200">
                <a:solidFill>
                  <a:srgbClr val="20EEF1"/>
                </a:solidFill>
              </a:rPr>
              <a:t>Want to be a </a:t>
            </a:r>
            <a:r>
              <a:rPr b="1" lang="en-US" sz="3200">
                <a:solidFill>
                  <a:srgbClr val="20EEF1"/>
                </a:solidFill>
              </a:rPr>
              <a:t>Responsible Mountain Entrepreneur</a:t>
            </a:r>
            <a:r>
              <a:rPr lang="en-US" sz="3200">
                <a:solidFill>
                  <a:srgbClr val="20EEF1"/>
                </a:solidFill>
              </a:rPr>
              <a:t>? </a:t>
            </a:r>
            <a:endParaRPr sz="3200">
              <a:solidFill>
                <a:srgbClr val="20EEF1"/>
              </a:solidFill>
            </a:endParaRPr>
          </a:p>
        </p:txBody>
      </p:sp>
      <p:sp>
        <p:nvSpPr>
          <p:cNvPr id="257" name="Google Shape;257;p73"/>
          <p:cNvSpPr/>
          <p:nvPr/>
        </p:nvSpPr>
        <p:spPr>
          <a:xfrm rot="1984198">
            <a:off x="5911894" y="1519601"/>
            <a:ext cx="2718751" cy="1337113"/>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70C0"/>
                </a:solidFill>
                <a:latin typeface="Arial"/>
                <a:ea typeface="Arial"/>
                <a:cs typeface="Arial"/>
                <a:sym typeface="Arial"/>
              </a:rPr>
              <a:t>Industry Criteria -        Click on the screen</a:t>
            </a:r>
            <a:endParaRPr b="0" i="0" sz="1400" u="none" cap="none" strike="noStrike">
              <a:solidFill>
                <a:srgbClr val="000000"/>
              </a:solidFill>
              <a:latin typeface="Arial"/>
              <a:ea typeface="Arial"/>
              <a:cs typeface="Arial"/>
              <a:sym typeface="Arial"/>
            </a:endParaRPr>
          </a:p>
        </p:txBody>
      </p:sp>
      <p:pic>
        <p:nvPicPr>
          <p:cNvPr id="258" name="Google Shape;258;p73">
            <a:hlinkClick r:id="rId5"/>
          </p:cNvPr>
          <p:cNvPicPr preferRelativeResize="0"/>
          <p:nvPr/>
        </p:nvPicPr>
        <p:blipFill rotWithShape="1">
          <a:blip r:embed="rId6">
            <a:alphaModFix/>
          </a:blip>
          <a:srcRect b="0" l="0" r="0" t="0"/>
          <a:stretch/>
        </p:blipFill>
        <p:spPr>
          <a:xfrm>
            <a:off x="8612650" y="4414100"/>
            <a:ext cx="2255375" cy="67773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13">
            <a:hlinkClick r:id="rId3"/>
          </p:cNvPr>
          <p:cNvPicPr preferRelativeResize="0"/>
          <p:nvPr>
            <p:ph idx="2" type="pic"/>
          </p:nvPr>
        </p:nvPicPr>
        <p:blipFill rotWithShape="1">
          <a:blip r:embed="rId4">
            <a:alphaModFix/>
          </a:blip>
          <a:srcRect b="3008" l="0" r="0" t="3009"/>
          <a:stretch/>
        </p:blipFill>
        <p:spPr>
          <a:xfrm>
            <a:off x="7329563" y="-1"/>
            <a:ext cx="4862437" cy="6855220"/>
          </a:xfrm>
          <a:prstGeom prst="rect">
            <a:avLst/>
          </a:prstGeom>
          <a:noFill/>
          <a:ln>
            <a:noFill/>
          </a:ln>
        </p:spPr>
      </p:pic>
      <p:sp>
        <p:nvSpPr>
          <p:cNvPr id="264" name="Google Shape;264;p13"/>
          <p:cNvSpPr txBox="1"/>
          <p:nvPr>
            <p:ph idx="1" type="body"/>
          </p:nvPr>
        </p:nvSpPr>
        <p:spPr>
          <a:xfrm>
            <a:off x="349012" y="993851"/>
            <a:ext cx="6971700" cy="156929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rPr lang="en-US"/>
              <a:t>Learn about 10 new tech trends in innovative agriculture by clicking on the photo  </a:t>
            </a:r>
            <a:endParaRPr/>
          </a:p>
        </p:txBody>
      </p:sp>
      <p:sp>
        <p:nvSpPr>
          <p:cNvPr id="265" name="Google Shape;265;p13"/>
          <p:cNvSpPr txBox="1"/>
          <p:nvPr>
            <p:ph idx="3" type="body"/>
          </p:nvPr>
        </p:nvSpPr>
        <p:spPr>
          <a:xfrm>
            <a:off x="364983" y="698589"/>
            <a:ext cx="6393328" cy="582221"/>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21621"/>
              <a:buNone/>
            </a:pPr>
            <a:r>
              <a:rPr lang="en-US" sz="3200">
                <a:solidFill>
                  <a:srgbClr val="0070C0"/>
                </a:solidFill>
              </a:rPr>
              <a:t>Is </a:t>
            </a:r>
            <a:r>
              <a:rPr b="1" lang="en-US" sz="3200">
                <a:solidFill>
                  <a:srgbClr val="0070C0"/>
                </a:solidFill>
              </a:rPr>
              <a:t>Agriculture or Farming </a:t>
            </a:r>
            <a:r>
              <a:rPr lang="en-US" sz="3200">
                <a:solidFill>
                  <a:srgbClr val="0070C0"/>
                </a:solidFill>
              </a:rPr>
              <a:t>your passion?</a:t>
            </a:r>
            <a:endParaRPr sz="3200">
              <a:solidFill>
                <a:srgbClr val="0070C0"/>
              </a:solidFill>
            </a:endParaRPr>
          </a:p>
          <a:p>
            <a:pPr indent="0" lvl="0" marL="0" rtl="0" algn="l">
              <a:lnSpc>
                <a:spcPct val="90000"/>
              </a:lnSpc>
              <a:spcBef>
                <a:spcPts val="0"/>
              </a:spcBef>
              <a:spcAft>
                <a:spcPts val="0"/>
              </a:spcAft>
              <a:buClr>
                <a:srgbClr val="595959"/>
              </a:buClr>
              <a:buSzPct val="108107"/>
              <a:buNone/>
            </a:pPr>
            <a:r>
              <a:t/>
            </a:r>
            <a:endParaRPr/>
          </a:p>
        </p:txBody>
      </p:sp>
      <p:grpSp>
        <p:nvGrpSpPr>
          <p:cNvPr id="266" name="Google Shape;266;p13"/>
          <p:cNvGrpSpPr/>
          <p:nvPr/>
        </p:nvGrpSpPr>
        <p:grpSpPr>
          <a:xfrm rot="-766166">
            <a:off x="7791905" y="721267"/>
            <a:ext cx="2082443" cy="2861107"/>
            <a:chOff x="5875548" y="3125276"/>
            <a:chExt cx="438214" cy="602070"/>
          </a:xfrm>
        </p:grpSpPr>
        <p:sp>
          <p:nvSpPr>
            <p:cNvPr id="267" name="Google Shape;267;p1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294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8" name="Google Shape;268;p1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9" name="Google Shape;269;p13"/>
          <p:cNvSpPr/>
          <p:nvPr/>
        </p:nvSpPr>
        <p:spPr>
          <a:xfrm rot="1115414">
            <a:off x="9815454" y="881973"/>
            <a:ext cx="1588264" cy="543064"/>
          </a:xfrm>
          <a:prstGeom prst="ellipse">
            <a:avLst/>
          </a:prstGeom>
          <a:solidFill>
            <a:srgbClr val="00B0F0"/>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Click!</a:t>
            </a:r>
            <a:endParaRPr b="0" i="0" sz="1400" u="none" cap="none" strike="noStrike">
              <a:solidFill>
                <a:srgbClr val="000000"/>
              </a:solidFill>
              <a:latin typeface="Arial"/>
              <a:ea typeface="Arial"/>
              <a:cs typeface="Arial"/>
              <a:sym typeface="Arial"/>
            </a:endParaRPr>
          </a:p>
        </p:txBody>
      </p:sp>
      <p:sp>
        <p:nvSpPr>
          <p:cNvPr id="270" name="Google Shape;270;p13"/>
          <p:cNvSpPr/>
          <p:nvPr/>
        </p:nvSpPr>
        <p:spPr>
          <a:xfrm>
            <a:off x="6064919" y="2058823"/>
            <a:ext cx="856800" cy="257700"/>
          </a:xfrm>
          <a:prstGeom prst="rightArrow">
            <a:avLst>
              <a:gd fmla="val 50000" name="adj1"/>
              <a:gd fmla="val 50000" name="adj2"/>
            </a:avLst>
          </a:prstGeom>
          <a:solidFill>
            <a:srgbClr val="00B0F0"/>
          </a:solidFill>
          <a:ln cap="flat" cmpd="sng" w="25400">
            <a:solidFill>
              <a:srgbClr val="054F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Mynd sem inniheldur gras, gir�ing, kind, utandyra&#10;&#10;Lýsing sjálfkrafa búin til" id="271" name="Google Shape;271;p13"/>
          <p:cNvPicPr preferRelativeResize="0"/>
          <p:nvPr/>
        </p:nvPicPr>
        <p:blipFill rotWithShape="1">
          <a:blip r:embed="rId5">
            <a:alphaModFix/>
          </a:blip>
          <a:srcRect b="0" l="0" r="0" t="0"/>
          <a:stretch/>
        </p:blipFill>
        <p:spPr>
          <a:xfrm>
            <a:off x="1777313" y="2858406"/>
            <a:ext cx="4115097" cy="30863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74">
            <a:hlinkClick r:id="rId3"/>
          </p:cNvPr>
          <p:cNvPicPr preferRelativeResize="0"/>
          <p:nvPr>
            <p:ph idx="2" type="pic"/>
          </p:nvPr>
        </p:nvPicPr>
        <p:blipFill rotWithShape="1">
          <a:blip r:embed="rId4">
            <a:alphaModFix/>
          </a:blip>
          <a:srcRect b="0" l="24567" r="24566" t="0"/>
          <a:stretch/>
        </p:blipFill>
        <p:spPr>
          <a:xfrm>
            <a:off x="7003915" y="1147863"/>
            <a:ext cx="5188085" cy="4202350"/>
          </a:xfrm>
          <a:prstGeom prst="rect">
            <a:avLst/>
          </a:prstGeom>
          <a:solidFill>
            <a:schemeClr val="lt1"/>
          </a:solidFill>
          <a:ln>
            <a:noFill/>
          </a:ln>
        </p:spPr>
      </p:pic>
      <p:sp>
        <p:nvSpPr>
          <p:cNvPr id="277" name="Google Shape;277;p74"/>
          <p:cNvSpPr txBox="1"/>
          <p:nvPr>
            <p:ph idx="1" type="body"/>
          </p:nvPr>
        </p:nvSpPr>
        <p:spPr>
          <a:xfrm>
            <a:off x="331721" y="1935481"/>
            <a:ext cx="6281114" cy="117759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959"/>
              </a:buClr>
              <a:buSzPts val="2400"/>
              <a:buNone/>
            </a:pPr>
            <a:r>
              <a:rPr lang="en-US">
                <a:solidFill>
                  <a:schemeClr val="lt1"/>
                </a:solidFill>
              </a:rPr>
              <a:t>Do you want to combine mountain farming and tourism? Take a look at what others are doing.</a:t>
            </a:r>
            <a:endParaRPr>
              <a:solidFill>
                <a:schemeClr val="lt1"/>
              </a:solidFill>
            </a:endParaRPr>
          </a:p>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t/>
            </a:r>
            <a:endParaRPr/>
          </a:p>
        </p:txBody>
      </p:sp>
      <p:sp>
        <p:nvSpPr>
          <p:cNvPr id="278" name="Google Shape;278;p74"/>
          <p:cNvSpPr txBox="1"/>
          <p:nvPr>
            <p:ph idx="3" type="body"/>
          </p:nvPr>
        </p:nvSpPr>
        <p:spPr>
          <a:xfrm>
            <a:off x="765643" y="933256"/>
            <a:ext cx="3603823" cy="8161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600"/>
              <a:buNone/>
            </a:pPr>
            <a:r>
              <a:rPr b="1" lang="en-US" sz="3200">
                <a:solidFill>
                  <a:srgbClr val="20EEF1"/>
                </a:solidFill>
              </a:rPr>
              <a:t>Agritourism</a:t>
            </a:r>
            <a:endParaRPr b="1" sz="3200">
              <a:solidFill>
                <a:srgbClr val="20EEF1"/>
              </a:solidFill>
            </a:endParaRPr>
          </a:p>
          <a:p>
            <a:pPr indent="0" lvl="0" marL="0" rtl="0" algn="l">
              <a:lnSpc>
                <a:spcPct val="90000"/>
              </a:lnSpc>
              <a:spcBef>
                <a:spcPts val="0"/>
              </a:spcBef>
              <a:spcAft>
                <a:spcPts val="0"/>
              </a:spcAft>
              <a:buClr>
                <a:schemeClr val="lt1"/>
              </a:buClr>
              <a:buSzPts val="3600"/>
              <a:buNone/>
            </a:pPr>
            <a:r>
              <a:t/>
            </a:r>
            <a:endParaRPr/>
          </a:p>
        </p:txBody>
      </p:sp>
      <p:sp>
        <p:nvSpPr>
          <p:cNvPr id="279" name="Google Shape;279;p74"/>
          <p:cNvSpPr/>
          <p:nvPr/>
        </p:nvSpPr>
        <p:spPr>
          <a:xfrm rot="677893">
            <a:off x="1334023" y="3704215"/>
            <a:ext cx="4276510" cy="1426955"/>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70C0"/>
                </a:solidFill>
                <a:latin typeface="Arial"/>
                <a:ea typeface="Arial"/>
                <a:cs typeface="Arial"/>
                <a:sym typeface="Arial"/>
              </a:rPr>
              <a:t>An example of sustainability and agritourism, click on the screen.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75"/>
          <p:cNvSpPr txBox="1"/>
          <p:nvPr>
            <p:ph idx="1" type="body"/>
          </p:nvPr>
        </p:nvSpPr>
        <p:spPr>
          <a:xfrm>
            <a:off x="10764" y="430704"/>
            <a:ext cx="12181236" cy="76524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SzPct val="117647"/>
              <a:buNone/>
            </a:pPr>
            <a:r>
              <a:rPr lang="en-US">
                <a:solidFill>
                  <a:srgbClr val="7030A0"/>
                </a:solidFill>
              </a:rPr>
              <a:t>Want to learn more from others about agritourism?</a:t>
            </a:r>
            <a:endParaRPr/>
          </a:p>
          <a:p>
            <a:pPr indent="0" lvl="0" marL="0" rtl="0" algn="ctr">
              <a:lnSpc>
                <a:spcPct val="90000"/>
              </a:lnSpc>
              <a:spcBef>
                <a:spcPts val="0"/>
              </a:spcBef>
              <a:spcAft>
                <a:spcPts val="0"/>
              </a:spcAft>
              <a:buSzPct val="117647"/>
              <a:buNone/>
            </a:pPr>
            <a:r>
              <a:rPr lang="en-US">
                <a:solidFill>
                  <a:srgbClr val="7030A0"/>
                </a:solidFill>
              </a:rPr>
              <a:t>More examples:</a:t>
            </a:r>
            <a:endParaRPr>
              <a:solidFill>
                <a:srgbClr val="7030A0"/>
              </a:solidFill>
            </a:endParaRPr>
          </a:p>
          <a:p>
            <a:pPr indent="0" lvl="0" marL="0" rtl="0" algn="ctr">
              <a:lnSpc>
                <a:spcPct val="90000"/>
              </a:lnSpc>
              <a:spcBef>
                <a:spcPts val="0"/>
              </a:spcBef>
              <a:spcAft>
                <a:spcPts val="0"/>
              </a:spcAft>
              <a:buClr>
                <a:srgbClr val="595959"/>
              </a:buClr>
              <a:buSzPct val="117647"/>
              <a:buNone/>
            </a:pPr>
            <a:r>
              <a:t/>
            </a:r>
            <a:endParaRPr/>
          </a:p>
        </p:txBody>
      </p:sp>
      <p:sp>
        <p:nvSpPr>
          <p:cNvPr id="285" name="Google Shape;285;p75"/>
          <p:cNvSpPr txBox="1"/>
          <p:nvPr/>
        </p:nvSpPr>
        <p:spPr>
          <a:xfrm>
            <a:off x="927246" y="3848654"/>
            <a:ext cx="1734837" cy="86789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lt1"/>
              </a:buClr>
              <a:buSzPts val="2400"/>
              <a:buFont typeface="Arial"/>
              <a:buNone/>
            </a:pPr>
            <a:r>
              <a:rPr b="0" i="0" lang="en-US" sz="2800" u="sng" cap="none" strike="noStrike">
                <a:solidFill>
                  <a:schemeClr val="lt1"/>
                </a:solidFill>
                <a:latin typeface="Arial"/>
                <a:ea typeface="Arial"/>
                <a:cs typeface="Arial"/>
                <a:sym typeface="Arial"/>
                <a:hlinkClick r:id="rId3">
                  <a:extLst>
                    <a:ext uri="{A12FA001-AC4F-418D-AE19-62706E023703}">
                      <ahyp:hlinkClr val="tx"/>
                    </a:ext>
                  </a:extLst>
                </a:hlinkClick>
              </a:rPr>
              <a:t>Vallanes Iceland</a:t>
            </a:r>
            <a:endParaRPr b="0" i="0" sz="2800" u="none" cap="none" strike="noStrike">
              <a:solidFill>
                <a:schemeClr val="lt1"/>
              </a:solidFill>
              <a:latin typeface="Arial"/>
              <a:ea typeface="Arial"/>
              <a:cs typeface="Arial"/>
              <a:sym typeface="Arial"/>
            </a:endParaRPr>
          </a:p>
        </p:txBody>
      </p:sp>
      <p:sp>
        <p:nvSpPr>
          <p:cNvPr id="286" name="Google Shape;286;p75"/>
          <p:cNvSpPr txBox="1"/>
          <p:nvPr/>
        </p:nvSpPr>
        <p:spPr>
          <a:xfrm>
            <a:off x="5225175" y="3616408"/>
            <a:ext cx="1734837" cy="1255728"/>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lt1"/>
              </a:buClr>
              <a:buSzPts val="2400"/>
              <a:buFont typeface="Arial"/>
              <a:buNone/>
            </a:pPr>
            <a:r>
              <a:rPr b="0" i="0" lang="en-US" sz="2800" u="sng" cap="none" strike="noStrike">
                <a:solidFill>
                  <a:schemeClr val="lt1"/>
                </a:solidFill>
                <a:latin typeface="Arial"/>
                <a:ea typeface="Arial"/>
                <a:cs typeface="Arial"/>
                <a:sym typeface="Arial"/>
                <a:hlinkClick r:id="rId4">
                  <a:extLst>
                    <a:ext uri="{A12FA001-AC4F-418D-AE19-62706E023703}">
                      <ahyp:hlinkClr val="tx"/>
                    </a:ext>
                  </a:extLst>
                </a:hlinkClick>
              </a:rPr>
              <a:t>Kmetia-Urska</a:t>
            </a:r>
            <a:endParaRPr b="0" i="0" sz="2800" u="sng" cap="none" strike="noStrike">
              <a:solidFill>
                <a:schemeClr val="lt1"/>
              </a:solidFill>
              <a:latin typeface="Arial"/>
              <a:ea typeface="Arial"/>
              <a:cs typeface="Arial"/>
              <a:sym typeface="Arial"/>
              <a:hlinkClick r:id="rId5">
                <a:extLst>
                  <a:ext uri="{A12FA001-AC4F-418D-AE19-62706E023703}">
                    <ahyp:hlinkClr val="tx"/>
                  </a:ext>
                </a:extLst>
              </a:hlinkClick>
            </a:endParaRPr>
          </a:p>
          <a:p>
            <a:pPr indent="0" lvl="0" marL="0" marR="0" rtl="0" algn="ctr">
              <a:lnSpc>
                <a:spcPct val="90000"/>
              </a:lnSpc>
              <a:spcBef>
                <a:spcPts val="0"/>
              </a:spcBef>
              <a:spcAft>
                <a:spcPts val="0"/>
              </a:spcAft>
              <a:buClr>
                <a:schemeClr val="lt1"/>
              </a:buClr>
              <a:buSzPts val="2400"/>
              <a:buFont typeface="Arial"/>
              <a:buNone/>
            </a:pPr>
            <a:r>
              <a:rPr b="0" i="0" lang="en-US" sz="2800" u="sng" cap="none" strike="noStrike">
                <a:solidFill>
                  <a:schemeClr val="lt1"/>
                </a:solidFill>
                <a:latin typeface="Arial"/>
                <a:ea typeface="Arial"/>
                <a:cs typeface="Arial"/>
                <a:sym typeface="Arial"/>
                <a:hlinkClick r:id="rId6">
                  <a:extLst>
                    <a:ext uri="{A12FA001-AC4F-418D-AE19-62706E023703}">
                      <ahyp:hlinkClr val="tx"/>
                    </a:ext>
                  </a:extLst>
                </a:hlinkClick>
              </a:rPr>
              <a:t> Slovenia</a:t>
            </a:r>
            <a:endParaRPr b="0" i="0" sz="2800" u="none" cap="none" strike="noStrike">
              <a:solidFill>
                <a:schemeClr val="lt1"/>
              </a:solidFill>
              <a:latin typeface="Arial"/>
              <a:ea typeface="Arial"/>
              <a:cs typeface="Arial"/>
              <a:sym typeface="Arial"/>
            </a:endParaRPr>
          </a:p>
        </p:txBody>
      </p:sp>
      <p:sp>
        <p:nvSpPr>
          <p:cNvPr id="287" name="Google Shape;287;p75"/>
          <p:cNvSpPr txBox="1"/>
          <p:nvPr/>
        </p:nvSpPr>
        <p:spPr>
          <a:xfrm>
            <a:off x="9321759" y="3848614"/>
            <a:ext cx="1921262" cy="86793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lt1"/>
              </a:buClr>
              <a:buSzPts val="2400"/>
              <a:buFont typeface="Arial"/>
              <a:buNone/>
            </a:pPr>
            <a:r>
              <a:rPr b="0" i="0" lang="en-US" sz="2800" u="sng" cap="none" strike="noStrike">
                <a:solidFill>
                  <a:schemeClr val="lt1"/>
                </a:solidFill>
                <a:latin typeface="Arial"/>
                <a:ea typeface="Arial"/>
                <a:cs typeface="Arial"/>
                <a:sym typeface="Arial"/>
                <a:hlinkClick r:id="rId7">
                  <a:extLst>
                    <a:ext uri="{A12FA001-AC4F-418D-AE19-62706E023703}">
                      <ahyp:hlinkClr val="tx"/>
                    </a:ext>
                  </a:extLst>
                </a:hlinkClick>
              </a:rPr>
              <a:t>Friðheimar</a:t>
            </a:r>
            <a:r>
              <a:rPr b="0" i="0" lang="en-US" sz="2800" u="sng" cap="none" strike="noStrike">
                <a:solidFill>
                  <a:srgbClr val="87A66E"/>
                </a:solidFill>
                <a:latin typeface="Arial"/>
                <a:ea typeface="Arial"/>
                <a:cs typeface="Arial"/>
                <a:sym typeface="Arial"/>
                <a:hlinkClick r:id="rId8">
                  <a:extLst>
                    <a:ext uri="{A12FA001-AC4F-418D-AE19-62706E023703}">
                      <ahyp:hlinkClr val="tx"/>
                    </a:ext>
                  </a:extLst>
                </a:hlinkClick>
              </a:rPr>
              <a:t> </a:t>
            </a:r>
            <a:r>
              <a:rPr b="0" i="0" lang="en-US" sz="2800" u="sng" cap="none" strike="noStrike">
                <a:solidFill>
                  <a:schemeClr val="lt1"/>
                </a:solidFill>
                <a:latin typeface="Arial"/>
                <a:ea typeface="Arial"/>
                <a:cs typeface="Arial"/>
                <a:sym typeface="Arial"/>
                <a:hlinkClick r:id="rId9">
                  <a:extLst>
                    <a:ext uri="{A12FA001-AC4F-418D-AE19-62706E023703}">
                      <ahyp:hlinkClr val="tx"/>
                    </a:ext>
                  </a:extLst>
                </a:hlinkClick>
              </a:rPr>
              <a:t>Iceland</a:t>
            </a:r>
            <a:endParaRPr b="0" i="0" sz="2800" u="none" cap="none" strike="noStrike">
              <a:solidFill>
                <a:schemeClr val="lt1"/>
              </a:solidFill>
              <a:latin typeface="Arial"/>
              <a:ea typeface="Arial"/>
              <a:cs typeface="Arial"/>
              <a:sym typeface="Arial"/>
            </a:endParaRPr>
          </a:p>
        </p:txBody>
      </p:sp>
      <p:grpSp>
        <p:nvGrpSpPr>
          <p:cNvPr id="288" name="Google Shape;288;p75"/>
          <p:cNvGrpSpPr/>
          <p:nvPr/>
        </p:nvGrpSpPr>
        <p:grpSpPr>
          <a:xfrm>
            <a:off x="5552540" y="2125182"/>
            <a:ext cx="786437" cy="606871"/>
            <a:chOff x="5937975" y="5081700"/>
            <a:chExt cx="481050" cy="261850"/>
          </a:xfrm>
        </p:grpSpPr>
        <p:sp>
          <p:nvSpPr>
            <p:cNvPr id="289" name="Google Shape;289;p75"/>
            <p:cNvSpPr/>
            <p:nvPr/>
          </p:nvSpPr>
          <p:spPr>
            <a:xfrm>
              <a:off x="6104200" y="5081700"/>
              <a:ext cx="314825" cy="215575"/>
            </a:xfrm>
            <a:custGeom>
              <a:rect b="b" l="l" r="r" t="t"/>
              <a:pathLst>
                <a:path extrusionOk="0" fill="none" h="8623" w="12593">
                  <a:moveTo>
                    <a:pt x="5481" y="8622"/>
                  </a:moveTo>
                  <a:lnTo>
                    <a:pt x="5481" y="8622"/>
                  </a:lnTo>
                  <a:lnTo>
                    <a:pt x="6017" y="8574"/>
                  </a:lnTo>
                  <a:lnTo>
                    <a:pt x="6382" y="8525"/>
                  </a:lnTo>
                  <a:lnTo>
                    <a:pt x="6796" y="8452"/>
                  </a:lnTo>
                  <a:lnTo>
                    <a:pt x="7234" y="8354"/>
                  </a:lnTo>
                  <a:lnTo>
                    <a:pt x="7697" y="8257"/>
                  </a:lnTo>
                  <a:lnTo>
                    <a:pt x="8184" y="8086"/>
                  </a:lnTo>
                  <a:lnTo>
                    <a:pt x="8671" y="7892"/>
                  </a:lnTo>
                  <a:lnTo>
                    <a:pt x="9134" y="7648"/>
                  </a:lnTo>
                  <a:lnTo>
                    <a:pt x="9353" y="7526"/>
                  </a:lnTo>
                  <a:lnTo>
                    <a:pt x="9597" y="7356"/>
                  </a:lnTo>
                  <a:lnTo>
                    <a:pt x="9792" y="7185"/>
                  </a:lnTo>
                  <a:lnTo>
                    <a:pt x="9986" y="7015"/>
                  </a:lnTo>
                  <a:lnTo>
                    <a:pt x="10181" y="6820"/>
                  </a:lnTo>
                  <a:lnTo>
                    <a:pt x="10376" y="6601"/>
                  </a:lnTo>
                  <a:lnTo>
                    <a:pt x="10522" y="6357"/>
                  </a:lnTo>
                  <a:lnTo>
                    <a:pt x="10668" y="6114"/>
                  </a:lnTo>
                  <a:lnTo>
                    <a:pt x="10814" y="5846"/>
                  </a:lnTo>
                  <a:lnTo>
                    <a:pt x="10912" y="5554"/>
                  </a:lnTo>
                  <a:lnTo>
                    <a:pt x="11009" y="5261"/>
                  </a:lnTo>
                  <a:lnTo>
                    <a:pt x="11082" y="4945"/>
                  </a:lnTo>
                  <a:lnTo>
                    <a:pt x="11131" y="4579"/>
                  </a:lnTo>
                  <a:lnTo>
                    <a:pt x="11155" y="4214"/>
                  </a:lnTo>
                  <a:lnTo>
                    <a:pt x="11155" y="4214"/>
                  </a:lnTo>
                  <a:lnTo>
                    <a:pt x="11155" y="3873"/>
                  </a:lnTo>
                  <a:lnTo>
                    <a:pt x="11131" y="3435"/>
                  </a:lnTo>
                  <a:lnTo>
                    <a:pt x="11131" y="2972"/>
                  </a:lnTo>
                  <a:lnTo>
                    <a:pt x="11131" y="2753"/>
                  </a:lnTo>
                  <a:lnTo>
                    <a:pt x="11180" y="2582"/>
                  </a:lnTo>
                  <a:lnTo>
                    <a:pt x="12032" y="2607"/>
                  </a:lnTo>
                  <a:lnTo>
                    <a:pt x="11594" y="2120"/>
                  </a:lnTo>
                  <a:lnTo>
                    <a:pt x="11594" y="2120"/>
                  </a:lnTo>
                  <a:lnTo>
                    <a:pt x="11764" y="2046"/>
                  </a:lnTo>
                  <a:lnTo>
                    <a:pt x="11935" y="1973"/>
                  </a:lnTo>
                  <a:lnTo>
                    <a:pt x="12300" y="1827"/>
                  </a:lnTo>
                  <a:lnTo>
                    <a:pt x="12568" y="1730"/>
                  </a:lnTo>
                  <a:lnTo>
                    <a:pt x="12592" y="1681"/>
                  </a:lnTo>
                  <a:lnTo>
                    <a:pt x="12592" y="1657"/>
                  </a:lnTo>
                  <a:lnTo>
                    <a:pt x="12568" y="1632"/>
                  </a:lnTo>
                  <a:lnTo>
                    <a:pt x="12568" y="1632"/>
                  </a:lnTo>
                  <a:lnTo>
                    <a:pt x="12203" y="1511"/>
                  </a:lnTo>
                  <a:lnTo>
                    <a:pt x="11789" y="1389"/>
                  </a:lnTo>
                  <a:lnTo>
                    <a:pt x="11302" y="1267"/>
                  </a:lnTo>
                  <a:lnTo>
                    <a:pt x="11302" y="1267"/>
                  </a:lnTo>
                  <a:lnTo>
                    <a:pt x="11082" y="1024"/>
                  </a:lnTo>
                  <a:lnTo>
                    <a:pt x="10863" y="780"/>
                  </a:lnTo>
                  <a:lnTo>
                    <a:pt x="10547" y="512"/>
                  </a:lnTo>
                  <a:lnTo>
                    <a:pt x="10352" y="390"/>
                  </a:lnTo>
                  <a:lnTo>
                    <a:pt x="10157" y="269"/>
                  </a:lnTo>
                  <a:lnTo>
                    <a:pt x="9938" y="171"/>
                  </a:lnTo>
                  <a:lnTo>
                    <a:pt x="9719" y="98"/>
                  </a:lnTo>
                  <a:lnTo>
                    <a:pt x="9475" y="25"/>
                  </a:lnTo>
                  <a:lnTo>
                    <a:pt x="9231" y="1"/>
                  </a:lnTo>
                  <a:lnTo>
                    <a:pt x="8964" y="25"/>
                  </a:lnTo>
                  <a:lnTo>
                    <a:pt x="8696" y="74"/>
                  </a:lnTo>
                  <a:lnTo>
                    <a:pt x="8696" y="74"/>
                  </a:lnTo>
                  <a:lnTo>
                    <a:pt x="8501" y="122"/>
                  </a:lnTo>
                  <a:lnTo>
                    <a:pt x="8306" y="171"/>
                  </a:lnTo>
                  <a:lnTo>
                    <a:pt x="8111" y="269"/>
                  </a:lnTo>
                  <a:lnTo>
                    <a:pt x="7916" y="366"/>
                  </a:lnTo>
                  <a:lnTo>
                    <a:pt x="7746" y="488"/>
                  </a:lnTo>
                  <a:lnTo>
                    <a:pt x="7575" y="610"/>
                  </a:lnTo>
                  <a:lnTo>
                    <a:pt x="7405" y="756"/>
                  </a:lnTo>
                  <a:lnTo>
                    <a:pt x="7283" y="926"/>
                  </a:lnTo>
                  <a:lnTo>
                    <a:pt x="7137" y="1097"/>
                  </a:lnTo>
                  <a:lnTo>
                    <a:pt x="7039" y="1267"/>
                  </a:lnTo>
                  <a:lnTo>
                    <a:pt x="6942" y="1462"/>
                  </a:lnTo>
                  <a:lnTo>
                    <a:pt x="6845" y="1657"/>
                  </a:lnTo>
                  <a:lnTo>
                    <a:pt x="6796" y="1876"/>
                  </a:lnTo>
                  <a:lnTo>
                    <a:pt x="6747" y="2095"/>
                  </a:lnTo>
                  <a:lnTo>
                    <a:pt x="6723" y="2339"/>
                  </a:lnTo>
                  <a:lnTo>
                    <a:pt x="6723" y="2558"/>
                  </a:lnTo>
                  <a:lnTo>
                    <a:pt x="1" y="4360"/>
                  </a:lnTo>
                  <a:lnTo>
                    <a:pt x="1" y="4360"/>
                  </a:lnTo>
                  <a:lnTo>
                    <a:pt x="318" y="4579"/>
                  </a:lnTo>
                  <a:lnTo>
                    <a:pt x="634" y="4799"/>
                  </a:lnTo>
                  <a:lnTo>
                    <a:pt x="951" y="5018"/>
                  </a:lnTo>
                  <a:lnTo>
                    <a:pt x="1267" y="5188"/>
                  </a:lnTo>
                  <a:lnTo>
                    <a:pt x="1608" y="5359"/>
                  </a:lnTo>
                  <a:lnTo>
                    <a:pt x="1925" y="5481"/>
                  </a:lnTo>
                  <a:lnTo>
                    <a:pt x="2266" y="5602"/>
                  </a:lnTo>
                  <a:lnTo>
                    <a:pt x="2583" y="5724"/>
                  </a:lnTo>
                  <a:lnTo>
                    <a:pt x="2923" y="5797"/>
                  </a:lnTo>
                  <a:lnTo>
                    <a:pt x="3264" y="5846"/>
                  </a:lnTo>
                  <a:lnTo>
                    <a:pt x="3581" y="5895"/>
                  </a:lnTo>
                  <a:lnTo>
                    <a:pt x="3922" y="5919"/>
                  </a:lnTo>
                  <a:lnTo>
                    <a:pt x="4263" y="5919"/>
                  </a:lnTo>
                  <a:lnTo>
                    <a:pt x="4604" y="5895"/>
                  </a:lnTo>
                  <a:lnTo>
                    <a:pt x="4945" y="5846"/>
                  </a:lnTo>
                  <a:lnTo>
                    <a:pt x="5286" y="5797"/>
                  </a:lnTo>
                  <a:lnTo>
                    <a:pt x="5286" y="5797"/>
                  </a:lnTo>
                  <a:lnTo>
                    <a:pt x="5603" y="5700"/>
                  </a:lnTo>
                  <a:lnTo>
                    <a:pt x="5919" y="5627"/>
                  </a:lnTo>
                  <a:lnTo>
                    <a:pt x="6455" y="5407"/>
                  </a:lnTo>
                  <a:lnTo>
                    <a:pt x="6942" y="5188"/>
                  </a:lnTo>
                  <a:lnTo>
                    <a:pt x="7356" y="4969"/>
                  </a:lnTo>
                  <a:lnTo>
                    <a:pt x="7697" y="4750"/>
                  </a:lnTo>
                  <a:lnTo>
                    <a:pt x="7941" y="4579"/>
                  </a:lnTo>
                  <a:lnTo>
                    <a:pt x="8160" y="4409"/>
                  </a:lnTo>
                  <a:lnTo>
                    <a:pt x="8160" y="4409"/>
                  </a:lnTo>
                  <a:lnTo>
                    <a:pt x="8233" y="4360"/>
                  </a:lnTo>
                  <a:lnTo>
                    <a:pt x="8330" y="4336"/>
                  </a:lnTo>
                  <a:lnTo>
                    <a:pt x="8428" y="4360"/>
                  </a:lnTo>
                  <a:lnTo>
                    <a:pt x="8501" y="4409"/>
                  </a:lnTo>
                </a:path>
              </a:pathLst>
            </a:custGeom>
            <a:noFill/>
            <a:ln cap="rnd" cmpd="sng" w="28575">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0" name="Google Shape;290;p75"/>
            <p:cNvSpPr/>
            <p:nvPr/>
          </p:nvSpPr>
          <p:spPr>
            <a:xfrm>
              <a:off x="5937975" y="5210175"/>
              <a:ext cx="333700" cy="133375"/>
            </a:xfrm>
            <a:custGeom>
              <a:rect b="b" l="l" r="r" t="t"/>
              <a:pathLst>
                <a:path extrusionOk="0" fill="none" h="5335" w="13348">
                  <a:moveTo>
                    <a:pt x="7819" y="1"/>
                  </a:moveTo>
                  <a:lnTo>
                    <a:pt x="318" y="2533"/>
                  </a:lnTo>
                  <a:lnTo>
                    <a:pt x="318" y="2533"/>
                  </a:lnTo>
                  <a:lnTo>
                    <a:pt x="245" y="2582"/>
                  </a:lnTo>
                  <a:lnTo>
                    <a:pt x="147" y="2631"/>
                  </a:lnTo>
                  <a:lnTo>
                    <a:pt x="98" y="2704"/>
                  </a:lnTo>
                  <a:lnTo>
                    <a:pt x="50" y="2777"/>
                  </a:lnTo>
                  <a:lnTo>
                    <a:pt x="1" y="2874"/>
                  </a:lnTo>
                  <a:lnTo>
                    <a:pt x="1" y="2972"/>
                  </a:lnTo>
                  <a:lnTo>
                    <a:pt x="1" y="3045"/>
                  </a:lnTo>
                  <a:lnTo>
                    <a:pt x="25" y="3142"/>
                  </a:lnTo>
                  <a:lnTo>
                    <a:pt x="25" y="3142"/>
                  </a:lnTo>
                  <a:lnTo>
                    <a:pt x="98" y="3288"/>
                  </a:lnTo>
                  <a:lnTo>
                    <a:pt x="196" y="3386"/>
                  </a:lnTo>
                  <a:lnTo>
                    <a:pt x="318" y="3459"/>
                  </a:lnTo>
                  <a:lnTo>
                    <a:pt x="488" y="3483"/>
                  </a:lnTo>
                  <a:lnTo>
                    <a:pt x="488" y="3483"/>
                  </a:lnTo>
                  <a:lnTo>
                    <a:pt x="610" y="3459"/>
                  </a:lnTo>
                  <a:lnTo>
                    <a:pt x="269" y="3629"/>
                  </a:lnTo>
                  <a:lnTo>
                    <a:pt x="269" y="3629"/>
                  </a:lnTo>
                  <a:lnTo>
                    <a:pt x="171" y="3678"/>
                  </a:lnTo>
                  <a:lnTo>
                    <a:pt x="123" y="3751"/>
                  </a:lnTo>
                  <a:lnTo>
                    <a:pt x="50" y="3824"/>
                  </a:lnTo>
                  <a:lnTo>
                    <a:pt x="25" y="3922"/>
                  </a:lnTo>
                  <a:lnTo>
                    <a:pt x="1" y="3995"/>
                  </a:lnTo>
                  <a:lnTo>
                    <a:pt x="1" y="4092"/>
                  </a:lnTo>
                  <a:lnTo>
                    <a:pt x="1" y="4190"/>
                  </a:lnTo>
                  <a:lnTo>
                    <a:pt x="50" y="4287"/>
                  </a:lnTo>
                  <a:lnTo>
                    <a:pt x="50" y="4287"/>
                  </a:lnTo>
                  <a:lnTo>
                    <a:pt x="123" y="4409"/>
                  </a:lnTo>
                  <a:lnTo>
                    <a:pt x="220" y="4482"/>
                  </a:lnTo>
                  <a:lnTo>
                    <a:pt x="342" y="4531"/>
                  </a:lnTo>
                  <a:lnTo>
                    <a:pt x="488" y="4555"/>
                  </a:lnTo>
                  <a:lnTo>
                    <a:pt x="488" y="4555"/>
                  </a:lnTo>
                  <a:lnTo>
                    <a:pt x="586" y="4555"/>
                  </a:lnTo>
                  <a:lnTo>
                    <a:pt x="683" y="4506"/>
                  </a:lnTo>
                  <a:lnTo>
                    <a:pt x="853" y="4433"/>
                  </a:lnTo>
                  <a:lnTo>
                    <a:pt x="853" y="4433"/>
                  </a:lnTo>
                  <a:lnTo>
                    <a:pt x="780" y="4555"/>
                  </a:lnTo>
                  <a:lnTo>
                    <a:pt x="756" y="4701"/>
                  </a:lnTo>
                  <a:lnTo>
                    <a:pt x="780" y="4847"/>
                  </a:lnTo>
                  <a:lnTo>
                    <a:pt x="829" y="4993"/>
                  </a:lnTo>
                  <a:lnTo>
                    <a:pt x="829" y="4993"/>
                  </a:lnTo>
                  <a:lnTo>
                    <a:pt x="926" y="5091"/>
                  </a:lnTo>
                  <a:lnTo>
                    <a:pt x="1024" y="5139"/>
                  </a:lnTo>
                  <a:lnTo>
                    <a:pt x="1121" y="5188"/>
                  </a:lnTo>
                  <a:lnTo>
                    <a:pt x="1243" y="5212"/>
                  </a:lnTo>
                  <a:lnTo>
                    <a:pt x="1243" y="5212"/>
                  </a:lnTo>
                  <a:lnTo>
                    <a:pt x="1389" y="5188"/>
                  </a:lnTo>
                  <a:lnTo>
                    <a:pt x="1511" y="5115"/>
                  </a:lnTo>
                  <a:lnTo>
                    <a:pt x="6065" y="2144"/>
                  </a:lnTo>
                  <a:lnTo>
                    <a:pt x="6065" y="2144"/>
                  </a:lnTo>
                  <a:lnTo>
                    <a:pt x="6528" y="2363"/>
                  </a:lnTo>
                  <a:lnTo>
                    <a:pt x="7088" y="2582"/>
                  </a:lnTo>
                  <a:lnTo>
                    <a:pt x="7770" y="2826"/>
                  </a:lnTo>
                  <a:lnTo>
                    <a:pt x="8501" y="3045"/>
                  </a:lnTo>
                  <a:lnTo>
                    <a:pt x="9280" y="3240"/>
                  </a:lnTo>
                  <a:lnTo>
                    <a:pt x="10060" y="3386"/>
                  </a:lnTo>
                  <a:lnTo>
                    <a:pt x="10425" y="3435"/>
                  </a:lnTo>
                  <a:lnTo>
                    <a:pt x="10790" y="3483"/>
                  </a:lnTo>
                  <a:lnTo>
                    <a:pt x="11156" y="3483"/>
                  </a:lnTo>
                  <a:lnTo>
                    <a:pt x="11497" y="3483"/>
                  </a:lnTo>
                  <a:lnTo>
                    <a:pt x="12178" y="5188"/>
                  </a:lnTo>
                  <a:lnTo>
                    <a:pt x="12178" y="5188"/>
                  </a:lnTo>
                  <a:lnTo>
                    <a:pt x="12227" y="5237"/>
                  </a:lnTo>
                  <a:lnTo>
                    <a:pt x="12276" y="5286"/>
                  </a:lnTo>
                  <a:lnTo>
                    <a:pt x="12349" y="5310"/>
                  </a:lnTo>
                  <a:lnTo>
                    <a:pt x="12422" y="5334"/>
                  </a:lnTo>
                  <a:lnTo>
                    <a:pt x="13347" y="5334"/>
                  </a:lnTo>
                </a:path>
              </a:pathLst>
            </a:custGeom>
            <a:noFill/>
            <a:ln cap="rnd" cmpd="sng" w="28575">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1" name="Google Shape;291;p75"/>
            <p:cNvSpPr/>
            <p:nvPr/>
          </p:nvSpPr>
          <p:spPr>
            <a:xfrm>
              <a:off x="6352025" y="5109100"/>
              <a:ext cx="19500" cy="18900"/>
            </a:xfrm>
            <a:custGeom>
              <a:rect b="b" l="l" r="r" t="t"/>
              <a:pathLst>
                <a:path extrusionOk="0" h="756" w="780">
                  <a:moveTo>
                    <a:pt x="317" y="1"/>
                  </a:moveTo>
                  <a:lnTo>
                    <a:pt x="244" y="25"/>
                  </a:lnTo>
                  <a:lnTo>
                    <a:pt x="122" y="98"/>
                  </a:lnTo>
                  <a:lnTo>
                    <a:pt x="49" y="220"/>
                  </a:lnTo>
                  <a:lnTo>
                    <a:pt x="25" y="293"/>
                  </a:lnTo>
                  <a:lnTo>
                    <a:pt x="0" y="390"/>
                  </a:lnTo>
                  <a:lnTo>
                    <a:pt x="25" y="463"/>
                  </a:lnTo>
                  <a:lnTo>
                    <a:pt x="49" y="536"/>
                  </a:lnTo>
                  <a:lnTo>
                    <a:pt x="122" y="658"/>
                  </a:lnTo>
                  <a:lnTo>
                    <a:pt x="244" y="731"/>
                  </a:lnTo>
                  <a:lnTo>
                    <a:pt x="317" y="756"/>
                  </a:lnTo>
                  <a:lnTo>
                    <a:pt x="463" y="756"/>
                  </a:lnTo>
                  <a:lnTo>
                    <a:pt x="536" y="731"/>
                  </a:lnTo>
                  <a:lnTo>
                    <a:pt x="658" y="658"/>
                  </a:lnTo>
                  <a:lnTo>
                    <a:pt x="755" y="536"/>
                  </a:lnTo>
                  <a:lnTo>
                    <a:pt x="780" y="463"/>
                  </a:lnTo>
                  <a:lnTo>
                    <a:pt x="780" y="390"/>
                  </a:lnTo>
                  <a:lnTo>
                    <a:pt x="780" y="293"/>
                  </a:lnTo>
                  <a:lnTo>
                    <a:pt x="755" y="220"/>
                  </a:lnTo>
                  <a:lnTo>
                    <a:pt x="658" y="98"/>
                  </a:lnTo>
                  <a:lnTo>
                    <a:pt x="536" y="25"/>
                  </a:lnTo>
                  <a:lnTo>
                    <a:pt x="463" y="1"/>
                  </a:lnTo>
                  <a:close/>
                </a:path>
              </a:pathLst>
            </a:custGeom>
            <a:noFill/>
            <a:ln cap="flat" cmpd="sng" w="28575">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75"/>
          <p:cNvGrpSpPr/>
          <p:nvPr/>
        </p:nvGrpSpPr>
        <p:grpSpPr>
          <a:xfrm>
            <a:off x="10114816" y="2125183"/>
            <a:ext cx="544572" cy="582221"/>
            <a:chOff x="3968275" y="4980625"/>
            <a:chExt cx="379975" cy="452425"/>
          </a:xfrm>
        </p:grpSpPr>
        <p:sp>
          <p:nvSpPr>
            <p:cNvPr id="293" name="Google Shape;293;p75"/>
            <p:cNvSpPr/>
            <p:nvPr/>
          </p:nvSpPr>
          <p:spPr>
            <a:xfrm>
              <a:off x="4168000" y="4980625"/>
              <a:ext cx="85875" cy="102325"/>
            </a:xfrm>
            <a:custGeom>
              <a:rect b="b" l="l" r="r" t="t"/>
              <a:pathLst>
                <a:path extrusionOk="0" fill="none" h="4093" w="3435">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cap="rnd" cmpd="sng" w="28575">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4" name="Google Shape;294;p75"/>
            <p:cNvSpPr/>
            <p:nvPr/>
          </p:nvSpPr>
          <p:spPr>
            <a:xfrm>
              <a:off x="3968275" y="5043350"/>
              <a:ext cx="379975" cy="389700"/>
            </a:xfrm>
            <a:custGeom>
              <a:rect b="b" l="l" r="r" t="t"/>
              <a:pathLst>
                <a:path extrusionOk="0" fill="none" h="15588" w="15199">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cap="rnd" cmpd="sng" w="28575">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5" name="Google Shape;295;p75"/>
            <p:cNvSpPr/>
            <p:nvPr/>
          </p:nvSpPr>
          <p:spPr>
            <a:xfrm>
              <a:off x="4031000" y="5150500"/>
              <a:ext cx="54200" cy="61525"/>
            </a:xfrm>
            <a:custGeom>
              <a:rect b="b" l="l" r="r" t="t"/>
              <a:pathLst>
                <a:path extrusionOk="0" fill="none" h="2461" w="2168">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cap="rnd" cmpd="sng" w="28575">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75"/>
          <p:cNvGrpSpPr/>
          <p:nvPr/>
        </p:nvGrpSpPr>
        <p:grpSpPr>
          <a:xfrm>
            <a:off x="7868599" y="3818755"/>
            <a:ext cx="544572" cy="627229"/>
            <a:chOff x="1988225" y="4286525"/>
            <a:chExt cx="305075" cy="493200"/>
          </a:xfrm>
        </p:grpSpPr>
        <p:sp>
          <p:nvSpPr>
            <p:cNvPr id="297" name="Google Shape;297;p75"/>
            <p:cNvSpPr/>
            <p:nvPr/>
          </p:nvSpPr>
          <p:spPr>
            <a:xfrm>
              <a:off x="2178800" y="4519725"/>
              <a:ext cx="114500" cy="114475"/>
            </a:xfrm>
            <a:custGeom>
              <a:rect b="b" l="l" r="r" t="t"/>
              <a:pathLst>
                <a:path extrusionOk="0" fill="none" h="4579" w="458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8" name="Google Shape;298;p75"/>
            <p:cNvSpPr/>
            <p:nvPr/>
          </p:nvSpPr>
          <p:spPr>
            <a:xfrm>
              <a:off x="1988225" y="4539200"/>
              <a:ext cx="156500" cy="156500"/>
            </a:xfrm>
            <a:custGeom>
              <a:rect b="b" l="l" r="r" t="t"/>
              <a:pathLst>
                <a:path extrusionOk="0" fill="none" h="6260" w="626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9" name="Google Shape;299;p75"/>
            <p:cNvSpPr/>
            <p:nvPr/>
          </p:nvSpPr>
          <p:spPr>
            <a:xfrm>
              <a:off x="2042425" y="4286525"/>
              <a:ext cx="239300" cy="236250"/>
            </a:xfrm>
            <a:custGeom>
              <a:rect b="b" l="l" r="r" t="t"/>
              <a:pathLst>
                <a:path extrusionOk="0" fill="none" h="9450" w="9572">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0" name="Google Shape;300;p75"/>
            <p:cNvSpPr/>
            <p:nvPr/>
          </p:nvSpPr>
          <p:spPr>
            <a:xfrm>
              <a:off x="2161750" y="4522750"/>
              <a:ext cx="25" cy="256975"/>
            </a:xfrm>
            <a:custGeom>
              <a:rect b="b" l="l" r="r" t="t"/>
              <a:pathLst>
                <a:path extrusionOk="0" fill="none" h="10279" w="1">
                  <a:moveTo>
                    <a:pt x="1" y="10279"/>
                  </a:moveTo>
                  <a:lnTo>
                    <a:pt x="1" y="1"/>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1" name="Google Shape;301;p75"/>
            <p:cNvSpPr/>
            <p:nvPr/>
          </p:nvSpPr>
          <p:spPr>
            <a:xfrm>
              <a:off x="2133750" y="4377850"/>
              <a:ext cx="56050" cy="56025"/>
            </a:xfrm>
            <a:custGeom>
              <a:rect b="b" l="l" r="r" t="t"/>
              <a:pathLst>
                <a:path extrusionOk="0" fill="none" h="2241" w="2242">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2" name="Google Shape;302;p75"/>
            <p:cNvSpPr/>
            <p:nvPr/>
          </p:nvSpPr>
          <p:spPr>
            <a:xfrm>
              <a:off x="2038150" y="4589125"/>
              <a:ext cx="87100" cy="87100"/>
            </a:xfrm>
            <a:custGeom>
              <a:rect b="b" l="l" r="r" t="t"/>
              <a:pathLst>
                <a:path extrusionOk="0" fill="none" h="3484" w="3484">
                  <a:moveTo>
                    <a:pt x="1" y="0"/>
                  </a:moveTo>
                  <a:lnTo>
                    <a:pt x="3483" y="3483"/>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3" name="Google Shape;303;p75"/>
            <p:cNvSpPr/>
            <p:nvPr/>
          </p:nvSpPr>
          <p:spPr>
            <a:xfrm>
              <a:off x="2194025" y="4564150"/>
              <a:ext cx="54825" cy="54825"/>
            </a:xfrm>
            <a:custGeom>
              <a:rect b="b" l="l" r="r" t="t"/>
              <a:pathLst>
                <a:path extrusionOk="0" fill="none" h="2193" w="2193">
                  <a:moveTo>
                    <a:pt x="2192" y="1"/>
                  </a:moveTo>
                  <a:lnTo>
                    <a:pt x="1" y="2193"/>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75"/>
          <p:cNvGrpSpPr/>
          <p:nvPr/>
        </p:nvGrpSpPr>
        <p:grpSpPr>
          <a:xfrm>
            <a:off x="1388509" y="2109471"/>
            <a:ext cx="804166" cy="622582"/>
            <a:chOff x="2635450" y="4321225"/>
            <a:chExt cx="368400" cy="466425"/>
          </a:xfrm>
        </p:grpSpPr>
        <p:sp>
          <p:nvSpPr>
            <p:cNvPr id="305" name="Google Shape;305;p75"/>
            <p:cNvSpPr/>
            <p:nvPr/>
          </p:nvSpPr>
          <p:spPr>
            <a:xfrm>
              <a:off x="2635450" y="4653050"/>
              <a:ext cx="368400" cy="134600"/>
            </a:xfrm>
            <a:custGeom>
              <a:rect b="b" l="l" r="r" t="t"/>
              <a:pathLst>
                <a:path extrusionOk="0" fill="none" h="5384" w="14736">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6" name="Google Shape;306;p75"/>
            <p:cNvSpPr/>
            <p:nvPr/>
          </p:nvSpPr>
          <p:spPr>
            <a:xfrm>
              <a:off x="2819350" y="4321225"/>
              <a:ext cx="25" cy="347075"/>
            </a:xfrm>
            <a:custGeom>
              <a:rect b="b" l="l" r="r" t="t"/>
              <a:pathLst>
                <a:path extrusionOk="0" fill="none" h="13883" w="1">
                  <a:moveTo>
                    <a:pt x="0" y="13883"/>
                  </a:moveTo>
                  <a:lnTo>
                    <a:pt x="0" y="0"/>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7" name="Google Shape;307;p75"/>
            <p:cNvSpPr/>
            <p:nvPr/>
          </p:nvSpPr>
          <p:spPr>
            <a:xfrm>
              <a:off x="2835175" y="4328525"/>
              <a:ext cx="114475" cy="114500"/>
            </a:xfrm>
            <a:custGeom>
              <a:rect b="b" l="l" r="r" t="t"/>
              <a:pathLst>
                <a:path extrusionOk="0" fill="none" h="4580" w="4579">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8" name="Google Shape;308;p75"/>
            <p:cNvSpPr/>
            <p:nvPr/>
          </p:nvSpPr>
          <p:spPr>
            <a:xfrm>
              <a:off x="2850400" y="4372975"/>
              <a:ext cx="54825" cy="54825"/>
            </a:xfrm>
            <a:custGeom>
              <a:rect b="b" l="l" r="r" t="t"/>
              <a:pathLst>
                <a:path extrusionOk="0" fill="none" h="2193" w="2193">
                  <a:moveTo>
                    <a:pt x="2192" y="0"/>
                  </a:moveTo>
                  <a:lnTo>
                    <a:pt x="0" y="2192"/>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9" name="Google Shape;309;p75"/>
            <p:cNvSpPr/>
            <p:nvPr/>
          </p:nvSpPr>
          <p:spPr>
            <a:xfrm>
              <a:off x="2646425" y="4429600"/>
              <a:ext cx="156500" cy="156500"/>
            </a:xfrm>
            <a:custGeom>
              <a:rect b="b" l="l" r="r" t="t"/>
              <a:pathLst>
                <a:path extrusionOk="0" fill="none" h="6260" w="626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10" name="Google Shape;310;p75"/>
            <p:cNvSpPr/>
            <p:nvPr/>
          </p:nvSpPr>
          <p:spPr>
            <a:xfrm>
              <a:off x="2696350" y="4479525"/>
              <a:ext cx="87100" cy="87100"/>
            </a:xfrm>
            <a:custGeom>
              <a:rect b="b" l="l" r="r" t="t"/>
              <a:pathLst>
                <a:path extrusionOk="0" fill="none" h="3484" w="3484">
                  <a:moveTo>
                    <a:pt x="0" y="1"/>
                  </a:moveTo>
                  <a:lnTo>
                    <a:pt x="3483" y="3483"/>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75"/>
          <p:cNvGrpSpPr/>
          <p:nvPr/>
        </p:nvGrpSpPr>
        <p:grpSpPr>
          <a:xfrm>
            <a:off x="3534683" y="3854886"/>
            <a:ext cx="804166" cy="679679"/>
            <a:chOff x="3236425" y="5001950"/>
            <a:chExt cx="499300" cy="415875"/>
          </a:xfrm>
        </p:grpSpPr>
        <p:sp>
          <p:nvSpPr>
            <p:cNvPr id="312" name="Google Shape;312;p75"/>
            <p:cNvSpPr/>
            <p:nvPr/>
          </p:nvSpPr>
          <p:spPr>
            <a:xfrm>
              <a:off x="3236425" y="5309425"/>
              <a:ext cx="499300" cy="108400"/>
            </a:xfrm>
            <a:custGeom>
              <a:rect b="b" l="l" r="r" t="t"/>
              <a:pathLst>
                <a:path extrusionOk="0" fill="none" h="4336" w="19972">
                  <a:moveTo>
                    <a:pt x="19533" y="0"/>
                  </a:moveTo>
                  <a:lnTo>
                    <a:pt x="439" y="0"/>
                  </a:lnTo>
                  <a:lnTo>
                    <a:pt x="439" y="0"/>
                  </a:lnTo>
                  <a:lnTo>
                    <a:pt x="365" y="0"/>
                  </a:lnTo>
                  <a:lnTo>
                    <a:pt x="268" y="25"/>
                  </a:lnTo>
                  <a:lnTo>
                    <a:pt x="195" y="73"/>
                  </a:lnTo>
                  <a:lnTo>
                    <a:pt x="122" y="122"/>
                  </a:lnTo>
                  <a:lnTo>
                    <a:pt x="73" y="195"/>
                  </a:lnTo>
                  <a:lnTo>
                    <a:pt x="49" y="268"/>
                  </a:lnTo>
                  <a:lnTo>
                    <a:pt x="25" y="341"/>
                  </a:lnTo>
                  <a:lnTo>
                    <a:pt x="0" y="439"/>
                  </a:lnTo>
                  <a:lnTo>
                    <a:pt x="0" y="439"/>
                  </a:lnTo>
                  <a:lnTo>
                    <a:pt x="25" y="512"/>
                  </a:lnTo>
                  <a:lnTo>
                    <a:pt x="49" y="585"/>
                  </a:lnTo>
                  <a:lnTo>
                    <a:pt x="73" y="658"/>
                  </a:lnTo>
                  <a:lnTo>
                    <a:pt x="122" y="731"/>
                  </a:lnTo>
                  <a:lnTo>
                    <a:pt x="195" y="780"/>
                  </a:lnTo>
                  <a:lnTo>
                    <a:pt x="268" y="828"/>
                  </a:lnTo>
                  <a:lnTo>
                    <a:pt x="365" y="853"/>
                  </a:lnTo>
                  <a:lnTo>
                    <a:pt x="439" y="853"/>
                  </a:lnTo>
                  <a:lnTo>
                    <a:pt x="439" y="853"/>
                  </a:lnTo>
                  <a:lnTo>
                    <a:pt x="487" y="877"/>
                  </a:lnTo>
                  <a:lnTo>
                    <a:pt x="560" y="902"/>
                  </a:lnTo>
                  <a:lnTo>
                    <a:pt x="706" y="1048"/>
                  </a:lnTo>
                  <a:lnTo>
                    <a:pt x="853" y="1242"/>
                  </a:lnTo>
                  <a:lnTo>
                    <a:pt x="1023" y="1486"/>
                  </a:lnTo>
                  <a:lnTo>
                    <a:pt x="1340" y="2022"/>
                  </a:lnTo>
                  <a:lnTo>
                    <a:pt x="1632" y="2509"/>
                  </a:lnTo>
                  <a:lnTo>
                    <a:pt x="1632" y="2509"/>
                  </a:lnTo>
                  <a:lnTo>
                    <a:pt x="1900" y="2996"/>
                  </a:lnTo>
                  <a:lnTo>
                    <a:pt x="2168" y="3459"/>
                  </a:lnTo>
                  <a:lnTo>
                    <a:pt x="2460" y="3873"/>
                  </a:lnTo>
                  <a:lnTo>
                    <a:pt x="2582" y="4043"/>
                  </a:lnTo>
                  <a:lnTo>
                    <a:pt x="2728" y="4214"/>
                  </a:lnTo>
                  <a:lnTo>
                    <a:pt x="2728" y="4214"/>
                  </a:lnTo>
                  <a:lnTo>
                    <a:pt x="2801" y="4263"/>
                  </a:lnTo>
                  <a:lnTo>
                    <a:pt x="2874" y="4287"/>
                  </a:lnTo>
                  <a:lnTo>
                    <a:pt x="2971" y="4311"/>
                  </a:lnTo>
                  <a:lnTo>
                    <a:pt x="3045" y="4336"/>
                  </a:lnTo>
                  <a:lnTo>
                    <a:pt x="16927" y="4336"/>
                  </a:lnTo>
                  <a:lnTo>
                    <a:pt x="16927" y="4336"/>
                  </a:lnTo>
                  <a:lnTo>
                    <a:pt x="17000" y="4311"/>
                  </a:lnTo>
                  <a:lnTo>
                    <a:pt x="17097" y="4287"/>
                  </a:lnTo>
                  <a:lnTo>
                    <a:pt x="17170" y="4263"/>
                  </a:lnTo>
                  <a:lnTo>
                    <a:pt x="17243" y="4214"/>
                  </a:lnTo>
                  <a:lnTo>
                    <a:pt x="17243" y="4214"/>
                  </a:lnTo>
                  <a:lnTo>
                    <a:pt x="17390" y="4043"/>
                  </a:lnTo>
                  <a:lnTo>
                    <a:pt x="17511" y="3873"/>
                  </a:lnTo>
                  <a:lnTo>
                    <a:pt x="17804" y="3459"/>
                  </a:lnTo>
                  <a:lnTo>
                    <a:pt x="18072" y="2996"/>
                  </a:lnTo>
                  <a:lnTo>
                    <a:pt x="18339" y="2509"/>
                  </a:lnTo>
                  <a:lnTo>
                    <a:pt x="18339" y="2509"/>
                  </a:lnTo>
                  <a:lnTo>
                    <a:pt x="18632" y="2022"/>
                  </a:lnTo>
                  <a:lnTo>
                    <a:pt x="18948" y="1486"/>
                  </a:lnTo>
                  <a:lnTo>
                    <a:pt x="19119" y="1242"/>
                  </a:lnTo>
                  <a:lnTo>
                    <a:pt x="19265" y="1048"/>
                  </a:lnTo>
                  <a:lnTo>
                    <a:pt x="19411" y="902"/>
                  </a:lnTo>
                  <a:lnTo>
                    <a:pt x="19484" y="877"/>
                  </a:lnTo>
                  <a:lnTo>
                    <a:pt x="19533" y="853"/>
                  </a:lnTo>
                  <a:lnTo>
                    <a:pt x="19533" y="853"/>
                  </a:lnTo>
                  <a:lnTo>
                    <a:pt x="19606" y="853"/>
                  </a:lnTo>
                  <a:lnTo>
                    <a:pt x="19703" y="828"/>
                  </a:lnTo>
                  <a:lnTo>
                    <a:pt x="19776" y="780"/>
                  </a:lnTo>
                  <a:lnTo>
                    <a:pt x="19849" y="731"/>
                  </a:lnTo>
                  <a:lnTo>
                    <a:pt x="19898" y="658"/>
                  </a:lnTo>
                  <a:lnTo>
                    <a:pt x="19922" y="585"/>
                  </a:lnTo>
                  <a:lnTo>
                    <a:pt x="19947" y="512"/>
                  </a:lnTo>
                  <a:lnTo>
                    <a:pt x="19971" y="439"/>
                  </a:lnTo>
                  <a:lnTo>
                    <a:pt x="19971" y="439"/>
                  </a:lnTo>
                  <a:lnTo>
                    <a:pt x="19947" y="341"/>
                  </a:lnTo>
                  <a:lnTo>
                    <a:pt x="19922" y="268"/>
                  </a:lnTo>
                  <a:lnTo>
                    <a:pt x="19898" y="195"/>
                  </a:lnTo>
                  <a:lnTo>
                    <a:pt x="19825" y="122"/>
                  </a:lnTo>
                  <a:lnTo>
                    <a:pt x="19776" y="73"/>
                  </a:lnTo>
                  <a:lnTo>
                    <a:pt x="19703" y="25"/>
                  </a:lnTo>
                  <a:lnTo>
                    <a:pt x="19606" y="0"/>
                  </a:lnTo>
                  <a:lnTo>
                    <a:pt x="19533" y="0"/>
                  </a:lnTo>
                  <a:lnTo>
                    <a:pt x="19533" y="0"/>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13" name="Google Shape;313;p75"/>
            <p:cNvSpPr/>
            <p:nvPr/>
          </p:nvSpPr>
          <p:spPr>
            <a:xfrm>
              <a:off x="3294875" y="5330725"/>
              <a:ext cx="382400" cy="25"/>
            </a:xfrm>
            <a:custGeom>
              <a:rect b="b" l="l" r="r" t="t"/>
              <a:pathLst>
                <a:path extrusionOk="0" fill="none" h="1" w="15296">
                  <a:moveTo>
                    <a:pt x="0" y="1"/>
                  </a:moveTo>
                  <a:lnTo>
                    <a:pt x="15295" y="1"/>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14" name="Google Shape;314;p75"/>
            <p:cNvSpPr/>
            <p:nvPr/>
          </p:nvSpPr>
          <p:spPr>
            <a:xfrm>
              <a:off x="3280250" y="5162675"/>
              <a:ext cx="411625" cy="140075"/>
            </a:xfrm>
            <a:custGeom>
              <a:rect b="b" l="l" r="r" t="t"/>
              <a:pathLst>
                <a:path extrusionOk="0" fill="none" h="5603" w="16465">
                  <a:moveTo>
                    <a:pt x="16465" y="5602"/>
                  </a:moveTo>
                  <a:lnTo>
                    <a:pt x="16465" y="5602"/>
                  </a:lnTo>
                  <a:lnTo>
                    <a:pt x="16392" y="5408"/>
                  </a:lnTo>
                  <a:lnTo>
                    <a:pt x="16294" y="5237"/>
                  </a:lnTo>
                  <a:lnTo>
                    <a:pt x="16075" y="4921"/>
                  </a:lnTo>
                  <a:lnTo>
                    <a:pt x="15807" y="4628"/>
                  </a:lnTo>
                  <a:lnTo>
                    <a:pt x="15490" y="4385"/>
                  </a:lnTo>
                  <a:lnTo>
                    <a:pt x="15320" y="4287"/>
                  </a:lnTo>
                  <a:lnTo>
                    <a:pt x="15149" y="4190"/>
                  </a:lnTo>
                  <a:lnTo>
                    <a:pt x="14979" y="4092"/>
                  </a:lnTo>
                  <a:lnTo>
                    <a:pt x="14784" y="4044"/>
                  </a:lnTo>
                  <a:lnTo>
                    <a:pt x="14589" y="3971"/>
                  </a:lnTo>
                  <a:lnTo>
                    <a:pt x="14394" y="3946"/>
                  </a:lnTo>
                  <a:lnTo>
                    <a:pt x="14175" y="3922"/>
                  </a:lnTo>
                  <a:lnTo>
                    <a:pt x="13980" y="3898"/>
                  </a:lnTo>
                  <a:lnTo>
                    <a:pt x="13980" y="3898"/>
                  </a:lnTo>
                  <a:lnTo>
                    <a:pt x="13737" y="3922"/>
                  </a:lnTo>
                  <a:lnTo>
                    <a:pt x="13518" y="3946"/>
                  </a:lnTo>
                  <a:lnTo>
                    <a:pt x="13518" y="3946"/>
                  </a:lnTo>
                  <a:lnTo>
                    <a:pt x="13420" y="3532"/>
                  </a:lnTo>
                  <a:lnTo>
                    <a:pt x="13299" y="3143"/>
                  </a:lnTo>
                  <a:lnTo>
                    <a:pt x="13128" y="2753"/>
                  </a:lnTo>
                  <a:lnTo>
                    <a:pt x="12933" y="2388"/>
                  </a:lnTo>
                  <a:lnTo>
                    <a:pt x="12714" y="2047"/>
                  </a:lnTo>
                  <a:lnTo>
                    <a:pt x="12470" y="1706"/>
                  </a:lnTo>
                  <a:lnTo>
                    <a:pt x="12178" y="1413"/>
                  </a:lnTo>
                  <a:lnTo>
                    <a:pt x="11886" y="1121"/>
                  </a:lnTo>
                  <a:lnTo>
                    <a:pt x="11545" y="878"/>
                  </a:lnTo>
                  <a:lnTo>
                    <a:pt x="11204" y="658"/>
                  </a:lnTo>
                  <a:lnTo>
                    <a:pt x="10839" y="464"/>
                  </a:lnTo>
                  <a:lnTo>
                    <a:pt x="10449" y="293"/>
                  </a:lnTo>
                  <a:lnTo>
                    <a:pt x="10059" y="171"/>
                  </a:lnTo>
                  <a:lnTo>
                    <a:pt x="9645" y="74"/>
                  </a:lnTo>
                  <a:lnTo>
                    <a:pt x="9207" y="25"/>
                  </a:lnTo>
                  <a:lnTo>
                    <a:pt x="8768" y="1"/>
                  </a:lnTo>
                  <a:lnTo>
                    <a:pt x="8768" y="1"/>
                  </a:lnTo>
                  <a:lnTo>
                    <a:pt x="8452" y="1"/>
                  </a:lnTo>
                  <a:lnTo>
                    <a:pt x="8135" y="50"/>
                  </a:lnTo>
                  <a:lnTo>
                    <a:pt x="7819" y="98"/>
                  </a:lnTo>
                  <a:lnTo>
                    <a:pt x="7502" y="171"/>
                  </a:lnTo>
                  <a:lnTo>
                    <a:pt x="7210" y="269"/>
                  </a:lnTo>
                  <a:lnTo>
                    <a:pt x="6918" y="366"/>
                  </a:lnTo>
                  <a:lnTo>
                    <a:pt x="6625" y="512"/>
                  </a:lnTo>
                  <a:lnTo>
                    <a:pt x="6357" y="658"/>
                  </a:lnTo>
                  <a:lnTo>
                    <a:pt x="6089" y="805"/>
                  </a:lnTo>
                  <a:lnTo>
                    <a:pt x="5846" y="999"/>
                  </a:lnTo>
                  <a:lnTo>
                    <a:pt x="5602" y="1170"/>
                  </a:lnTo>
                  <a:lnTo>
                    <a:pt x="5383" y="1389"/>
                  </a:lnTo>
                  <a:lnTo>
                    <a:pt x="5188" y="1608"/>
                  </a:lnTo>
                  <a:lnTo>
                    <a:pt x="4993" y="1852"/>
                  </a:lnTo>
                  <a:lnTo>
                    <a:pt x="4799" y="2095"/>
                  </a:lnTo>
                  <a:lnTo>
                    <a:pt x="4628" y="2363"/>
                  </a:lnTo>
                  <a:lnTo>
                    <a:pt x="4628" y="2363"/>
                  </a:lnTo>
                  <a:lnTo>
                    <a:pt x="4360" y="2266"/>
                  </a:lnTo>
                  <a:lnTo>
                    <a:pt x="4092" y="2217"/>
                  </a:lnTo>
                  <a:lnTo>
                    <a:pt x="3824" y="2193"/>
                  </a:lnTo>
                  <a:lnTo>
                    <a:pt x="3532" y="2168"/>
                  </a:lnTo>
                  <a:lnTo>
                    <a:pt x="3532" y="2168"/>
                  </a:lnTo>
                  <a:lnTo>
                    <a:pt x="3191" y="2193"/>
                  </a:lnTo>
                  <a:lnTo>
                    <a:pt x="2850" y="2242"/>
                  </a:lnTo>
                  <a:lnTo>
                    <a:pt x="2509" y="2339"/>
                  </a:lnTo>
                  <a:lnTo>
                    <a:pt x="2193" y="2436"/>
                  </a:lnTo>
                  <a:lnTo>
                    <a:pt x="1876" y="2582"/>
                  </a:lnTo>
                  <a:lnTo>
                    <a:pt x="1584" y="2753"/>
                  </a:lnTo>
                  <a:lnTo>
                    <a:pt x="1316" y="2948"/>
                  </a:lnTo>
                  <a:lnTo>
                    <a:pt x="1072" y="3167"/>
                  </a:lnTo>
                  <a:lnTo>
                    <a:pt x="853" y="3411"/>
                  </a:lnTo>
                  <a:lnTo>
                    <a:pt x="634" y="3678"/>
                  </a:lnTo>
                  <a:lnTo>
                    <a:pt x="463" y="3971"/>
                  </a:lnTo>
                  <a:lnTo>
                    <a:pt x="317" y="4263"/>
                  </a:lnTo>
                  <a:lnTo>
                    <a:pt x="196" y="4580"/>
                  </a:lnTo>
                  <a:lnTo>
                    <a:pt x="98" y="4896"/>
                  </a:lnTo>
                  <a:lnTo>
                    <a:pt x="25" y="5237"/>
                  </a:lnTo>
                  <a:lnTo>
                    <a:pt x="1" y="5602"/>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15" name="Google Shape;315;p75"/>
            <p:cNvSpPr/>
            <p:nvPr/>
          </p:nvSpPr>
          <p:spPr>
            <a:xfrm>
              <a:off x="3471450" y="5001950"/>
              <a:ext cx="17075" cy="114475"/>
            </a:xfrm>
            <a:custGeom>
              <a:rect b="b" l="l" r="r" t="t"/>
              <a:pathLst>
                <a:path extrusionOk="0" fill="none" h="4579" w="683">
                  <a:moveTo>
                    <a:pt x="682" y="0"/>
                  </a:moveTo>
                  <a:lnTo>
                    <a:pt x="682" y="0"/>
                  </a:lnTo>
                  <a:lnTo>
                    <a:pt x="658" y="171"/>
                  </a:lnTo>
                  <a:lnTo>
                    <a:pt x="609" y="317"/>
                  </a:lnTo>
                  <a:lnTo>
                    <a:pt x="512" y="439"/>
                  </a:lnTo>
                  <a:lnTo>
                    <a:pt x="414" y="585"/>
                  </a:lnTo>
                  <a:lnTo>
                    <a:pt x="414" y="585"/>
                  </a:lnTo>
                  <a:lnTo>
                    <a:pt x="268" y="731"/>
                  </a:lnTo>
                  <a:lnTo>
                    <a:pt x="146" y="950"/>
                  </a:lnTo>
                  <a:lnTo>
                    <a:pt x="73" y="1072"/>
                  </a:lnTo>
                  <a:lnTo>
                    <a:pt x="49" y="1194"/>
                  </a:lnTo>
                  <a:lnTo>
                    <a:pt x="0" y="1364"/>
                  </a:lnTo>
                  <a:lnTo>
                    <a:pt x="0" y="1535"/>
                  </a:lnTo>
                  <a:lnTo>
                    <a:pt x="0" y="1535"/>
                  </a:lnTo>
                  <a:lnTo>
                    <a:pt x="0" y="1705"/>
                  </a:lnTo>
                  <a:lnTo>
                    <a:pt x="49" y="1851"/>
                  </a:lnTo>
                  <a:lnTo>
                    <a:pt x="73" y="1997"/>
                  </a:lnTo>
                  <a:lnTo>
                    <a:pt x="146" y="2095"/>
                  </a:lnTo>
                  <a:lnTo>
                    <a:pt x="268" y="2314"/>
                  </a:lnTo>
                  <a:lnTo>
                    <a:pt x="414" y="2484"/>
                  </a:lnTo>
                  <a:lnTo>
                    <a:pt x="414" y="2484"/>
                  </a:lnTo>
                  <a:lnTo>
                    <a:pt x="512" y="2606"/>
                  </a:lnTo>
                  <a:lnTo>
                    <a:pt x="609" y="2728"/>
                  </a:lnTo>
                  <a:lnTo>
                    <a:pt x="658" y="2874"/>
                  </a:lnTo>
                  <a:lnTo>
                    <a:pt x="682" y="3045"/>
                  </a:lnTo>
                  <a:lnTo>
                    <a:pt x="682" y="3045"/>
                  </a:lnTo>
                  <a:lnTo>
                    <a:pt x="658" y="3239"/>
                  </a:lnTo>
                  <a:lnTo>
                    <a:pt x="609" y="3385"/>
                  </a:lnTo>
                  <a:lnTo>
                    <a:pt x="512" y="3507"/>
                  </a:lnTo>
                  <a:lnTo>
                    <a:pt x="414" y="3629"/>
                  </a:lnTo>
                  <a:lnTo>
                    <a:pt x="414" y="3629"/>
                  </a:lnTo>
                  <a:lnTo>
                    <a:pt x="268" y="3800"/>
                  </a:lnTo>
                  <a:lnTo>
                    <a:pt x="146" y="3994"/>
                  </a:lnTo>
                  <a:lnTo>
                    <a:pt x="73" y="4116"/>
                  </a:lnTo>
                  <a:lnTo>
                    <a:pt x="49" y="4262"/>
                  </a:lnTo>
                  <a:lnTo>
                    <a:pt x="0" y="4408"/>
                  </a:lnTo>
                  <a:lnTo>
                    <a:pt x="0" y="4579"/>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16" name="Google Shape;316;p75"/>
            <p:cNvSpPr/>
            <p:nvPr/>
          </p:nvSpPr>
          <p:spPr>
            <a:xfrm>
              <a:off x="3427600" y="5001950"/>
              <a:ext cx="17075" cy="114475"/>
            </a:xfrm>
            <a:custGeom>
              <a:rect b="b" l="l" r="r" t="t"/>
              <a:pathLst>
                <a:path extrusionOk="0" fill="none" h="4579" w="683">
                  <a:moveTo>
                    <a:pt x="683" y="0"/>
                  </a:moveTo>
                  <a:lnTo>
                    <a:pt x="683" y="0"/>
                  </a:lnTo>
                  <a:lnTo>
                    <a:pt x="658" y="171"/>
                  </a:lnTo>
                  <a:lnTo>
                    <a:pt x="609" y="317"/>
                  </a:lnTo>
                  <a:lnTo>
                    <a:pt x="536" y="439"/>
                  </a:lnTo>
                  <a:lnTo>
                    <a:pt x="415" y="585"/>
                  </a:lnTo>
                  <a:lnTo>
                    <a:pt x="415" y="585"/>
                  </a:lnTo>
                  <a:lnTo>
                    <a:pt x="269" y="731"/>
                  </a:lnTo>
                  <a:lnTo>
                    <a:pt x="147" y="950"/>
                  </a:lnTo>
                  <a:lnTo>
                    <a:pt x="98" y="1072"/>
                  </a:lnTo>
                  <a:lnTo>
                    <a:pt x="49" y="1194"/>
                  </a:lnTo>
                  <a:lnTo>
                    <a:pt x="25" y="1364"/>
                  </a:lnTo>
                  <a:lnTo>
                    <a:pt x="1" y="1535"/>
                  </a:lnTo>
                  <a:lnTo>
                    <a:pt x="1" y="1535"/>
                  </a:lnTo>
                  <a:lnTo>
                    <a:pt x="25" y="1705"/>
                  </a:lnTo>
                  <a:lnTo>
                    <a:pt x="49" y="1851"/>
                  </a:lnTo>
                  <a:lnTo>
                    <a:pt x="98" y="1997"/>
                  </a:lnTo>
                  <a:lnTo>
                    <a:pt x="147" y="2095"/>
                  </a:lnTo>
                  <a:lnTo>
                    <a:pt x="269" y="2314"/>
                  </a:lnTo>
                  <a:lnTo>
                    <a:pt x="415" y="2484"/>
                  </a:lnTo>
                  <a:lnTo>
                    <a:pt x="415" y="2484"/>
                  </a:lnTo>
                  <a:lnTo>
                    <a:pt x="536" y="2606"/>
                  </a:lnTo>
                  <a:lnTo>
                    <a:pt x="609" y="2728"/>
                  </a:lnTo>
                  <a:lnTo>
                    <a:pt x="658" y="2874"/>
                  </a:lnTo>
                  <a:lnTo>
                    <a:pt x="683" y="3045"/>
                  </a:lnTo>
                  <a:lnTo>
                    <a:pt x="683" y="3045"/>
                  </a:lnTo>
                  <a:lnTo>
                    <a:pt x="658" y="3239"/>
                  </a:lnTo>
                  <a:lnTo>
                    <a:pt x="609" y="3385"/>
                  </a:lnTo>
                  <a:lnTo>
                    <a:pt x="536" y="3507"/>
                  </a:lnTo>
                  <a:lnTo>
                    <a:pt x="415" y="3629"/>
                  </a:lnTo>
                  <a:lnTo>
                    <a:pt x="415" y="3629"/>
                  </a:lnTo>
                  <a:lnTo>
                    <a:pt x="269" y="3800"/>
                  </a:lnTo>
                  <a:lnTo>
                    <a:pt x="147" y="3994"/>
                  </a:lnTo>
                  <a:lnTo>
                    <a:pt x="98" y="4116"/>
                  </a:lnTo>
                  <a:lnTo>
                    <a:pt x="49" y="4262"/>
                  </a:lnTo>
                  <a:lnTo>
                    <a:pt x="25" y="4408"/>
                  </a:lnTo>
                  <a:lnTo>
                    <a:pt x="1" y="4579"/>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17" name="Google Shape;317;p75"/>
            <p:cNvSpPr/>
            <p:nvPr/>
          </p:nvSpPr>
          <p:spPr>
            <a:xfrm>
              <a:off x="3515275" y="5001950"/>
              <a:ext cx="16475" cy="114475"/>
            </a:xfrm>
            <a:custGeom>
              <a:rect b="b" l="l" r="r" t="t"/>
              <a:pathLst>
                <a:path extrusionOk="0" fill="none" h="4579" w="659">
                  <a:moveTo>
                    <a:pt x="658" y="0"/>
                  </a:moveTo>
                  <a:lnTo>
                    <a:pt x="658" y="0"/>
                  </a:lnTo>
                  <a:lnTo>
                    <a:pt x="658" y="171"/>
                  </a:lnTo>
                  <a:lnTo>
                    <a:pt x="585" y="317"/>
                  </a:lnTo>
                  <a:lnTo>
                    <a:pt x="512" y="439"/>
                  </a:lnTo>
                  <a:lnTo>
                    <a:pt x="390" y="585"/>
                  </a:lnTo>
                  <a:lnTo>
                    <a:pt x="390" y="585"/>
                  </a:lnTo>
                  <a:lnTo>
                    <a:pt x="269" y="731"/>
                  </a:lnTo>
                  <a:lnTo>
                    <a:pt x="122" y="950"/>
                  </a:lnTo>
                  <a:lnTo>
                    <a:pt x="74" y="1072"/>
                  </a:lnTo>
                  <a:lnTo>
                    <a:pt x="25" y="1194"/>
                  </a:lnTo>
                  <a:lnTo>
                    <a:pt x="1" y="1364"/>
                  </a:lnTo>
                  <a:lnTo>
                    <a:pt x="1" y="1535"/>
                  </a:lnTo>
                  <a:lnTo>
                    <a:pt x="1" y="1535"/>
                  </a:lnTo>
                  <a:lnTo>
                    <a:pt x="1" y="1705"/>
                  </a:lnTo>
                  <a:lnTo>
                    <a:pt x="25" y="1851"/>
                  </a:lnTo>
                  <a:lnTo>
                    <a:pt x="74" y="1997"/>
                  </a:lnTo>
                  <a:lnTo>
                    <a:pt x="122" y="2095"/>
                  </a:lnTo>
                  <a:lnTo>
                    <a:pt x="269"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9" y="3800"/>
                  </a:lnTo>
                  <a:lnTo>
                    <a:pt x="122" y="3994"/>
                  </a:lnTo>
                  <a:lnTo>
                    <a:pt x="74" y="4116"/>
                  </a:lnTo>
                  <a:lnTo>
                    <a:pt x="25" y="4262"/>
                  </a:lnTo>
                  <a:lnTo>
                    <a:pt x="1" y="4408"/>
                  </a:lnTo>
                  <a:lnTo>
                    <a:pt x="1" y="4579"/>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76">
            <a:hlinkClick r:id="rId3"/>
          </p:cNvPr>
          <p:cNvPicPr preferRelativeResize="0"/>
          <p:nvPr>
            <p:ph idx="2" type="pic"/>
          </p:nvPr>
        </p:nvPicPr>
        <p:blipFill rotWithShape="1">
          <a:blip r:embed="rId4">
            <a:alphaModFix/>
          </a:blip>
          <a:srcRect b="0" l="8828" r="8827" t="0"/>
          <a:stretch/>
        </p:blipFill>
        <p:spPr>
          <a:xfrm>
            <a:off x="7003915" y="1147863"/>
            <a:ext cx="5188085" cy="4202350"/>
          </a:xfrm>
          <a:prstGeom prst="rect">
            <a:avLst/>
          </a:prstGeom>
          <a:solidFill>
            <a:schemeClr val="lt1"/>
          </a:solidFill>
          <a:ln>
            <a:noFill/>
          </a:ln>
        </p:spPr>
      </p:pic>
      <p:sp>
        <p:nvSpPr>
          <p:cNvPr id="323" name="Google Shape;323;p76"/>
          <p:cNvSpPr txBox="1"/>
          <p:nvPr>
            <p:ph idx="1" type="body"/>
          </p:nvPr>
        </p:nvSpPr>
        <p:spPr>
          <a:xfrm>
            <a:off x="435427" y="3477988"/>
            <a:ext cx="5805715" cy="2620927"/>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just">
              <a:lnSpc>
                <a:spcPct val="90000"/>
              </a:lnSpc>
              <a:spcBef>
                <a:spcPts val="1000"/>
              </a:spcBef>
              <a:spcAft>
                <a:spcPts val="0"/>
              </a:spcAft>
              <a:buSzPct val="108108"/>
              <a:buNone/>
            </a:pPr>
            <a:r>
              <a:rPr b="0" i="0" lang="en-US" u="sng">
                <a:solidFill>
                  <a:srgbClr val="0073AA"/>
                </a:solidFill>
                <a:latin typeface="Arial"/>
                <a:ea typeface="Arial"/>
                <a:cs typeface="Arial"/>
                <a:sym typeface="Arial"/>
                <a:hlinkClick r:id="rId5">
                  <a:extLst>
                    <a:ext uri="{A12FA001-AC4F-418D-AE19-62706E023703}">
                      <ahyp:hlinkClr val="tx"/>
                    </a:ext>
                  </a:extLst>
                </a:hlinkClick>
              </a:rPr>
              <a:t>According to FAO</a:t>
            </a:r>
            <a:r>
              <a:rPr b="0" i="0" lang="en-US">
                <a:latin typeface="Arial"/>
                <a:ea typeface="Arial"/>
                <a:cs typeface="Arial"/>
                <a:sym typeface="Arial"/>
              </a:rPr>
              <a:t>, approximately a third of all food produced in the world is lost or wasted every year.</a:t>
            </a:r>
            <a:endParaRPr/>
          </a:p>
          <a:p>
            <a:pPr indent="-228600" lvl="0" marL="457200" rtl="0" algn="just">
              <a:lnSpc>
                <a:spcPct val="90000"/>
              </a:lnSpc>
              <a:spcBef>
                <a:spcPts val="1000"/>
              </a:spcBef>
              <a:spcAft>
                <a:spcPts val="0"/>
              </a:spcAft>
              <a:buSzPct val="108108"/>
              <a:buNone/>
            </a:pPr>
            <a:r>
              <a:rPr b="0" i="0" lang="en-US">
                <a:latin typeface="Arial"/>
                <a:ea typeface="Arial"/>
                <a:cs typeface="Arial"/>
                <a:sym typeface="Arial"/>
              </a:rPr>
              <a:t>Zero waste restaurants focus on reducing, reusing, and recycling their collective resources. Zero waste ideas and practices also encourage a circular economy, which is sustainable and improves profits. </a:t>
            </a:r>
            <a:endParaRPr/>
          </a:p>
          <a:p>
            <a:pPr indent="-228600" lvl="0" marL="228600" rtl="0" algn="l">
              <a:lnSpc>
                <a:spcPct val="90000"/>
              </a:lnSpc>
              <a:spcBef>
                <a:spcPts val="0"/>
              </a:spcBef>
              <a:spcAft>
                <a:spcPts val="0"/>
              </a:spcAft>
              <a:buClr>
                <a:srgbClr val="595959"/>
              </a:buClr>
              <a:buSzPct val="108108"/>
              <a:buNone/>
            </a:pPr>
            <a:r>
              <a:t/>
            </a:r>
            <a:endParaRPr/>
          </a:p>
          <a:p>
            <a:pPr indent="-228600" lvl="0" marL="228600" rtl="0" algn="l">
              <a:lnSpc>
                <a:spcPct val="90000"/>
              </a:lnSpc>
              <a:spcBef>
                <a:spcPts val="0"/>
              </a:spcBef>
              <a:spcAft>
                <a:spcPts val="0"/>
              </a:spcAft>
              <a:buClr>
                <a:srgbClr val="595959"/>
              </a:buClr>
              <a:buSzPct val="108108"/>
              <a:buNone/>
            </a:pPr>
            <a:r>
              <a:t/>
            </a:r>
            <a:endParaRPr/>
          </a:p>
        </p:txBody>
      </p:sp>
      <p:sp>
        <p:nvSpPr>
          <p:cNvPr id="324" name="Google Shape;324;p76"/>
          <p:cNvSpPr txBox="1"/>
          <p:nvPr>
            <p:ph idx="3" type="body"/>
          </p:nvPr>
        </p:nvSpPr>
        <p:spPr>
          <a:xfrm>
            <a:off x="773041" y="482534"/>
            <a:ext cx="5588002" cy="81617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sz="3200">
                <a:solidFill>
                  <a:srgbClr val="20EEF1"/>
                </a:solidFill>
              </a:rPr>
              <a:t>Want to take your restaurant to a new level? </a:t>
            </a:r>
            <a:endParaRPr sz="3200">
              <a:solidFill>
                <a:srgbClr val="20EEF1"/>
              </a:solidFill>
            </a:endParaRPr>
          </a:p>
        </p:txBody>
      </p:sp>
      <p:sp>
        <p:nvSpPr>
          <p:cNvPr id="325" name="Google Shape;325;p76"/>
          <p:cNvSpPr/>
          <p:nvPr/>
        </p:nvSpPr>
        <p:spPr>
          <a:xfrm rot="1394362">
            <a:off x="4215093" y="1782371"/>
            <a:ext cx="2679149" cy="1106815"/>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70C0"/>
                </a:solidFill>
                <a:latin typeface="Arial"/>
                <a:ea typeface="Arial"/>
                <a:cs typeface="Arial"/>
                <a:sym typeface="Arial"/>
              </a:rPr>
              <a:t>Check this out!</a:t>
            </a:r>
            <a:endParaRPr b="0" i="0" sz="1400" u="none" cap="none" strike="noStrike">
              <a:solidFill>
                <a:srgbClr val="000000"/>
              </a:solidFill>
              <a:latin typeface="Arial"/>
              <a:ea typeface="Arial"/>
              <a:cs typeface="Arial"/>
              <a:sym typeface="Arial"/>
            </a:endParaRPr>
          </a:p>
        </p:txBody>
      </p:sp>
      <p:sp>
        <p:nvSpPr>
          <p:cNvPr id="326" name="Google Shape;326;p76"/>
          <p:cNvSpPr/>
          <p:nvPr/>
        </p:nvSpPr>
        <p:spPr>
          <a:xfrm>
            <a:off x="7278488" y="1298711"/>
            <a:ext cx="305780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FC000"/>
                </a:solidFill>
                <a:latin typeface="Arial"/>
                <a:ea typeface="Arial"/>
                <a:cs typeface="Arial"/>
                <a:sym typeface="Arial"/>
              </a:rPr>
              <a:t>Zero Waste Restaurants</a:t>
            </a:r>
            <a:endParaRPr b="0" i="0" sz="2000" u="none" cap="none" strike="noStrike">
              <a:solidFill>
                <a:srgbClr val="FFC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
          <p:cNvSpPr txBox="1"/>
          <p:nvPr>
            <p:ph idx="1" type="body"/>
          </p:nvPr>
        </p:nvSpPr>
        <p:spPr>
          <a:xfrm>
            <a:off x="490874" y="3820886"/>
            <a:ext cx="6070600" cy="1447800"/>
          </a:xfrm>
          <a:prstGeom prst="rect">
            <a:avLst/>
          </a:prstGeom>
          <a:noFill/>
          <a:ln>
            <a:noFill/>
          </a:ln>
        </p:spPr>
        <p:txBody>
          <a:bodyPr anchorCtr="0" anchor="t" bIns="45700" lIns="91425" spcFirstLastPara="1" rIns="91425" wrap="square" tIns="45700">
            <a:noAutofit/>
          </a:bodyPr>
          <a:lstStyle/>
          <a:p>
            <a:pPr indent="0" lvl="0" marL="228600" rtl="0" algn="just">
              <a:lnSpc>
                <a:spcPct val="90000"/>
              </a:lnSpc>
              <a:spcBef>
                <a:spcPts val="1000"/>
              </a:spcBef>
              <a:spcAft>
                <a:spcPts val="0"/>
              </a:spcAft>
              <a:buSzPts val="2400"/>
              <a:buNone/>
            </a:pPr>
            <a:r>
              <a:rPr i="0" lang="en-US">
                <a:solidFill>
                  <a:srgbClr val="0070C0"/>
                </a:solidFill>
                <a:latin typeface="Calibri"/>
                <a:ea typeface="Calibri"/>
                <a:cs typeface="Calibri"/>
                <a:sym typeface="Calibri"/>
              </a:rPr>
              <a:t>Watch videos of young entrepreneurs who have started a business in mountainous areas of the EU and get inspired!</a:t>
            </a:r>
            <a:endParaRPr/>
          </a:p>
          <a:p>
            <a:pPr indent="0" lvl="0" marL="228600" rtl="0" algn="l">
              <a:lnSpc>
                <a:spcPct val="90000"/>
              </a:lnSpc>
              <a:spcBef>
                <a:spcPts val="1000"/>
              </a:spcBef>
              <a:spcAft>
                <a:spcPts val="0"/>
              </a:spcAft>
              <a:buSzPts val="2400"/>
              <a:buNone/>
            </a:pPr>
            <a:r>
              <a:t/>
            </a:r>
            <a:endParaRPr>
              <a:solidFill>
                <a:srgbClr val="0070C0"/>
              </a:solidFill>
              <a:latin typeface="Calibri"/>
              <a:ea typeface="Calibri"/>
              <a:cs typeface="Calibri"/>
              <a:sym typeface="Calibri"/>
            </a:endParaRPr>
          </a:p>
          <a:p>
            <a:pPr indent="0" lvl="0" marL="228600" rtl="0" algn="l">
              <a:lnSpc>
                <a:spcPct val="90000"/>
              </a:lnSpc>
              <a:spcBef>
                <a:spcPts val="1000"/>
              </a:spcBef>
              <a:spcAft>
                <a:spcPts val="0"/>
              </a:spcAft>
              <a:buSzPts val="2400"/>
              <a:buNone/>
            </a:pPr>
            <a:r>
              <a:t/>
            </a:r>
            <a:endParaRPr>
              <a:solidFill>
                <a:srgbClr val="0070C0"/>
              </a:solidFill>
              <a:latin typeface="Calibri"/>
              <a:ea typeface="Calibri"/>
              <a:cs typeface="Calibri"/>
              <a:sym typeface="Calibri"/>
            </a:endParaRPr>
          </a:p>
        </p:txBody>
      </p:sp>
      <p:sp>
        <p:nvSpPr>
          <p:cNvPr id="332" name="Google Shape;332;p5"/>
          <p:cNvSpPr txBox="1"/>
          <p:nvPr>
            <p:ph idx="3" type="body"/>
          </p:nvPr>
        </p:nvSpPr>
        <p:spPr>
          <a:xfrm>
            <a:off x="490874" y="746950"/>
            <a:ext cx="5085159"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n-US" sz="3200">
                <a:solidFill>
                  <a:srgbClr val="20EEF1"/>
                </a:solidFill>
              </a:rPr>
              <a:t>Get inspired</a:t>
            </a:r>
            <a:endParaRPr/>
          </a:p>
        </p:txBody>
      </p:sp>
      <p:sp>
        <p:nvSpPr>
          <p:cNvPr id="333" name="Google Shape;333;p5"/>
          <p:cNvSpPr txBox="1"/>
          <p:nvPr/>
        </p:nvSpPr>
        <p:spPr>
          <a:xfrm>
            <a:off x="749228" y="1622697"/>
            <a:ext cx="5615286"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Peer learning is a powerful and direct tool that allows you to touch upon what you have learnt so far. </a:t>
            </a:r>
            <a:endParaRPr b="0" i="0" sz="1400" u="none" cap="none" strike="noStrike">
              <a:solidFill>
                <a:srgbClr val="000000"/>
              </a:solidFill>
              <a:latin typeface="Arial"/>
              <a:ea typeface="Arial"/>
              <a:cs typeface="Arial"/>
              <a:sym typeface="Arial"/>
            </a:endParaRPr>
          </a:p>
        </p:txBody>
      </p:sp>
      <p:pic>
        <p:nvPicPr>
          <p:cNvPr id="334" name="Google Shape;334;p5">
            <a:hlinkClick r:id="rId3"/>
          </p:cNvPr>
          <p:cNvPicPr preferRelativeResize="0"/>
          <p:nvPr>
            <p:ph idx="2" type="pic"/>
          </p:nvPr>
        </p:nvPicPr>
        <p:blipFill rotWithShape="1">
          <a:blip r:embed="rId4">
            <a:alphaModFix/>
          </a:blip>
          <a:srcRect b="0" l="21388" r="21388" t="0"/>
          <a:stretch/>
        </p:blipFill>
        <p:spPr>
          <a:xfrm rot="5400000">
            <a:off x="7669213" y="595313"/>
            <a:ext cx="3914775" cy="5130800"/>
          </a:xfrm>
          <a:prstGeom prst="rect">
            <a:avLst/>
          </a:prstGeom>
          <a:solidFill>
            <a:schemeClr val="lt1"/>
          </a:solidFill>
          <a:ln>
            <a:noFill/>
          </a:ln>
        </p:spPr>
      </p:pic>
      <p:sp>
        <p:nvSpPr>
          <p:cNvPr id="335" name="Google Shape;335;p5"/>
          <p:cNvSpPr/>
          <p:nvPr/>
        </p:nvSpPr>
        <p:spPr>
          <a:xfrm rot="-1500931">
            <a:off x="7295035" y="1538211"/>
            <a:ext cx="1588264" cy="485936"/>
          </a:xfrm>
          <a:prstGeom prst="ellipse">
            <a:avLst/>
          </a:prstGeom>
          <a:solidFill>
            <a:srgbClr val="00B0F0"/>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sng" cap="none" strike="noStrike">
                <a:solidFill>
                  <a:schemeClr val="lt1"/>
                </a:solidFill>
                <a:latin typeface="Arial"/>
                <a:ea typeface="Arial"/>
                <a:cs typeface="Arial"/>
                <a:sym typeface="Arial"/>
                <a:hlinkClick r:id="rId5">
                  <a:extLst>
                    <a:ext uri="{A12FA001-AC4F-418D-AE19-62706E023703}">
                      <ahyp:hlinkClr val="tx"/>
                    </a:ext>
                  </a:extLst>
                </a:hlinkClick>
              </a:rPr>
              <a:t>Click!</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78"/>
          <p:cNvSpPr/>
          <p:nvPr/>
        </p:nvSpPr>
        <p:spPr>
          <a:xfrm>
            <a:off x="9244264" y="2268067"/>
            <a:ext cx="530699" cy="530699"/>
          </a:xfrm>
          <a:custGeom>
            <a:rect b="b" l="l" r="r" t="t"/>
            <a:pathLst>
              <a:path extrusionOk="0" h="21600" w="2160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lt1"/>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chemeClr val="dk2"/>
              </a:solidFill>
              <a:latin typeface="Calibri"/>
              <a:ea typeface="Calibri"/>
              <a:cs typeface="Calibri"/>
              <a:sym typeface="Calibri"/>
            </a:endParaRPr>
          </a:p>
        </p:txBody>
      </p:sp>
      <p:sp>
        <p:nvSpPr>
          <p:cNvPr id="341" name="Google Shape;341;p78"/>
          <p:cNvSpPr/>
          <p:nvPr/>
        </p:nvSpPr>
        <p:spPr>
          <a:xfrm>
            <a:off x="5814553" y="2258548"/>
            <a:ext cx="584121" cy="477970"/>
          </a:xfrm>
          <a:custGeom>
            <a:rect b="b" l="l" r="r" t="t"/>
            <a:pathLst>
              <a:path extrusionOk="0" h="21600" w="2160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chemeClr val="dk2"/>
              </a:solidFill>
              <a:latin typeface="Calibri"/>
              <a:ea typeface="Calibri"/>
              <a:cs typeface="Calibri"/>
              <a:sym typeface="Calibri"/>
            </a:endParaRPr>
          </a:p>
        </p:txBody>
      </p:sp>
      <p:sp>
        <p:nvSpPr>
          <p:cNvPr id="342" name="Google Shape;342;p78"/>
          <p:cNvSpPr/>
          <p:nvPr/>
        </p:nvSpPr>
        <p:spPr>
          <a:xfrm>
            <a:off x="2733105" y="2265599"/>
            <a:ext cx="532771" cy="532768"/>
          </a:xfrm>
          <a:custGeom>
            <a:rect b="b" l="l" r="r" t="t"/>
            <a:pathLst>
              <a:path extrusionOk="0" h="21600" w="2160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lt1"/>
          </a:solidFill>
          <a:ln>
            <a:noFill/>
          </a:ln>
        </p:spPr>
        <p:txBody>
          <a:bodyPr anchorCtr="0" anchor="ctr" bIns="38075" lIns="38075" spcFirstLastPara="1" rIns="38075" wrap="square" tIns="38075">
            <a:noAutofit/>
          </a:bodyPr>
          <a:lstStyle/>
          <a:p>
            <a:pPr indent="0" lvl="0" marL="0" marR="0" rtl="0" algn="ctr">
              <a:lnSpc>
                <a:spcPct val="100000"/>
              </a:lnSpc>
              <a:spcBef>
                <a:spcPts val="0"/>
              </a:spcBef>
              <a:spcAft>
                <a:spcPts val="0"/>
              </a:spcAft>
              <a:buClr>
                <a:srgbClr val="000000"/>
              </a:buClr>
              <a:buSzPts val="2999"/>
              <a:buFont typeface="Arial"/>
              <a:buNone/>
            </a:pPr>
            <a:r>
              <a:t/>
            </a:r>
            <a:endParaRPr b="0" i="0" sz="2999" u="none" cap="none" strike="noStrike">
              <a:solidFill>
                <a:schemeClr val="dk1"/>
              </a:solidFill>
              <a:latin typeface="Calibri"/>
              <a:ea typeface="Calibri"/>
              <a:cs typeface="Calibri"/>
              <a:sym typeface="Calibri"/>
            </a:endParaRPr>
          </a:p>
        </p:txBody>
      </p:sp>
      <p:sp>
        <p:nvSpPr>
          <p:cNvPr id="343" name="Google Shape;343;p78"/>
          <p:cNvSpPr txBox="1"/>
          <p:nvPr>
            <p:ph idx="1" type="body"/>
          </p:nvPr>
        </p:nvSpPr>
        <p:spPr>
          <a:xfrm>
            <a:off x="1363762" y="4407437"/>
            <a:ext cx="3149600" cy="1024099"/>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279BD3"/>
              </a:buClr>
              <a:buSzPts val="2000"/>
              <a:buNone/>
            </a:pPr>
            <a:r>
              <a:rPr lang="en-US"/>
              <a:t>1. Systematic Inventive Thinking: slides 15 and 16 in module 3a</a:t>
            </a:r>
            <a:endParaRPr/>
          </a:p>
        </p:txBody>
      </p:sp>
      <p:sp>
        <p:nvSpPr>
          <p:cNvPr id="344" name="Google Shape;344;p78"/>
          <p:cNvSpPr txBox="1"/>
          <p:nvPr>
            <p:ph idx="2" type="body"/>
          </p:nvPr>
        </p:nvSpPr>
        <p:spPr>
          <a:xfrm>
            <a:off x="4651192" y="4356634"/>
            <a:ext cx="2947667" cy="1024099"/>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279BD3"/>
              </a:buClr>
              <a:buSzPts val="2000"/>
              <a:buNone/>
            </a:pPr>
            <a:r>
              <a:rPr lang="en-US"/>
              <a:t>2. Design Thinking: slide 17 and 18 in module 3a</a:t>
            </a:r>
            <a:endParaRPr/>
          </a:p>
          <a:p>
            <a:pPr indent="-228600" lvl="0" marL="228600" rtl="0" algn="ctr">
              <a:lnSpc>
                <a:spcPct val="90000"/>
              </a:lnSpc>
              <a:spcBef>
                <a:spcPts val="0"/>
              </a:spcBef>
              <a:spcAft>
                <a:spcPts val="0"/>
              </a:spcAft>
              <a:buClr>
                <a:srgbClr val="279BD3"/>
              </a:buClr>
              <a:buSzPts val="2000"/>
              <a:buNone/>
            </a:pPr>
            <a:r>
              <a:t/>
            </a:r>
            <a:endParaRPr/>
          </a:p>
        </p:txBody>
      </p:sp>
      <p:sp>
        <p:nvSpPr>
          <p:cNvPr id="345" name="Google Shape;345;p78"/>
          <p:cNvSpPr txBox="1"/>
          <p:nvPr>
            <p:ph idx="3" type="body"/>
          </p:nvPr>
        </p:nvSpPr>
        <p:spPr>
          <a:xfrm>
            <a:off x="8139162" y="4382035"/>
            <a:ext cx="2740901" cy="1074901"/>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SzPts val="2000"/>
              <a:buNone/>
            </a:pPr>
            <a:r>
              <a:rPr lang="en-US"/>
              <a:t>3. Evaluating ideas: slide 19 and 20 in module 3a</a:t>
            </a:r>
            <a:endParaRPr/>
          </a:p>
          <a:p>
            <a:pPr indent="-228600" lvl="0" marL="228600" rtl="0" algn="ctr">
              <a:lnSpc>
                <a:spcPct val="90000"/>
              </a:lnSpc>
              <a:spcBef>
                <a:spcPts val="0"/>
              </a:spcBef>
              <a:spcAft>
                <a:spcPts val="0"/>
              </a:spcAft>
              <a:buClr>
                <a:srgbClr val="7F59A1"/>
              </a:buClr>
              <a:buSzPts val="2000"/>
              <a:buNone/>
            </a:pPr>
            <a:r>
              <a:t/>
            </a:r>
            <a:endParaRPr/>
          </a:p>
        </p:txBody>
      </p:sp>
      <p:sp>
        <p:nvSpPr>
          <p:cNvPr id="346" name="Google Shape;346;p78"/>
          <p:cNvSpPr txBox="1"/>
          <p:nvPr>
            <p:ph idx="4" type="body"/>
          </p:nvPr>
        </p:nvSpPr>
        <p:spPr>
          <a:xfrm>
            <a:off x="914398" y="254764"/>
            <a:ext cx="10421257" cy="158701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595959"/>
              </a:buClr>
              <a:buSzPts val="3459"/>
              <a:buNone/>
            </a:pPr>
            <a:r>
              <a:rPr lang="en-US" sz="3200">
                <a:solidFill>
                  <a:srgbClr val="0070C0"/>
                </a:solidFill>
              </a:rPr>
              <a:t>Are you looking for an idea?</a:t>
            </a:r>
            <a:endParaRPr sz="3200"/>
          </a:p>
          <a:p>
            <a:pPr indent="0" lvl="0" marL="0" rtl="0" algn="ctr">
              <a:lnSpc>
                <a:spcPct val="90000"/>
              </a:lnSpc>
              <a:spcBef>
                <a:spcPts val="600"/>
              </a:spcBef>
              <a:spcAft>
                <a:spcPts val="0"/>
              </a:spcAft>
              <a:buClr>
                <a:srgbClr val="595959"/>
              </a:buClr>
              <a:buSzPts val="2830"/>
              <a:buNone/>
            </a:pPr>
            <a:r>
              <a:rPr lang="en-US" sz="2400"/>
              <a:t>Practice using the tools introduced in module 3a to find, improve </a:t>
            </a:r>
            <a:endParaRPr/>
          </a:p>
          <a:p>
            <a:pPr indent="0" lvl="0" marL="0" rtl="0" algn="ctr">
              <a:lnSpc>
                <a:spcPct val="90000"/>
              </a:lnSpc>
              <a:spcBef>
                <a:spcPts val="600"/>
              </a:spcBef>
              <a:spcAft>
                <a:spcPts val="0"/>
              </a:spcAft>
              <a:buClr>
                <a:srgbClr val="595959"/>
              </a:buClr>
              <a:buSzPts val="2830"/>
              <a:buNone/>
            </a:pPr>
            <a:r>
              <a:rPr lang="en-US" sz="2400"/>
              <a:t>and evaluate your idea</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10"/>
          <p:cNvPicPr preferRelativeResize="0"/>
          <p:nvPr>
            <p:ph idx="2" type="pic"/>
          </p:nvPr>
        </p:nvPicPr>
        <p:blipFill rotWithShape="1">
          <a:blip r:embed="rId3">
            <a:alphaModFix/>
          </a:blip>
          <a:srcRect b="37" l="32778" r="19933" t="-41"/>
          <a:stretch/>
        </p:blipFill>
        <p:spPr>
          <a:xfrm flipH="1">
            <a:off x="55335" y="72572"/>
            <a:ext cx="4759486" cy="6710077"/>
          </a:xfrm>
          <a:prstGeom prst="rect">
            <a:avLst/>
          </a:prstGeom>
          <a:noFill/>
          <a:ln>
            <a:noFill/>
          </a:ln>
        </p:spPr>
      </p:pic>
      <p:sp>
        <p:nvSpPr>
          <p:cNvPr id="352" name="Google Shape;352;p10"/>
          <p:cNvSpPr txBox="1"/>
          <p:nvPr>
            <p:ph idx="1" type="body"/>
          </p:nvPr>
        </p:nvSpPr>
        <p:spPr>
          <a:xfrm>
            <a:off x="5019815" y="1611479"/>
            <a:ext cx="6678699" cy="3170589"/>
          </a:xfrm>
          <a:prstGeom prst="rect">
            <a:avLst/>
          </a:prstGeom>
          <a:noFill/>
          <a:ln>
            <a:noFill/>
          </a:ln>
        </p:spPr>
        <p:txBody>
          <a:bodyPr anchorCtr="0" anchor="t" bIns="45700" lIns="91425" spcFirstLastPara="1" rIns="91425" wrap="square" tIns="45700">
            <a:normAutofit/>
          </a:bodyPr>
          <a:lstStyle/>
          <a:p>
            <a:pPr indent="-342900" lvl="0" marL="342900" rtl="0" algn="just">
              <a:lnSpc>
                <a:spcPct val="90000"/>
              </a:lnSpc>
              <a:spcBef>
                <a:spcPts val="0"/>
              </a:spcBef>
              <a:spcAft>
                <a:spcPts val="0"/>
              </a:spcAft>
              <a:buClr>
                <a:srgbClr val="595959"/>
              </a:buClr>
              <a:buSzPts val="2400"/>
              <a:buFont typeface="Arial"/>
              <a:buChar char="•"/>
            </a:pPr>
            <a:r>
              <a:rPr lang="en-US"/>
              <a:t>Tell a friend what this module discusses</a:t>
            </a:r>
            <a:endParaRPr/>
          </a:p>
          <a:p>
            <a:pPr indent="-190500" lvl="0" marL="342900" rtl="0" algn="just">
              <a:lnSpc>
                <a:spcPct val="90000"/>
              </a:lnSpc>
              <a:spcBef>
                <a:spcPts val="0"/>
              </a:spcBef>
              <a:spcAft>
                <a:spcPts val="0"/>
              </a:spcAft>
              <a:buClr>
                <a:srgbClr val="595959"/>
              </a:buClr>
              <a:buSzPts val="2400"/>
              <a:buFont typeface="Arial"/>
              <a:buNone/>
            </a:pPr>
            <a:r>
              <a:t/>
            </a:r>
            <a:endParaRPr/>
          </a:p>
          <a:p>
            <a:pPr indent="-342900" lvl="0" marL="342900" rtl="0" algn="just">
              <a:lnSpc>
                <a:spcPct val="90000"/>
              </a:lnSpc>
              <a:spcBef>
                <a:spcPts val="0"/>
              </a:spcBef>
              <a:spcAft>
                <a:spcPts val="0"/>
              </a:spcAft>
              <a:buClr>
                <a:srgbClr val="595959"/>
              </a:buClr>
              <a:buSzPts val="2400"/>
              <a:buFont typeface="Arial"/>
              <a:buChar char="•"/>
            </a:pPr>
            <a:r>
              <a:rPr lang="en-US"/>
              <a:t>Discuss, criticise and disagree</a:t>
            </a:r>
            <a:endParaRPr/>
          </a:p>
          <a:p>
            <a:pPr indent="-190500" lvl="0" marL="342900" rtl="0" algn="just">
              <a:lnSpc>
                <a:spcPct val="90000"/>
              </a:lnSpc>
              <a:spcBef>
                <a:spcPts val="0"/>
              </a:spcBef>
              <a:spcAft>
                <a:spcPts val="0"/>
              </a:spcAft>
              <a:buClr>
                <a:srgbClr val="595959"/>
              </a:buClr>
              <a:buSzPts val="2400"/>
              <a:buFont typeface="Arial"/>
              <a:buNone/>
            </a:pPr>
            <a:r>
              <a:t/>
            </a:r>
            <a:endParaRPr/>
          </a:p>
          <a:p>
            <a:pPr indent="-342900" lvl="0" marL="342900" rtl="0" algn="just">
              <a:lnSpc>
                <a:spcPct val="90000"/>
              </a:lnSpc>
              <a:spcBef>
                <a:spcPts val="0"/>
              </a:spcBef>
              <a:spcAft>
                <a:spcPts val="0"/>
              </a:spcAft>
              <a:buClr>
                <a:srgbClr val="595959"/>
              </a:buClr>
              <a:buSzPts val="2400"/>
              <a:buFont typeface="Arial"/>
              <a:buChar char="•"/>
            </a:pPr>
            <a:r>
              <a:rPr lang="en-US"/>
              <a:t>Do the short assignment on Evaluating Ideas (slide 16 in module 3a) together</a:t>
            </a:r>
            <a:endParaRPr/>
          </a:p>
          <a:p>
            <a:pPr indent="-190500" lvl="0" marL="342900" rtl="0" algn="just">
              <a:lnSpc>
                <a:spcPct val="90000"/>
              </a:lnSpc>
              <a:spcBef>
                <a:spcPts val="0"/>
              </a:spcBef>
              <a:spcAft>
                <a:spcPts val="0"/>
              </a:spcAft>
              <a:buClr>
                <a:srgbClr val="595959"/>
              </a:buClr>
              <a:buSzPts val="2400"/>
              <a:buFont typeface="Arial"/>
              <a:buNone/>
            </a:pPr>
            <a:r>
              <a:t/>
            </a:r>
            <a:endParaRPr/>
          </a:p>
          <a:p>
            <a:pPr indent="-342900" lvl="0" marL="342900" rtl="0" algn="just">
              <a:lnSpc>
                <a:spcPct val="90000"/>
              </a:lnSpc>
              <a:spcBef>
                <a:spcPts val="0"/>
              </a:spcBef>
              <a:spcAft>
                <a:spcPts val="0"/>
              </a:spcAft>
              <a:buClr>
                <a:srgbClr val="595959"/>
              </a:buClr>
              <a:buSzPts val="2400"/>
              <a:buFont typeface="Arial"/>
              <a:buChar char="•"/>
            </a:pPr>
            <a:r>
              <a:rPr lang="en-US"/>
              <a:t>Enjoy, and good luck with your business idea </a:t>
            </a:r>
            <a:r>
              <a:rPr lang="en-US">
                <a:solidFill>
                  <a:srgbClr val="FF00FF"/>
                </a:solidFill>
              </a:rPr>
              <a:t>☺</a:t>
            </a:r>
            <a:r>
              <a:rPr lang="en-US"/>
              <a:t> </a:t>
            </a:r>
            <a:endParaRPr/>
          </a:p>
        </p:txBody>
      </p:sp>
      <p:sp>
        <p:nvSpPr>
          <p:cNvPr id="353" name="Google Shape;353;p10"/>
          <p:cNvSpPr txBox="1"/>
          <p:nvPr>
            <p:ph idx="3" type="body"/>
          </p:nvPr>
        </p:nvSpPr>
        <p:spPr>
          <a:xfrm>
            <a:off x="4990787" y="861522"/>
            <a:ext cx="6591614"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3200">
                <a:solidFill>
                  <a:srgbClr val="0070C0"/>
                </a:solidFill>
              </a:rPr>
              <a:t>Teach a friend what you learned! </a:t>
            </a:r>
            <a:endParaRPr sz="3200">
              <a:solidFill>
                <a:srgbClr val="0070C0"/>
              </a:solidFill>
            </a:endParaRPr>
          </a:p>
        </p:txBody>
      </p:sp>
      <p:sp>
        <p:nvSpPr>
          <p:cNvPr id="354" name="Google Shape;354;p10"/>
          <p:cNvSpPr txBox="1"/>
          <p:nvPr/>
        </p:nvSpPr>
        <p:spPr>
          <a:xfrm>
            <a:off x="8126204" y="298994"/>
            <a:ext cx="3572310" cy="582221"/>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0"/>
              </a:spcBef>
              <a:spcAft>
                <a:spcPts val="0"/>
              </a:spcAft>
              <a:buClr>
                <a:srgbClr val="595959"/>
              </a:buClr>
              <a:buSzPts val="3600"/>
              <a:buFont typeface="Arial"/>
              <a:buNone/>
            </a:pPr>
            <a:r>
              <a:rPr b="0" i="1" lang="en-US" sz="2800" u="none" cap="none" strike="noStrike">
                <a:solidFill>
                  <a:srgbClr val="7030A0"/>
                </a:solidFill>
                <a:latin typeface="Calibri"/>
                <a:ea typeface="Calibri"/>
                <a:cs typeface="Calibri"/>
                <a:sym typeface="Calibri"/>
              </a:rPr>
              <a:t>What did you learn?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8"/>
          <p:cNvSpPr txBox="1"/>
          <p:nvPr>
            <p:ph idx="1" type="body"/>
          </p:nvPr>
        </p:nvSpPr>
        <p:spPr>
          <a:xfrm>
            <a:off x="1089498" y="4333338"/>
            <a:ext cx="3316369" cy="1310717"/>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1B728D"/>
              </a:buClr>
              <a:buSzPts val="2400"/>
              <a:buNone/>
            </a:pPr>
            <a:r>
              <a:rPr lang="en-US" sz="2400"/>
              <a:t>What are the three pillars of </a:t>
            </a:r>
            <a:r>
              <a:rPr i="1" lang="en-US" sz="2400"/>
              <a:t>Sustainability</a:t>
            </a:r>
            <a:r>
              <a:rPr lang="en-US" sz="2400"/>
              <a:t>?</a:t>
            </a:r>
            <a:endParaRPr/>
          </a:p>
        </p:txBody>
      </p:sp>
      <p:sp>
        <p:nvSpPr>
          <p:cNvPr id="360" name="Google Shape;360;p8"/>
          <p:cNvSpPr txBox="1"/>
          <p:nvPr>
            <p:ph idx="2" type="body"/>
          </p:nvPr>
        </p:nvSpPr>
        <p:spPr>
          <a:xfrm>
            <a:off x="4526178" y="4328138"/>
            <a:ext cx="3166153" cy="1310716"/>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279BD3"/>
              </a:buClr>
              <a:buSzPts val="2400"/>
              <a:buNone/>
            </a:pPr>
            <a:r>
              <a:rPr lang="en-US" sz="2400"/>
              <a:t>What are the five stages of </a:t>
            </a:r>
            <a:endParaRPr/>
          </a:p>
          <a:p>
            <a:pPr indent="-228600" lvl="0" marL="228600" rtl="0" algn="ctr">
              <a:lnSpc>
                <a:spcPct val="90000"/>
              </a:lnSpc>
              <a:spcBef>
                <a:spcPts val="0"/>
              </a:spcBef>
              <a:spcAft>
                <a:spcPts val="0"/>
              </a:spcAft>
              <a:buClr>
                <a:srgbClr val="279BD3"/>
              </a:buClr>
              <a:buSzPts val="2400"/>
              <a:buNone/>
            </a:pPr>
            <a:r>
              <a:rPr i="1" lang="en-US" sz="2400"/>
              <a:t>Design Thinking</a:t>
            </a:r>
            <a:r>
              <a:rPr lang="en-US" sz="2400"/>
              <a:t>? </a:t>
            </a:r>
            <a:endParaRPr/>
          </a:p>
        </p:txBody>
      </p:sp>
      <p:sp>
        <p:nvSpPr>
          <p:cNvPr id="361" name="Google Shape;361;p8"/>
          <p:cNvSpPr txBox="1"/>
          <p:nvPr>
            <p:ph idx="3" type="body"/>
          </p:nvPr>
        </p:nvSpPr>
        <p:spPr>
          <a:xfrm>
            <a:off x="7692331" y="4328138"/>
            <a:ext cx="3657109" cy="1310716"/>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rgbClr val="7F59A1"/>
              </a:buClr>
              <a:buSzPts val="2400"/>
              <a:buNone/>
            </a:pPr>
            <a:r>
              <a:rPr lang="en-US" sz="2400"/>
              <a:t>What three elements do </a:t>
            </a:r>
            <a:r>
              <a:rPr i="1" lang="en-US" sz="2400"/>
              <a:t>Transformative Travel Experience </a:t>
            </a:r>
            <a:r>
              <a:rPr lang="en-US" sz="2400"/>
              <a:t>consist of ?</a:t>
            </a:r>
            <a:endParaRPr/>
          </a:p>
        </p:txBody>
      </p:sp>
      <p:sp>
        <p:nvSpPr>
          <p:cNvPr id="362" name="Google Shape;362;p8"/>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595959"/>
              </a:buClr>
              <a:buSzPts val="3600"/>
              <a:buNone/>
            </a:pPr>
            <a:r>
              <a:rPr lang="en-US">
                <a:solidFill>
                  <a:srgbClr val="0070C0"/>
                </a:solidFill>
              </a:rPr>
              <a:t>Quiz</a:t>
            </a:r>
            <a:endParaRPr/>
          </a:p>
        </p:txBody>
      </p:sp>
      <p:sp>
        <p:nvSpPr>
          <p:cNvPr id="363" name="Google Shape;363;p8"/>
          <p:cNvSpPr txBox="1"/>
          <p:nvPr/>
        </p:nvSpPr>
        <p:spPr>
          <a:xfrm>
            <a:off x="253747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364" name="Google Shape;364;p8"/>
          <p:cNvSpPr txBox="1"/>
          <p:nvPr/>
        </p:nvSpPr>
        <p:spPr>
          <a:xfrm>
            <a:off x="5659938" y="2179473"/>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365" name="Google Shape;365;p8"/>
          <p:cNvSpPr txBox="1"/>
          <p:nvPr/>
        </p:nvSpPr>
        <p:spPr>
          <a:xfrm>
            <a:off x="906029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
          <p:cNvSpPr txBox="1"/>
          <p:nvPr>
            <p:ph idx="1" type="body"/>
          </p:nvPr>
        </p:nvSpPr>
        <p:spPr>
          <a:xfrm>
            <a:off x="5403273" y="1665807"/>
            <a:ext cx="6251916" cy="4134489"/>
          </a:xfrm>
          <a:prstGeom prst="rect">
            <a:avLst/>
          </a:prstGeom>
          <a:noFill/>
          <a:ln>
            <a:noFill/>
          </a:ln>
        </p:spPr>
        <p:txBody>
          <a:bodyPr anchorCtr="0" anchor="t" bIns="45700" lIns="91425" spcFirstLastPara="1" rIns="91425" wrap="square" tIns="45700">
            <a:normAutofit/>
          </a:bodyPr>
          <a:lstStyle/>
          <a:p>
            <a:pPr indent="-11113" lvl="0" marL="11113" rtl="0" algn="just">
              <a:lnSpc>
                <a:spcPct val="90000"/>
              </a:lnSpc>
              <a:spcBef>
                <a:spcPts val="0"/>
              </a:spcBef>
              <a:spcAft>
                <a:spcPts val="0"/>
              </a:spcAft>
              <a:buClr>
                <a:srgbClr val="595959"/>
              </a:buClr>
              <a:buSzPts val="2400"/>
              <a:buNone/>
            </a:pPr>
            <a:r>
              <a:rPr lang="en-US"/>
              <a:t>Questo terzo modulo (3b) del corso PEAK in sei parti offre strumenti e analisi per:</a:t>
            </a:r>
            <a:endParaRPr/>
          </a:p>
          <a:p>
            <a:pPr indent="-11113" lvl="0" marL="11113" rtl="0" algn="just">
              <a:lnSpc>
                <a:spcPct val="90000"/>
              </a:lnSpc>
              <a:spcBef>
                <a:spcPts val="0"/>
              </a:spcBef>
              <a:spcAft>
                <a:spcPts val="0"/>
              </a:spcAft>
              <a:buClr>
                <a:srgbClr val="595959"/>
              </a:buClr>
              <a:buSzPts val="2400"/>
              <a:buNone/>
            </a:pPr>
            <a:r>
              <a:t/>
            </a:r>
            <a:endParaRPr/>
          </a:p>
          <a:p>
            <a:pPr indent="-228600" lvl="0" marL="228600" rtl="0" algn="just">
              <a:lnSpc>
                <a:spcPct val="90000"/>
              </a:lnSpc>
              <a:spcBef>
                <a:spcPts val="0"/>
              </a:spcBef>
              <a:spcAft>
                <a:spcPts val="0"/>
              </a:spcAft>
              <a:buClr>
                <a:srgbClr val="595959"/>
              </a:buClr>
              <a:buSzPts val="2400"/>
              <a:buNone/>
            </a:pPr>
            <a:r>
              <a:t/>
            </a:r>
            <a:endParaRPr/>
          </a:p>
          <a:p>
            <a:pPr indent="-342900" lvl="0" marL="342900" rtl="0" algn="just">
              <a:lnSpc>
                <a:spcPct val="90000"/>
              </a:lnSpc>
              <a:spcBef>
                <a:spcPts val="0"/>
              </a:spcBef>
              <a:spcAft>
                <a:spcPts val="0"/>
              </a:spcAft>
              <a:buSzPts val="2400"/>
              <a:buFont typeface="Arial"/>
              <a:buChar char="•"/>
            </a:pPr>
            <a:r>
              <a:rPr lang="en-US"/>
              <a:t>Discutere le opportunità ed esaminare le idee basate sulla sostenibilità e sull'innovazione per creare e/o rafforzare le imprese turistiche nelle aree montane e rurali.</a:t>
            </a:r>
            <a:endParaRPr/>
          </a:p>
          <a:p>
            <a:pPr indent="0" lvl="0" marL="0" rtl="0" algn="l">
              <a:lnSpc>
                <a:spcPct val="90000"/>
              </a:lnSpc>
              <a:spcBef>
                <a:spcPts val="0"/>
              </a:spcBef>
              <a:spcAft>
                <a:spcPts val="0"/>
              </a:spcAft>
              <a:buClr>
                <a:srgbClr val="595959"/>
              </a:buClr>
              <a:buSzPts val="2400"/>
              <a:buNone/>
            </a:pPr>
            <a:r>
              <a:t/>
            </a:r>
            <a:endParaRPr/>
          </a:p>
          <a:p>
            <a:pPr indent="-190500" lvl="0" marL="342900" rtl="0" algn="l">
              <a:lnSpc>
                <a:spcPct val="90000"/>
              </a:lnSpc>
              <a:spcBef>
                <a:spcPts val="0"/>
              </a:spcBef>
              <a:spcAft>
                <a:spcPts val="0"/>
              </a:spcAft>
              <a:buClr>
                <a:srgbClr val="595959"/>
              </a:buClr>
              <a:buSzPts val="2400"/>
              <a:buFont typeface="Arial"/>
              <a:buNone/>
            </a:pPr>
            <a:r>
              <a:t/>
            </a:r>
            <a:endParaRPr/>
          </a:p>
          <a:p>
            <a:pPr indent="0" lvl="0" marL="0" rtl="0" algn="l">
              <a:lnSpc>
                <a:spcPct val="90000"/>
              </a:lnSpc>
              <a:spcBef>
                <a:spcPts val="0"/>
              </a:spcBef>
              <a:spcAft>
                <a:spcPts val="0"/>
              </a:spcAft>
              <a:buClr>
                <a:srgbClr val="595959"/>
              </a:buClr>
              <a:buSzPts val="2400"/>
              <a:buNone/>
            </a:pPr>
            <a:r>
              <a:t/>
            </a:r>
            <a:endParaRPr/>
          </a:p>
        </p:txBody>
      </p:sp>
      <p:sp>
        <p:nvSpPr>
          <p:cNvPr id="173" name="Google Shape;173;p1"/>
          <p:cNvSpPr txBox="1"/>
          <p:nvPr>
            <p:ph idx="3" type="body"/>
          </p:nvPr>
        </p:nvSpPr>
        <p:spPr>
          <a:xfrm>
            <a:off x="5403273" y="693772"/>
            <a:ext cx="4924863" cy="7540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4400">
                <a:solidFill>
                  <a:srgbClr val="0070C0"/>
                </a:solidFill>
              </a:rPr>
              <a:t>Introduzione </a:t>
            </a:r>
            <a:endParaRPr sz="4400">
              <a:solidFill>
                <a:srgbClr val="0070C0"/>
              </a:solidFill>
            </a:endParaRPr>
          </a:p>
        </p:txBody>
      </p:sp>
      <p:pic>
        <p:nvPicPr>
          <p:cNvPr descr="Mynd sem inniheldur utandyra, vor, vatn, n�tt�ra&#10;&#10;Lýsing sjálfkrafa búin til" id="174" name="Google Shape;174;p1"/>
          <p:cNvPicPr preferRelativeResize="0"/>
          <p:nvPr>
            <p:ph idx="2" type="pic"/>
          </p:nvPr>
        </p:nvPicPr>
        <p:blipFill rotWithShape="1">
          <a:blip r:embed="rId3">
            <a:alphaModFix/>
          </a:blip>
          <a:srcRect b="0" l="9928" r="18561" t="0"/>
          <a:stretch/>
        </p:blipFill>
        <p:spPr>
          <a:xfrm>
            <a:off x="-1" y="-1"/>
            <a:ext cx="4925292" cy="68626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9"/>
          <p:cNvSpPr txBox="1"/>
          <p:nvPr>
            <p:ph idx="1" type="body"/>
          </p:nvPr>
        </p:nvSpPr>
        <p:spPr>
          <a:xfrm>
            <a:off x="1675060" y="4284859"/>
            <a:ext cx="2623466" cy="131071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1B728D"/>
              </a:buClr>
              <a:buSzPts val="2400"/>
              <a:buFont typeface="Arial"/>
              <a:buChar char="•"/>
            </a:pPr>
            <a:r>
              <a:rPr lang="en-US" sz="2400"/>
              <a:t>Economy</a:t>
            </a:r>
            <a:endParaRPr/>
          </a:p>
          <a:p>
            <a:pPr indent="-342900" lvl="0" marL="342900" rtl="0" algn="l">
              <a:lnSpc>
                <a:spcPct val="90000"/>
              </a:lnSpc>
              <a:spcBef>
                <a:spcPts val="0"/>
              </a:spcBef>
              <a:spcAft>
                <a:spcPts val="0"/>
              </a:spcAft>
              <a:buClr>
                <a:srgbClr val="1B728D"/>
              </a:buClr>
              <a:buSzPts val="2400"/>
              <a:buFont typeface="Arial"/>
              <a:buChar char="•"/>
            </a:pPr>
            <a:r>
              <a:rPr lang="en-US" sz="2400"/>
              <a:t>Environment</a:t>
            </a:r>
            <a:endParaRPr/>
          </a:p>
          <a:p>
            <a:pPr indent="-342900" lvl="0" marL="342900" rtl="0" algn="l">
              <a:lnSpc>
                <a:spcPct val="90000"/>
              </a:lnSpc>
              <a:spcBef>
                <a:spcPts val="0"/>
              </a:spcBef>
              <a:spcAft>
                <a:spcPts val="0"/>
              </a:spcAft>
              <a:buClr>
                <a:srgbClr val="1B728D"/>
              </a:buClr>
              <a:buSzPts val="2400"/>
              <a:buFont typeface="Arial"/>
              <a:buChar char="•"/>
            </a:pPr>
            <a:r>
              <a:rPr lang="en-US" sz="2400"/>
              <a:t>Society </a:t>
            </a:r>
            <a:endParaRPr/>
          </a:p>
        </p:txBody>
      </p:sp>
      <p:sp>
        <p:nvSpPr>
          <p:cNvPr id="371" name="Google Shape;371;p9"/>
          <p:cNvSpPr txBox="1"/>
          <p:nvPr>
            <p:ph idx="2" type="body"/>
          </p:nvPr>
        </p:nvSpPr>
        <p:spPr>
          <a:xfrm>
            <a:off x="5064539" y="4270673"/>
            <a:ext cx="2353905" cy="179727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279BD3"/>
              </a:buClr>
              <a:buSzPts val="2400"/>
              <a:buFont typeface="Arial"/>
              <a:buChar char="•"/>
            </a:pPr>
            <a:r>
              <a:rPr lang="en-US" sz="2400"/>
              <a:t>Empathize</a:t>
            </a:r>
            <a:endParaRPr/>
          </a:p>
          <a:p>
            <a:pPr indent="-342900" lvl="0" marL="342900" rtl="0" algn="l">
              <a:lnSpc>
                <a:spcPct val="90000"/>
              </a:lnSpc>
              <a:spcBef>
                <a:spcPts val="0"/>
              </a:spcBef>
              <a:spcAft>
                <a:spcPts val="0"/>
              </a:spcAft>
              <a:buClr>
                <a:srgbClr val="279BD3"/>
              </a:buClr>
              <a:buSzPts val="2400"/>
              <a:buFont typeface="Arial"/>
              <a:buChar char="•"/>
            </a:pPr>
            <a:r>
              <a:rPr lang="en-US" sz="2400"/>
              <a:t>Define</a:t>
            </a:r>
            <a:endParaRPr/>
          </a:p>
          <a:p>
            <a:pPr indent="-342900" lvl="0" marL="342900" rtl="0" algn="l">
              <a:lnSpc>
                <a:spcPct val="90000"/>
              </a:lnSpc>
              <a:spcBef>
                <a:spcPts val="0"/>
              </a:spcBef>
              <a:spcAft>
                <a:spcPts val="0"/>
              </a:spcAft>
              <a:buClr>
                <a:srgbClr val="279BD3"/>
              </a:buClr>
              <a:buSzPts val="2400"/>
              <a:buFont typeface="Arial"/>
              <a:buChar char="•"/>
            </a:pPr>
            <a:r>
              <a:rPr lang="en-US" sz="2400"/>
              <a:t>Ideate</a:t>
            </a:r>
            <a:endParaRPr/>
          </a:p>
          <a:p>
            <a:pPr indent="-342900" lvl="0" marL="342900" rtl="0" algn="l">
              <a:lnSpc>
                <a:spcPct val="90000"/>
              </a:lnSpc>
              <a:spcBef>
                <a:spcPts val="0"/>
              </a:spcBef>
              <a:spcAft>
                <a:spcPts val="0"/>
              </a:spcAft>
              <a:buClr>
                <a:srgbClr val="279BD3"/>
              </a:buClr>
              <a:buSzPts val="2400"/>
              <a:buFont typeface="Arial"/>
              <a:buChar char="•"/>
            </a:pPr>
            <a:r>
              <a:rPr lang="en-US" sz="2400"/>
              <a:t>Prototype</a:t>
            </a:r>
            <a:endParaRPr/>
          </a:p>
          <a:p>
            <a:pPr indent="-342900" lvl="0" marL="342900" rtl="0" algn="l">
              <a:lnSpc>
                <a:spcPct val="90000"/>
              </a:lnSpc>
              <a:spcBef>
                <a:spcPts val="0"/>
              </a:spcBef>
              <a:spcAft>
                <a:spcPts val="0"/>
              </a:spcAft>
              <a:buClr>
                <a:srgbClr val="279BD3"/>
              </a:buClr>
              <a:buSzPts val="2400"/>
              <a:buFont typeface="Arial"/>
              <a:buChar char="•"/>
            </a:pPr>
            <a:r>
              <a:rPr lang="en-US" sz="2400"/>
              <a:t>Test</a:t>
            </a:r>
            <a:endParaRPr/>
          </a:p>
        </p:txBody>
      </p:sp>
      <p:sp>
        <p:nvSpPr>
          <p:cNvPr id="372" name="Google Shape;372;p9"/>
          <p:cNvSpPr txBox="1"/>
          <p:nvPr>
            <p:ph idx="3" type="body"/>
          </p:nvPr>
        </p:nvSpPr>
        <p:spPr>
          <a:xfrm>
            <a:off x="8184458" y="4284859"/>
            <a:ext cx="2950562" cy="1310716"/>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7F59A1"/>
              </a:buClr>
              <a:buSzPts val="2400"/>
              <a:buFont typeface="Arial"/>
              <a:buChar char="•"/>
            </a:pPr>
            <a:r>
              <a:rPr lang="en-US" sz="2400"/>
              <a:t>Connection</a:t>
            </a:r>
            <a:endParaRPr/>
          </a:p>
          <a:p>
            <a:pPr indent="-342900" lvl="0" marL="342900" rtl="0" algn="l">
              <a:lnSpc>
                <a:spcPct val="90000"/>
              </a:lnSpc>
              <a:spcBef>
                <a:spcPts val="0"/>
              </a:spcBef>
              <a:spcAft>
                <a:spcPts val="0"/>
              </a:spcAft>
              <a:buClr>
                <a:srgbClr val="7F59A1"/>
              </a:buClr>
              <a:buSzPts val="2400"/>
              <a:buFont typeface="Arial"/>
              <a:buChar char="•"/>
            </a:pPr>
            <a:r>
              <a:rPr lang="en-US" sz="2400"/>
              <a:t>Authenticity</a:t>
            </a:r>
            <a:endParaRPr/>
          </a:p>
          <a:p>
            <a:pPr indent="-342900" lvl="0" marL="342900" rtl="0" algn="l">
              <a:lnSpc>
                <a:spcPct val="90000"/>
              </a:lnSpc>
              <a:spcBef>
                <a:spcPts val="0"/>
              </a:spcBef>
              <a:spcAft>
                <a:spcPts val="0"/>
              </a:spcAft>
              <a:buClr>
                <a:srgbClr val="7F59A1"/>
              </a:buClr>
              <a:buSzPts val="2400"/>
              <a:buFont typeface="Arial"/>
              <a:buChar char="•"/>
            </a:pPr>
            <a:r>
              <a:rPr lang="en-US" sz="2400"/>
              <a:t>Personalisation</a:t>
            </a:r>
            <a:endParaRPr/>
          </a:p>
          <a:p>
            <a:pPr indent="-228600" lvl="0" marL="228600" rtl="0" algn="ctr">
              <a:lnSpc>
                <a:spcPct val="90000"/>
              </a:lnSpc>
              <a:spcBef>
                <a:spcPts val="0"/>
              </a:spcBef>
              <a:spcAft>
                <a:spcPts val="0"/>
              </a:spcAft>
              <a:buClr>
                <a:srgbClr val="7F59A1"/>
              </a:buClr>
              <a:buSzPts val="2000"/>
              <a:buNone/>
            </a:pPr>
            <a:r>
              <a:t/>
            </a:r>
            <a:endParaRPr/>
          </a:p>
          <a:p>
            <a:pPr indent="-228600" lvl="0" marL="228600" rtl="0" algn="ctr">
              <a:lnSpc>
                <a:spcPct val="90000"/>
              </a:lnSpc>
              <a:spcBef>
                <a:spcPts val="0"/>
              </a:spcBef>
              <a:spcAft>
                <a:spcPts val="0"/>
              </a:spcAft>
              <a:buClr>
                <a:srgbClr val="7F59A1"/>
              </a:buClr>
              <a:buSzPts val="2000"/>
              <a:buNone/>
            </a:pPr>
            <a:r>
              <a:t/>
            </a:r>
            <a:endParaRPr/>
          </a:p>
          <a:p>
            <a:pPr indent="-228600" lvl="0" marL="228600" rtl="0" algn="ctr">
              <a:lnSpc>
                <a:spcPct val="90000"/>
              </a:lnSpc>
              <a:spcBef>
                <a:spcPts val="0"/>
              </a:spcBef>
              <a:spcAft>
                <a:spcPts val="0"/>
              </a:spcAft>
              <a:buClr>
                <a:srgbClr val="7F59A1"/>
              </a:buClr>
              <a:buSzPts val="2000"/>
              <a:buNone/>
            </a:pPr>
            <a:r>
              <a:t/>
            </a:r>
            <a:endParaRPr/>
          </a:p>
        </p:txBody>
      </p:sp>
      <p:sp>
        <p:nvSpPr>
          <p:cNvPr id="373" name="Google Shape;373;p9"/>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595959"/>
              </a:buClr>
              <a:buSzPts val="3600"/>
              <a:buNone/>
            </a:pPr>
            <a:r>
              <a:rPr lang="en-US" sz="3200">
                <a:solidFill>
                  <a:srgbClr val="0070C0"/>
                </a:solidFill>
              </a:rPr>
              <a:t>QUIZ: </a:t>
            </a:r>
            <a:r>
              <a:rPr i="1" lang="en-US" sz="3200">
                <a:solidFill>
                  <a:srgbClr val="0070C0"/>
                </a:solidFill>
              </a:rPr>
              <a:t>Answers to questions A – C </a:t>
            </a:r>
            <a:endParaRPr/>
          </a:p>
        </p:txBody>
      </p:sp>
      <p:sp>
        <p:nvSpPr>
          <p:cNvPr id="374" name="Google Shape;374;p9"/>
          <p:cNvSpPr txBox="1"/>
          <p:nvPr/>
        </p:nvSpPr>
        <p:spPr>
          <a:xfrm>
            <a:off x="253747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375" name="Google Shape;375;p9"/>
          <p:cNvSpPr txBox="1"/>
          <p:nvPr/>
        </p:nvSpPr>
        <p:spPr>
          <a:xfrm>
            <a:off x="5659938" y="2179473"/>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376" name="Google Shape;376;p9"/>
          <p:cNvSpPr txBox="1"/>
          <p:nvPr/>
        </p:nvSpPr>
        <p:spPr>
          <a:xfrm>
            <a:off x="906029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2"/>
          <p:cNvSpPr txBox="1"/>
          <p:nvPr>
            <p:ph idx="5" type="body"/>
          </p:nvPr>
        </p:nvSpPr>
        <p:spPr>
          <a:xfrm>
            <a:off x="7321109" y="3369551"/>
            <a:ext cx="4526553" cy="222170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en-US"/>
              <a:t>Now get ready to move onto </a:t>
            </a:r>
            <a:r>
              <a:rPr b="1" lang="en-US"/>
              <a:t>Module 4 Environmental Sustainability Approaches for Mountainous Businesses and Communities</a:t>
            </a:r>
            <a:endParaRPr/>
          </a:p>
          <a:p>
            <a:pPr indent="0" lvl="0" marL="0" rtl="0" algn="l">
              <a:lnSpc>
                <a:spcPct val="90000"/>
              </a:lnSpc>
              <a:spcBef>
                <a:spcPts val="600"/>
              </a:spcBef>
              <a:spcAft>
                <a:spcPts val="0"/>
              </a:spcAft>
              <a:buClr>
                <a:schemeClr val="lt1"/>
              </a:buClr>
              <a:buSzPts val="2800"/>
              <a:buNone/>
            </a:pPr>
            <a:r>
              <a:t/>
            </a:r>
            <a:endParaRPr/>
          </a:p>
        </p:txBody>
      </p:sp>
      <p:sp>
        <p:nvSpPr>
          <p:cNvPr id="382" name="Google Shape;382;p32"/>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a:t>Well done!</a:t>
            </a:r>
            <a:endParaRPr/>
          </a:p>
        </p:txBody>
      </p:sp>
      <p:sp>
        <p:nvSpPr>
          <p:cNvPr id="383" name="Google Shape;383;p32"/>
          <p:cNvSpPr txBox="1"/>
          <p:nvPr/>
        </p:nvSpPr>
        <p:spPr>
          <a:xfrm>
            <a:off x="237069" y="1958538"/>
            <a:ext cx="3195600" cy="837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000"/>
              <a:buFont typeface="Arial"/>
              <a:buNone/>
            </a:pPr>
            <a:r>
              <a:rPr b="1" i="0" lang="en-US" sz="3000" u="none" cap="none" strike="noStrike">
                <a:solidFill>
                  <a:srgbClr val="1B728D"/>
                </a:solidFill>
                <a:latin typeface="Calibri"/>
                <a:ea typeface="Calibri"/>
                <a:cs typeface="Calibri"/>
                <a:sym typeface="Calibri"/>
              </a:rPr>
              <a:t>Links to PEAK:</a:t>
            </a:r>
            <a:endParaRPr b="1" i="0" sz="3000" u="none" cap="none" strike="noStrike">
              <a:solidFill>
                <a:srgbClr val="1B728D"/>
              </a:solidFill>
              <a:latin typeface="Calibri"/>
              <a:ea typeface="Calibri"/>
              <a:cs typeface="Calibri"/>
              <a:sym typeface="Calibri"/>
            </a:endParaRPr>
          </a:p>
        </p:txBody>
      </p:sp>
      <p:sp>
        <p:nvSpPr>
          <p:cNvPr id="384" name="Google Shape;384;p32"/>
          <p:cNvSpPr/>
          <p:nvPr/>
        </p:nvSpPr>
        <p:spPr>
          <a:xfrm>
            <a:off x="264725" y="4841400"/>
            <a:ext cx="547575" cy="641950"/>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385" name="Google Shape;385;p32"/>
          <p:cNvSpPr txBox="1"/>
          <p:nvPr/>
        </p:nvSpPr>
        <p:spPr>
          <a:xfrm>
            <a:off x="790425" y="2672650"/>
            <a:ext cx="5739300" cy="281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YouTube: </a:t>
            </a:r>
            <a:r>
              <a:rPr b="0" i="0" lang="en-US" sz="1400" u="sng" cap="none" strike="noStrike">
                <a:solidFill>
                  <a:srgbClr val="87A66E"/>
                </a:solidFill>
                <a:highlight>
                  <a:srgbClr val="FFFFFF"/>
                </a:highlight>
                <a:latin typeface="Arial"/>
                <a:ea typeface="Arial"/>
                <a:cs typeface="Arial"/>
                <a:sym typeface="Arial"/>
                <a:hlinkClick r:id="rId3">
                  <a:extLst>
                    <a:ext uri="{A12FA001-AC4F-418D-AE19-62706E023703}">
                      <ahyp:hlinkClr val="tx"/>
                    </a:ext>
                  </a:extLst>
                </a:hlinkClick>
              </a:rPr>
              <a:t>https://www.youtube.com/@peakentrepreneurs2892/videos</a:t>
            </a:r>
            <a:endParaRPr b="0" i="0" sz="1400" u="sng" cap="none" strike="noStrike">
              <a:solidFill>
                <a:srgbClr val="87A66E"/>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TikTok:</a:t>
            </a:r>
            <a:r>
              <a:rPr b="0" i="0" lang="en-US" sz="1400" u="none" cap="none" strike="noStrike">
                <a:solidFill>
                  <a:srgbClr val="323338"/>
                </a:solidFill>
                <a:highlight>
                  <a:srgbClr val="FFFFFF"/>
                </a:highlight>
                <a:latin typeface="Arial"/>
                <a:ea typeface="Arial"/>
                <a:cs typeface="Arial"/>
                <a:sym typeface="Arial"/>
              </a:rPr>
              <a:t> </a:t>
            </a:r>
            <a:r>
              <a:rPr b="0" i="0" lang="en-US" sz="1400" u="sng" cap="none" strike="noStrike">
                <a:solidFill>
                  <a:srgbClr val="87A66E"/>
                </a:solidFill>
                <a:highlight>
                  <a:srgbClr val="FFFFFF"/>
                </a:highlight>
                <a:latin typeface="Arial"/>
                <a:ea typeface="Arial"/>
                <a:cs typeface="Arial"/>
                <a:sym typeface="Arial"/>
                <a:hlinkClick r:id="rId4">
                  <a:extLst>
                    <a:ext uri="{A12FA001-AC4F-418D-AE19-62706E023703}">
                      <ahyp:hlinkClr val="tx"/>
                    </a:ext>
                  </a:extLst>
                </a:hlinkClick>
              </a:rPr>
              <a:t>https://www.tiktok.com/@peakentrepreneurs</a:t>
            </a:r>
            <a:endParaRPr b="0" i="0" sz="1400" u="sng" cap="none" strike="noStrike">
              <a:solidFill>
                <a:srgbClr val="87A66E"/>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Instagram:</a:t>
            </a:r>
            <a:r>
              <a:rPr b="0" i="0" lang="en-US" sz="1400" u="none" cap="none" strike="noStrike">
                <a:solidFill>
                  <a:srgbClr val="323338"/>
                </a:solidFill>
                <a:highlight>
                  <a:srgbClr val="FFFFFF"/>
                </a:highlight>
                <a:latin typeface="Arial"/>
                <a:ea typeface="Arial"/>
                <a:cs typeface="Arial"/>
                <a:sym typeface="Arial"/>
              </a:rPr>
              <a:t> </a:t>
            </a:r>
            <a:r>
              <a:rPr b="0" i="0" lang="en-US" sz="1400" u="sng" cap="none" strike="noStrike">
                <a:solidFill>
                  <a:srgbClr val="87A66E"/>
                </a:solidFill>
                <a:highlight>
                  <a:srgbClr val="FFFFFF"/>
                </a:highlight>
                <a:latin typeface="Arial"/>
                <a:ea typeface="Arial"/>
                <a:cs typeface="Arial"/>
                <a:sym typeface="Arial"/>
                <a:hlinkClick r:id="rId5">
                  <a:extLst>
                    <a:ext uri="{A12FA001-AC4F-418D-AE19-62706E023703}">
                      <ahyp:hlinkClr val="tx"/>
                    </a:ext>
                  </a:extLst>
                </a:hlinkClick>
              </a:rPr>
              <a:t>https://www.instagram.com/peak.entrepreneurs/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400"/>
              <a:buFont typeface="Arial"/>
              <a:buNone/>
            </a:pPr>
            <a:r>
              <a:rPr b="0" i="0" lang="en-US" sz="1400" u="none" cap="none" strike="noStrike">
                <a:solidFill>
                  <a:srgbClr val="000000"/>
                </a:solidFill>
                <a:latin typeface="Arial"/>
                <a:ea typeface="Arial"/>
                <a:cs typeface="Arial"/>
                <a:sym typeface="Arial"/>
              </a:rPr>
              <a:t>Facebook: </a:t>
            </a:r>
            <a:r>
              <a:rPr b="0" i="0" lang="en-US" sz="1400" u="sng" cap="none" strike="noStrike">
                <a:solidFill>
                  <a:srgbClr val="87A66E"/>
                </a:solidFill>
                <a:latin typeface="Arial"/>
                <a:ea typeface="Arial"/>
                <a:cs typeface="Arial"/>
                <a:sym typeface="Arial"/>
                <a:hlinkClick r:id="rId6">
                  <a:extLst>
                    <a:ext uri="{A12FA001-AC4F-418D-AE19-62706E023703}">
                      <ahyp:hlinkClr val="tx"/>
                    </a:ext>
                  </a:extLst>
                </a:hlinkClick>
              </a:rPr>
              <a:t>https://www.facebook.com/PeakEntrepreneurs</a:t>
            </a:r>
            <a:endParaRPr b="0" i="0" sz="1400" u="none" cap="none" strike="noStrike">
              <a:solidFill>
                <a:srgbClr val="000000"/>
              </a:solidFill>
              <a:latin typeface="Arial"/>
              <a:ea typeface="Arial"/>
              <a:cs typeface="Arial"/>
              <a:sym typeface="Arial"/>
            </a:endParaRPr>
          </a:p>
        </p:txBody>
      </p:sp>
      <p:pic>
        <p:nvPicPr>
          <p:cNvPr id="386" name="Google Shape;386;p32"/>
          <p:cNvPicPr preferRelativeResize="0"/>
          <p:nvPr/>
        </p:nvPicPr>
        <p:blipFill rotWithShape="1">
          <a:blip r:embed="rId7">
            <a:alphaModFix/>
          </a:blip>
          <a:srcRect b="0" l="0" r="0" t="0"/>
          <a:stretch/>
        </p:blipFill>
        <p:spPr>
          <a:xfrm rot="10800000">
            <a:off x="384501" y="4228975"/>
            <a:ext cx="409674" cy="409700"/>
          </a:xfrm>
          <a:prstGeom prst="rect">
            <a:avLst/>
          </a:prstGeom>
          <a:noFill/>
          <a:ln>
            <a:noFill/>
          </a:ln>
        </p:spPr>
      </p:pic>
      <p:pic>
        <p:nvPicPr>
          <p:cNvPr id="387" name="Google Shape;387;p32"/>
          <p:cNvPicPr preferRelativeResize="0"/>
          <p:nvPr/>
        </p:nvPicPr>
        <p:blipFill rotWithShape="1">
          <a:blip r:embed="rId8">
            <a:alphaModFix/>
          </a:blip>
          <a:srcRect b="0" l="0" r="0" t="0"/>
          <a:stretch/>
        </p:blipFill>
        <p:spPr>
          <a:xfrm>
            <a:off x="344750" y="3430299"/>
            <a:ext cx="439908" cy="493875"/>
          </a:xfrm>
          <a:prstGeom prst="rect">
            <a:avLst/>
          </a:prstGeom>
          <a:noFill/>
          <a:ln>
            <a:noFill/>
          </a:ln>
        </p:spPr>
      </p:pic>
      <p:pic>
        <p:nvPicPr>
          <p:cNvPr id="388" name="Google Shape;388;p32"/>
          <p:cNvPicPr preferRelativeResize="0"/>
          <p:nvPr/>
        </p:nvPicPr>
        <p:blipFill rotWithShape="1">
          <a:blip r:embed="rId9">
            <a:alphaModFix/>
          </a:blip>
          <a:srcRect b="0" l="0" r="0" t="0"/>
          <a:stretch/>
        </p:blipFill>
        <p:spPr>
          <a:xfrm>
            <a:off x="292399" y="2719650"/>
            <a:ext cx="492251" cy="340725"/>
          </a:xfrm>
          <a:prstGeom prst="rect">
            <a:avLst/>
          </a:prstGeom>
          <a:noFill/>
          <a:ln>
            <a:noFill/>
          </a:ln>
        </p:spPr>
      </p:pic>
      <p:pic>
        <p:nvPicPr>
          <p:cNvPr id="389" name="Google Shape;389;p32"/>
          <p:cNvPicPr preferRelativeResize="0"/>
          <p:nvPr/>
        </p:nvPicPr>
        <p:blipFill rotWithShape="1">
          <a:blip r:embed="rId9">
            <a:alphaModFix/>
          </a:blip>
          <a:srcRect b="0" l="0" r="0" t="0"/>
          <a:stretch/>
        </p:blipFill>
        <p:spPr>
          <a:xfrm>
            <a:off x="292401" y="2691475"/>
            <a:ext cx="492250" cy="340735"/>
          </a:xfrm>
          <a:prstGeom prst="rect">
            <a:avLst/>
          </a:prstGeom>
          <a:noFill/>
          <a:ln>
            <a:noFill/>
          </a:ln>
        </p:spPr>
      </p:pic>
      <p:pic>
        <p:nvPicPr>
          <p:cNvPr id="390" name="Google Shape;390;p32"/>
          <p:cNvPicPr preferRelativeResize="0"/>
          <p:nvPr/>
        </p:nvPicPr>
        <p:blipFill rotWithShape="1">
          <a:blip r:embed="rId8">
            <a:alphaModFix/>
          </a:blip>
          <a:srcRect b="0" l="0" r="0" t="0"/>
          <a:stretch/>
        </p:blipFill>
        <p:spPr>
          <a:xfrm>
            <a:off x="344745" y="3397750"/>
            <a:ext cx="439900" cy="493850"/>
          </a:xfrm>
          <a:prstGeom prst="rect">
            <a:avLst/>
          </a:prstGeom>
          <a:noFill/>
          <a:ln>
            <a:noFill/>
          </a:ln>
        </p:spPr>
      </p:pic>
      <p:pic>
        <p:nvPicPr>
          <p:cNvPr id="391" name="Google Shape;391;p32"/>
          <p:cNvPicPr preferRelativeResize="0"/>
          <p:nvPr/>
        </p:nvPicPr>
        <p:blipFill rotWithShape="1">
          <a:blip r:embed="rId7">
            <a:alphaModFix/>
          </a:blip>
          <a:srcRect b="0" l="0" r="0" t="0"/>
          <a:stretch/>
        </p:blipFill>
        <p:spPr>
          <a:xfrm>
            <a:off x="292395" y="4224325"/>
            <a:ext cx="492250" cy="492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rmAutofit fontScale="70000"/>
          </a:bodyPr>
          <a:lstStyle/>
          <a:p>
            <a:pPr indent="-228600" lvl="0" marL="228600" rtl="0" algn="l">
              <a:lnSpc>
                <a:spcPct val="90000"/>
              </a:lnSpc>
              <a:spcBef>
                <a:spcPts val="0"/>
              </a:spcBef>
              <a:spcAft>
                <a:spcPts val="0"/>
              </a:spcAft>
              <a:buClr>
                <a:schemeClr val="lt1"/>
              </a:buClr>
              <a:buSzPct val="66666"/>
              <a:buNone/>
            </a:pPr>
            <a:r>
              <a:rPr lang="en-US" sz="3600">
                <a:solidFill>
                  <a:srgbClr val="33CCFF"/>
                </a:solidFill>
              </a:rPr>
              <a:t>OBIETTIVI DI APPRENDIMENTO</a:t>
            </a:r>
            <a:endParaRPr/>
          </a:p>
        </p:txBody>
      </p:sp>
      <p:sp>
        <p:nvSpPr>
          <p:cNvPr id="180" name="Google Shape;180;p2"/>
          <p:cNvSpPr txBox="1"/>
          <p:nvPr>
            <p:ph idx="3" type="body"/>
          </p:nvPr>
        </p:nvSpPr>
        <p:spPr>
          <a:xfrm>
            <a:off x="6414889" y="1101960"/>
            <a:ext cx="4858164" cy="822373"/>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en-US" sz="2800">
                <a:solidFill>
                  <a:srgbClr val="0070C0"/>
                </a:solidFill>
              </a:rPr>
              <a:t>Al termine di questo modulo, </a:t>
            </a:r>
            <a:endParaRPr sz="2800">
              <a:solidFill>
                <a:srgbClr val="0070C0"/>
              </a:solidFill>
            </a:endParaRPr>
          </a:p>
          <a:p>
            <a:pPr indent="0" lvl="0" marL="0" rtl="0" algn="l">
              <a:lnSpc>
                <a:spcPct val="115000"/>
              </a:lnSpc>
              <a:spcBef>
                <a:spcPts val="0"/>
              </a:spcBef>
              <a:spcAft>
                <a:spcPts val="0"/>
              </a:spcAft>
              <a:buNone/>
            </a:pPr>
            <a:r>
              <a:rPr lang="en-US" sz="2800">
                <a:solidFill>
                  <a:srgbClr val="0070C0"/>
                </a:solidFill>
              </a:rPr>
              <a:t>dovresti essere in grado di:</a:t>
            </a:r>
            <a:endParaRPr sz="2800">
              <a:solidFill>
                <a:srgbClr val="0070C0"/>
              </a:solidFill>
            </a:endParaRPr>
          </a:p>
          <a:p>
            <a:pPr indent="0" lvl="0" marL="0" rtl="0" algn="l">
              <a:lnSpc>
                <a:spcPct val="90000"/>
              </a:lnSpc>
              <a:spcBef>
                <a:spcPts val="0"/>
              </a:spcBef>
              <a:spcAft>
                <a:spcPts val="0"/>
              </a:spcAft>
              <a:buClr>
                <a:srgbClr val="595959"/>
              </a:buClr>
              <a:buSzPts val="2200"/>
              <a:buNone/>
            </a:pPr>
            <a:r>
              <a:t/>
            </a:r>
            <a:endParaRPr sz="2800">
              <a:solidFill>
                <a:srgbClr val="0070C0"/>
              </a:solidFill>
            </a:endParaRPr>
          </a:p>
        </p:txBody>
      </p:sp>
      <p:sp>
        <p:nvSpPr>
          <p:cNvPr id="181" name="Google Shape;181;p2"/>
          <p:cNvSpPr txBox="1"/>
          <p:nvPr>
            <p:ph idx="4" type="body"/>
          </p:nvPr>
        </p:nvSpPr>
        <p:spPr>
          <a:xfrm>
            <a:off x="6414900" y="1992575"/>
            <a:ext cx="5376900" cy="4062900"/>
          </a:xfrm>
          <a:prstGeom prst="rect">
            <a:avLst/>
          </a:prstGeom>
          <a:noFill/>
          <a:ln>
            <a:noFill/>
          </a:ln>
        </p:spPr>
        <p:txBody>
          <a:bodyPr anchorCtr="0" anchor="ctr" bIns="45700" lIns="91425" spcFirstLastPara="1" rIns="91425" wrap="square" tIns="45700">
            <a:noAutofit/>
          </a:bodyPr>
          <a:lstStyle/>
          <a:p>
            <a:pPr indent="-349250" lvl="0" marL="457200" rtl="0" algn="l">
              <a:lnSpc>
                <a:spcPct val="115000"/>
              </a:lnSpc>
              <a:spcBef>
                <a:spcPts val="0"/>
              </a:spcBef>
              <a:spcAft>
                <a:spcPts val="0"/>
              </a:spcAft>
              <a:buSzPts val="1900"/>
              <a:buChar char="•"/>
            </a:pPr>
            <a:r>
              <a:rPr lang="en-US" sz="1900"/>
              <a:t>Identificare le tendenze di fondo del turismo legate alla sostenibilità e le motivazioni che spingono i clienti a viaggiare.</a:t>
            </a:r>
            <a:endParaRPr sz="1900"/>
          </a:p>
          <a:p>
            <a:pPr indent="-349250" lvl="0" marL="457200" rtl="0" algn="l">
              <a:lnSpc>
                <a:spcPct val="115000"/>
              </a:lnSpc>
              <a:spcBef>
                <a:spcPts val="0"/>
              </a:spcBef>
              <a:spcAft>
                <a:spcPts val="0"/>
              </a:spcAft>
              <a:buSzPts val="1900"/>
              <a:buChar char="•"/>
            </a:pPr>
            <a:r>
              <a:rPr lang="en-US" sz="1900"/>
              <a:t>Identificare le opportunità della produzione alimentare ecologica e il suo legame con il turismo responsabile.</a:t>
            </a:r>
            <a:endParaRPr sz="1900"/>
          </a:p>
          <a:p>
            <a:pPr indent="-349250" lvl="0" marL="457200" rtl="0" algn="l">
              <a:lnSpc>
                <a:spcPct val="115000"/>
              </a:lnSpc>
              <a:spcBef>
                <a:spcPts val="0"/>
              </a:spcBef>
              <a:spcAft>
                <a:spcPts val="0"/>
              </a:spcAft>
              <a:buSzPts val="1900"/>
              <a:buChar char="•"/>
            </a:pPr>
            <a:r>
              <a:rPr lang="en-US" sz="1900"/>
              <a:t>Applicare le loro idee imprenditoriali di montagna a metodi di lavoro basati sul pensiero creativo e sulla sostenibilità.</a:t>
            </a:r>
            <a:endParaRPr sz="2400"/>
          </a:p>
        </p:txBody>
      </p:sp>
      <p:sp>
        <p:nvSpPr>
          <p:cNvPr id="182" name="Google Shape;182;p2"/>
          <p:cNvSpPr/>
          <p:nvPr/>
        </p:nvSpPr>
        <p:spPr>
          <a:xfrm>
            <a:off x="7256025" y="6141000"/>
            <a:ext cx="4535700" cy="42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2"/>
          <p:cNvSpPr txBox="1"/>
          <p:nvPr/>
        </p:nvSpPr>
        <p:spPr>
          <a:xfrm>
            <a:off x="495300" y="5550000"/>
            <a:ext cx="33222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00"/>
              <a:buFont typeface="Arial"/>
              <a:buNone/>
            </a:pPr>
            <a:r>
              <a:rPr b="0" i="0" lang="en-US" sz="700" u="none" cap="none" strike="noStrike">
                <a:solidFill>
                  <a:srgbClr val="FFFFFF"/>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7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67"/>
          <p:cNvPicPr preferRelativeResize="0"/>
          <p:nvPr>
            <p:ph idx="2" type="pic"/>
          </p:nvPr>
        </p:nvPicPr>
        <p:blipFill rotWithShape="1">
          <a:blip r:embed="rId3">
            <a:alphaModFix amt="87000"/>
          </a:blip>
          <a:srcRect b="12362" l="0" r="0" t="12363"/>
          <a:stretch/>
        </p:blipFill>
        <p:spPr>
          <a:xfrm flipH="1">
            <a:off x="0" y="193347"/>
            <a:ext cx="12192000" cy="6858000"/>
          </a:xfrm>
          <a:prstGeom prst="rect">
            <a:avLst/>
          </a:prstGeom>
          <a:noFill/>
          <a:ln>
            <a:noFill/>
          </a:ln>
        </p:spPr>
      </p:pic>
      <p:sp>
        <p:nvSpPr>
          <p:cNvPr id="189" name="Google Shape;189;p67"/>
          <p:cNvSpPr txBox="1"/>
          <p:nvPr>
            <p:ph idx="1" type="body"/>
          </p:nvPr>
        </p:nvSpPr>
        <p:spPr>
          <a:xfrm>
            <a:off x="4486350" y="1695885"/>
            <a:ext cx="7459014" cy="1942421"/>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2800"/>
              <a:buNone/>
            </a:pPr>
            <a:r>
              <a:rPr lang="en-US" sz="2400">
                <a:latin typeface="Calibri"/>
                <a:ea typeface="Calibri"/>
                <a:cs typeface="Calibri"/>
                <a:sym typeface="Calibri"/>
              </a:rPr>
              <a:t>"Il turismo comprende le attività delle persone che viaggiano e soggiornano in luoghi al di fuori del loro ambiente abituale per non più di un anno consecutivo per motivi di svago, affari o altro".</a:t>
            </a:r>
            <a:endParaRPr sz="2400">
              <a:latin typeface="Calibri"/>
              <a:ea typeface="Calibri"/>
              <a:cs typeface="Calibri"/>
              <a:sym typeface="Calibri"/>
            </a:endParaRPr>
          </a:p>
        </p:txBody>
      </p:sp>
      <p:sp>
        <p:nvSpPr>
          <p:cNvPr id="190" name="Google Shape;190;p67"/>
          <p:cNvSpPr txBox="1"/>
          <p:nvPr>
            <p:ph idx="3" type="body"/>
          </p:nvPr>
        </p:nvSpPr>
        <p:spPr>
          <a:xfrm>
            <a:off x="4267200" y="203066"/>
            <a:ext cx="3657600" cy="715618"/>
          </a:xfrm>
          <a:prstGeom prst="rect">
            <a:avLst/>
          </a:prstGeom>
          <a:noFill/>
          <a:ln>
            <a:noFill/>
          </a:ln>
        </p:spPr>
        <p:txBody>
          <a:bodyPr anchorCtr="0" anchor="ctr" bIns="45700" lIns="91425" spcFirstLastPara="1" rIns="91425" wrap="square" tIns="45700">
            <a:normAutofit fontScale="85000"/>
          </a:bodyPr>
          <a:lstStyle/>
          <a:p>
            <a:pPr indent="0" lvl="0" marL="0" rtl="0" algn="r">
              <a:lnSpc>
                <a:spcPct val="90000"/>
              </a:lnSpc>
              <a:spcBef>
                <a:spcPts val="0"/>
              </a:spcBef>
              <a:spcAft>
                <a:spcPts val="0"/>
              </a:spcAft>
              <a:buClr>
                <a:schemeClr val="lt1"/>
              </a:buClr>
              <a:buSzPct val="90083"/>
              <a:buNone/>
            </a:pPr>
            <a:r>
              <a:rPr b="1" i="0" lang="en-US" sz="3600">
                <a:solidFill>
                  <a:srgbClr val="0070C0"/>
                </a:solidFill>
              </a:rPr>
              <a:t>Che cos'è il turismo?</a:t>
            </a:r>
            <a:endParaRPr sz="3600">
              <a:solidFill>
                <a:srgbClr val="0070C0"/>
              </a:solidFill>
            </a:endParaRPr>
          </a:p>
        </p:txBody>
      </p:sp>
      <p:sp>
        <p:nvSpPr>
          <p:cNvPr id="191" name="Google Shape;191;p67"/>
          <p:cNvSpPr txBox="1"/>
          <p:nvPr/>
        </p:nvSpPr>
        <p:spPr>
          <a:xfrm>
            <a:off x="6241774" y="3135168"/>
            <a:ext cx="5703590" cy="566428"/>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lt1"/>
              </a:buClr>
              <a:buSzPts val="2000"/>
              <a:buFont typeface="Arial"/>
              <a:buNone/>
            </a:pPr>
            <a:r>
              <a:rPr b="0" i="0" lang="en-US" sz="1400" u="none" cap="none" strike="noStrike">
                <a:solidFill>
                  <a:schemeClr val="lt1"/>
                </a:solidFill>
                <a:latin typeface="Calibri"/>
                <a:ea typeface="Calibri"/>
                <a:cs typeface="Calibri"/>
                <a:sym typeface="Calibri"/>
              </a:rPr>
              <a:t>UNWTO - United Nations World Tourism Organization</a:t>
            </a:r>
            <a:endParaRPr b="1" i="0" sz="1400" u="none" cap="none" strike="noStrike">
              <a:solidFill>
                <a:schemeClr val="lt1"/>
              </a:solidFill>
              <a:latin typeface="Calibri"/>
              <a:ea typeface="Calibri"/>
              <a:cs typeface="Calibri"/>
              <a:sym typeface="Calibri"/>
            </a:endParaRPr>
          </a:p>
        </p:txBody>
      </p:sp>
      <p:sp>
        <p:nvSpPr>
          <p:cNvPr id="192" name="Google Shape;192;p67"/>
          <p:cNvSpPr txBox="1"/>
          <p:nvPr/>
        </p:nvSpPr>
        <p:spPr>
          <a:xfrm>
            <a:off x="584444" y="4169668"/>
            <a:ext cx="7771800" cy="1200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800"/>
              <a:buFont typeface="Arial"/>
              <a:buNone/>
            </a:pPr>
            <a:r>
              <a:rPr b="1" lang="en-US" sz="2400">
                <a:solidFill>
                  <a:schemeClr val="lt1"/>
                </a:solidFill>
                <a:latin typeface="Calibri"/>
                <a:ea typeface="Calibri"/>
                <a:cs typeface="Calibri"/>
                <a:sym typeface="Calibri"/>
              </a:rPr>
              <a:t>"In tutto il mondo, in paesi a tutti i livelli di sviluppo, molti milioni di posti di lavoro e di imprese dipendono da un settore turistico forte e fiorente."</a:t>
            </a:r>
            <a:endParaRPr b="1" i="0" sz="2400" u="none" cap="none" strike="noStrike">
              <a:solidFill>
                <a:schemeClr val="lt1"/>
              </a:solidFill>
              <a:latin typeface="Calibri"/>
              <a:ea typeface="Calibri"/>
              <a:cs typeface="Calibri"/>
              <a:sym typeface="Calibri"/>
            </a:endParaRPr>
          </a:p>
        </p:txBody>
      </p:sp>
      <p:sp>
        <p:nvSpPr>
          <p:cNvPr id="193" name="Google Shape;193;p67"/>
          <p:cNvSpPr txBox="1"/>
          <p:nvPr/>
        </p:nvSpPr>
        <p:spPr>
          <a:xfrm>
            <a:off x="3627501" y="5644018"/>
            <a:ext cx="4684689" cy="415458"/>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rgbClr val="000000"/>
              </a:buClr>
              <a:buSzPts val="1800"/>
              <a:buFont typeface="Arial"/>
              <a:buNone/>
            </a:pPr>
            <a:r>
              <a:rPr b="0" i="0" lang="en-US" sz="1400" u="none" cap="none" strike="noStrike">
                <a:solidFill>
                  <a:schemeClr val="lt1"/>
                </a:solidFill>
                <a:latin typeface="Calibri"/>
                <a:ea typeface="Calibri"/>
                <a:cs typeface="Calibri"/>
                <a:sym typeface="Calibri"/>
              </a:rPr>
              <a:t>Zurab Pololikashvili, UNWTO Secretary-General</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68"/>
          <p:cNvSpPr txBox="1"/>
          <p:nvPr>
            <p:ph idx="1" type="body"/>
          </p:nvPr>
        </p:nvSpPr>
        <p:spPr>
          <a:xfrm>
            <a:off x="5043713" y="1523998"/>
            <a:ext cx="6756401" cy="4641716"/>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just">
              <a:lnSpc>
                <a:spcPct val="90000"/>
              </a:lnSpc>
              <a:spcBef>
                <a:spcPts val="0"/>
              </a:spcBef>
              <a:spcAft>
                <a:spcPts val="0"/>
              </a:spcAft>
              <a:buClr>
                <a:srgbClr val="595959"/>
              </a:buClr>
              <a:buSzPct val="108108"/>
              <a:buNone/>
            </a:pPr>
            <a:r>
              <a:rPr lang="en-US"/>
              <a:t>In tourism research, innovations are often categorized into types. One categorization used in such research is by Hjalager (2010) where innovations are divided into five types:</a:t>
            </a:r>
            <a:endParaRPr/>
          </a:p>
          <a:p>
            <a:pPr indent="-228600" lvl="0" marL="228600" rtl="0" algn="just">
              <a:lnSpc>
                <a:spcPct val="90000"/>
              </a:lnSpc>
              <a:spcBef>
                <a:spcPts val="0"/>
              </a:spcBef>
              <a:spcAft>
                <a:spcPts val="0"/>
              </a:spcAft>
              <a:buClr>
                <a:srgbClr val="595959"/>
              </a:buClr>
              <a:buSzPct val="108108"/>
              <a:buNone/>
            </a:pPr>
            <a:r>
              <a:t/>
            </a:r>
            <a:endParaRPr/>
          </a:p>
          <a:p>
            <a:pPr indent="-457200" lvl="0" marL="457200" rtl="0" algn="just">
              <a:lnSpc>
                <a:spcPct val="90000"/>
              </a:lnSpc>
              <a:spcBef>
                <a:spcPts val="0"/>
              </a:spcBef>
              <a:spcAft>
                <a:spcPts val="0"/>
              </a:spcAft>
              <a:buClr>
                <a:srgbClr val="595959"/>
              </a:buClr>
              <a:buSzPct val="108108"/>
              <a:buFont typeface="Arial"/>
              <a:buAutoNum type="arabicPeriod"/>
            </a:pPr>
            <a:r>
              <a:rPr lang="en-US"/>
              <a:t>Product or service innovations (changes that can be directly observed by the tourist and other customers)</a:t>
            </a:r>
            <a:endParaRPr/>
          </a:p>
          <a:p>
            <a:pPr indent="-304800" lvl="0" marL="457200" rtl="0" algn="just">
              <a:lnSpc>
                <a:spcPct val="90000"/>
              </a:lnSpc>
              <a:spcBef>
                <a:spcPts val="0"/>
              </a:spcBef>
              <a:spcAft>
                <a:spcPts val="0"/>
              </a:spcAft>
              <a:buClr>
                <a:srgbClr val="595959"/>
              </a:buClr>
              <a:buSzPct val="108108"/>
              <a:buFont typeface="Arial"/>
              <a:buNone/>
            </a:pPr>
            <a:r>
              <a:t/>
            </a:r>
            <a:endParaRPr/>
          </a:p>
          <a:p>
            <a:pPr indent="-457200" lvl="0" marL="457200" rtl="0" algn="just">
              <a:lnSpc>
                <a:spcPct val="90000"/>
              </a:lnSpc>
              <a:spcBef>
                <a:spcPts val="0"/>
              </a:spcBef>
              <a:spcAft>
                <a:spcPts val="0"/>
              </a:spcAft>
              <a:buClr>
                <a:srgbClr val="595959"/>
              </a:buClr>
              <a:buSzPct val="108108"/>
              <a:buFont typeface="Arial"/>
              <a:buAutoNum type="arabicPeriod"/>
            </a:pPr>
            <a:r>
              <a:rPr lang="en-US"/>
              <a:t>Process innovations (typically backstage initiatives aimed at improving efficiency and productivity)</a:t>
            </a:r>
            <a:endParaRPr/>
          </a:p>
          <a:p>
            <a:pPr indent="-304800" lvl="0" marL="457200" rtl="0" algn="just">
              <a:lnSpc>
                <a:spcPct val="90000"/>
              </a:lnSpc>
              <a:spcBef>
                <a:spcPts val="0"/>
              </a:spcBef>
              <a:spcAft>
                <a:spcPts val="0"/>
              </a:spcAft>
              <a:buClr>
                <a:srgbClr val="595959"/>
              </a:buClr>
              <a:buSzPct val="108108"/>
              <a:buFont typeface="Arial"/>
              <a:buNone/>
            </a:pPr>
            <a:r>
              <a:t/>
            </a:r>
            <a:endParaRPr/>
          </a:p>
          <a:p>
            <a:pPr indent="-457200" lvl="0" marL="457200" rtl="0" algn="just">
              <a:lnSpc>
                <a:spcPct val="90000"/>
              </a:lnSpc>
              <a:spcBef>
                <a:spcPts val="0"/>
              </a:spcBef>
              <a:spcAft>
                <a:spcPts val="0"/>
              </a:spcAft>
              <a:buClr>
                <a:srgbClr val="595959"/>
              </a:buClr>
              <a:buSzPct val="108108"/>
              <a:buFont typeface="Arial"/>
              <a:buAutoNum type="arabicPeriod"/>
            </a:pPr>
            <a:r>
              <a:rPr lang="en-US"/>
              <a:t>Managerial innovations (new ways of organising business processes, empowering staff etc.)</a:t>
            </a:r>
            <a:endParaRPr/>
          </a:p>
          <a:p>
            <a:pPr indent="-304800" lvl="0" marL="457200" rtl="0" algn="just">
              <a:lnSpc>
                <a:spcPct val="90000"/>
              </a:lnSpc>
              <a:spcBef>
                <a:spcPts val="0"/>
              </a:spcBef>
              <a:spcAft>
                <a:spcPts val="0"/>
              </a:spcAft>
              <a:buClr>
                <a:srgbClr val="595959"/>
              </a:buClr>
              <a:buSzPct val="108108"/>
              <a:buFont typeface="Arial"/>
              <a:buNone/>
            </a:pPr>
            <a:r>
              <a:t/>
            </a:r>
            <a:endParaRPr/>
          </a:p>
          <a:p>
            <a:pPr indent="-457200" lvl="0" marL="457200" rtl="0" algn="just">
              <a:lnSpc>
                <a:spcPct val="90000"/>
              </a:lnSpc>
              <a:spcBef>
                <a:spcPts val="0"/>
              </a:spcBef>
              <a:spcAft>
                <a:spcPts val="0"/>
              </a:spcAft>
              <a:buClr>
                <a:srgbClr val="595959"/>
              </a:buClr>
              <a:buSzPct val="108108"/>
              <a:buFont typeface="Arial"/>
              <a:buAutoNum type="arabicPeriod"/>
            </a:pPr>
            <a:r>
              <a:rPr lang="en-US"/>
              <a:t>Marketing innovations (new marketing concepts, such as loyalty programs)</a:t>
            </a:r>
            <a:endParaRPr/>
          </a:p>
          <a:p>
            <a:pPr indent="-304800" lvl="0" marL="457200" rtl="0" algn="just">
              <a:lnSpc>
                <a:spcPct val="90000"/>
              </a:lnSpc>
              <a:spcBef>
                <a:spcPts val="0"/>
              </a:spcBef>
              <a:spcAft>
                <a:spcPts val="0"/>
              </a:spcAft>
              <a:buClr>
                <a:srgbClr val="595959"/>
              </a:buClr>
              <a:buSzPct val="108108"/>
              <a:buFont typeface="Arial"/>
              <a:buNone/>
            </a:pPr>
            <a:r>
              <a:t/>
            </a:r>
            <a:endParaRPr/>
          </a:p>
          <a:p>
            <a:pPr indent="-457200" lvl="0" marL="457200" rtl="0" algn="just">
              <a:lnSpc>
                <a:spcPct val="90000"/>
              </a:lnSpc>
              <a:spcBef>
                <a:spcPts val="0"/>
              </a:spcBef>
              <a:spcAft>
                <a:spcPts val="0"/>
              </a:spcAft>
              <a:buClr>
                <a:srgbClr val="595959"/>
              </a:buClr>
              <a:buSzPct val="108108"/>
              <a:buFont typeface="Arial"/>
              <a:buAutoNum type="arabicPeriod"/>
            </a:pPr>
            <a:r>
              <a:rPr lang="en-US"/>
              <a:t>Institutional innovations (new forms of collaborative structure, such as clusters, networks and alliances)</a:t>
            </a:r>
            <a:endParaRPr/>
          </a:p>
        </p:txBody>
      </p:sp>
      <p:sp>
        <p:nvSpPr>
          <p:cNvPr id="199" name="Google Shape;199;p68"/>
          <p:cNvSpPr txBox="1"/>
          <p:nvPr>
            <p:ph idx="3" type="body"/>
          </p:nvPr>
        </p:nvSpPr>
        <p:spPr>
          <a:xfrm>
            <a:off x="5043712" y="854693"/>
            <a:ext cx="5585003" cy="582221"/>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SzPct val="117647"/>
              <a:buNone/>
            </a:pPr>
            <a:r>
              <a:rPr lang="en-US" sz="3800">
                <a:solidFill>
                  <a:srgbClr val="0070C0"/>
                </a:solidFill>
              </a:rPr>
              <a:t>Innovation in Mountain Tourism</a:t>
            </a:r>
            <a:endParaRPr sz="3800">
              <a:solidFill>
                <a:srgbClr val="0070C0"/>
              </a:solidFill>
            </a:endParaRPr>
          </a:p>
          <a:p>
            <a:pPr indent="0" lvl="0" marL="0" rtl="0" algn="l">
              <a:lnSpc>
                <a:spcPct val="90000"/>
              </a:lnSpc>
              <a:spcBef>
                <a:spcPts val="0"/>
              </a:spcBef>
              <a:spcAft>
                <a:spcPts val="0"/>
              </a:spcAft>
              <a:buClr>
                <a:srgbClr val="595959"/>
              </a:buClr>
              <a:buSzPct val="117647"/>
              <a:buNone/>
            </a:pPr>
            <a:r>
              <a:t/>
            </a:r>
            <a:endParaRPr/>
          </a:p>
        </p:txBody>
      </p:sp>
      <p:pic>
        <p:nvPicPr>
          <p:cNvPr descr="3D swirl of cords on a blue background" id="200" name="Google Shape;200;p68"/>
          <p:cNvPicPr preferRelativeResize="0"/>
          <p:nvPr/>
        </p:nvPicPr>
        <p:blipFill rotWithShape="1">
          <a:blip r:embed="rId3">
            <a:alphaModFix/>
          </a:blip>
          <a:srcRect b="-422" l="41538" r="7699" t="422"/>
          <a:stretch/>
        </p:blipFill>
        <p:spPr>
          <a:xfrm flipH="1">
            <a:off x="0" y="0"/>
            <a:ext cx="4788188"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69"/>
          <p:cNvPicPr preferRelativeResize="0"/>
          <p:nvPr>
            <p:ph idx="2" type="pic"/>
          </p:nvPr>
        </p:nvPicPr>
        <p:blipFill rotWithShape="1">
          <a:blip r:embed="rId3">
            <a:alphaModFix/>
          </a:blip>
          <a:srcRect b="33606" l="0" r="0" t="33606"/>
          <a:stretch/>
        </p:blipFill>
        <p:spPr>
          <a:xfrm>
            <a:off x="0" y="0"/>
            <a:ext cx="12192000" cy="3748684"/>
          </a:xfrm>
          <a:prstGeom prst="rect">
            <a:avLst/>
          </a:prstGeom>
          <a:noFill/>
          <a:ln>
            <a:noFill/>
          </a:ln>
        </p:spPr>
      </p:pic>
      <p:sp>
        <p:nvSpPr>
          <p:cNvPr id="206" name="Google Shape;206;p69"/>
          <p:cNvSpPr txBox="1"/>
          <p:nvPr>
            <p:ph idx="1" type="body"/>
          </p:nvPr>
        </p:nvSpPr>
        <p:spPr>
          <a:xfrm>
            <a:off x="5761929" y="4429586"/>
            <a:ext cx="6139785" cy="1788333"/>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90000"/>
              </a:lnSpc>
              <a:spcBef>
                <a:spcPts val="0"/>
              </a:spcBef>
              <a:spcAft>
                <a:spcPts val="0"/>
              </a:spcAft>
              <a:buClr>
                <a:srgbClr val="595959"/>
              </a:buClr>
              <a:buSzPts val="2400"/>
              <a:buNone/>
            </a:pPr>
            <a:r>
              <a:rPr lang="en-US" sz="2200"/>
              <a:t>The fastest growing travel trends in 2022:</a:t>
            </a:r>
            <a:endParaRPr/>
          </a:p>
          <a:p>
            <a:pPr indent="-228600" lvl="0" marL="228600" rtl="0" algn="just">
              <a:lnSpc>
                <a:spcPct val="90000"/>
              </a:lnSpc>
              <a:spcBef>
                <a:spcPts val="0"/>
              </a:spcBef>
              <a:spcAft>
                <a:spcPts val="0"/>
              </a:spcAft>
              <a:buClr>
                <a:srgbClr val="595959"/>
              </a:buClr>
              <a:buSzPts val="2400"/>
              <a:buNone/>
            </a:pPr>
            <a:r>
              <a:t/>
            </a:r>
            <a:endParaRPr sz="800"/>
          </a:p>
          <a:p>
            <a:pPr indent="-228600" lvl="0" marL="228600" rtl="0" algn="just">
              <a:lnSpc>
                <a:spcPct val="90000"/>
              </a:lnSpc>
              <a:spcBef>
                <a:spcPts val="0"/>
              </a:spcBef>
              <a:spcAft>
                <a:spcPts val="0"/>
              </a:spcAft>
              <a:buClr>
                <a:srgbClr val="595959"/>
              </a:buClr>
              <a:buSzPts val="2400"/>
              <a:buNone/>
            </a:pPr>
            <a:r>
              <a:t/>
            </a:r>
            <a:endParaRPr sz="1100"/>
          </a:p>
          <a:p>
            <a:pPr indent="-228600" lvl="0" marL="228600" rtl="0" algn="l">
              <a:lnSpc>
                <a:spcPct val="90000"/>
              </a:lnSpc>
              <a:spcBef>
                <a:spcPts val="0"/>
              </a:spcBef>
              <a:spcAft>
                <a:spcPts val="0"/>
              </a:spcAft>
              <a:buSzPts val="2400"/>
              <a:buNone/>
            </a:pPr>
            <a:r>
              <a:rPr lang="en-US" sz="2200"/>
              <a:t>Climate Resilience, Organised Solo Travel, Multi-generational Trips, Wellness Tourism and Culinary Travel. </a:t>
            </a:r>
            <a:endParaRPr/>
          </a:p>
          <a:p>
            <a:pPr indent="-228600" lvl="0" marL="228600" rtl="0" algn="r">
              <a:lnSpc>
                <a:spcPct val="90000"/>
              </a:lnSpc>
              <a:spcBef>
                <a:spcPts val="0"/>
              </a:spcBef>
              <a:spcAft>
                <a:spcPts val="0"/>
              </a:spcAft>
              <a:buSzPts val="2400"/>
              <a:buNone/>
            </a:pPr>
            <a:r>
              <a:rPr lang="en-US" sz="1800"/>
              <a:t>Skift, Barrons &amp; Forbes, 2022</a:t>
            </a:r>
            <a:endParaRPr/>
          </a:p>
          <a:p>
            <a:pPr indent="-228600" lvl="0" marL="228600" rtl="0" algn="r">
              <a:lnSpc>
                <a:spcPct val="90000"/>
              </a:lnSpc>
              <a:spcBef>
                <a:spcPts val="0"/>
              </a:spcBef>
              <a:spcAft>
                <a:spcPts val="0"/>
              </a:spcAft>
              <a:buSzPts val="2400"/>
              <a:buNone/>
            </a:pPr>
            <a:r>
              <a:t/>
            </a:r>
            <a:endParaRPr sz="1700"/>
          </a:p>
          <a:p>
            <a:pPr indent="-228600" lvl="0" marL="228600" rtl="0" algn="r">
              <a:lnSpc>
                <a:spcPct val="90000"/>
              </a:lnSpc>
              <a:spcBef>
                <a:spcPts val="0"/>
              </a:spcBef>
              <a:spcAft>
                <a:spcPts val="0"/>
              </a:spcAft>
              <a:buSzPts val="2400"/>
              <a:buNone/>
            </a:pPr>
            <a:r>
              <a:t/>
            </a:r>
            <a:endParaRPr sz="1700"/>
          </a:p>
          <a:p>
            <a:pPr indent="-228600" lvl="0" marL="228600" rtl="0" algn="l">
              <a:lnSpc>
                <a:spcPct val="90000"/>
              </a:lnSpc>
              <a:spcBef>
                <a:spcPts val="0"/>
              </a:spcBef>
              <a:spcAft>
                <a:spcPts val="0"/>
              </a:spcAft>
              <a:buClr>
                <a:srgbClr val="595959"/>
              </a:buClr>
              <a:buSzPts val="2400"/>
              <a:buNone/>
            </a:pPr>
            <a:r>
              <a:t/>
            </a:r>
            <a:endParaRPr sz="2200"/>
          </a:p>
          <a:p>
            <a:pPr indent="-228600" lvl="0" marL="228600" rtl="0" algn="l">
              <a:lnSpc>
                <a:spcPct val="90000"/>
              </a:lnSpc>
              <a:spcBef>
                <a:spcPts val="0"/>
              </a:spcBef>
              <a:spcAft>
                <a:spcPts val="0"/>
              </a:spcAft>
              <a:buClr>
                <a:srgbClr val="595959"/>
              </a:buClr>
              <a:buSzPts val="2400"/>
              <a:buNone/>
            </a:pPr>
            <a:r>
              <a:t/>
            </a:r>
            <a:endParaRPr/>
          </a:p>
        </p:txBody>
      </p:sp>
      <p:sp>
        <p:nvSpPr>
          <p:cNvPr id="207" name="Google Shape;207;p69"/>
          <p:cNvSpPr txBox="1"/>
          <p:nvPr>
            <p:ph idx="3" type="body"/>
          </p:nvPr>
        </p:nvSpPr>
        <p:spPr>
          <a:xfrm>
            <a:off x="181514" y="270530"/>
            <a:ext cx="3505115" cy="3207624"/>
          </a:xfrm>
          <a:prstGeom prst="rect">
            <a:avLst/>
          </a:prstGeom>
          <a:solidFill>
            <a:srgbClr val="D8D8D8"/>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595959"/>
              </a:buClr>
              <a:buSzPts val="3600"/>
              <a:buNone/>
            </a:pPr>
            <a:r>
              <a:t/>
            </a:r>
            <a:endParaRPr sz="2200"/>
          </a:p>
          <a:p>
            <a:pPr indent="0" lvl="0" marL="0" rtl="0" algn="ctr">
              <a:lnSpc>
                <a:spcPct val="90000"/>
              </a:lnSpc>
              <a:spcBef>
                <a:spcPts val="0"/>
              </a:spcBef>
              <a:spcAft>
                <a:spcPts val="0"/>
              </a:spcAft>
              <a:buClr>
                <a:srgbClr val="595959"/>
              </a:buClr>
              <a:buSzPts val="3600"/>
              <a:buNone/>
            </a:pPr>
            <a:r>
              <a:rPr lang="en-US" sz="2200">
                <a:solidFill>
                  <a:srgbClr val="0070C0"/>
                </a:solidFill>
              </a:rPr>
              <a:t>Are you a tourist operator in the mountains, wanting to create a new product or make an existing one better,</a:t>
            </a:r>
            <a:endParaRPr>
              <a:solidFill>
                <a:srgbClr val="0070C0"/>
              </a:solidFill>
            </a:endParaRPr>
          </a:p>
          <a:p>
            <a:pPr indent="0" lvl="0" marL="185738" rtl="0" algn="ctr">
              <a:lnSpc>
                <a:spcPct val="90000"/>
              </a:lnSpc>
              <a:spcBef>
                <a:spcPts val="0"/>
              </a:spcBef>
              <a:spcAft>
                <a:spcPts val="0"/>
              </a:spcAft>
              <a:buClr>
                <a:srgbClr val="595959"/>
              </a:buClr>
              <a:buSzPts val="3600"/>
              <a:buNone/>
            </a:pPr>
            <a:r>
              <a:t/>
            </a:r>
            <a:endParaRPr sz="800">
              <a:solidFill>
                <a:srgbClr val="0070C0"/>
              </a:solidFill>
            </a:endParaRPr>
          </a:p>
          <a:p>
            <a:pPr indent="0" lvl="0" marL="185738" rtl="0" algn="ctr">
              <a:lnSpc>
                <a:spcPct val="90000"/>
              </a:lnSpc>
              <a:spcBef>
                <a:spcPts val="0"/>
              </a:spcBef>
              <a:spcAft>
                <a:spcPts val="0"/>
              </a:spcAft>
              <a:buClr>
                <a:srgbClr val="595959"/>
              </a:buClr>
              <a:buSzPts val="3600"/>
              <a:buNone/>
            </a:pPr>
            <a:r>
              <a:rPr lang="en-US" sz="2200">
                <a:solidFill>
                  <a:srgbClr val="0070C0"/>
                </a:solidFill>
              </a:rPr>
              <a:t>or</a:t>
            </a:r>
            <a:endParaRPr>
              <a:solidFill>
                <a:srgbClr val="0070C0"/>
              </a:solidFill>
            </a:endParaRPr>
          </a:p>
          <a:p>
            <a:pPr indent="0" lvl="0" marL="185738" rtl="0" algn="ctr">
              <a:lnSpc>
                <a:spcPct val="90000"/>
              </a:lnSpc>
              <a:spcBef>
                <a:spcPts val="0"/>
              </a:spcBef>
              <a:spcAft>
                <a:spcPts val="0"/>
              </a:spcAft>
              <a:buClr>
                <a:srgbClr val="595959"/>
              </a:buClr>
              <a:buSzPts val="3600"/>
              <a:buNone/>
            </a:pPr>
            <a:r>
              <a:t/>
            </a:r>
            <a:endParaRPr sz="800">
              <a:solidFill>
                <a:srgbClr val="0070C0"/>
              </a:solidFill>
            </a:endParaRPr>
          </a:p>
          <a:p>
            <a:pPr indent="0" lvl="0" marL="185738" rtl="0" algn="ctr">
              <a:lnSpc>
                <a:spcPct val="90000"/>
              </a:lnSpc>
              <a:spcBef>
                <a:spcPts val="0"/>
              </a:spcBef>
              <a:spcAft>
                <a:spcPts val="0"/>
              </a:spcAft>
              <a:buClr>
                <a:srgbClr val="595959"/>
              </a:buClr>
              <a:buSzPts val="3600"/>
              <a:buNone/>
            </a:pPr>
            <a:r>
              <a:rPr lang="en-US" sz="2200">
                <a:solidFill>
                  <a:srgbClr val="0070C0"/>
                </a:solidFill>
              </a:rPr>
              <a:t>Do you want to become a mountain tourist operator?</a:t>
            </a:r>
            <a:endParaRPr>
              <a:solidFill>
                <a:srgbClr val="0070C0"/>
              </a:solidFill>
            </a:endParaRPr>
          </a:p>
        </p:txBody>
      </p:sp>
      <p:sp>
        <p:nvSpPr>
          <p:cNvPr id="208" name="Google Shape;208;p69"/>
          <p:cNvSpPr txBox="1"/>
          <p:nvPr/>
        </p:nvSpPr>
        <p:spPr>
          <a:xfrm>
            <a:off x="2387304" y="6366494"/>
            <a:ext cx="7038658" cy="532327"/>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marR="0" rtl="0" algn="l">
              <a:lnSpc>
                <a:spcPct val="90000"/>
              </a:lnSpc>
              <a:spcBef>
                <a:spcPts val="0"/>
              </a:spcBef>
              <a:spcAft>
                <a:spcPts val="0"/>
              </a:spcAft>
              <a:buClr>
                <a:srgbClr val="595959"/>
              </a:buClr>
              <a:buSzPct val="108108"/>
              <a:buFont typeface="Arial"/>
              <a:buNone/>
            </a:pPr>
            <a:r>
              <a:rPr b="0" i="0" lang="en-US" sz="2400" u="none" cap="none" strike="noStrike">
                <a:solidFill>
                  <a:srgbClr val="0070C0"/>
                </a:solidFill>
                <a:latin typeface="Calibri"/>
                <a:ea typeface="Calibri"/>
                <a:cs typeface="Calibri"/>
                <a:sym typeface="Calibri"/>
              </a:rPr>
              <a:t>All qualifying for responsible, sustainable travel in the mountains!</a:t>
            </a:r>
            <a:endParaRPr b="0" i="0" sz="1400" u="none" cap="none" strike="noStrike">
              <a:solidFill>
                <a:srgbClr val="0070C0"/>
              </a:solidFill>
              <a:latin typeface="Arial"/>
              <a:ea typeface="Arial"/>
              <a:cs typeface="Arial"/>
              <a:sym typeface="Arial"/>
            </a:endParaRPr>
          </a:p>
          <a:p>
            <a:pPr indent="-228600" lvl="0" marL="228600" marR="0" rtl="0" algn="r">
              <a:lnSpc>
                <a:spcPct val="90000"/>
              </a:lnSpc>
              <a:spcBef>
                <a:spcPts val="0"/>
              </a:spcBef>
              <a:spcAft>
                <a:spcPts val="0"/>
              </a:spcAft>
              <a:buClr>
                <a:srgbClr val="595959"/>
              </a:buClr>
              <a:buSzPct val="152623"/>
              <a:buFont typeface="Arial"/>
              <a:buNone/>
            </a:pPr>
            <a:r>
              <a:t/>
            </a:r>
            <a:endParaRPr b="0" i="0" sz="1700" u="none" cap="none" strike="noStrike">
              <a:solidFill>
                <a:srgbClr val="595959"/>
              </a:solidFill>
              <a:latin typeface="Calibri"/>
              <a:ea typeface="Calibri"/>
              <a:cs typeface="Calibri"/>
              <a:sym typeface="Calibri"/>
            </a:endParaRPr>
          </a:p>
          <a:p>
            <a:pPr indent="-228600" lvl="0" marL="228600" marR="0" rtl="0" algn="r">
              <a:lnSpc>
                <a:spcPct val="90000"/>
              </a:lnSpc>
              <a:spcBef>
                <a:spcPts val="0"/>
              </a:spcBef>
              <a:spcAft>
                <a:spcPts val="0"/>
              </a:spcAft>
              <a:buClr>
                <a:srgbClr val="595959"/>
              </a:buClr>
              <a:buSzPct val="152623"/>
              <a:buFont typeface="Arial"/>
              <a:buNone/>
            </a:pPr>
            <a:r>
              <a:t/>
            </a:r>
            <a:endParaRPr b="0" i="0" sz="17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ct val="117936"/>
              <a:buFont typeface="Arial"/>
              <a:buNone/>
            </a:pPr>
            <a:r>
              <a:t/>
            </a:r>
            <a:endParaRPr b="0" i="0" sz="22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ct val="108108"/>
              <a:buFont typeface="Arial"/>
              <a:buNone/>
            </a:pPr>
            <a:r>
              <a:t/>
            </a:r>
            <a:endParaRPr b="0" i="0" sz="2400" u="none" cap="none" strike="noStrike">
              <a:solidFill>
                <a:srgbClr val="595959"/>
              </a:solidFill>
              <a:latin typeface="Calibri"/>
              <a:ea typeface="Calibri"/>
              <a:cs typeface="Calibri"/>
              <a:sym typeface="Calibri"/>
            </a:endParaRPr>
          </a:p>
        </p:txBody>
      </p:sp>
      <p:sp>
        <p:nvSpPr>
          <p:cNvPr id="209" name="Google Shape;209;p69"/>
          <p:cNvSpPr txBox="1"/>
          <p:nvPr/>
        </p:nvSpPr>
        <p:spPr>
          <a:xfrm>
            <a:off x="181514" y="4429587"/>
            <a:ext cx="5280172" cy="1788332"/>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just">
              <a:lnSpc>
                <a:spcPct val="90000"/>
              </a:lnSpc>
              <a:spcBef>
                <a:spcPts val="0"/>
              </a:spcBef>
              <a:spcAft>
                <a:spcPts val="0"/>
              </a:spcAft>
              <a:buClr>
                <a:srgbClr val="595959"/>
              </a:buClr>
              <a:buSzPts val="2400"/>
              <a:buFont typeface="Arial"/>
              <a:buNone/>
            </a:pPr>
            <a:r>
              <a:rPr b="0" i="0" lang="en-US" sz="2200" u="none" cap="none" strike="noStrike">
                <a:solidFill>
                  <a:srgbClr val="595959"/>
                </a:solidFill>
                <a:latin typeface="Calibri"/>
                <a:ea typeface="Calibri"/>
                <a:cs typeface="Calibri"/>
                <a:sym typeface="Calibri"/>
              </a:rPr>
              <a:t>Since 2018 </a:t>
            </a:r>
            <a:r>
              <a:rPr b="1" i="0" lang="en-US" sz="2200" u="none" cap="none" strike="noStrike">
                <a:solidFill>
                  <a:srgbClr val="595959"/>
                </a:solidFill>
                <a:latin typeface="Calibri"/>
                <a:ea typeface="Calibri"/>
                <a:cs typeface="Calibri"/>
                <a:sym typeface="Calibri"/>
              </a:rPr>
              <a:t>transformative travel</a:t>
            </a:r>
            <a:r>
              <a:rPr b="0" i="0" lang="en-US" sz="2200" u="none" cap="none" strike="noStrike">
                <a:solidFill>
                  <a:srgbClr val="595959"/>
                </a:solidFill>
                <a:latin typeface="Calibri"/>
                <a:ea typeface="Calibri"/>
                <a:cs typeface="Calibri"/>
                <a:sym typeface="Calibri"/>
              </a:rPr>
              <a:t> has been growing. It is any travel experience that empowers people to make meaningful, lasting changes in their lives.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0"/>
              </a:spcBef>
              <a:spcAft>
                <a:spcPts val="0"/>
              </a:spcAft>
              <a:buClr>
                <a:srgbClr val="595959"/>
              </a:buClr>
              <a:buSzPts val="2400"/>
              <a:buFont typeface="Arial"/>
              <a:buNone/>
            </a:pPr>
            <a:r>
              <a:t/>
            </a:r>
            <a:endParaRPr b="0" i="0" sz="2200" u="none" cap="none" strike="noStrike">
              <a:solidFill>
                <a:srgbClr val="595959"/>
              </a:solidFill>
              <a:latin typeface="Calibri"/>
              <a:ea typeface="Calibri"/>
              <a:cs typeface="Calibri"/>
              <a:sym typeface="Calibri"/>
            </a:endParaRPr>
          </a:p>
          <a:p>
            <a:pPr indent="-228600" lvl="0" marL="228600" marR="0" rtl="0" algn="r">
              <a:lnSpc>
                <a:spcPct val="90000"/>
              </a:lnSpc>
              <a:spcBef>
                <a:spcPts val="0"/>
              </a:spcBef>
              <a:spcAft>
                <a:spcPts val="0"/>
              </a:spcAft>
              <a:buClr>
                <a:srgbClr val="595959"/>
              </a:buClr>
              <a:buSzPts val="2400"/>
              <a:buFont typeface="Arial"/>
              <a:buNone/>
            </a:pPr>
            <a:r>
              <a:rPr b="0" i="0" lang="en-US" sz="1800" u="none" cap="none" strike="noStrike">
                <a:solidFill>
                  <a:srgbClr val="595959"/>
                </a:solidFill>
                <a:latin typeface="Calibri"/>
                <a:ea typeface="Calibri"/>
                <a:cs typeface="Calibri"/>
                <a:sym typeface="Calibri"/>
              </a:rPr>
              <a:t>Skift, 2018</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0"/>
              </a:spcBef>
              <a:spcAft>
                <a:spcPts val="0"/>
              </a:spcAft>
              <a:buClr>
                <a:srgbClr val="595959"/>
              </a:buClr>
              <a:buSzPts val="2400"/>
              <a:buFont typeface="Arial"/>
              <a:buNone/>
            </a:pPr>
            <a:r>
              <a:t/>
            </a:r>
            <a:endParaRPr b="0" i="0" sz="22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ts val="2400"/>
              <a:buFont typeface="Arial"/>
              <a:buNone/>
            </a:pPr>
            <a:r>
              <a:t/>
            </a:r>
            <a:endParaRPr b="0" i="0" sz="1700" u="none" cap="none" strike="noStrike">
              <a:solidFill>
                <a:srgbClr val="595959"/>
              </a:solidFill>
              <a:latin typeface="Calibri"/>
              <a:ea typeface="Calibri"/>
              <a:cs typeface="Calibri"/>
              <a:sym typeface="Calibri"/>
            </a:endParaRPr>
          </a:p>
        </p:txBody>
      </p:sp>
      <p:sp>
        <p:nvSpPr>
          <p:cNvPr id="210" name="Google Shape;210;p69"/>
          <p:cNvSpPr txBox="1"/>
          <p:nvPr/>
        </p:nvSpPr>
        <p:spPr>
          <a:xfrm>
            <a:off x="2387304" y="3748684"/>
            <a:ext cx="6599424" cy="583993"/>
          </a:xfrm>
          <a:prstGeom prst="rect">
            <a:avLst/>
          </a:prstGeom>
          <a:solidFill>
            <a:schemeClr val="lt1"/>
          </a:solid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595959"/>
              </a:buClr>
              <a:buSzPts val="2400"/>
              <a:buFont typeface="Arial"/>
              <a:buNone/>
            </a:pPr>
            <a:r>
              <a:rPr b="0" i="0" lang="en-US" sz="3500" u="none" cap="none" strike="noStrike">
                <a:solidFill>
                  <a:srgbClr val="0070C0"/>
                </a:solidFill>
                <a:latin typeface="Calibri"/>
                <a:ea typeface="Calibri"/>
                <a:cs typeface="Calibri"/>
                <a:sym typeface="Calibri"/>
              </a:rPr>
              <a:t>Where might the opportunities lie?</a:t>
            </a:r>
            <a:endParaRPr b="0" i="0" sz="1400" u="none" cap="none" strike="noStrike">
              <a:solidFill>
                <a:srgbClr val="0070C0"/>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ts val="2400"/>
              <a:buFont typeface="Arial"/>
              <a:buNone/>
            </a:pPr>
            <a:r>
              <a:t/>
            </a:r>
            <a:endParaRPr b="0" i="0" sz="22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ts val="2400"/>
              <a:buFont typeface="Arial"/>
              <a:buNone/>
            </a:pPr>
            <a:r>
              <a:t/>
            </a:r>
            <a:endParaRPr b="0" i="0" sz="1700" u="none" cap="none" strike="noStrike">
              <a:solidFill>
                <a:srgbClr val="59595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70"/>
          <p:cNvSpPr txBox="1"/>
          <p:nvPr>
            <p:ph idx="3" type="body"/>
          </p:nvPr>
        </p:nvSpPr>
        <p:spPr>
          <a:xfrm>
            <a:off x="228600" y="3947558"/>
            <a:ext cx="5429160" cy="2286987"/>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595959"/>
              </a:buClr>
              <a:buSzPts val="3027"/>
              <a:buNone/>
            </a:pPr>
            <a:r>
              <a:rPr lang="en-US" sz="2800">
                <a:solidFill>
                  <a:srgbClr val="0070C0"/>
                </a:solidFill>
              </a:rPr>
              <a:t>Lets look at </a:t>
            </a:r>
            <a:r>
              <a:rPr b="1" lang="en-US" sz="2800">
                <a:solidFill>
                  <a:srgbClr val="0070C0"/>
                </a:solidFill>
              </a:rPr>
              <a:t>Transformative Travel</a:t>
            </a:r>
            <a:r>
              <a:rPr lang="en-US" sz="2800">
                <a:solidFill>
                  <a:srgbClr val="0070C0"/>
                </a:solidFill>
              </a:rPr>
              <a:t>! </a:t>
            </a:r>
            <a:endParaRPr/>
          </a:p>
          <a:p>
            <a:pPr indent="0" lvl="0" marL="0" rtl="0" algn="just">
              <a:lnSpc>
                <a:spcPct val="90000"/>
              </a:lnSpc>
              <a:spcBef>
                <a:spcPts val="0"/>
              </a:spcBef>
              <a:spcAft>
                <a:spcPts val="0"/>
              </a:spcAft>
              <a:buClr>
                <a:srgbClr val="595959"/>
              </a:buClr>
              <a:buSzPts val="3027"/>
              <a:buNone/>
            </a:pPr>
            <a:r>
              <a:t/>
            </a:r>
            <a:endParaRPr sz="2800">
              <a:solidFill>
                <a:srgbClr val="0070C0"/>
              </a:solidFill>
            </a:endParaRPr>
          </a:p>
          <a:p>
            <a:pPr indent="0" lvl="0" marL="0" rtl="0" algn="just">
              <a:lnSpc>
                <a:spcPct val="90000"/>
              </a:lnSpc>
              <a:spcBef>
                <a:spcPts val="0"/>
              </a:spcBef>
              <a:spcAft>
                <a:spcPts val="0"/>
              </a:spcAft>
              <a:buClr>
                <a:srgbClr val="595959"/>
              </a:buClr>
              <a:buSzPts val="3027"/>
              <a:buNone/>
            </a:pPr>
            <a:r>
              <a:rPr lang="en-US" sz="2800">
                <a:solidFill>
                  <a:srgbClr val="0070C0"/>
                </a:solidFill>
              </a:rPr>
              <a:t>The experience consists of three essential elements that can easily be applied in mountainous areas:</a:t>
            </a:r>
            <a:endParaRPr sz="2800">
              <a:solidFill>
                <a:srgbClr val="0070C0"/>
              </a:solidFill>
            </a:endParaRPr>
          </a:p>
        </p:txBody>
      </p:sp>
      <p:pic>
        <p:nvPicPr>
          <p:cNvPr id="216" name="Google Shape;216;p70"/>
          <p:cNvPicPr preferRelativeResize="0"/>
          <p:nvPr>
            <p:ph idx="2" type="pic"/>
          </p:nvPr>
        </p:nvPicPr>
        <p:blipFill rotWithShape="1">
          <a:blip r:embed="rId3">
            <a:alphaModFix/>
          </a:blip>
          <a:srcRect b="27563" l="0" r="0" t="27562"/>
          <a:stretch/>
        </p:blipFill>
        <p:spPr>
          <a:xfrm>
            <a:off x="16292" y="-87229"/>
            <a:ext cx="12175708" cy="3869842"/>
          </a:xfrm>
          <a:prstGeom prst="rect">
            <a:avLst/>
          </a:prstGeom>
          <a:noFill/>
          <a:ln>
            <a:noFill/>
          </a:ln>
        </p:spPr>
      </p:pic>
      <p:grpSp>
        <p:nvGrpSpPr>
          <p:cNvPr id="217" name="Google Shape;217;p70"/>
          <p:cNvGrpSpPr/>
          <p:nvPr/>
        </p:nvGrpSpPr>
        <p:grpSpPr>
          <a:xfrm rot="3085413">
            <a:off x="8757057" y="997524"/>
            <a:ext cx="2082443" cy="2861107"/>
            <a:chOff x="5875548" y="3125276"/>
            <a:chExt cx="438214" cy="602070"/>
          </a:xfrm>
        </p:grpSpPr>
        <p:sp>
          <p:nvSpPr>
            <p:cNvPr id="218" name="Google Shape;218;p70"/>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294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 name="Google Shape;219;p70"/>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70"/>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595959"/>
              </a:buClr>
              <a:buSzPts val="2400"/>
              <a:buNone/>
            </a:pPr>
            <a:r>
              <a:t/>
            </a:r>
            <a:endParaRPr/>
          </a:p>
        </p:txBody>
      </p:sp>
      <p:pic>
        <p:nvPicPr>
          <p:cNvPr id="221" name="Google Shape;221;p70"/>
          <p:cNvPicPr preferRelativeResize="0"/>
          <p:nvPr/>
        </p:nvPicPr>
        <p:blipFill rotWithShape="1">
          <a:blip r:embed="rId4">
            <a:alphaModFix/>
          </a:blip>
          <a:srcRect b="0" l="0" r="0" t="0"/>
          <a:stretch/>
        </p:blipFill>
        <p:spPr>
          <a:xfrm>
            <a:off x="5942234" y="3947558"/>
            <a:ext cx="6096851" cy="19243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71"/>
          <p:cNvSpPr txBox="1"/>
          <p:nvPr>
            <p:ph idx="3" type="body"/>
          </p:nvPr>
        </p:nvSpPr>
        <p:spPr>
          <a:xfrm>
            <a:off x="2119070" y="187805"/>
            <a:ext cx="7928741" cy="93688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3600"/>
              <a:buNone/>
            </a:pPr>
            <a:r>
              <a:rPr lang="en-US" sz="3200">
                <a:solidFill>
                  <a:srgbClr val="0070C0"/>
                </a:solidFill>
              </a:rPr>
              <a:t>Opportunities also lie in </a:t>
            </a:r>
            <a:r>
              <a:rPr b="1" lang="en-US" sz="3200">
                <a:solidFill>
                  <a:srgbClr val="0070C0"/>
                </a:solidFill>
              </a:rPr>
              <a:t>Responsible Tourism </a:t>
            </a:r>
            <a:endParaRPr/>
          </a:p>
          <a:p>
            <a:pPr indent="0" lvl="0" marL="0" rtl="0" algn="ctr">
              <a:lnSpc>
                <a:spcPct val="90000"/>
              </a:lnSpc>
              <a:spcBef>
                <a:spcPts val="0"/>
              </a:spcBef>
              <a:spcAft>
                <a:spcPts val="0"/>
              </a:spcAft>
              <a:buSzPts val="3600"/>
              <a:buNone/>
            </a:pPr>
            <a:r>
              <a:rPr lang="en-US" sz="1800">
                <a:solidFill>
                  <a:srgbClr val="0070C0"/>
                </a:solidFill>
              </a:rPr>
              <a:t>Global Code of Ethics for Tourism (GCET)</a:t>
            </a:r>
            <a:endParaRPr sz="1800">
              <a:solidFill>
                <a:srgbClr val="0070C0"/>
              </a:solidFill>
            </a:endParaRPr>
          </a:p>
        </p:txBody>
      </p:sp>
      <p:sp>
        <p:nvSpPr>
          <p:cNvPr id="227" name="Google Shape;227;p71"/>
          <p:cNvSpPr txBox="1"/>
          <p:nvPr>
            <p:ph idx="1" type="body"/>
          </p:nvPr>
        </p:nvSpPr>
        <p:spPr>
          <a:xfrm>
            <a:off x="5490095" y="1223735"/>
            <a:ext cx="6595887" cy="5135400"/>
          </a:xfrm>
          <a:prstGeom prst="rect">
            <a:avLst/>
          </a:prstGeom>
          <a:noFill/>
          <a:ln>
            <a:noFill/>
          </a:ln>
        </p:spPr>
        <p:txBody>
          <a:bodyPr anchorCtr="0" anchor="t" bIns="45700" lIns="91425" spcFirstLastPara="1" rIns="91425" wrap="square" tIns="45700">
            <a:noAutofit/>
          </a:bodyPr>
          <a:lstStyle/>
          <a:p>
            <a:pPr indent="-228600" lvl="0" marL="457200" rtl="0" algn="just">
              <a:lnSpc>
                <a:spcPct val="100000"/>
              </a:lnSpc>
              <a:spcBef>
                <a:spcPts val="0"/>
              </a:spcBef>
              <a:spcAft>
                <a:spcPts val="0"/>
              </a:spcAft>
              <a:buSzPts val="1935"/>
              <a:buNone/>
            </a:pPr>
            <a:r>
              <a:t/>
            </a:r>
            <a:endParaRPr b="1" sz="1925">
              <a:solidFill>
                <a:srgbClr val="202124"/>
              </a:solidFill>
            </a:endParaRPr>
          </a:p>
          <a:p>
            <a:pPr indent="-228600" lvl="0" marL="457200" rtl="0" algn="l">
              <a:lnSpc>
                <a:spcPct val="100000"/>
              </a:lnSpc>
              <a:spcBef>
                <a:spcPts val="0"/>
              </a:spcBef>
              <a:spcAft>
                <a:spcPts val="0"/>
              </a:spcAft>
              <a:buSzPts val="1935"/>
              <a:buNone/>
            </a:pPr>
            <a:r>
              <a:rPr b="1" lang="en-US" sz="1925">
                <a:solidFill>
                  <a:srgbClr val="202124"/>
                </a:solidFill>
              </a:rPr>
              <a:t>GCET’s are a comprehensive set of ten principles whose purpose is to guide stakeholders in tourism development:</a:t>
            </a:r>
            <a:endParaRPr b="1" sz="1925">
              <a:solidFill>
                <a:srgbClr val="202124"/>
              </a:solidFill>
            </a:endParaRPr>
          </a:p>
          <a:p>
            <a:pPr indent="-228600" lvl="0" marL="457200" rtl="0" algn="just">
              <a:lnSpc>
                <a:spcPct val="129869"/>
              </a:lnSpc>
              <a:spcBef>
                <a:spcPts val="0"/>
              </a:spcBef>
              <a:spcAft>
                <a:spcPts val="0"/>
              </a:spcAft>
              <a:buSzPts val="1935"/>
              <a:buNone/>
            </a:pPr>
            <a:r>
              <a:t/>
            </a:r>
            <a:endParaRPr b="1" sz="1925">
              <a:solidFill>
                <a:srgbClr val="202124"/>
              </a:solidFill>
            </a:endParaRPr>
          </a:p>
        </p:txBody>
      </p:sp>
      <p:pic>
        <p:nvPicPr>
          <p:cNvPr id="228" name="Google Shape;228;p71">
            <a:hlinkClick r:id="rId3"/>
          </p:cNvPr>
          <p:cNvPicPr preferRelativeResize="0"/>
          <p:nvPr/>
        </p:nvPicPr>
        <p:blipFill rotWithShape="1">
          <a:blip r:embed="rId4">
            <a:alphaModFix/>
          </a:blip>
          <a:srcRect b="0" l="0" r="0" t="0"/>
          <a:stretch/>
        </p:blipFill>
        <p:spPr>
          <a:xfrm>
            <a:off x="6400339" y="4745594"/>
            <a:ext cx="3647472" cy="1299108"/>
          </a:xfrm>
          <a:prstGeom prst="rect">
            <a:avLst/>
          </a:prstGeom>
          <a:noFill/>
          <a:ln>
            <a:noFill/>
          </a:ln>
        </p:spPr>
      </p:pic>
      <p:sp>
        <p:nvSpPr>
          <p:cNvPr id="229" name="Google Shape;229;p71"/>
          <p:cNvSpPr/>
          <p:nvPr/>
        </p:nvSpPr>
        <p:spPr>
          <a:xfrm rot="3705372">
            <a:off x="7242704" y="3308042"/>
            <a:ext cx="1962743" cy="966784"/>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70C0"/>
                </a:solidFill>
                <a:latin typeface="Arial"/>
                <a:ea typeface="Arial"/>
                <a:cs typeface="Arial"/>
                <a:sym typeface="Arial"/>
              </a:rPr>
              <a:t>Click to learn more about the GCET’s</a:t>
            </a:r>
            <a:endParaRPr b="0" i="0" sz="1100" u="none" cap="none" strike="noStrike">
              <a:solidFill>
                <a:srgbClr val="000000"/>
              </a:solidFill>
              <a:latin typeface="Arial"/>
              <a:ea typeface="Arial"/>
              <a:cs typeface="Arial"/>
              <a:sym typeface="Arial"/>
            </a:endParaRPr>
          </a:p>
        </p:txBody>
      </p:sp>
      <p:sp>
        <p:nvSpPr>
          <p:cNvPr id="230" name="Google Shape;230;p71"/>
          <p:cNvSpPr txBox="1"/>
          <p:nvPr>
            <p:ph idx="1" type="body"/>
          </p:nvPr>
        </p:nvSpPr>
        <p:spPr>
          <a:xfrm>
            <a:off x="49066" y="1347788"/>
            <a:ext cx="5277600" cy="3601200"/>
          </a:xfrm>
          <a:prstGeom prst="rect">
            <a:avLst/>
          </a:prstGeom>
          <a:noFill/>
          <a:ln>
            <a:noFill/>
          </a:ln>
        </p:spPr>
        <p:txBody>
          <a:bodyPr anchorCtr="0" anchor="t" bIns="45700" lIns="91425" spcFirstLastPara="1" rIns="91425" wrap="square" tIns="45700">
            <a:normAutofit/>
          </a:bodyPr>
          <a:lstStyle/>
          <a:p>
            <a:pPr indent="-228600" lvl="0" marL="457200" rtl="0" algn="just">
              <a:lnSpc>
                <a:spcPct val="100000"/>
              </a:lnSpc>
              <a:spcBef>
                <a:spcPts val="1000"/>
              </a:spcBef>
              <a:spcAft>
                <a:spcPts val="0"/>
              </a:spcAft>
              <a:buSzPts val="2595"/>
              <a:buNone/>
            </a:pPr>
            <a:r>
              <a:rPr i="1" lang="en-US" sz="2000">
                <a:solidFill>
                  <a:srgbClr val="202124"/>
                </a:solidFill>
                <a:latin typeface="Calibri"/>
                <a:ea typeface="Calibri"/>
                <a:cs typeface="Calibri"/>
                <a:sym typeface="Calibri"/>
              </a:rPr>
              <a:t>" Tourism is a genuine driver of solidarity and development. Let us all fully harness its power to bring people and communities together, abiding by the Global Code of Ethics for Tourism. This way tourism can keep delivering better opportunities and sustainable development for millions across the globe. "</a:t>
            </a:r>
            <a:endParaRPr i="1" sz="2000">
              <a:latin typeface="Calibri"/>
              <a:ea typeface="Calibri"/>
              <a:cs typeface="Calibri"/>
              <a:sym typeface="Calibri"/>
            </a:endParaRPr>
          </a:p>
          <a:p>
            <a:pPr indent="-228600" lvl="0" marL="457200" rtl="0" algn="r">
              <a:lnSpc>
                <a:spcPct val="100000"/>
              </a:lnSpc>
              <a:spcBef>
                <a:spcPts val="1800"/>
              </a:spcBef>
              <a:spcAft>
                <a:spcPts val="0"/>
              </a:spcAft>
              <a:buSzPts val="2595"/>
              <a:buNone/>
            </a:pPr>
            <a:r>
              <a:rPr lang="en-US" sz="1500">
                <a:solidFill>
                  <a:srgbClr val="202124"/>
                </a:solidFill>
                <a:latin typeface="Calibri"/>
                <a:ea typeface="Calibri"/>
                <a:cs typeface="Calibri"/>
                <a:sym typeface="Calibri"/>
              </a:rPr>
              <a:t>Zurab Pololikashvili, UNWTO Secretary-General</a:t>
            </a:r>
            <a:endParaRPr sz="1500">
              <a:latin typeface="Calibri"/>
              <a:ea typeface="Calibri"/>
              <a:cs typeface="Calibri"/>
              <a:sym typeface="Calibri"/>
            </a:endParaRPr>
          </a:p>
          <a:p>
            <a:pPr indent="-228600" lvl="0" marL="228600" rtl="0" algn="l">
              <a:lnSpc>
                <a:spcPct val="90000"/>
              </a:lnSpc>
              <a:spcBef>
                <a:spcPts val="800"/>
              </a:spcBef>
              <a:spcAft>
                <a:spcPts val="0"/>
              </a:spcAft>
              <a:buClr>
                <a:srgbClr val="595959"/>
              </a:buClr>
              <a:buSzPts val="2595"/>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72">
            <a:hlinkClick r:id="rId3"/>
          </p:cNvPr>
          <p:cNvPicPr preferRelativeResize="0"/>
          <p:nvPr>
            <p:ph idx="2" type="pic"/>
          </p:nvPr>
        </p:nvPicPr>
        <p:blipFill rotWithShape="1">
          <a:blip r:embed="rId4">
            <a:alphaModFix/>
          </a:blip>
          <a:srcRect b="0" l="21388" r="21388" t="0"/>
          <a:stretch/>
        </p:blipFill>
        <p:spPr>
          <a:xfrm rot="5400000">
            <a:off x="7669212" y="617181"/>
            <a:ext cx="3914775" cy="5130800"/>
          </a:xfrm>
          <a:prstGeom prst="rect">
            <a:avLst/>
          </a:prstGeom>
          <a:solidFill>
            <a:schemeClr val="lt1"/>
          </a:solidFill>
          <a:ln>
            <a:noFill/>
          </a:ln>
        </p:spPr>
      </p:pic>
      <p:sp>
        <p:nvSpPr>
          <p:cNvPr id="236" name="Google Shape;236;p72"/>
          <p:cNvSpPr txBox="1"/>
          <p:nvPr>
            <p:ph idx="1" type="body"/>
          </p:nvPr>
        </p:nvSpPr>
        <p:spPr>
          <a:xfrm>
            <a:off x="384882" y="3498199"/>
            <a:ext cx="6059461" cy="2786029"/>
          </a:xfrm>
          <a:prstGeom prst="rect">
            <a:avLst/>
          </a:prstGeom>
          <a:noFill/>
          <a:ln>
            <a:noFill/>
          </a:ln>
        </p:spPr>
        <p:txBody>
          <a:bodyPr anchorCtr="0" anchor="t" bIns="45700" lIns="91425" spcFirstLastPara="1" rIns="91425" wrap="square" tIns="45700">
            <a:normAutofit fontScale="92500"/>
          </a:bodyPr>
          <a:lstStyle/>
          <a:p>
            <a:pPr indent="-228600" lvl="0" marL="228600" rtl="0" algn="just">
              <a:lnSpc>
                <a:spcPct val="90000"/>
              </a:lnSpc>
              <a:spcBef>
                <a:spcPts val="0"/>
              </a:spcBef>
              <a:spcAft>
                <a:spcPts val="0"/>
              </a:spcAft>
              <a:buClr>
                <a:srgbClr val="595959"/>
              </a:buClr>
              <a:buSzPct val="117936"/>
              <a:buNone/>
            </a:pPr>
            <a:r>
              <a:rPr b="1" lang="en-US" sz="2200"/>
              <a:t>Effective Management</a:t>
            </a:r>
            <a:r>
              <a:rPr lang="en-US"/>
              <a:t>: </a:t>
            </a:r>
            <a:r>
              <a:rPr lang="en-US" sz="1800"/>
              <a:t>How are you implementing and managing sustainable practices across your tourism business? </a:t>
            </a:r>
            <a:endParaRPr sz="1800"/>
          </a:p>
          <a:p>
            <a:pPr indent="-228600" lvl="0" marL="228600" rtl="0" algn="just">
              <a:lnSpc>
                <a:spcPct val="90000"/>
              </a:lnSpc>
              <a:spcBef>
                <a:spcPts val="0"/>
              </a:spcBef>
              <a:spcAft>
                <a:spcPts val="0"/>
              </a:spcAft>
              <a:buClr>
                <a:srgbClr val="595959"/>
              </a:buClr>
              <a:buSzPct val="288288"/>
              <a:buNone/>
            </a:pPr>
            <a:r>
              <a:t/>
            </a:r>
            <a:endParaRPr sz="900"/>
          </a:p>
          <a:p>
            <a:pPr indent="-228600" lvl="0" marL="228600" rtl="0" algn="just">
              <a:lnSpc>
                <a:spcPct val="90000"/>
              </a:lnSpc>
              <a:spcBef>
                <a:spcPts val="0"/>
              </a:spcBef>
              <a:spcAft>
                <a:spcPts val="0"/>
              </a:spcAft>
              <a:buClr>
                <a:srgbClr val="595959"/>
              </a:buClr>
              <a:buSzPct val="117936"/>
              <a:buNone/>
            </a:pPr>
            <a:r>
              <a:rPr b="1" lang="en-US" sz="2200"/>
              <a:t>Social &amp; Economic</a:t>
            </a:r>
            <a:r>
              <a:rPr lang="en-US" sz="2200"/>
              <a:t>: </a:t>
            </a:r>
            <a:r>
              <a:rPr lang="en-US" sz="1800"/>
              <a:t>How are you helping the places where your tourism product operates?</a:t>
            </a:r>
            <a:endParaRPr sz="1800"/>
          </a:p>
          <a:p>
            <a:pPr indent="-228600" lvl="0" marL="228600" rtl="0" algn="just">
              <a:lnSpc>
                <a:spcPct val="90000"/>
              </a:lnSpc>
              <a:spcBef>
                <a:spcPts val="0"/>
              </a:spcBef>
              <a:spcAft>
                <a:spcPts val="0"/>
              </a:spcAft>
              <a:buClr>
                <a:srgbClr val="595959"/>
              </a:buClr>
              <a:buSzPct val="288288"/>
              <a:buNone/>
            </a:pPr>
            <a:r>
              <a:t/>
            </a:r>
            <a:endParaRPr sz="900"/>
          </a:p>
          <a:p>
            <a:pPr indent="-228600" lvl="0" marL="228600" rtl="0" algn="just">
              <a:lnSpc>
                <a:spcPct val="90000"/>
              </a:lnSpc>
              <a:spcBef>
                <a:spcPts val="0"/>
              </a:spcBef>
              <a:spcAft>
                <a:spcPts val="0"/>
              </a:spcAft>
              <a:buClr>
                <a:srgbClr val="595959"/>
              </a:buClr>
              <a:buSzPct val="117936"/>
              <a:buNone/>
            </a:pPr>
            <a:r>
              <a:rPr b="1" lang="en-US" sz="2200"/>
              <a:t>Environment</a:t>
            </a:r>
            <a:r>
              <a:rPr lang="en-US" sz="2200"/>
              <a:t>:</a:t>
            </a:r>
            <a:r>
              <a:rPr b="1" lang="en-US" sz="2200"/>
              <a:t> </a:t>
            </a:r>
            <a:r>
              <a:rPr lang="en-US" sz="1800"/>
              <a:t>How are you protecting, conserving, educating, and being a net positive steward of the environment and ecosystem in which you operate?</a:t>
            </a:r>
            <a:endParaRPr sz="1800"/>
          </a:p>
          <a:p>
            <a:pPr indent="-228600" lvl="0" marL="228600" rtl="0" algn="just">
              <a:lnSpc>
                <a:spcPct val="90000"/>
              </a:lnSpc>
              <a:spcBef>
                <a:spcPts val="0"/>
              </a:spcBef>
              <a:spcAft>
                <a:spcPts val="0"/>
              </a:spcAft>
              <a:buClr>
                <a:srgbClr val="595959"/>
              </a:buClr>
              <a:buSzPct val="288288"/>
              <a:buNone/>
            </a:pPr>
            <a:r>
              <a:t/>
            </a:r>
            <a:endParaRPr sz="900"/>
          </a:p>
          <a:p>
            <a:pPr indent="-228600" lvl="0" marL="228600" rtl="0" algn="just">
              <a:lnSpc>
                <a:spcPct val="90000"/>
              </a:lnSpc>
              <a:spcBef>
                <a:spcPts val="0"/>
              </a:spcBef>
              <a:spcAft>
                <a:spcPts val="0"/>
              </a:spcAft>
              <a:buSzPct val="117936"/>
              <a:buNone/>
            </a:pPr>
            <a:r>
              <a:rPr b="1" lang="en-US" sz="2200"/>
              <a:t>Cultural</a:t>
            </a:r>
            <a:r>
              <a:rPr lang="en-US" sz="2200"/>
              <a:t>: </a:t>
            </a:r>
            <a:r>
              <a:rPr lang="en-US" sz="1800"/>
              <a:t>How does your tourism business support cultural heritage?</a:t>
            </a:r>
            <a:endParaRPr sz="1800"/>
          </a:p>
          <a:p>
            <a:pPr indent="-228600" lvl="0" marL="228600" rtl="0" algn="l">
              <a:lnSpc>
                <a:spcPct val="90000"/>
              </a:lnSpc>
              <a:spcBef>
                <a:spcPts val="0"/>
              </a:spcBef>
              <a:spcAft>
                <a:spcPts val="0"/>
              </a:spcAft>
              <a:buClr>
                <a:srgbClr val="595959"/>
              </a:buClr>
              <a:buSzPct val="108108"/>
              <a:buNone/>
            </a:pPr>
            <a:r>
              <a:t/>
            </a:r>
            <a:endParaRPr/>
          </a:p>
        </p:txBody>
      </p:sp>
      <p:sp>
        <p:nvSpPr>
          <p:cNvPr id="237" name="Google Shape;237;p72"/>
          <p:cNvSpPr txBox="1"/>
          <p:nvPr>
            <p:ph idx="3" type="body"/>
          </p:nvPr>
        </p:nvSpPr>
        <p:spPr>
          <a:xfrm>
            <a:off x="734713" y="523958"/>
            <a:ext cx="5454051" cy="109702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765"/>
              <a:buNone/>
            </a:pPr>
            <a:r>
              <a:rPr b="1" lang="en-US" sz="3200">
                <a:solidFill>
                  <a:srgbClr val="20EEF1"/>
                </a:solidFill>
              </a:rPr>
              <a:t>Sustainable Tourism for global good</a:t>
            </a:r>
            <a:r>
              <a:rPr lang="en-US" sz="3200">
                <a:solidFill>
                  <a:srgbClr val="20EEF1"/>
                </a:solidFill>
              </a:rPr>
              <a:t> is a growing trend</a:t>
            </a:r>
            <a:endParaRPr sz="3200">
              <a:solidFill>
                <a:srgbClr val="20EEF1"/>
              </a:solidFill>
            </a:endParaRPr>
          </a:p>
          <a:p>
            <a:pPr indent="0" lvl="0" marL="0" rtl="0" algn="l">
              <a:lnSpc>
                <a:spcPct val="90000"/>
              </a:lnSpc>
              <a:spcBef>
                <a:spcPts val="0"/>
              </a:spcBef>
              <a:spcAft>
                <a:spcPts val="0"/>
              </a:spcAft>
              <a:buClr>
                <a:schemeClr val="lt1"/>
              </a:buClr>
              <a:buSzPts val="3765"/>
              <a:buNone/>
            </a:pPr>
            <a:r>
              <a:t/>
            </a:r>
            <a:endParaRPr sz="3200"/>
          </a:p>
        </p:txBody>
      </p:sp>
      <p:sp>
        <p:nvSpPr>
          <p:cNvPr id="238" name="Google Shape;238;p72"/>
          <p:cNvSpPr txBox="1"/>
          <p:nvPr/>
        </p:nvSpPr>
        <p:spPr>
          <a:xfrm>
            <a:off x="687439" y="1999529"/>
            <a:ext cx="6065332" cy="90289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600"/>
              <a:buFont typeface="Arial"/>
              <a:buNone/>
            </a:pPr>
            <a:r>
              <a:rPr b="0" i="0" lang="en-US" sz="2400" u="none" cap="none" strike="noStrike">
                <a:solidFill>
                  <a:schemeClr val="lt1"/>
                </a:solidFill>
                <a:latin typeface="Calibri"/>
                <a:ea typeface="Calibri"/>
                <a:cs typeface="Calibri"/>
                <a:sym typeface="Calibri"/>
              </a:rPr>
              <a:t>The four components of sustainable tourism from the Global Sustainable Tourism Council:</a:t>
            </a:r>
            <a:endParaRPr b="0" i="0" sz="2400" u="none" cap="none" strike="noStrike">
              <a:solidFill>
                <a:schemeClr val="lt1"/>
              </a:solidFill>
              <a:latin typeface="Calibri"/>
              <a:ea typeface="Calibri"/>
              <a:cs typeface="Calibri"/>
              <a:sym typeface="Calibri"/>
            </a:endParaRPr>
          </a:p>
        </p:txBody>
      </p:sp>
      <p:pic>
        <p:nvPicPr>
          <p:cNvPr id="239" name="Google Shape;239;p72">
            <a:hlinkClick r:id="rId5"/>
          </p:cNvPr>
          <p:cNvPicPr preferRelativeResize="0"/>
          <p:nvPr/>
        </p:nvPicPr>
        <p:blipFill rotWithShape="1">
          <a:blip r:embed="rId6">
            <a:alphaModFix/>
          </a:blip>
          <a:srcRect b="0" l="0" r="0" t="0"/>
          <a:stretch/>
        </p:blipFill>
        <p:spPr>
          <a:xfrm>
            <a:off x="7211453" y="1438416"/>
            <a:ext cx="1562611" cy="469558"/>
          </a:xfrm>
          <a:prstGeom prst="rect">
            <a:avLst/>
          </a:prstGeom>
          <a:noFill/>
          <a:ln>
            <a:noFill/>
          </a:ln>
        </p:spPr>
      </p:pic>
      <p:sp>
        <p:nvSpPr>
          <p:cNvPr id="240" name="Google Shape;240;p72"/>
          <p:cNvSpPr txBox="1"/>
          <p:nvPr/>
        </p:nvSpPr>
        <p:spPr>
          <a:xfrm>
            <a:off x="7211453" y="4621958"/>
            <a:ext cx="5099817"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TEDx - Turn tourism into a force for the global good</a:t>
            </a:r>
            <a:endParaRPr b="1" i="0" sz="1800" u="none" cap="none" strike="noStrike">
              <a:solidFill>
                <a:schemeClr val="lt1"/>
              </a:solidFill>
              <a:latin typeface="Calibri"/>
              <a:ea typeface="Calibri"/>
              <a:cs typeface="Calibri"/>
              <a:sym typeface="Calibri"/>
            </a:endParaRPr>
          </a:p>
        </p:txBody>
      </p:sp>
      <p:sp>
        <p:nvSpPr>
          <p:cNvPr id="241" name="Google Shape;241;p72"/>
          <p:cNvSpPr/>
          <p:nvPr/>
        </p:nvSpPr>
        <p:spPr>
          <a:xfrm rot="2297684">
            <a:off x="9119242" y="761501"/>
            <a:ext cx="1885595" cy="773298"/>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70C0"/>
                </a:solidFill>
                <a:latin typeface="Arial"/>
                <a:ea typeface="Arial"/>
                <a:cs typeface="Arial"/>
                <a:sym typeface="Arial"/>
              </a:rPr>
              <a:t>Click to learn more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