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y="6858000" cx="12192000"/>
  <p:notesSz cx="6858000" cy="9144000"/>
  <p:embeddedFontLst>
    <p:embeddedFont>
      <p:font typeface="Montserrat"/>
      <p:regular r:id="rId33"/>
      <p:bold r:id="rId34"/>
      <p:italic r:id="rId35"/>
      <p:boldItalic r:id="rId36"/>
    </p:embeddedFont>
    <p:embeddedFont>
      <p:font typeface="Montserrat Light"/>
      <p:regular r:id="rId37"/>
      <p:bold r:id="rId38"/>
      <p:italic r:id="rId39"/>
      <p:boldItalic r:id="rId40"/>
    </p:embeddedFont>
    <p:embeddedFont>
      <p:font typeface="Open Sans"/>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5" roundtripDataSignature="AMtx7mh2ca5DEwMnjW3giw4rSSh5MiFPh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Light-boldItalic.fntdata"/><Relationship Id="rId20" Type="http://schemas.openxmlformats.org/officeDocument/2006/relationships/slide" Target="slides/slide16.xml"/><Relationship Id="rId42" Type="http://schemas.openxmlformats.org/officeDocument/2006/relationships/font" Target="fonts/OpenSans-bold.fntdata"/><Relationship Id="rId41" Type="http://schemas.openxmlformats.org/officeDocument/2006/relationships/font" Target="fonts/OpenSans-regular.fntdata"/><Relationship Id="rId22" Type="http://schemas.openxmlformats.org/officeDocument/2006/relationships/slide" Target="slides/slide18.xml"/><Relationship Id="rId44" Type="http://schemas.openxmlformats.org/officeDocument/2006/relationships/font" Target="fonts/OpenSans-boldItalic.fntdata"/><Relationship Id="rId21" Type="http://schemas.openxmlformats.org/officeDocument/2006/relationships/slide" Target="slides/slide17.xml"/><Relationship Id="rId43" Type="http://schemas.openxmlformats.org/officeDocument/2006/relationships/font" Target="fonts/OpenSans-italic.fntdata"/><Relationship Id="rId24" Type="http://schemas.openxmlformats.org/officeDocument/2006/relationships/slide" Target="slides/slide20.xml"/><Relationship Id="rId23" Type="http://schemas.openxmlformats.org/officeDocument/2006/relationships/slide" Target="slides/slide19.xml"/><Relationship Id="rId45"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Montserrat-regular.fntdata"/><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Montserrat-italic.fntdata"/><Relationship Id="rId12" Type="http://schemas.openxmlformats.org/officeDocument/2006/relationships/slide" Target="slides/slide8.xml"/><Relationship Id="rId34" Type="http://schemas.openxmlformats.org/officeDocument/2006/relationships/font" Target="fonts/Montserrat-bold.fntdata"/><Relationship Id="rId15" Type="http://schemas.openxmlformats.org/officeDocument/2006/relationships/slide" Target="slides/slide11.xml"/><Relationship Id="rId37" Type="http://schemas.openxmlformats.org/officeDocument/2006/relationships/font" Target="fonts/MontserratLight-regular.fntdata"/><Relationship Id="rId14" Type="http://schemas.openxmlformats.org/officeDocument/2006/relationships/slide" Target="slides/slide10.xml"/><Relationship Id="rId36" Type="http://schemas.openxmlformats.org/officeDocument/2006/relationships/font" Target="fonts/Montserrat-boldItalic.fntdata"/><Relationship Id="rId17" Type="http://schemas.openxmlformats.org/officeDocument/2006/relationships/slide" Target="slides/slide13.xml"/><Relationship Id="rId39" Type="http://schemas.openxmlformats.org/officeDocument/2006/relationships/font" Target="fonts/MontserratLight-italic.fntdata"/><Relationship Id="rId16" Type="http://schemas.openxmlformats.org/officeDocument/2006/relationships/slide" Target="slides/slide12.xml"/><Relationship Id="rId38" Type="http://schemas.openxmlformats.org/officeDocument/2006/relationships/font" Target="fonts/MontserratLight-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2" name="Google Shape;13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0" name="Google Shape;220;p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7" name="Google Shape;227;p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4" name="Google Shape;234;p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1" name="Google Shape;241;p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8" name="Google Shape;248;p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5" name="Google Shape;255;p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2" name="Google Shape;262;p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9" name="Google Shape;269;p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7" name="Google Shape;277;p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4" name="Google Shape;284;p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2" name="Google Shape;142;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1" name="Google Shape;301;p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0" name="Google Shape;310;p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0" name="Google Shape;320;p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0" name="Google Shape;330;p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1" name="Google Shape;341;p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7" name="Google Shape;347;p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2" name="Google Shape;362;p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1" name="Google Shape;371;p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6" name="Google Shape;386;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9" name="Google Shape;149;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8" name="Google Shape;158;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9" name="Google Shape;16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0" name="Google Shape;190;p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7" name="Google Shape;19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5" name="Google Shape;205;p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3" name="Google Shape;213;p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p:cSld name="Cover Slide ">
    <p:spTree>
      <p:nvGrpSpPr>
        <p:cNvPr id="11" name="Shape 11"/>
        <p:cNvGrpSpPr/>
        <p:nvPr/>
      </p:nvGrpSpPr>
      <p:grpSpPr>
        <a:xfrm>
          <a:off x="0" y="0"/>
          <a:ext cx="0" cy="0"/>
          <a:chOff x="0" y="0"/>
          <a:chExt cx="0" cy="0"/>
        </a:xfrm>
      </p:grpSpPr>
      <p:sp>
        <p:nvSpPr>
          <p:cNvPr id="12" name="Google Shape;12;p36"/>
          <p:cNvSpPr/>
          <p:nvPr/>
        </p:nvSpPr>
        <p:spPr>
          <a:xfrm>
            <a:off x="1948762" y="1722815"/>
            <a:ext cx="10243238" cy="5171791"/>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text, clock, sign, gauge&#10;&#10;Description automatically generated" id="13" name="Google Shape;13;p36"/>
          <p:cNvPicPr preferRelativeResize="0"/>
          <p:nvPr/>
        </p:nvPicPr>
        <p:blipFill rotWithShape="1">
          <a:blip r:embed="rId2">
            <a:alphaModFix/>
          </a:blip>
          <a:srcRect b="0" l="0" r="0" t="0"/>
          <a:stretch/>
        </p:blipFill>
        <p:spPr>
          <a:xfrm>
            <a:off x="5317933" y="707727"/>
            <a:ext cx="4104904" cy="941876"/>
          </a:xfrm>
          <a:prstGeom prst="rect">
            <a:avLst/>
          </a:prstGeom>
          <a:noFill/>
          <a:ln>
            <a:noFill/>
          </a:ln>
        </p:spPr>
      </p:pic>
      <p:sp>
        <p:nvSpPr>
          <p:cNvPr id="14" name="Google Shape;14;p36"/>
          <p:cNvSpPr/>
          <p:nvPr>
            <p:ph idx="2" type="pic"/>
          </p:nvPr>
        </p:nvSpPr>
        <p:spPr>
          <a:xfrm>
            <a:off x="-14513" y="923489"/>
            <a:ext cx="4390612" cy="5971126"/>
          </a:xfrm>
          <a:prstGeom prst="rect">
            <a:avLst/>
          </a:prstGeom>
          <a:noFill/>
          <a:ln>
            <a:noFill/>
          </a:ln>
        </p:spPr>
      </p:sp>
      <p:sp>
        <p:nvSpPr>
          <p:cNvPr id="15" name="Google Shape;15;p36"/>
          <p:cNvSpPr/>
          <p:nvPr/>
        </p:nvSpPr>
        <p:spPr>
          <a:xfrm>
            <a:off x="1948762" y="1686209"/>
            <a:ext cx="10243238" cy="5171791"/>
          </a:xfrm>
          <a:custGeom>
            <a:rect b="b" l="l" r="r" t="t"/>
            <a:pathLst>
              <a:path extrusionOk="0" h="577708" w="1144207">
                <a:moveTo>
                  <a:pt x="0" y="577709"/>
                </a:moveTo>
                <a:lnTo>
                  <a:pt x="267674" y="129289"/>
                </a:lnTo>
                <a:lnTo>
                  <a:pt x="1144207" y="0"/>
                </a:lnTo>
                <a:lnTo>
                  <a:pt x="1142961" y="577085"/>
                </a:lnTo>
                <a:close/>
              </a:path>
            </a:pathLst>
          </a:custGeom>
          <a:blipFill rotWithShape="1">
            <a:blip r:embed="rId3">
              <a:alphaModFix/>
            </a:blip>
            <a:stretch>
              <a:fillRect b="-65421" l="-32103" r="32102" t="-79310"/>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 name="Google Shape;16;p36"/>
          <p:cNvSpPr txBox="1"/>
          <p:nvPr>
            <p:ph idx="1" type="body"/>
          </p:nvPr>
        </p:nvSpPr>
        <p:spPr>
          <a:xfrm>
            <a:off x="5317932" y="4349593"/>
            <a:ext cx="5435885" cy="115826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 name="Google Shape;17;p36"/>
          <p:cNvSpPr txBox="1"/>
          <p:nvPr>
            <p:ph idx="3" type="body"/>
          </p:nvPr>
        </p:nvSpPr>
        <p:spPr>
          <a:xfrm>
            <a:off x="5317932" y="3750962"/>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8" name="Google Shape;18;p36"/>
          <p:cNvGrpSpPr/>
          <p:nvPr/>
        </p:nvGrpSpPr>
        <p:grpSpPr>
          <a:xfrm>
            <a:off x="9427616" y="5733416"/>
            <a:ext cx="2735993" cy="679345"/>
            <a:chOff x="0" y="0"/>
            <a:chExt cx="2301694" cy="571500"/>
          </a:xfrm>
        </p:grpSpPr>
        <p:sp>
          <p:nvSpPr>
            <p:cNvPr id="19" name="Google Shape;19;p36"/>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0" name="Google Shape;20;p36"/>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21" name="Google Shape;21;p36"/>
          <p:cNvSpPr/>
          <p:nvPr/>
        </p:nvSpPr>
        <p:spPr>
          <a:xfrm flipH="1">
            <a:off x="5077932" y="4323426"/>
            <a:ext cx="6336000" cy="3600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116" name="Shape 116"/>
        <p:cNvGrpSpPr/>
        <p:nvPr/>
      </p:nvGrpSpPr>
      <p:grpSpPr>
        <a:xfrm>
          <a:off x="0" y="0"/>
          <a:ext cx="0" cy="0"/>
          <a:chOff x="0" y="0"/>
          <a:chExt cx="0" cy="0"/>
        </a:xfrm>
      </p:grpSpPr>
      <p:sp>
        <p:nvSpPr>
          <p:cNvPr id="117" name="Google Shape;117;p40"/>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8" name="Google Shape;118;p40"/>
          <p:cNvSpPr/>
          <p:nvPr/>
        </p:nvSpPr>
        <p:spPr>
          <a:xfrm>
            <a:off x="831350" y="1502804"/>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grpSp>
        <p:nvGrpSpPr>
          <p:cNvPr id="119" name="Google Shape;119;p40"/>
          <p:cNvGrpSpPr/>
          <p:nvPr/>
        </p:nvGrpSpPr>
        <p:grpSpPr>
          <a:xfrm>
            <a:off x="2530564" y="336687"/>
            <a:ext cx="9078210" cy="5854425"/>
            <a:chOff x="3152299" y="635855"/>
            <a:chExt cx="19296834" cy="12444290"/>
          </a:xfrm>
        </p:grpSpPr>
        <p:pic>
          <p:nvPicPr>
            <p:cNvPr descr="iPhone6_mockup_front_white.png" id="120" name="Google Shape;120;p40"/>
            <p:cNvPicPr preferRelativeResize="0"/>
            <p:nvPr/>
          </p:nvPicPr>
          <p:blipFill rotWithShape="1">
            <a:blip r:embed="rId2">
              <a:alphaModFix/>
            </a:blip>
            <a:srcRect b="0" l="0" r="0" t="0"/>
            <a:stretch/>
          </p:blipFill>
          <p:spPr>
            <a:xfrm>
              <a:off x="14493359" y="635855"/>
              <a:ext cx="7955774" cy="12444290"/>
            </a:xfrm>
            <a:prstGeom prst="rect">
              <a:avLst/>
            </a:prstGeom>
            <a:noFill/>
            <a:ln>
              <a:noFill/>
            </a:ln>
          </p:spPr>
        </p:pic>
        <p:sp>
          <p:nvSpPr>
            <p:cNvPr id="121" name="Google Shape;121;p40"/>
            <p:cNvSpPr txBox="1"/>
            <p:nvPr/>
          </p:nvSpPr>
          <p:spPr>
            <a:xfrm>
              <a:off x="3152299" y="9384825"/>
              <a:ext cx="226215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Title One</a:t>
              </a:r>
              <a:endParaRPr b="0" i="0" sz="1400" u="none" cap="none" strike="noStrike">
                <a:solidFill>
                  <a:srgbClr val="000000"/>
                </a:solidFill>
                <a:latin typeface="Arial"/>
                <a:ea typeface="Arial"/>
                <a:cs typeface="Arial"/>
                <a:sym typeface="Arial"/>
              </a:endParaRPr>
            </a:p>
          </p:txBody>
        </p:sp>
        <p:sp>
          <p:nvSpPr>
            <p:cNvPr id="122" name="Google Shape;122;p40"/>
            <p:cNvSpPr txBox="1"/>
            <p:nvPr/>
          </p:nvSpPr>
          <p:spPr>
            <a:xfrm>
              <a:off x="9842014" y="9384825"/>
              <a:ext cx="224292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Title Two</a:t>
              </a:r>
              <a:endParaRPr b="0" i="0" sz="1400" u="none" cap="none" strike="noStrike">
                <a:solidFill>
                  <a:srgbClr val="000000"/>
                </a:solidFill>
                <a:latin typeface="Arial"/>
                <a:ea typeface="Arial"/>
                <a:cs typeface="Arial"/>
                <a:sym typeface="Arial"/>
              </a:endParaRPr>
            </a:p>
          </p:txBody>
        </p:sp>
      </p:grpSp>
      <p:sp>
        <p:nvSpPr>
          <p:cNvPr id="123" name="Google Shape;123;p40"/>
          <p:cNvSpPr/>
          <p:nvPr>
            <p:ph idx="2" type="pic"/>
          </p:nvPr>
        </p:nvSpPr>
        <p:spPr>
          <a:xfrm>
            <a:off x="8602116" y="1265033"/>
            <a:ext cx="2266512" cy="3978298"/>
          </a:xfrm>
          <a:prstGeom prst="rect">
            <a:avLst/>
          </a:prstGeom>
          <a:solidFill>
            <a:schemeClr val="lt1"/>
          </a:solidFill>
          <a:ln>
            <a:noFill/>
          </a:ln>
        </p:spPr>
      </p:sp>
      <p:sp>
        <p:nvSpPr>
          <p:cNvPr id="124" name="Google Shape;124;p40"/>
          <p:cNvSpPr txBox="1"/>
          <p:nvPr>
            <p:ph idx="1" type="body"/>
          </p:nvPr>
        </p:nvSpPr>
        <p:spPr>
          <a:xfrm>
            <a:off x="734715" y="3594101"/>
            <a:ext cx="4983180" cy="20306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40"/>
          <p:cNvSpPr txBox="1"/>
          <p:nvPr>
            <p:ph idx="3"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26" name="Google Shape;126;p40"/>
          <p:cNvGrpSpPr/>
          <p:nvPr/>
        </p:nvGrpSpPr>
        <p:grpSpPr>
          <a:xfrm>
            <a:off x="408953" y="6110271"/>
            <a:ext cx="11323912" cy="541807"/>
            <a:chOff x="430699" y="6069857"/>
            <a:chExt cx="11323912" cy="541807"/>
          </a:xfrm>
        </p:grpSpPr>
        <p:sp>
          <p:nvSpPr>
            <p:cNvPr id="127" name="Google Shape;127;p40"/>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8" name="Google Shape;128;p40"/>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29" name="Google Shape;129;p40"/>
            <p:cNvPicPr preferRelativeResize="0"/>
            <p:nvPr/>
          </p:nvPicPr>
          <p:blipFill rotWithShape="1">
            <a:blip r:embed="rId3">
              <a:alphaModFix/>
            </a:blip>
            <a:srcRect b="-7349" l="28689" r="49707" t="328"/>
            <a:stretch/>
          </p:blipFill>
          <p:spPr>
            <a:xfrm>
              <a:off x="430699" y="6069857"/>
              <a:ext cx="394801" cy="448830"/>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1">
  <p:cSld name="Text Slide with Photo 1">
    <p:spTree>
      <p:nvGrpSpPr>
        <p:cNvPr id="22" name="Shape 22"/>
        <p:cNvGrpSpPr/>
        <p:nvPr/>
      </p:nvGrpSpPr>
      <p:grpSpPr>
        <a:xfrm>
          <a:off x="0" y="0"/>
          <a:ext cx="0" cy="0"/>
          <a:chOff x="0" y="0"/>
          <a:chExt cx="0" cy="0"/>
        </a:xfrm>
      </p:grpSpPr>
      <p:sp>
        <p:nvSpPr>
          <p:cNvPr id="23" name="Google Shape;23;p38"/>
          <p:cNvSpPr/>
          <p:nvPr/>
        </p:nvSpPr>
        <p:spPr>
          <a:xfrm flipH="1">
            <a:off x="1868123" y="4568506"/>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 name="Google Shape;24;p38"/>
          <p:cNvSpPr/>
          <p:nvPr>
            <p:ph idx="2" type="pic"/>
          </p:nvPr>
        </p:nvSpPr>
        <p:spPr>
          <a:xfrm flipH="1">
            <a:off x="-1" y="2780"/>
            <a:ext cx="4862437" cy="6855220"/>
          </a:xfrm>
          <a:prstGeom prst="rect">
            <a:avLst/>
          </a:prstGeom>
          <a:noFill/>
          <a:ln>
            <a:noFill/>
          </a:ln>
        </p:spPr>
      </p:sp>
      <p:sp>
        <p:nvSpPr>
          <p:cNvPr id="25" name="Google Shape;25;p38"/>
          <p:cNvSpPr/>
          <p:nvPr/>
        </p:nvSpPr>
        <p:spPr>
          <a:xfrm>
            <a:off x="4753425" y="13911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26" name="Google Shape;26;p38"/>
          <p:cNvSpPr txBox="1"/>
          <p:nvPr>
            <p:ph idx="1" type="body"/>
          </p:nvPr>
        </p:nvSpPr>
        <p:spPr>
          <a:xfrm>
            <a:off x="4874231" y="1807811"/>
            <a:ext cx="6971708"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38"/>
          <p:cNvSpPr txBox="1"/>
          <p:nvPr>
            <p:ph idx="3" type="body"/>
          </p:nvPr>
        </p:nvSpPr>
        <p:spPr>
          <a:xfrm>
            <a:off x="4874230" y="693772"/>
            <a:ext cx="697170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8" name="Google Shape;28;p38"/>
          <p:cNvGrpSpPr/>
          <p:nvPr/>
        </p:nvGrpSpPr>
        <p:grpSpPr>
          <a:xfrm>
            <a:off x="4950389" y="6203959"/>
            <a:ext cx="6804222" cy="407705"/>
            <a:chOff x="4950389" y="6203959"/>
            <a:chExt cx="6804222" cy="407705"/>
          </a:xfrm>
        </p:grpSpPr>
        <p:sp>
          <p:nvSpPr>
            <p:cNvPr id="29" name="Google Shape;29;p38"/>
            <p:cNvSpPr/>
            <p:nvPr/>
          </p:nvSpPr>
          <p:spPr>
            <a:xfrm>
              <a:off x="4950389" y="6203959"/>
              <a:ext cx="6653029"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 name="Google Shape;30;p38"/>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grpSp>
      <p:sp>
        <p:nvSpPr>
          <p:cNvPr id="31" name="Google Shape;31;p38"/>
          <p:cNvSpPr/>
          <p:nvPr/>
        </p:nvSpPr>
        <p:spPr>
          <a:xfrm flipH="1">
            <a:off x="1838805" y="4567427"/>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2">
              <a:alphaModFix/>
            </a:blip>
            <a:stretch>
              <a:fillRect b="-51256" l="-18855" r="18854" t="-14071"/>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32" name="Shape 32"/>
        <p:cNvGrpSpPr/>
        <p:nvPr/>
      </p:nvGrpSpPr>
      <p:grpSpPr>
        <a:xfrm>
          <a:off x="0" y="0"/>
          <a:ext cx="0" cy="0"/>
          <a:chOff x="0" y="0"/>
          <a:chExt cx="0" cy="0"/>
        </a:xfrm>
      </p:grpSpPr>
      <p:sp>
        <p:nvSpPr>
          <p:cNvPr id="33" name="Google Shape;33;p37"/>
          <p:cNvSpPr/>
          <p:nvPr/>
        </p:nvSpPr>
        <p:spPr>
          <a:xfrm>
            <a:off x="0" y="610"/>
            <a:ext cx="6525203" cy="6882859"/>
          </a:xfrm>
          <a:custGeom>
            <a:rect b="b" l="l" r="r" t="t"/>
            <a:pathLst>
              <a:path extrusionOk="0" h="767745" w="731963">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 name="Google Shape;34;p37"/>
          <p:cNvSpPr/>
          <p:nvPr/>
        </p:nvSpPr>
        <p:spPr>
          <a:xfrm>
            <a:off x="34468" y="610"/>
            <a:ext cx="6525203" cy="6882859"/>
          </a:xfrm>
          <a:custGeom>
            <a:rect b="b" l="l" r="r" t="t"/>
            <a:pathLst>
              <a:path extrusionOk="0" h="767745" w="731963">
                <a:moveTo>
                  <a:pt x="731964" y="0"/>
                </a:moveTo>
                <a:lnTo>
                  <a:pt x="560553" y="591191"/>
                </a:lnTo>
                <a:lnTo>
                  <a:pt x="1402" y="767745"/>
                </a:lnTo>
                <a:lnTo>
                  <a:pt x="0" y="779"/>
                </a:lnTo>
                <a:close/>
              </a:path>
            </a:pathLst>
          </a:custGeom>
          <a:blipFill rotWithShape="1">
            <a:blip r:embed="rId2">
              <a:alphaModFix amt="60027"/>
            </a:blip>
            <a:stretch>
              <a:fillRect b="-52754" l="-41096" r="10747" t="24"/>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 name="Google Shape;35;p37"/>
          <p:cNvSpPr/>
          <p:nvPr/>
        </p:nvSpPr>
        <p:spPr>
          <a:xfrm>
            <a:off x="613829" y="1557895"/>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6" name="Google Shape;36;p37"/>
          <p:cNvSpPr txBox="1"/>
          <p:nvPr>
            <p:ph idx="1" type="body"/>
          </p:nvPr>
        </p:nvSpPr>
        <p:spPr>
          <a:xfrm>
            <a:off x="651678" y="1929781"/>
            <a:ext cx="4306395" cy="328064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7"/>
          <p:cNvSpPr txBox="1"/>
          <p:nvPr>
            <p:ph idx="2" type="body"/>
          </p:nvPr>
        </p:nvSpPr>
        <p:spPr>
          <a:xfrm>
            <a:off x="613829" y="658730"/>
            <a:ext cx="4378451"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7"/>
          <p:cNvSpPr txBox="1"/>
          <p:nvPr>
            <p:ph idx="3" type="body"/>
          </p:nvPr>
        </p:nvSpPr>
        <p:spPr>
          <a:xfrm>
            <a:off x="7431607" y="68547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37"/>
          <p:cNvSpPr txBox="1"/>
          <p:nvPr>
            <p:ph idx="4" type="body"/>
          </p:nvPr>
        </p:nvSpPr>
        <p:spPr>
          <a:xfrm>
            <a:off x="7431607" y="176009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7"/>
          <p:cNvSpPr txBox="1"/>
          <p:nvPr>
            <p:ph idx="5" type="body"/>
          </p:nvPr>
        </p:nvSpPr>
        <p:spPr>
          <a:xfrm>
            <a:off x="7431607" y="281986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7"/>
          <p:cNvSpPr txBox="1"/>
          <p:nvPr>
            <p:ph idx="6" type="body"/>
          </p:nvPr>
        </p:nvSpPr>
        <p:spPr>
          <a:xfrm>
            <a:off x="7417752" y="387804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7"/>
          <p:cNvSpPr txBox="1"/>
          <p:nvPr>
            <p:ph idx="7" type="body"/>
          </p:nvPr>
        </p:nvSpPr>
        <p:spPr>
          <a:xfrm>
            <a:off x="7431607" y="4955348"/>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37"/>
          <p:cNvSpPr txBox="1"/>
          <p:nvPr>
            <p:ph idx="8" type="body"/>
          </p:nvPr>
        </p:nvSpPr>
        <p:spPr>
          <a:xfrm>
            <a:off x="6701697" y="74266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7"/>
          <p:cNvSpPr txBox="1"/>
          <p:nvPr>
            <p:ph idx="9" type="body"/>
          </p:nvPr>
        </p:nvSpPr>
        <p:spPr>
          <a:xfrm>
            <a:off x="6701697" y="181729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37"/>
          <p:cNvSpPr txBox="1"/>
          <p:nvPr>
            <p:ph idx="13" type="body"/>
          </p:nvPr>
        </p:nvSpPr>
        <p:spPr>
          <a:xfrm>
            <a:off x="6701697" y="287705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7"/>
          <p:cNvSpPr txBox="1"/>
          <p:nvPr>
            <p:ph idx="14" type="body"/>
          </p:nvPr>
        </p:nvSpPr>
        <p:spPr>
          <a:xfrm>
            <a:off x="6687842" y="393524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7"/>
          <p:cNvSpPr txBox="1"/>
          <p:nvPr>
            <p:ph idx="15" type="body"/>
          </p:nvPr>
        </p:nvSpPr>
        <p:spPr>
          <a:xfrm>
            <a:off x="6701697" y="5012543"/>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7"/>
          <p:cNvSpPr/>
          <p:nvPr/>
        </p:nvSpPr>
        <p:spPr>
          <a:xfrm>
            <a:off x="7285064" y="6089907"/>
            <a:ext cx="4498409" cy="46166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800"/>
              <a:buFont typeface="Arial"/>
              <a:buNone/>
            </a:pPr>
            <a:r>
              <a:rPr b="0" i="0" lang="en-US" sz="800" u="none" cap="none" strike="noStrike">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b="0" i="0" sz="1400" u="none" cap="none" strike="noStrike">
              <a:solidFill>
                <a:srgbClr val="000000"/>
              </a:solidFill>
              <a:latin typeface="Arial"/>
              <a:ea typeface="Arial"/>
              <a:cs typeface="Arial"/>
              <a:sym typeface="Arial"/>
            </a:endParaRPr>
          </a:p>
        </p:txBody>
      </p:sp>
      <p:sp>
        <p:nvSpPr>
          <p:cNvPr id="49" name="Google Shape;49;p37"/>
          <p:cNvSpPr/>
          <p:nvPr/>
        </p:nvSpPr>
        <p:spPr>
          <a:xfrm>
            <a:off x="15865" y="5296347"/>
            <a:ext cx="6178609" cy="1587122"/>
          </a:xfrm>
          <a:custGeom>
            <a:rect b="b" l="l" r="r" t="t"/>
            <a:pathLst>
              <a:path extrusionOk="0" h="178035" w="693084">
                <a:moveTo>
                  <a:pt x="693085" y="178035"/>
                </a:moveTo>
                <a:lnTo>
                  <a:pt x="559150" y="0"/>
                </a:lnTo>
                <a:lnTo>
                  <a:pt x="0" y="176555"/>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 name="Google Shape;50;p37"/>
          <p:cNvSpPr/>
          <p:nvPr/>
        </p:nvSpPr>
        <p:spPr>
          <a:xfrm>
            <a:off x="152400" y="153010"/>
            <a:ext cx="6525203" cy="6882859"/>
          </a:xfrm>
          <a:custGeom>
            <a:rect b="b" l="l" r="r" t="t"/>
            <a:pathLst>
              <a:path extrusionOk="0" h="767745" w="731963">
                <a:moveTo>
                  <a:pt x="731964" y="0"/>
                </a:moveTo>
                <a:lnTo>
                  <a:pt x="560553" y="591191"/>
                </a:lnTo>
                <a:lnTo>
                  <a:pt x="1402" y="767745"/>
                </a:lnTo>
                <a:lnTo>
                  <a:pt x="0" y="779"/>
                </a:ln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2">
  <p:cSld name="Text Slide with Photo 2">
    <p:spTree>
      <p:nvGrpSpPr>
        <p:cNvPr id="51" name="Shape 51"/>
        <p:cNvGrpSpPr/>
        <p:nvPr/>
      </p:nvGrpSpPr>
      <p:grpSpPr>
        <a:xfrm>
          <a:off x="0" y="0"/>
          <a:ext cx="0" cy="0"/>
          <a:chOff x="0" y="0"/>
          <a:chExt cx="0" cy="0"/>
        </a:xfrm>
      </p:grpSpPr>
      <p:sp>
        <p:nvSpPr>
          <p:cNvPr id="52" name="Google Shape;52;p45"/>
          <p:cNvSpPr/>
          <p:nvPr/>
        </p:nvSpPr>
        <p:spPr>
          <a:xfrm>
            <a:off x="7329608" y="4573043"/>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 name="Google Shape;53;p45"/>
          <p:cNvSpPr/>
          <p:nvPr>
            <p:ph idx="2" type="pic"/>
          </p:nvPr>
        </p:nvSpPr>
        <p:spPr>
          <a:xfrm>
            <a:off x="7329563" y="-1"/>
            <a:ext cx="4862437" cy="6855220"/>
          </a:xfrm>
          <a:prstGeom prst="rect">
            <a:avLst/>
          </a:prstGeom>
          <a:noFill/>
          <a:ln>
            <a:noFill/>
          </a:ln>
        </p:spPr>
      </p:sp>
      <p:sp>
        <p:nvSpPr>
          <p:cNvPr id="54" name="Google Shape;54;p45"/>
          <p:cNvSpPr/>
          <p:nvPr/>
        </p:nvSpPr>
        <p:spPr>
          <a:xfrm>
            <a:off x="831689" y="6203959"/>
            <a:ext cx="6297244" cy="176873"/>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text, clock, sign, gauge&#10;&#10;Description automatically generated" id="55" name="Google Shape;55;p45"/>
          <p:cNvPicPr preferRelativeResize="0"/>
          <p:nvPr/>
        </p:nvPicPr>
        <p:blipFill rotWithShape="1">
          <a:blip r:embed="rId2">
            <a:alphaModFix/>
          </a:blip>
          <a:srcRect b="-7349" l="28689" r="49707" t="328"/>
          <a:stretch/>
        </p:blipFill>
        <p:spPr>
          <a:xfrm>
            <a:off x="430699" y="6062820"/>
            <a:ext cx="400991" cy="455867"/>
          </a:xfrm>
          <a:prstGeom prst="rect">
            <a:avLst/>
          </a:prstGeom>
          <a:noFill/>
          <a:ln>
            <a:noFill/>
          </a:ln>
        </p:spPr>
      </p:pic>
      <p:sp>
        <p:nvSpPr>
          <p:cNvPr id="56" name="Google Shape;56;p45"/>
          <p:cNvSpPr/>
          <p:nvPr/>
        </p:nvSpPr>
        <p:spPr>
          <a:xfrm>
            <a:off x="7329563" y="4572901"/>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3">
              <a:alphaModFix/>
            </a:blip>
            <a:stretch>
              <a:fillRect b="-51256" l="-18855" r="18854" t="-14071"/>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7" name="Google Shape;57;p45"/>
          <p:cNvSpPr/>
          <p:nvPr/>
        </p:nvSpPr>
        <p:spPr>
          <a:xfrm>
            <a:off x="408953" y="13403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58" name="Google Shape;58;p45"/>
          <p:cNvSpPr txBox="1"/>
          <p:nvPr>
            <p:ph idx="1" type="body"/>
          </p:nvPr>
        </p:nvSpPr>
        <p:spPr>
          <a:xfrm>
            <a:off x="529759" y="1757011"/>
            <a:ext cx="6971708"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45"/>
          <p:cNvSpPr txBox="1"/>
          <p:nvPr>
            <p:ph idx="3" type="body"/>
          </p:nvPr>
        </p:nvSpPr>
        <p:spPr>
          <a:xfrm>
            <a:off x="529758" y="642972"/>
            <a:ext cx="697170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Orange">
  <p:cSld name="Bullet Slide - Orange">
    <p:spTree>
      <p:nvGrpSpPr>
        <p:cNvPr id="60" name="Shape 60"/>
        <p:cNvGrpSpPr/>
        <p:nvPr/>
      </p:nvGrpSpPr>
      <p:grpSpPr>
        <a:xfrm>
          <a:off x="0" y="0"/>
          <a:ext cx="0" cy="0"/>
          <a:chOff x="0" y="0"/>
          <a:chExt cx="0" cy="0"/>
        </a:xfrm>
      </p:grpSpPr>
      <p:grpSp>
        <p:nvGrpSpPr>
          <p:cNvPr id="61" name="Google Shape;61;p50"/>
          <p:cNvGrpSpPr/>
          <p:nvPr/>
        </p:nvGrpSpPr>
        <p:grpSpPr>
          <a:xfrm flipH="1" rot="-2700000">
            <a:off x="3894556" y="400601"/>
            <a:ext cx="1969370" cy="1472145"/>
            <a:chOff x="4411342" y="-101937"/>
            <a:chExt cx="3052994" cy="2282176"/>
          </a:xfrm>
        </p:grpSpPr>
        <p:sp>
          <p:nvSpPr>
            <p:cNvPr id="62" name="Google Shape;62;p50"/>
            <p:cNvSpPr/>
            <p:nvPr/>
          </p:nvSpPr>
          <p:spPr>
            <a:xfrm>
              <a:off x="4411387" y="-101795"/>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3" name="Google Shape;63;p50"/>
            <p:cNvSpPr/>
            <p:nvPr/>
          </p:nvSpPr>
          <p:spPr>
            <a:xfrm>
              <a:off x="4411342" y="-101937"/>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2">
                <a:alphaModFix/>
              </a:blip>
              <a:stretch>
                <a:fillRect b="-51256" l="-18855" r="18854" t="-14071"/>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4" name="Google Shape;64;p50"/>
          <p:cNvSpPr txBox="1"/>
          <p:nvPr>
            <p:ph idx="1" type="body"/>
          </p:nvPr>
        </p:nvSpPr>
        <p:spPr>
          <a:xfrm>
            <a:off x="6353299" y="2066544"/>
            <a:ext cx="5132263" cy="372251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50"/>
          <p:cNvSpPr txBox="1"/>
          <p:nvPr>
            <p:ph idx="2" type="body"/>
          </p:nvPr>
        </p:nvSpPr>
        <p:spPr>
          <a:xfrm>
            <a:off x="6326940" y="708094"/>
            <a:ext cx="5158622" cy="8571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79BD3"/>
              </a:buClr>
              <a:buSzPts val="3600"/>
              <a:buNone/>
              <a:defRPr i="0" sz="3600">
                <a:solidFill>
                  <a:srgbClr val="279BD3"/>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66" name="Google Shape;66;p50"/>
          <p:cNvCxnSpPr/>
          <p:nvPr/>
        </p:nvCxnSpPr>
        <p:spPr>
          <a:xfrm>
            <a:off x="4734866" y="-25723"/>
            <a:ext cx="0" cy="6853558"/>
          </a:xfrm>
          <a:prstGeom prst="straightConnector1">
            <a:avLst/>
          </a:prstGeom>
          <a:noFill/>
          <a:ln cap="flat" cmpd="sng" w="12700">
            <a:solidFill>
              <a:srgbClr val="3D3D7D"/>
            </a:solidFill>
            <a:prstDash val="solid"/>
            <a:miter lim="800000"/>
            <a:headEnd len="sm" w="sm" type="none"/>
            <a:tailEnd len="sm" w="sm" type="none"/>
          </a:ln>
        </p:spPr>
      </p:cxnSp>
      <p:sp>
        <p:nvSpPr>
          <p:cNvPr id="67" name="Google Shape;67;p50"/>
          <p:cNvSpPr txBox="1"/>
          <p:nvPr>
            <p:ph idx="3" type="body"/>
          </p:nvPr>
        </p:nvSpPr>
        <p:spPr>
          <a:xfrm>
            <a:off x="1103474" y="708094"/>
            <a:ext cx="2624105" cy="368461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50"/>
          <p:cNvSpPr txBox="1"/>
          <p:nvPr>
            <p:ph idx="4" type="body"/>
          </p:nvPr>
        </p:nvSpPr>
        <p:spPr>
          <a:xfrm>
            <a:off x="4783395" y="712471"/>
            <a:ext cx="1154422" cy="85715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9" name="Google Shape;69;p50"/>
          <p:cNvGrpSpPr/>
          <p:nvPr/>
        </p:nvGrpSpPr>
        <p:grpSpPr>
          <a:xfrm rot="-5400000">
            <a:off x="-1013603" y="4727067"/>
            <a:ext cx="3059425" cy="407404"/>
            <a:chOff x="4345239" y="6324600"/>
            <a:chExt cx="3059425" cy="407404"/>
          </a:xfrm>
        </p:grpSpPr>
        <p:sp>
          <p:nvSpPr>
            <p:cNvPr id="70" name="Google Shape;70;p50"/>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71" name="Google Shape;71;p50"/>
            <p:cNvPicPr preferRelativeResize="0"/>
            <p:nvPr/>
          </p:nvPicPr>
          <p:blipFill rotWithShape="1">
            <a:blip r:embed="rId3">
              <a:alphaModFix/>
            </a:blip>
            <a:srcRect b="-7349" l="28689" r="49707" t="328"/>
            <a:stretch/>
          </p:blipFill>
          <p:spPr>
            <a:xfrm>
              <a:off x="4345239" y="6324600"/>
              <a:ext cx="358362" cy="407404"/>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3">
  <p:cSld name="Text Slide with Photo 3">
    <p:spTree>
      <p:nvGrpSpPr>
        <p:cNvPr id="72" name="Shape 72"/>
        <p:cNvGrpSpPr/>
        <p:nvPr/>
      </p:nvGrpSpPr>
      <p:grpSpPr>
        <a:xfrm>
          <a:off x="0" y="0"/>
          <a:ext cx="0" cy="0"/>
          <a:chOff x="0" y="0"/>
          <a:chExt cx="0" cy="0"/>
        </a:xfrm>
      </p:grpSpPr>
      <p:sp>
        <p:nvSpPr>
          <p:cNvPr id="73" name="Google Shape;73;p47"/>
          <p:cNvSpPr/>
          <p:nvPr>
            <p:ph idx="2" type="pic"/>
          </p:nvPr>
        </p:nvSpPr>
        <p:spPr>
          <a:xfrm>
            <a:off x="16300" y="-732"/>
            <a:ext cx="12175708" cy="3635823"/>
          </a:xfrm>
          <a:prstGeom prst="rect">
            <a:avLst/>
          </a:prstGeom>
          <a:noFill/>
          <a:ln>
            <a:noFill/>
          </a:ln>
        </p:spPr>
      </p:sp>
      <p:sp>
        <p:nvSpPr>
          <p:cNvPr id="74" name="Google Shape;74;p47"/>
          <p:cNvSpPr/>
          <p:nvPr/>
        </p:nvSpPr>
        <p:spPr>
          <a:xfrm>
            <a:off x="16300" y="-732"/>
            <a:ext cx="2746956" cy="3664678"/>
          </a:xfrm>
          <a:custGeom>
            <a:rect b="b" l="l" r="r" t="t"/>
            <a:pathLst>
              <a:path extrusionOk="0" h="408635" w="308734">
                <a:moveTo>
                  <a:pt x="0" y="408635"/>
                </a:moveTo>
                <a:lnTo>
                  <a:pt x="308735" y="368072"/>
                </a:lnTo>
                <a:lnTo>
                  <a:pt x="3428"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 name="Google Shape;75;p47"/>
          <p:cNvSpPr/>
          <p:nvPr/>
        </p:nvSpPr>
        <p:spPr>
          <a:xfrm>
            <a:off x="0" y="-29587"/>
            <a:ext cx="2746956" cy="3664678"/>
          </a:xfrm>
          <a:custGeom>
            <a:rect b="b" l="l" r="r" t="t"/>
            <a:pathLst>
              <a:path extrusionOk="0" h="408635" w="308734">
                <a:moveTo>
                  <a:pt x="0" y="408635"/>
                </a:moveTo>
                <a:lnTo>
                  <a:pt x="308735" y="368072"/>
                </a:lnTo>
                <a:lnTo>
                  <a:pt x="3428" y="0"/>
                </a:lnTo>
                <a:close/>
              </a:path>
            </a:pathLst>
          </a:custGeom>
          <a:blipFill rotWithShape="1">
            <a:blip r:embed="rId2">
              <a:alphaModFix/>
            </a:blip>
            <a:stretch>
              <a:fillRect b="-17750" l="-13483" r="5543" t="17751"/>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 name="Google Shape;76;p47"/>
          <p:cNvSpPr/>
          <p:nvPr/>
        </p:nvSpPr>
        <p:spPr>
          <a:xfrm rot="-5400000">
            <a:off x="4603789" y="4842414"/>
            <a:ext cx="2160000" cy="45719"/>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77" name="Google Shape;77;p47"/>
          <p:cNvSpPr txBox="1"/>
          <p:nvPr>
            <p:ph idx="1" type="body"/>
          </p:nvPr>
        </p:nvSpPr>
        <p:spPr>
          <a:xfrm>
            <a:off x="5942234" y="3947558"/>
            <a:ext cx="5812377" cy="17593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47"/>
          <p:cNvSpPr txBox="1"/>
          <p:nvPr>
            <p:ph idx="3" type="body"/>
          </p:nvPr>
        </p:nvSpPr>
        <p:spPr>
          <a:xfrm>
            <a:off x="787112" y="3956644"/>
            <a:ext cx="4668890" cy="175937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9" name="Google Shape;79;p47"/>
          <p:cNvGrpSpPr/>
          <p:nvPr/>
        </p:nvGrpSpPr>
        <p:grpSpPr>
          <a:xfrm>
            <a:off x="408953" y="6110271"/>
            <a:ext cx="11323912" cy="541807"/>
            <a:chOff x="430699" y="6069857"/>
            <a:chExt cx="11323912" cy="541807"/>
          </a:xfrm>
        </p:grpSpPr>
        <p:sp>
          <p:nvSpPr>
            <p:cNvPr id="80" name="Google Shape;80;p47"/>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1" name="Google Shape;81;p47"/>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82" name="Google Shape;82;p47"/>
            <p:cNvPicPr preferRelativeResize="0"/>
            <p:nvPr/>
          </p:nvPicPr>
          <p:blipFill rotWithShape="1">
            <a:blip r:embed="rId3">
              <a:alphaModFix/>
            </a:blip>
            <a:srcRect b="-7349" l="28689" r="49707" t="328"/>
            <a:stretch/>
          </p:blipFill>
          <p:spPr>
            <a:xfrm>
              <a:off x="430699" y="6069857"/>
              <a:ext cx="394801" cy="448830"/>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1">
  <p:cSld name="Photo Slide 1">
    <p:spTree>
      <p:nvGrpSpPr>
        <p:cNvPr id="83" name="Shape 83"/>
        <p:cNvGrpSpPr/>
        <p:nvPr/>
      </p:nvGrpSpPr>
      <p:grpSpPr>
        <a:xfrm>
          <a:off x="0" y="0"/>
          <a:ext cx="0" cy="0"/>
          <a:chOff x="0" y="0"/>
          <a:chExt cx="0" cy="0"/>
        </a:xfrm>
      </p:grpSpPr>
      <p:sp>
        <p:nvSpPr>
          <p:cNvPr id="84" name="Google Shape;84;p48"/>
          <p:cNvSpPr/>
          <p:nvPr/>
        </p:nvSpPr>
        <p:spPr>
          <a:xfrm>
            <a:off x="0" y="2286000"/>
            <a:ext cx="12220463" cy="4572010"/>
          </a:xfrm>
          <a:custGeom>
            <a:rect b="b" l="l" r="r" t="t"/>
            <a:pathLst>
              <a:path extrusionOk="0" h="451615" w="1370236">
                <a:moveTo>
                  <a:pt x="1370236" y="451615"/>
                </a:moveTo>
                <a:lnTo>
                  <a:pt x="1370236" y="0"/>
                </a:lnTo>
                <a:lnTo>
                  <a:pt x="0" y="171782"/>
                </a:lnTo>
                <a:lnTo>
                  <a:pt x="0" y="451615"/>
                </a:lnTo>
                <a:lnTo>
                  <a:pt x="1370236" y="451615"/>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5" name="Google Shape;85;p48"/>
          <p:cNvSpPr/>
          <p:nvPr/>
        </p:nvSpPr>
        <p:spPr>
          <a:xfrm>
            <a:off x="-14232" y="2285989"/>
            <a:ext cx="12220463" cy="4572010"/>
          </a:xfrm>
          <a:custGeom>
            <a:rect b="b" l="l" r="r" t="t"/>
            <a:pathLst>
              <a:path extrusionOk="0" h="451615" w="1370236">
                <a:moveTo>
                  <a:pt x="1370236" y="451615"/>
                </a:moveTo>
                <a:lnTo>
                  <a:pt x="1370236" y="0"/>
                </a:lnTo>
                <a:lnTo>
                  <a:pt x="0" y="171782"/>
                </a:lnTo>
                <a:lnTo>
                  <a:pt x="0" y="451615"/>
                </a:lnTo>
                <a:lnTo>
                  <a:pt x="1370236" y="451615"/>
                </a:lnTo>
                <a:close/>
              </a:path>
            </a:pathLst>
          </a:custGeom>
          <a:blipFill rotWithShape="1">
            <a:blip r:embed="rId2">
              <a:alphaModFix/>
            </a:blip>
            <a:stretch>
              <a:fillRect b="-55354" l="65708" r="-36566" t="-18078"/>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6" name="Google Shape;86;p48"/>
          <p:cNvSpPr/>
          <p:nvPr>
            <p:ph idx="2" type="pic"/>
          </p:nvPr>
        </p:nvSpPr>
        <p:spPr>
          <a:xfrm>
            <a:off x="-14226" y="1"/>
            <a:ext cx="12220460" cy="4117768"/>
          </a:xfrm>
          <a:prstGeom prst="rect">
            <a:avLst/>
          </a:prstGeom>
          <a:noFill/>
          <a:ln>
            <a:noFill/>
          </a:ln>
        </p:spPr>
      </p:sp>
      <p:sp>
        <p:nvSpPr>
          <p:cNvPr id="87" name="Google Shape;87;p48"/>
          <p:cNvSpPr/>
          <p:nvPr/>
        </p:nvSpPr>
        <p:spPr>
          <a:xfrm rot="-5400000">
            <a:off x="4603789" y="5062545"/>
            <a:ext cx="2160000" cy="45719"/>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88" name="Google Shape;88;p48"/>
          <p:cNvSpPr txBox="1"/>
          <p:nvPr>
            <p:ph idx="1" type="body"/>
          </p:nvPr>
        </p:nvSpPr>
        <p:spPr>
          <a:xfrm>
            <a:off x="5942234" y="4167689"/>
            <a:ext cx="5538057" cy="17593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48"/>
          <p:cNvSpPr txBox="1"/>
          <p:nvPr>
            <p:ph idx="3" type="body"/>
          </p:nvPr>
        </p:nvSpPr>
        <p:spPr>
          <a:xfrm>
            <a:off x="787112" y="4176775"/>
            <a:ext cx="4668890" cy="175937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90" name="Google Shape;90;p48"/>
          <p:cNvGrpSpPr/>
          <p:nvPr/>
        </p:nvGrpSpPr>
        <p:grpSpPr>
          <a:xfrm>
            <a:off x="622300" y="6215325"/>
            <a:ext cx="11110565" cy="436753"/>
            <a:chOff x="644046" y="6174911"/>
            <a:chExt cx="11110565" cy="436753"/>
          </a:xfrm>
        </p:grpSpPr>
        <p:sp>
          <p:nvSpPr>
            <p:cNvPr id="91" name="Google Shape;91;p48"/>
            <p:cNvSpPr/>
            <p:nvPr/>
          </p:nvSpPr>
          <p:spPr>
            <a:xfrm>
              <a:off x="644046" y="6174911"/>
              <a:ext cx="11103304" cy="74767"/>
            </a:xfrm>
            <a:custGeom>
              <a:rect b="b" l="l" r="r" t="t"/>
              <a:pathLst>
                <a:path extrusionOk="0" h="8144" w="2568842">
                  <a:moveTo>
                    <a:pt x="0" y="0"/>
                  </a:moveTo>
                  <a:lnTo>
                    <a:pt x="2568843" y="0"/>
                  </a:lnTo>
                </a:path>
              </a:pathLst>
            </a:custGeom>
            <a:noFill/>
            <a:ln cap="flat" cmpd="sng" w="12700">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2" name="Google Shape;92;p48"/>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MASTER slide">
  <p:cSld name="Text only MASTER slide">
    <p:spTree>
      <p:nvGrpSpPr>
        <p:cNvPr id="93" name="Shape 93"/>
        <p:cNvGrpSpPr/>
        <p:nvPr/>
      </p:nvGrpSpPr>
      <p:grpSpPr>
        <a:xfrm>
          <a:off x="0" y="0"/>
          <a:ext cx="0" cy="0"/>
          <a:chOff x="0" y="0"/>
          <a:chExt cx="0" cy="0"/>
        </a:xfrm>
      </p:grpSpPr>
      <p:sp>
        <p:nvSpPr>
          <p:cNvPr id="94" name="Google Shape;94;p64"/>
          <p:cNvSpPr/>
          <p:nvPr/>
        </p:nvSpPr>
        <p:spPr>
          <a:xfrm>
            <a:off x="408953" y="13403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95" name="Google Shape;95;p64"/>
          <p:cNvSpPr txBox="1"/>
          <p:nvPr>
            <p:ph idx="1" type="body"/>
          </p:nvPr>
        </p:nvSpPr>
        <p:spPr>
          <a:xfrm>
            <a:off x="529759" y="1757011"/>
            <a:ext cx="11073662"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64"/>
          <p:cNvSpPr txBox="1"/>
          <p:nvPr>
            <p:ph idx="2" type="body"/>
          </p:nvPr>
        </p:nvSpPr>
        <p:spPr>
          <a:xfrm>
            <a:off x="529758" y="642972"/>
            <a:ext cx="11073661"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97" name="Google Shape;97;p64"/>
          <p:cNvGrpSpPr/>
          <p:nvPr/>
        </p:nvGrpSpPr>
        <p:grpSpPr>
          <a:xfrm>
            <a:off x="408953" y="6110271"/>
            <a:ext cx="11323912" cy="541807"/>
            <a:chOff x="430699" y="6069857"/>
            <a:chExt cx="11323912" cy="541807"/>
          </a:xfrm>
        </p:grpSpPr>
        <p:sp>
          <p:nvSpPr>
            <p:cNvPr id="98" name="Google Shape;98;p64"/>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9" name="Google Shape;99;p64"/>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00" name="Google Shape;100;p64"/>
            <p:cNvPicPr preferRelativeResize="0"/>
            <p:nvPr/>
          </p:nvPicPr>
          <p:blipFill rotWithShape="1">
            <a:blip r:embed="rId2">
              <a:alphaModFix/>
            </a:blip>
            <a:srcRect b="-7349" l="28689" r="49707" t="328"/>
            <a:stretch/>
          </p:blipFill>
          <p:spPr>
            <a:xfrm>
              <a:off x="430699" y="6069857"/>
              <a:ext cx="394801" cy="448830"/>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101" name="Shape 101"/>
        <p:cNvGrpSpPr/>
        <p:nvPr/>
      </p:nvGrpSpPr>
      <p:grpSpPr>
        <a:xfrm>
          <a:off x="0" y="0"/>
          <a:ext cx="0" cy="0"/>
          <a:chOff x="0" y="0"/>
          <a:chExt cx="0" cy="0"/>
        </a:xfrm>
      </p:grpSpPr>
      <p:sp>
        <p:nvSpPr>
          <p:cNvPr id="102" name="Google Shape;102;p63"/>
          <p:cNvSpPr/>
          <p:nvPr/>
        </p:nvSpPr>
        <p:spPr>
          <a:xfrm flipH="1" rot="-5400000">
            <a:off x="5604725" y="270725"/>
            <a:ext cx="6553432" cy="6621118"/>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3" name="Google Shape;103;p63"/>
          <p:cNvSpPr/>
          <p:nvPr/>
        </p:nvSpPr>
        <p:spPr>
          <a:xfrm flipH="1" rot="-5400000">
            <a:off x="5557861" y="270725"/>
            <a:ext cx="6553432" cy="6621118"/>
          </a:xfrm>
          <a:custGeom>
            <a:rect b="b" l="l" r="r" t="t"/>
            <a:pathLst>
              <a:path extrusionOk="0" h="577708" w="1144207">
                <a:moveTo>
                  <a:pt x="0" y="577709"/>
                </a:moveTo>
                <a:lnTo>
                  <a:pt x="267674" y="129289"/>
                </a:lnTo>
                <a:lnTo>
                  <a:pt x="1144207" y="0"/>
                </a:lnTo>
                <a:lnTo>
                  <a:pt x="1142961" y="577085"/>
                </a:lnTo>
                <a:close/>
              </a:path>
            </a:pathLst>
          </a:custGeom>
          <a:blipFill rotWithShape="1">
            <a:blip r:embed="rId2">
              <a:alphaModFix/>
            </a:blip>
            <a:stretch>
              <a:fillRect b="-30962" l="-24307" r="24307" t="8632"/>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4" name="Google Shape;104;p63"/>
          <p:cNvSpPr txBox="1"/>
          <p:nvPr>
            <p:ph idx="1" type="body"/>
          </p:nvPr>
        </p:nvSpPr>
        <p:spPr>
          <a:xfrm>
            <a:off x="1009870" y="3322266"/>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63"/>
          <p:cNvSpPr txBox="1"/>
          <p:nvPr>
            <p:ph idx="2" type="body"/>
          </p:nvPr>
        </p:nvSpPr>
        <p:spPr>
          <a:xfrm>
            <a:off x="1009870" y="3945225"/>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 name="Google Shape;106;p63"/>
          <p:cNvSpPr txBox="1"/>
          <p:nvPr>
            <p:ph idx="3" type="body"/>
          </p:nvPr>
        </p:nvSpPr>
        <p:spPr>
          <a:xfrm>
            <a:off x="1018034" y="4588788"/>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63"/>
          <p:cNvSpPr/>
          <p:nvPr/>
        </p:nvSpPr>
        <p:spPr>
          <a:xfrm flipH="1" rot="10800000">
            <a:off x="46864" y="5695906"/>
            <a:ext cx="5128570" cy="77733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08" name="Google Shape;108;p63"/>
          <p:cNvSpPr txBox="1"/>
          <p:nvPr>
            <p:ph idx="4" type="body"/>
          </p:nvPr>
        </p:nvSpPr>
        <p:spPr>
          <a:xfrm>
            <a:off x="918627" y="5726524"/>
            <a:ext cx="3898089"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63"/>
          <p:cNvSpPr txBox="1"/>
          <p:nvPr>
            <p:ph idx="5" type="body"/>
          </p:nvPr>
        </p:nvSpPr>
        <p:spPr>
          <a:xfrm>
            <a:off x="7986644" y="3109248"/>
            <a:ext cx="3195486"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63"/>
          <p:cNvSpPr txBox="1"/>
          <p:nvPr>
            <p:ph idx="6" type="body"/>
          </p:nvPr>
        </p:nvSpPr>
        <p:spPr>
          <a:xfrm>
            <a:off x="7986644" y="2223113"/>
            <a:ext cx="3195485" cy="83725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11" name="Google Shape;111;p63"/>
          <p:cNvGrpSpPr/>
          <p:nvPr/>
        </p:nvGrpSpPr>
        <p:grpSpPr>
          <a:xfrm>
            <a:off x="9432575" y="5721840"/>
            <a:ext cx="2735993" cy="679345"/>
            <a:chOff x="0" y="0"/>
            <a:chExt cx="2301694" cy="571500"/>
          </a:xfrm>
        </p:grpSpPr>
        <p:sp>
          <p:nvSpPr>
            <p:cNvPr id="112" name="Google Shape;112;p63"/>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13" name="Google Shape;113;p63"/>
            <p:cNvPicPr preferRelativeResize="0"/>
            <p:nvPr/>
          </p:nvPicPr>
          <p:blipFill rotWithShape="1">
            <a:blip r:embed="rId3">
              <a:alphaModFix/>
            </a:blip>
            <a:srcRect b="0" l="0" r="44449" t="0"/>
            <a:stretch/>
          </p:blipFill>
          <p:spPr>
            <a:xfrm>
              <a:off x="312965" y="96237"/>
              <a:ext cx="1675765" cy="384810"/>
            </a:xfrm>
            <a:prstGeom prst="rect">
              <a:avLst/>
            </a:prstGeom>
            <a:noFill/>
            <a:ln>
              <a:noFill/>
            </a:ln>
          </p:spPr>
        </p:pic>
      </p:grpSp>
      <p:pic>
        <p:nvPicPr>
          <p:cNvPr descr="A picture containing text, clock, sign, gauge&#10;&#10;Description automatically generated" id="114" name="Google Shape;114;p63"/>
          <p:cNvPicPr preferRelativeResize="0"/>
          <p:nvPr/>
        </p:nvPicPr>
        <p:blipFill rotWithShape="1">
          <a:blip r:embed="rId4">
            <a:alphaModFix/>
          </a:blip>
          <a:srcRect b="0" l="0" r="0" t="0"/>
          <a:stretch/>
        </p:blipFill>
        <p:spPr>
          <a:xfrm>
            <a:off x="711812" y="990700"/>
            <a:ext cx="4104904" cy="941876"/>
          </a:xfrm>
          <a:prstGeom prst="rect">
            <a:avLst/>
          </a:prstGeom>
          <a:noFill/>
          <a:ln>
            <a:noFill/>
          </a:ln>
        </p:spPr>
      </p:pic>
      <p:sp>
        <p:nvSpPr>
          <p:cNvPr id="115" name="Google Shape;115;p63"/>
          <p:cNvSpPr/>
          <p:nvPr/>
        </p:nvSpPr>
        <p:spPr>
          <a:xfrm rot="10800000">
            <a:off x="7639382" y="3074841"/>
            <a:ext cx="3890008" cy="45719"/>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23.png"/><Relationship Id="rId4" Type="http://schemas.openxmlformats.org/officeDocument/2006/relationships/hyperlink" Target="https://us.accion.org/resource/choosing-right-social-media-platform-your-busines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18.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hyperlink" Target="https://www.youtube.com/watch?v=ivO8CznI4Uk"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hyperlink" Target="https://www.youtube.com/@peakentrepreneurs2892/videos" TargetMode="External"/><Relationship Id="rId4" Type="http://schemas.openxmlformats.org/officeDocument/2006/relationships/hyperlink" Target="https://www.tiktok.com/@peakentrepreneurs" TargetMode="External"/><Relationship Id="rId9" Type="http://schemas.openxmlformats.org/officeDocument/2006/relationships/image" Target="../media/image30.png"/><Relationship Id="rId5" Type="http://schemas.openxmlformats.org/officeDocument/2006/relationships/hyperlink" Target="https://www.instagram.com/peak.entrepreneurs/" TargetMode="External"/><Relationship Id="rId6" Type="http://schemas.openxmlformats.org/officeDocument/2006/relationships/hyperlink" Target="https://www.facebook.com/PeakEntrepreneurs" TargetMode="External"/><Relationship Id="rId7" Type="http://schemas.openxmlformats.org/officeDocument/2006/relationships/image" Target="../media/image20.png"/><Relationship Id="rId8"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2.jpg"/><Relationship Id="rId4" Type="http://schemas.openxmlformats.org/officeDocument/2006/relationships/hyperlink" Target="https://shorthandcontent.com/marketing/marketing-mountain-helping-your-customers-to-buy/"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6.jpg"/><Relationship Id="rId4" Type="http://schemas.openxmlformats.org/officeDocument/2006/relationships/hyperlink" Target="https://www.youtube.com/watch?v=T9-5bnw24_Q"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3"/>
          <p:cNvSpPr txBox="1"/>
          <p:nvPr>
            <p:ph idx="1" type="body"/>
          </p:nvPr>
        </p:nvSpPr>
        <p:spPr>
          <a:xfrm>
            <a:off x="5317932" y="4349593"/>
            <a:ext cx="4958182" cy="1158262"/>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0" lang="en-US" sz="2800"/>
              <a:t>Marketing in montagna </a:t>
            </a:r>
            <a:endParaRPr b="0" sz="2800"/>
          </a:p>
          <a:p>
            <a:pPr indent="0" lvl="0" marL="0" rtl="0" algn="l">
              <a:lnSpc>
                <a:spcPct val="115000"/>
              </a:lnSpc>
              <a:spcBef>
                <a:spcPts val="0"/>
              </a:spcBef>
              <a:spcAft>
                <a:spcPts val="0"/>
              </a:spcAft>
              <a:buNone/>
            </a:pPr>
            <a:r>
              <a:rPr b="0" lang="en-US" sz="2800"/>
              <a:t>Le cose fondamentali che devi sapere per attirare i clienti</a:t>
            </a:r>
            <a:endParaRPr b="0" sz="2800"/>
          </a:p>
          <a:p>
            <a:pPr indent="0" lvl="0" marL="0" rtl="0" algn="l">
              <a:lnSpc>
                <a:spcPct val="90000"/>
              </a:lnSpc>
              <a:spcBef>
                <a:spcPts val="0"/>
              </a:spcBef>
              <a:spcAft>
                <a:spcPts val="0"/>
              </a:spcAft>
              <a:buSzPts val="5000"/>
              <a:buNone/>
            </a:pPr>
            <a:r>
              <a:t/>
            </a:r>
            <a:endParaRPr b="0" sz="3600"/>
          </a:p>
        </p:txBody>
      </p:sp>
      <p:sp>
        <p:nvSpPr>
          <p:cNvPr id="135" name="Google Shape;135;p3"/>
          <p:cNvSpPr txBox="1"/>
          <p:nvPr>
            <p:ph idx="3" type="body"/>
          </p:nvPr>
        </p:nvSpPr>
        <p:spPr>
          <a:xfrm>
            <a:off x="5317932" y="3707420"/>
            <a:ext cx="3042297" cy="697353"/>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lt1"/>
              </a:buClr>
              <a:buSzPts val="3892"/>
              <a:buNone/>
            </a:pPr>
            <a:r>
              <a:rPr lang="en-US" sz="5600">
                <a:solidFill>
                  <a:srgbClr val="20EEF1"/>
                </a:solidFill>
              </a:rPr>
              <a:t>Modulo 5</a:t>
            </a:r>
            <a:endParaRPr/>
          </a:p>
        </p:txBody>
      </p:sp>
      <p:grpSp>
        <p:nvGrpSpPr>
          <p:cNvPr id="136" name="Google Shape;136;p3"/>
          <p:cNvGrpSpPr/>
          <p:nvPr/>
        </p:nvGrpSpPr>
        <p:grpSpPr>
          <a:xfrm>
            <a:off x="2088627" y="3786905"/>
            <a:ext cx="2082443" cy="2861107"/>
            <a:chOff x="5875548" y="3125276"/>
            <a:chExt cx="438214" cy="602070"/>
          </a:xfrm>
        </p:grpSpPr>
        <p:sp>
          <p:nvSpPr>
            <p:cNvPr id="137" name="Google Shape;137;p3"/>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 name="Google Shape;138;p3"/>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139" name="Google Shape;139;p3"/>
          <p:cNvPicPr preferRelativeResize="0"/>
          <p:nvPr>
            <p:ph idx="2" type="pic"/>
          </p:nvPr>
        </p:nvPicPr>
        <p:blipFill rotWithShape="1">
          <a:blip r:embed="rId3">
            <a:alphaModFix/>
          </a:blip>
          <a:srcRect b="0" l="969" r="968" t="0"/>
          <a:stretch/>
        </p:blipFill>
        <p:spPr>
          <a:xfrm>
            <a:off x="203201" y="801342"/>
            <a:ext cx="4390612" cy="59711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descr="Colorful mountains and lake" id="222" name="Google Shape;222;p70"/>
          <p:cNvPicPr preferRelativeResize="0"/>
          <p:nvPr>
            <p:ph idx="2" type="pic"/>
          </p:nvPr>
        </p:nvPicPr>
        <p:blipFill rotWithShape="1">
          <a:blip r:embed="rId3">
            <a:alphaModFix/>
          </a:blip>
          <a:srcRect b="40731" l="134" r="-133" t="19630"/>
          <a:stretch/>
        </p:blipFill>
        <p:spPr>
          <a:xfrm>
            <a:off x="16300" y="-732"/>
            <a:ext cx="12175708" cy="3635823"/>
          </a:xfrm>
          <a:prstGeom prst="rect">
            <a:avLst/>
          </a:prstGeom>
          <a:noFill/>
          <a:ln>
            <a:noFill/>
          </a:ln>
        </p:spPr>
      </p:pic>
      <p:sp>
        <p:nvSpPr>
          <p:cNvPr id="223" name="Google Shape;223;p70"/>
          <p:cNvSpPr txBox="1"/>
          <p:nvPr>
            <p:ph idx="1" type="body"/>
          </p:nvPr>
        </p:nvSpPr>
        <p:spPr>
          <a:xfrm>
            <a:off x="5739037" y="3768921"/>
            <a:ext cx="6191705" cy="2698813"/>
          </a:xfrm>
          <a:prstGeom prst="rect">
            <a:avLst/>
          </a:prstGeom>
          <a:noFill/>
          <a:ln>
            <a:noFill/>
          </a:ln>
        </p:spPr>
        <p:txBody>
          <a:bodyPr anchorCtr="0" anchor="t" bIns="45700" lIns="91425" spcFirstLastPara="1" rIns="91425" wrap="square" tIns="45700">
            <a:normAutofit fontScale="70000"/>
          </a:bodyPr>
          <a:lstStyle/>
          <a:p>
            <a:pPr indent="-354105" lvl="0" marL="457200" rtl="0" algn="l">
              <a:lnSpc>
                <a:spcPct val="115000"/>
              </a:lnSpc>
              <a:spcBef>
                <a:spcPts val="0"/>
              </a:spcBef>
              <a:spcAft>
                <a:spcPts val="0"/>
              </a:spcAft>
              <a:buSzPct val="148605"/>
              <a:buChar char="•"/>
            </a:pPr>
            <a:r>
              <a:rPr lang="en-US" sz="1900">
                <a:solidFill>
                  <a:srgbClr val="080808"/>
                </a:solidFill>
              </a:rPr>
              <a:t>Condurre sondaggi fai-da-te o immergersi nei dati del web può sembrare un passo naturale, ma dovresti andare oltre per avere un quadro completo.</a:t>
            </a:r>
            <a:endParaRPr sz="1900">
              <a:solidFill>
                <a:srgbClr val="080808"/>
              </a:solidFill>
            </a:endParaRPr>
          </a:p>
          <a:p>
            <a:pPr indent="-354105" lvl="0" marL="457200" rtl="0" algn="l">
              <a:lnSpc>
                <a:spcPct val="115000"/>
              </a:lnSpc>
              <a:spcBef>
                <a:spcPts val="0"/>
              </a:spcBef>
              <a:spcAft>
                <a:spcPts val="0"/>
              </a:spcAft>
              <a:buSzPct val="148605"/>
              <a:buChar char="•"/>
            </a:pPr>
            <a:r>
              <a:rPr lang="en-US" sz="1900">
                <a:solidFill>
                  <a:srgbClr val="080808"/>
                </a:solidFill>
              </a:rPr>
              <a:t>Un sondaggio tra i tuoi clienti o l'analisi dei dati del tuo sito web da soli potrebbero portare a una serie di informazioni insufficienti. Ai sondaggi possono rispondere i clienti più reattivi o più positivi. Le analisi del sito web mostrano l'attività dei clienti, ma non i potenziali clienti e le loro esigenze.</a:t>
            </a:r>
            <a:endParaRPr sz="1900">
              <a:solidFill>
                <a:srgbClr val="080808"/>
              </a:solidFill>
            </a:endParaRPr>
          </a:p>
          <a:p>
            <a:pPr indent="-354105" lvl="0" marL="457200" rtl="0" algn="l">
              <a:lnSpc>
                <a:spcPct val="115000"/>
              </a:lnSpc>
              <a:spcBef>
                <a:spcPts val="0"/>
              </a:spcBef>
              <a:spcAft>
                <a:spcPts val="0"/>
              </a:spcAft>
              <a:buSzPct val="148605"/>
              <a:buChar char="•"/>
            </a:pPr>
            <a:r>
              <a:rPr lang="en-US" sz="1900">
                <a:solidFill>
                  <a:srgbClr val="080808"/>
                </a:solidFill>
              </a:rPr>
              <a:t>Le ricerche di terze parti possono analizzare le tendenze di tutti i consumatori, non solo di quelli che sono attualmente tra i tuoi clienti.</a:t>
            </a:r>
            <a:endParaRPr sz="1900">
              <a:solidFill>
                <a:srgbClr val="080808"/>
              </a:solidFill>
            </a:endParaRPr>
          </a:p>
          <a:p>
            <a:pPr indent="0" lvl="0" marL="0" rtl="0" algn="just">
              <a:lnSpc>
                <a:spcPct val="90000"/>
              </a:lnSpc>
              <a:spcBef>
                <a:spcPts val="1000"/>
              </a:spcBef>
              <a:spcAft>
                <a:spcPts val="0"/>
              </a:spcAft>
              <a:buNone/>
            </a:pPr>
            <a:r>
              <a:t/>
            </a:r>
            <a:endParaRPr sz="1900">
              <a:solidFill>
                <a:srgbClr val="080808"/>
              </a:solidFill>
            </a:endParaRPr>
          </a:p>
        </p:txBody>
      </p:sp>
      <p:sp>
        <p:nvSpPr>
          <p:cNvPr id="224" name="Google Shape;224;p70"/>
          <p:cNvSpPr txBox="1"/>
          <p:nvPr>
            <p:ph idx="3" type="body"/>
          </p:nvPr>
        </p:nvSpPr>
        <p:spPr>
          <a:xfrm>
            <a:off x="293625" y="4493675"/>
            <a:ext cx="4634700" cy="1759500"/>
          </a:xfrm>
          <a:prstGeom prst="rect">
            <a:avLst/>
          </a:prstGeom>
          <a:noFill/>
          <a:ln>
            <a:noFill/>
          </a:ln>
        </p:spPr>
        <p:txBody>
          <a:bodyPr anchorCtr="0" anchor="t" bIns="45700" lIns="91425" spcFirstLastPara="1" rIns="91425" wrap="square" tIns="45700">
            <a:normAutofit/>
          </a:bodyPr>
          <a:lstStyle/>
          <a:p>
            <a:pPr indent="-228600" lvl="0" marL="457200" rtl="0" algn="just">
              <a:lnSpc>
                <a:spcPct val="90000"/>
              </a:lnSpc>
              <a:spcBef>
                <a:spcPts val="1000"/>
              </a:spcBef>
              <a:spcAft>
                <a:spcPts val="0"/>
              </a:spcAft>
              <a:buSzPts val="3600"/>
              <a:buNone/>
            </a:pPr>
            <a:r>
              <a:rPr b="1" lang="en-US" sz="3200">
                <a:solidFill>
                  <a:srgbClr val="0070C0"/>
                </a:solidFill>
              </a:rPr>
              <a:t>1. Usa le ricerche sindacali per ottenere una visione a 360 gradi</a:t>
            </a:r>
            <a:endParaRPr b="1" sz="3200">
              <a:solidFill>
                <a:srgbClr val="0070C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descr="Hikers in a snowy mountain" id="229" name="Google Shape;229;p71"/>
          <p:cNvPicPr preferRelativeResize="0"/>
          <p:nvPr>
            <p:ph idx="2" type="pic"/>
          </p:nvPr>
        </p:nvPicPr>
        <p:blipFill rotWithShape="1">
          <a:blip r:embed="rId3">
            <a:alphaModFix/>
          </a:blip>
          <a:srcRect b="20762" l="-58" r="55" t="25410"/>
          <a:stretch/>
        </p:blipFill>
        <p:spPr>
          <a:xfrm>
            <a:off x="-14226" y="-35511"/>
            <a:ext cx="12206226" cy="4112972"/>
          </a:xfrm>
          <a:prstGeom prst="rect">
            <a:avLst/>
          </a:prstGeom>
          <a:noFill/>
          <a:ln>
            <a:noFill/>
          </a:ln>
        </p:spPr>
      </p:pic>
      <p:sp>
        <p:nvSpPr>
          <p:cNvPr id="230" name="Google Shape;230;p71"/>
          <p:cNvSpPr txBox="1"/>
          <p:nvPr>
            <p:ph idx="1" type="body"/>
          </p:nvPr>
        </p:nvSpPr>
        <p:spPr>
          <a:xfrm>
            <a:off x="5951111" y="4081731"/>
            <a:ext cx="5538000" cy="20733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15000"/>
              </a:lnSpc>
              <a:spcBef>
                <a:spcPts val="0"/>
              </a:spcBef>
              <a:spcAft>
                <a:spcPts val="0"/>
              </a:spcAft>
              <a:buNone/>
            </a:pPr>
            <a:r>
              <a:rPr lang="en-US" sz="2500">
                <a:latin typeface="Open Sans"/>
                <a:ea typeface="Open Sans"/>
                <a:cs typeface="Open Sans"/>
                <a:sym typeface="Open Sans"/>
              </a:rPr>
              <a:t>Chi è il cliente?</a:t>
            </a:r>
            <a:endParaRPr sz="2500">
              <a:latin typeface="Open Sans"/>
              <a:ea typeface="Open Sans"/>
              <a:cs typeface="Open Sans"/>
              <a:sym typeface="Open Sans"/>
            </a:endParaRPr>
          </a:p>
          <a:p>
            <a:pPr indent="0" lvl="0" marL="0" rtl="0" algn="l">
              <a:lnSpc>
                <a:spcPct val="115000"/>
              </a:lnSpc>
              <a:spcBef>
                <a:spcPts val="0"/>
              </a:spcBef>
              <a:spcAft>
                <a:spcPts val="0"/>
              </a:spcAft>
              <a:buNone/>
            </a:pPr>
            <a:r>
              <a:rPr lang="en-US" sz="2500">
                <a:latin typeface="Open Sans"/>
                <a:ea typeface="Open Sans"/>
                <a:cs typeface="Open Sans"/>
                <a:sym typeface="Open Sans"/>
              </a:rPr>
              <a:t>Cosa vuole comprare il cliente?</a:t>
            </a:r>
            <a:endParaRPr sz="2500">
              <a:latin typeface="Open Sans"/>
              <a:ea typeface="Open Sans"/>
              <a:cs typeface="Open Sans"/>
              <a:sym typeface="Open Sans"/>
            </a:endParaRPr>
          </a:p>
          <a:p>
            <a:pPr indent="0" lvl="0" marL="0" rtl="0" algn="l">
              <a:lnSpc>
                <a:spcPct val="115000"/>
              </a:lnSpc>
              <a:spcBef>
                <a:spcPts val="0"/>
              </a:spcBef>
              <a:spcAft>
                <a:spcPts val="0"/>
              </a:spcAft>
              <a:buNone/>
            </a:pPr>
            <a:r>
              <a:rPr lang="en-US" sz="2500">
                <a:latin typeface="Open Sans"/>
                <a:ea typeface="Open Sans"/>
                <a:cs typeface="Open Sans"/>
                <a:sym typeface="Open Sans"/>
              </a:rPr>
              <a:t>Quando il cliente vuole comprare?</a:t>
            </a:r>
            <a:endParaRPr sz="2500">
              <a:latin typeface="Open Sans"/>
              <a:ea typeface="Open Sans"/>
              <a:cs typeface="Open Sans"/>
              <a:sym typeface="Open Sans"/>
            </a:endParaRPr>
          </a:p>
          <a:p>
            <a:pPr indent="0" lvl="0" marL="0" rtl="0" algn="l">
              <a:lnSpc>
                <a:spcPct val="115000"/>
              </a:lnSpc>
              <a:spcBef>
                <a:spcPts val="0"/>
              </a:spcBef>
              <a:spcAft>
                <a:spcPts val="0"/>
              </a:spcAft>
              <a:buNone/>
            </a:pPr>
            <a:r>
              <a:rPr lang="en-US" sz="2500">
                <a:latin typeface="Open Sans"/>
                <a:ea typeface="Open Sans"/>
                <a:cs typeface="Open Sans"/>
                <a:sym typeface="Open Sans"/>
              </a:rPr>
              <a:t>Dove compra il cliente?</a:t>
            </a:r>
            <a:endParaRPr sz="2500">
              <a:latin typeface="Open Sans"/>
              <a:ea typeface="Open Sans"/>
              <a:cs typeface="Open Sans"/>
              <a:sym typeface="Open Sans"/>
            </a:endParaRPr>
          </a:p>
          <a:p>
            <a:pPr indent="0" lvl="0" marL="0" rtl="0" algn="l">
              <a:lnSpc>
                <a:spcPct val="115000"/>
              </a:lnSpc>
              <a:spcBef>
                <a:spcPts val="0"/>
              </a:spcBef>
              <a:spcAft>
                <a:spcPts val="0"/>
              </a:spcAft>
              <a:buNone/>
            </a:pPr>
            <a:r>
              <a:rPr lang="en-US" sz="2500">
                <a:latin typeface="Open Sans"/>
                <a:ea typeface="Open Sans"/>
                <a:cs typeface="Open Sans"/>
                <a:sym typeface="Open Sans"/>
              </a:rPr>
              <a:t>Come paga il cliente?</a:t>
            </a:r>
            <a:endParaRPr sz="2500">
              <a:latin typeface="Open Sans"/>
              <a:ea typeface="Open Sans"/>
              <a:cs typeface="Open Sans"/>
              <a:sym typeface="Open Sans"/>
            </a:endParaRPr>
          </a:p>
          <a:p>
            <a:pPr indent="0" lvl="0" marL="0" rtl="0" algn="l">
              <a:lnSpc>
                <a:spcPct val="115000"/>
              </a:lnSpc>
              <a:spcBef>
                <a:spcPts val="0"/>
              </a:spcBef>
              <a:spcAft>
                <a:spcPts val="0"/>
              </a:spcAft>
              <a:buNone/>
            </a:pPr>
            <a:r>
              <a:rPr lang="en-US" sz="2500">
                <a:latin typeface="Open Sans"/>
                <a:ea typeface="Open Sans"/>
                <a:cs typeface="Open Sans"/>
                <a:sym typeface="Open Sans"/>
              </a:rPr>
              <a:t>Qual è il prezzo che il cliente è disposto a pagare?</a:t>
            </a:r>
            <a:endParaRPr sz="2500">
              <a:latin typeface="Open Sans"/>
              <a:ea typeface="Open Sans"/>
              <a:cs typeface="Open Sans"/>
              <a:sym typeface="Open Sans"/>
            </a:endParaRPr>
          </a:p>
          <a:p>
            <a:pPr indent="-228600" lvl="0" marL="457200" rtl="0" algn="l">
              <a:lnSpc>
                <a:spcPct val="90000"/>
              </a:lnSpc>
              <a:spcBef>
                <a:spcPts val="1000"/>
              </a:spcBef>
              <a:spcAft>
                <a:spcPts val="0"/>
              </a:spcAft>
              <a:buClr>
                <a:schemeClr val="lt1"/>
              </a:buClr>
              <a:buSzPct val="123870"/>
              <a:buNone/>
            </a:pPr>
            <a:r>
              <a:t/>
            </a:r>
            <a:endParaRPr sz="2500">
              <a:latin typeface="Open Sans"/>
              <a:ea typeface="Open Sans"/>
              <a:cs typeface="Open Sans"/>
              <a:sym typeface="Open Sans"/>
            </a:endParaRPr>
          </a:p>
        </p:txBody>
      </p:sp>
      <p:sp>
        <p:nvSpPr>
          <p:cNvPr id="231" name="Google Shape;231;p71"/>
          <p:cNvSpPr txBox="1"/>
          <p:nvPr>
            <p:ph idx="3" type="body"/>
          </p:nvPr>
        </p:nvSpPr>
        <p:spPr>
          <a:xfrm>
            <a:off x="162998" y="4525118"/>
            <a:ext cx="4278374" cy="1759373"/>
          </a:xfrm>
          <a:prstGeom prst="rect">
            <a:avLst/>
          </a:prstGeom>
          <a:noFill/>
          <a:ln>
            <a:noFill/>
          </a:ln>
        </p:spPr>
        <p:txBody>
          <a:bodyPr anchorCtr="0" anchor="t" bIns="45700" lIns="91425" spcFirstLastPara="1" rIns="91425" wrap="square" tIns="45700">
            <a:normAutofit/>
          </a:bodyPr>
          <a:lstStyle/>
          <a:p>
            <a:pPr indent="-228600" lvl="0" marL="457200" rtl="0" algn="just">
              <a:lnSpc>
                <a:spcPct val="90000"/>
              </a:lnSpc>
              <a:spcBef>
                <a:spcPts val="1000"/>
              </a:spcBef>
              <a:spcAft>
                <a:spcPts val="0"/>
              </a:spcAft>
              <a:buSzPts val="3600"/>
              <a:buNone/>
            </a:pPr>
            <a:r>
              <a:rPr b="1" lang="en-US" sz="3200"/>
              <a:t>2. Fai queste sei domande chiave sui tuoi clienti</a:t>
            </a:r>
            <a:endParaRPr b="1" sz="32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72"/>
          <p:cNvPicPr preferRelativeResize="0"/>
          <p:nvPr>
            <p:ph idx="2" type="pic"/>
          </p:nvPr>
        </p:nvPicPr>
        <p:blipFill rotWithShape="1">
          <a:blip r:embed="rId3">
            <a:alphaModFix/>
          </a:blip>
          <a:srcRect b="0" l="20" r="19" t="0"/>
          <a:stretch/>
        </p:blipFill>
        <p:spPr>
          <a:xfrm>
            <a:off x="16300" y="-732"/>
            <a:ext cx="12175708" cy="3635823"/>
          </a:xfrm>
          <a:prstGeom prst="rect">
            <a:avLst/>
          </a:prstGeom>
          <a:noFill/>
          <a:ln>
            <a:noFill/>
          </a:ln>
        </p:spPr>
      </p:pic>
      <p:sp>
        <p:nvSpPr>
          <p:cNvPr id="237" name="Google Shape;237;p72"/>
          <p:cNvSpPr txBox="1"/>
          <p:nvPr>
            <p:ph idx="1" type="body"/>
          </p:nvPr>
        </p:nvSpPr>
        <p:spPr>
          <a:xfrm>
            <a:off x="5942234" y="3781887"/>
            <a:ext cx="5812377" cy="2388094"/>
          </a:xfrm>
          <a:prstGeom prst="rect">
            <a:avLst/>
          </a:prstGeom>
          <a:noFill/>
          <a:ln>
            <a:noFill/>
          </a:ln>
        </p:spPr>
        <p:txBody>
          <a:bodyPr anchorCtr="0" anchor="t" bIns="45700" lIns="91425" spcFirstLastPara="1" rIns="91425" wrap="square" tIns="45700">
            <a:normAutofit lnSpcReduction="20000"/>
          </a:bodyPr>
          <a:lstStyle/>
          <a:p>
            <a:pPr indent="-228600" lvl="0" marL="457200" rtl="0" algn="just">
              <a:lnSpc>
                <a:spcPct val="90000"/>
              </a:lnSpc>
              <a:spcBef>
                <a:spcPts val="1000"/>
              </a:spcBef>
              <a:spcAft>
                <a:spcPts val="0"/>
              </a:spcAft>
              <a:buSzPts val="2400"/>
              <a:buNone/>
            </a:pPr>
            <a:r>
              <a:rPr lang="en-US">
                <a:solidFill>
                  <a:srgbClr val="1C1C1C"/>
                </a:solidFill>
              </a:rPr>
              <a:t>Durante l'analisi dei clienti, individua i segmenti di consumatori che condividono caratteristiche comuni. Queste possono includere fattori demografici come l'età, il sesso, l'istruzione, il reddito, l'occupazione e il luogo di residenza, oppure variabili più soft come lo stile di vita e i valori.</a:t>
            </a:r>
            <a:endParaRPr>
              <a:solidFill>
                <a:srgbClr val="1C1C1C"/>
              </a:solidFill>
            </a:endParaRPr>
          </a:p>
        </p:txBody>
      </p:sp>
      <p:sp>
        <p:nvSpPr>
          <p:cNvPr id="238" name="Google Shape;238;p72"/>
          <p:cNvSpPr txBox="1"/>
          <p:nvPr>
            <p:ph idx="3" type="body"/>
          </p:nvPr>
        </p:nvSpPr>
        <p:spPr>
          <a:xfrm>
            <a:off x="161901" y="4272990"/>
            <a:ext cx="4423500" cy="1759500"/>
          </a:xfrm>
          <a:prstGeom prst="rect">
            <a:avLst/>
          </a:prstGeom>
          <a:noFill/>
          <a:ln>
            <a:noFill/>
          </a:ln>
        </p:spPr>
        <p:txBody>
          <a:bodyPr anchorCtr="0" anchor="t" bIns="45700" lIns="91425" spcFirstLastPara="1" rIns="91425" wrap="square" tIns="45700">
            <a:normAutofit/>
          </a:bodyPr>
          <a:lstStyle/>
          <a:p>
            <a:pPr indent="-228600" lvl="0" marL="457200" rtl="0" algn="just">
              <a:lnSpc>
                <a:spcPct val="90000"/>
              </a:lnSpc>
              <a:spcBef>
                <a:spcPts val="1000"/>
              </a:spcBef>
              <a:spcAft>
                <a:spcPts val="0"/>
              </a:spcAft>
              <a:buSzPts val="3600"/>
              <a:buNone/>
            </a:pPr>
            <a:r>
              <a:rPr b="1" lang="en-US" sz="3200">
                <a:solidFill>
                  <a:srgbClr val="0070C0"/>
                </a:solidFill>
              </a:rPr>
              <a:t>3. Identificare i segmenti di consumo più importanti</a:t>
            </a:r>
            <a:endParaRPr b="1" sz="3200">
              <a:solidFill>
                <a:srgbClr val="0070C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descr="Hikers in a snowy mountain" id="243" name="Google Shape;243;p73"/>
          <p:cNvPicPr preferRelativeResize="0"/>
          <p:nvPr>
            <p:ph idx="2" type="pic"/>
          </p:nvPr>
        </p:nvPicPr>
        <p:blipFill rotWithShape="1">
          <a:blip r:embed="rId3">
            <a:alphaModFix/>
          </a:blip>
          <a:srcRect b="20763" l="-58" r="55" t="27882"/>
          <a:stretch/>
        </p:blipFill>
        <p:spPr>
          <a:xfrm>
            <a:off x="288" y="14515"/>
            <a:ext cx="12206226" cy="3924289"/>
          </a:xfrm>
          <a:prstGeom prst="rect">
            <a:avLst/>
          </a:prstGeom>
          <a:noFill/>
          <a:ln>
            <a:noFill/>
          </a:ln>
        </p:spPr>
      </p:pic>
      <p:sp>
        <p:nvSpPr>
          <p:cNvPr id="244" name="Google Shape;244;p73"/>
          <p:cNvSpPr txBox="1"/>
          <p:nvPr>
            <p:ph idx="1" type="body"/>
          </p:nvPr>
        </p:nvSpPr>
        <p:spPr>
          <a:xfrm>
            <a:off x="5447467" y="3938791"/>
            <a:ext cx="6516900" cy="2469600"/>
          </a:xfrm>
          <a:prstGeom prst="rect">
            <a:avLst/>
          </a:prstGeom>
          <a:noFill/>
          <a:ln>
            <a:noFill/>
          </a:ln>
        </p:spPr>
        <p:txBody>
          <a:bodyPr anchorCtr="0" anchor="t" bIns="45700" lIns="91425" spcFirstLastPara="1" rIns="91425" wrap="square" tIns="45700">
            <a:normAutofit lnSpcReduction="10000"/>
          </a:bodyPr>
          <a:lstStyle/>
          <a:p>
            <a:pPr indent="-228600" lvl="0" marL="457200" rtl="0" algn="just">
              <a:lnSpc>
                <a:spcPct val="90000"/>
              </a:lnSpc>
              <a:spcBef>
                <a:spcPts val="1000"/>
              </a:spcBef>
              <a:spcAft>
                <a:spcPts val="0"/>
              </a:spcAft>
              <a:buSzPts val="2595"/>
              <a:buNone/>
            </a:pPr>
            <a:r>
              <a:rPr lang="en-US" sz="1600"/>
              <a:t>	</a:t>
            </a:r>
            <a:r>
              <a:rPr lang="en-US" sz="1700"/>
              <a:t>Uno dei clienti di MarketResearch.com, un importante produttore del settore edile, ci ha detto: "Utilizziamo le ricerche di mercato per comprendere meglio le motivazioni dei consumatori. Quale parte dei clienti opta per marchi a basso costo ma "sufficientemente buoni"? Come possiamo tenere conto delle differenze tra specifici tipi di consumatori e del loro approccio al processo di acquisto?".</a:t>
            </a:r>
            <a:endParaRPr sz="1700"/>
          </a:p>
          <a:p>
            <a:pPr indent="0" lvl="0" marL="457200" rtl="0" algn="l">
              <a:lnSpc>
                <a:spcPct val="115000"/>
              </a:lnSpc>
              <a:spcBef>
                <a:spcPts val="0"/>
              </a:spcBef>
              <a:spcAft>
                <a:spcPts val="0"/>
              </a:spcAft>
              <a:buNone/>
            </a:pPr>
            <a:r>
              <a:rPr lang="en-US" sz="1700"/>
              <a:t>Questi dati possono essere utilizzati per guidare lo sviluppo futuro dei prodotti e le strategie di marketing per incrementare i profitti.</a:t>
            </a:r>
            <a:endParaRPr sz="1700"/>
          </a:p>
        </p:txBody>
      </p:sp>
      <p:sp>
        <p:nvSpPr>
          <p:cNvPr id="245" name="Google Shape;245;p73"/>
          <p:cNvSpPr txBox="1"/>
          <p:nvPr>
            <p:ph idx="3" type="body"/>
          </p:nvPr>
        </p:nvSpPr>
        <p:spPr>
          <a:xfrm>
            <a:off x="264598" y="4946033"/>
            <a:ext cx="4668890" cy="1251568"/>
          </a:xfrm>
          <a:prstGeom prst="rect">
            <a:avLst/>
          </a:prstGeom>
          <a:noFill/>
          <a:ln>
            <a:noFill/>
          </a:ln>
        </p:spPr>
        <p:txBody>
          <a:bodyPr anchorCtr="0" anchor="t" bIns="45700" lIns="91425" spcFirstLastPara="1" rIns="91425" wrap="square" tIns="45700">
            <a:normAutofit lnSpcReduction="20000"/>
          </a:bodyPr>
          <a:lstStyle/>
          <a:p>
            <a:pPr indent="-228600" lvl="0" marL="457200" rtl="0" algn="l">
              <a:lnSpc>
                <a:spcPct val="90000"/>
              </a:lnSpc>
              <a:spcBef>
                <a:spcPts val="1000"/>
              </a:spcBef>
              <a:spcAft>
                <a:spcPts val="0"/>
              </a:spcAft>
              <a:buClr>
                <a:schemeClr val="lt1"/>
              </a:buClr>
              <a:buSzPts val="3600"/>
              <a:buNone/>
            </a:pPr>
            <a:r>
              <a:rPr b="1" lang="en-US" sz="3200"/>
              <a:t>4. Valutare la motivazione del consumatore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74"/>
          <p:cNvPicPr preferRelativeResize="0"/>
          <p:nvPr>
            <p:ph idx="2" type="pic"/>
          </p:nvPr>
        </p:nvPicPr>
        <p:blipFill rotWithShape="1">
          <a:blip r:embed="rId3">
            <a:alphaModFix/>
          </a:blip>
          <a:srcRect b="0" l="20" r="19" t="0"/>
          <a:stretch/>
        </p:blipFill>
        <p:spPr>
          <a:xfrm>
            <a:off x="16300" y="-732"/>
            <a:ext cx="12175708" cy="3635823"/>
          </a:xfrm>
          <a:prstGeom prst="rect">
            <a:avLst/>
          </a:prstGeom>
          <a:noFill/>
          <a:ln>
            <a:noFill/>
          </a:ln>
        </p:spPr>
      </p:pic>
      <p:sp>
        <p:nvSpPr>
          <p:cNvPr id="251" name="Google Shape;251;p74"/>
          <p:cNvSpPr txBox="1"/>
          <p:nvPr>
            <p:ph idx="1" type="body"/>
          </p:nvPr>
        </p:nvSpPr>
        <p:spPr>
          <a:xfrm>
            <a:off x="5712405" y="3779747"/>
            <a:ext cx="6029700" cy="2388000"/>
          </a:xfrm>
          <a:prstGeom prst="rect">
            <a:avLst/>
          </a:prstGeom>
          <a:noFill/>
          <a:ln>
            <a:noFill/>
          </a:ln>
        </p:spPr>
        <p:txBody>
          <a:bodyPr anchorCtr="0" anchor="t" bIns="45700" lIns="91425" spcFirstLastPara="1" rIns="91425" wrap="square" tIns="45700">
            <a:noAutofit/>
          </a:bodyPr>
          <a:lstStyle/>
          <a:p>
            <a:pPr indent="-228600" lvl="0" marL="457200" rtl="0" algn="just">
              <a:lnSpc>
                <a:spcPct val="90000"/>
              </a:lnSpc>
              <a:spcBef>
                <a:spcPts val="0"/>
              </a:spcBef>
              <a:spcAft>
                <a:spcPts val="0"/>
              </a:spcAft>
              <a:buSzPts val="2400"/>
              <a:buNone/>
            </a:pPr>
            <a:r>
              <a:rPr b="1" lang="en-US" sz="1800">
                <a:solidFill>
                  <a:srgbClr val="1C1C1C"/>
                </a:solidFill>
              </a:rPr>
              <a:t>Quando analizzi la concorrenza, considera quanto segue:</a:t>
            </a:r>
            <a:endParaRPr/>
          </a:p>
          <a:p>
            <a:pPr indent="-361950" lvl="0" marL="457200" rtl="0" algn="l">
              <a:lnSpc>
                <a:spcPct val="115000"/>
              </a:lnSpc>
              <a:spcBef>
                <a:spcPts val="0"/>
              </a:spcBef>
              <a:spcAft>
                <a:spcPts val="0"/>
              </a:spcAft>
              <a:buClr>
                <a:srgbClr val="0070C0"/>
              </a:buClr>
              <a:buSzPts val="2100"/>
              <a:buChar char="•"/>
            </a:pPr>
            <a:r>
              <a:rPr lang="en-US" sz="1300">
                <a:solidFill>
                  <a:srgbClr val="1C1C1C"/>
                </a:solidFill>
              </a:rPr>
              <a:t>Chi sono i principali operatori del settore e qual è la loro quota di mercato?</a:t>
            </a:r>
            <a:endParaRPr sz="1300">
              <a:solidFill>
                <a:srgbClr val="1C1C1C"/>
              </a:solidFill>
            </a:endParaRPr>
          </a:p>
          <a:p>
            <a:pPr indent="-361950" lvl="0" marL="457200" rtl="0" algn="l">
              <a:lnSpc>
                <a:spcPct val="115000"/>
              </a:lnSpc>
              <a:spcBef>
                <a:spcPts val="0"/>
              </a:spcBef>
              <a:spcAft>
                <a:spcPts val="0"/>
              </a:spcAft>
              <a:buClr>
                <a:srgbClr val="0070C0"/>
              </a:buClr>
              <a:buSzPts val="2100"/>
              <a:buChar char="•"/>
            </a:pPr>
            <a:r>
              <a:rPr lang="en-US" sz="1300">
                <a:solidFill>
                  <a:srgbClr val="1C1C1C"/>
                </a:solidFill>
              </a:rPr>
              <a:t>Quali prodotti o servizi vendono e qual è la loro proposta di valore?</a:t>
            </a:r>
            <a:endParaRPr sz="1300">
              <a:solidFill>
                <a:srgbClr val="1C1C1C"/>
              </a:solidFill>
            </a:endParaRPr>
          </a:p>
          <a:p>
            <a:pPr indent="-361950" lvl="0" marL="457200" rtl="0" algn="l">
              <a:lnSpc>
                <a:spcPct val="115000"/>
              </a:lnSpc>
              <a:spcBef>
                <a:spcPts val="0"/>
              </a:spcBef>
              <a:spcAft>
                <a:spcPts val="0"/>
              </a:spcAft>
              <a:buClr>
                <a:srgbClr val="0070C0"/>
              </a:buClr>
              <a:buSzPts val="2100"/>
              <a:buChar char="•"/>
            </a:pPr>
            <a:r>
              <a:rPr lang="en-US" sz="1300">
                <a:solidFill>
                  <a:srgbClr val="1C1C1C"/>
                </a:solidFill>
              </a:rPr>
              <a:t>Quali prodotti e marchi stanno crescendo in modo più significativo e perché?</a:t>
            </a:r>
            <a:endParaRPr sz="1300">
              <a:solidFill>
                <a:srgbClr val="1C1C1C"/>
              </a:solidFill>
            </a:endParaRPr>
          </a:p>
          <a:p>
            <a:pPr indent="-361950" lvl="0" marL="457200" rtl="0" algn="l">
              <a:lnSpc>
                <a:spcPct val="115000"/>
              </a:lnSpc>
              <a:spcBef>
                <a:spcPts val="0"/>
              </a:spcBef>
              <a:spcAft>
                <a:spcPts val="0"/>
              </a:spcAft>
              <a:buClr>
                <a:srgbClr val="0070C0"/>
              </a:buClr>
              <a:buSzPts val="2100"/>
              <a:buChar char="•"/>
            </a:pPr>
            <a:r>
              <a:rPr lang="en-US" sz="1300">
                <a:solidFill>
                  <a:srgbClr val="1C1C1C"/>
                </a:solidFill>
              </a:rPr>
              <a:t>Quali sono i punti di forza e di debolezza dei tuoi concorrenti?</a:t>
            </a:r>
            <a:endParaRPr sz="1300">
              <a:solidFill>
                <a:srgbClr val="1C1C1C"/>
              </a:solidFill>
            </a:endParaRPr>
          </a:p>
          <a:p>
            <a:pPr indent="-361950" lvl="0" marL="457200" rtl="0" algn="l">
              <a:lnSpc>
                <a:spcPct val="115000"/>
              </a:lnSpc>
              <a:spcBef>
                <a:spcPts val="0"/>
              </a:spcBef>
              <a:spcAft>
                <a:spcPts val="0"/>
              </a:spcAft>
              <a:buClr>
                <a:srgbClr val="0070C0"/>
              </a:buClr>
              <a:buSzPts val="2100"/>
              <a:buChar char="•"/>
            </a:pPr>
            <a:r>
              <a:rPr lang="en-US" sz="1300">
                <a:solidFill>
                  <a:srgbClr val="1C1C1C"/>
                </a:solidFill>
              </a:rPr>
              <a:t>Quali strategie puoi adottare per ottenere un vantaggio?</a:t>
            </a:r>
            <a:endParaRPr sz="1300">
              <a:solidFill>
                <a:srgbClr val="1C1C1C"/>
              </a:solidFill>
            </a:endParaRPr>
          </a:p>
          <a:p>
            <a:pPr indent="0" lvl="0" marL="0" rtl="0" algn="just">
              <a:lnSpc>
                <a:spcPct val="90000"/>
              </a:lnSpc>
              <a:spcBef>
                <a:spcPts val="0"/>
              </a:spcBef>
              <a:spcAft>
                <a:spcPts val="0"/>
              </a:spcAft>
              <a:buNone/>
            </a:pPr>
            <a:r>
              <a:t/>
            </a:r>
            <a:endParaRPr sz="1600">
              <a:solidFill>
                <a:srgbClr val="1C1C1C"/>
              </a:solidFill>
            </a:endParaRPr>
          </a:p>
        </p:txBody>
      </p:sp>
      <p:sp>
        <p:nvSpPr>
          <p:cNvPr id="252" name="Google Shape;252;p74"/>
          <p:cNvSpPr txBox="1"/>
          <p:nvPr>
            <p:ph idx="3" type="body"/>
          </p:nvPr>
        </p:nvSpPr>
        <p:spPr>
          <a:xfrm>
            <a:off x="326775" y="4830050"/>
            <a:ext cx="4407000" cy="1167000"/>
          </a:xfrm>
          <a:prstGeom prst="rect">
            <a:avLst/>
          </a:prstGeom>
          <a:noFill/>
          <a:ln>
            <a:noFill/>
          </a:ln>
        </p:spPr>
        <p:txBody>
          <a:bodyPr anchorCtr="0" anchor="t" bIns="45700" lIns="91425" spcFirstLastPara="1" rIns="91425" wrap="square" tIns="45700">
            <a:normAutofit/>
          </a:bodyPr>
          <a:lstStyle/>
          <a:p>
            <a:pPr indent="-228600" lvl="0" marL="457200" rtl="0" algn="just">
              <a:lnSpc>
                <a:spcPct val="90000"/>
              </a:lnSpc>
              <a:spcBef>
                <a:spcPts val="1000"/>
              </a:spcBef>
              <a:spcAft>
                <a:spcPts val="0"/>
              </a:spcAft>
              <a:buSzPts val="3600"/>
              <a:buNone/>
            </a:pPr>
            <a:r>
              <a:rPr b="1" lang="en-US" sz="3200">
                <a:solidFill>
                  <a:srgbClr val="0070C0"/>
                </a:solidFill>
              </a:rPr>
              <a:t>5.Effettuare un'analisi della concorrenza</a:t>
            </a:r>
            <a:endParaRPr b="1" sz="3200">
              <a:solidFill>
                <a:srgbClr val="0070C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descr="Hikers in a snowy mountain" id="257" name="Google Shape;257;p75"/>
          <p:cNvPicPr preferRelativeResize="0"/>
          <p:nvPr>
            <p:ph idx="2" type="pic"/>
          </p:nvPr>
        </p:nvPicPr>
        <p:blipFill rotWithShape="1">
          <a:blip r:embed="rId3">
            <a:alphaModFix/>
          </a:blip>
          <a:srcRect b="20763" l="-58" r="55" t="26740"/>
          <a:stretch/>
        </p:blipFill>
        <p:spPr>
          <a:xfrm>
            <a:off x="288" y="14516"/>
            <a:ext cx="12206226" cy="4011372"/>
          </a:xfrm>
          <a:prstGeom prst="rect">
            <a:avLst/>
          </a:prstGeom>
          <a:noFill/>
          <a:ln>
            <a:noFill/>
          </a:ln>
        </p:spPr>
      </p:pic>
      <p:sp>
        <p:nvSpPr>
          <p:cNvPr id="258" name="Google Shape;258;p75"/>
          <p:cNvSpPr txBox="1"/>
          <p:nvPr>
            <p:ph idx="1" type="body"/>
          </p:nvPr>
        </p:nvSpPr>
        <p:spPr>
          <a:xfrm>
            <a:off x="5610686" y="4012706"/>
            <a:ext cx="6258757" cy="2469619"/>
          </a:xfrm>
          <a:prstGeom prst="rect">
            <a:avLst/>
          </a:prstGeom>
          <a:noFill/>
          <a:ln>
            <a:noFill/>
          </a:ln>
        </p:spPr>
        <p:txBody>
          <a:bodyPr anchorCtr="0" anchor="t" bIns="45700" lIns="91425" spcFirstLastPara="1" rIns="91425" wrap="square" tIns="45700">
            <a:normAutofit lnSpcReduction="10000"/>
          </a:bodyPr>
          <a:lstStyle/>
          <a:p>
            <a:pPr indent="-228600" lvl="0" marL="457200" rtl="0" algn="just">
              <a:lnSpc>
                <a:spcPct val="90000"/>
              </a:lnSpc>
              <a:spcBef>
                <a:spcPts val="1000"/>
              </a:spcBef>
              <a:spcAft>
                <a:spcPts val="0"/>
              </a:spcAft>
              <a:buSzPts val="2400"/>
              <a:buNone/>
            </a:pPr>
            <a:r>
              <a:rPr lang="en-US" sz="2000"/>
              <a:t>Potresti anche voler osservare da vicino i concorrenti indiretti. Ad esempio, le compagnie aeree potrebbero voler prendere in considerazione il modo in cui le persone viaggiano su lunghe distanze (in autobus o in treno) e come possono convincere i clienti a prendere l'aereo. Il servizio aereo a basso costo di Southwest ha attirato persone che altrimenti avrebbero potuto prendere l'autobus o non viaggiare affatto.</a:t>
            </a:r>
            <a:endParaRPr sz="2000"/>
          </a:p>
        </p:txBody>
      </p:sp>
      <p:sp>
        <p:nvSpPr>
          <p:cNvPr id="259" name="Google Shape;259;p75"/>
          <p:cNvSpPr txBox="1"/>
          <p:nvPr>
            <p:ph idx="3" type="body"/>
          </p:nvPr>
        </p:nvSpPr>
        <p:spPr>
          <a:xfrm>
            <a:off x="22686" y="4902490"/>
            <a:ext cx="4823574" cy="1280596"/>
          </a:xfrm>
          <a:prstGeom prst="rect">
            <a:avLst/>
          </a:prstGeom>
          <a:noFill/>
          <a:ln>
            <a:noFill/>
          </a:ln>
        </p:spPr>
        <p:txBody>
          <a:bodyPr anchorCtr="0" anchor="t" bIns="45700" lIns="91425" spcFirstLastPara="1" rIns="91425" wrap="square" tIns="45700">
            <a:normAutofit/>
          </a:bodyPr>
          <a:lstStyle/>
          <a:p>
            <a:pPr indent="-228600" lvl="0" marL="457200" rtl="0" algn="just">
              <a:lnSpc>
                <a:spcPct val="90000"/>
              </a:lnSpc>
              <a:spcBef>
                <a:spcPts val="1000"/>
              </a:spcBef>
              <a:spcAft>
                <a:spcPts val="0"/>
              </a:spcAft>
              <a:buSzPts val="3600"/>
              <a:buNone/>
            </a:pPr>
            <a:r>
              <a:rPr b="1" lang="en-US" sz="3200"/>
              <a:t>6. Considera anche i tuoi concorrenti indiretti</a:t>
            </a:r>
            <a:endParaRPr b="1" sz="3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descr="Flowers in the mountains" id="264" name="Google Shape;264;p76"/>
          <p:cNvPicPr preferRelativeResize="0"/>
          <p:nvPr>
            <p:ph idx="2" type="pic"/>
          </p:nvPr>
        </p:nvPicPr>
        <p:blipFill rotWithShape="1">
          <a:blip r:embed="rId3">
            <a:alphaModFix/>
          </a:blip>
          <a:srcRect b="0" l="26296" r="26295" t="0"/>
          <a:stretch/>
        </p:blipFill>
        <p:spPr>
          <a:xfrm>
            <a:off x="7329563" y="-1"/>
            <a:ext cx="4862437" cy="6855220"/>
          </a:xfrm>
          <a:prstGeom prst="rect">
            <a:avLst/>
          </a:prstGeom>
          <a:noFill/>
          <a:ln>
            <a:noFill/>
          </a:ln>
        </p:spPr>
      </p:pic>
      <p:sp>
        <p:nvSpPr>
          <p:cNvPr id="265" name="Google Shape;265;p76"/>
          <p:cNvSpPr txBox="1"/>
          <p:nvPr>
            <p:ph idx="1" type="body"/>
          </p:nvPr>
        </p:nvSpPr>
        <p:spPr>
          <a:xfrm>
            <a:off x="87084" y="1386031"/>
            <a:ext cx="6971708" cy="5024053"/>
          </a:xfrm>
          <a:prstGeom prst="rect">
            <a:avLst/>
          </a:prstGeom>
          <a:noFill/>
          <a:ln>
            <a:noFill/>
          </a:ln>
        </p:spPr>
        <p:txBody>
          <a:bodyPr anchorCtr="0" anchor="t" bIns="45700" lIns="91425" spcFirstLastPara="1" rIns="91425" wrap="square" tIns="45700">
            <a:normAutofit lnSpcReduction="20000"/>
          </a:bodyPr>
          <a:lstStyle/>
          <a:p>
            <a:pPr indent="-228600" lvl="0" marL="457200" rtl="0" algn="just">
              <a:lnSpc>
                <a:spcPct val="90000"/>
              </a:lnSpc>
              <a:spcBef>
                <a:spcPts val="600"/>
              </a:spcBef>
              <a:spcAft>
                <a:spcPts val="0"/>
              </a:spcAft>
              <a:buSzPts val="2400"/>
              <a:buNone/>
            </a:pPr>
            <a:r>
              <a:rPr i="1" lang="en-US" sz="2000">
                <a:solidFill>
                  <a:srgbClr val="080808"/>
                </a:solidFill>
              </a:rPr>
              <a:t>"In quanto piccola impresa, ti affidi alla ricerca di nuovi clienti: sono la linfa vitale del tuo marchio".</a:t>
            </a:r>
            <a:endParaRPr/>
          </a:p>
          <a:p>
            <a:pPr indent="-228600" lvl="0" marL="457200" rtl="0" algn="just">
              <a:lnSpc>
                <a:spcPct val="90000"/>
              </a:lnSpc>
              <a:spcBef>
                <a:spcPts val="600"/>
              </a:spcBef>
              <a:spcAft>
                <a:spcPts val="0"/>
              </a:spcAft>
              <a:buSzPts val="2400"/>
              <a:buNone/>
            </a:pPr>
            <a:r>
              <a:rPr lang="en-US" sz="2000">
                <a:solidFill>
                  <a:srgbClr val="080808"/>
                </a:solidFill>
              </a:rPr>
              <a:t>	</a:t>
            </a:r>
            <a:r>
              <a:rPr lang="en-US" sz="2000">
                <a:solidFill>
                  <a:srgbClr val="0070C0"/>
                </a:solidFill>
              </a:rPr>
              <a:t>Costruire una solida base di clienti è incredibilmente importante per qualsiasi marchio di e-commerce. </a:t>
            </a:r>
            <a:r>
              <a:rPr lang="en-US" sz="2000">
                <a:solidFill>
                  <a:srgbClr val="080808"/>
                </a:solidFill>
              </a:rPr>
              <a:t>Quando hai una base di clienti forte e fedele, significa che stai inviando i messaggi giusti alle persone giuste e che stai offrendo i prodotti giusti.</a:t>
            </a:r>
            <a:r>
              <a:rPr lang="en-US" sz="2000">
                <a:solidFill>
                  <a:srgbClr val="0070C0"/>
                </a:solidFill>
              </a:rPr>
              <a:t> Una solida base di clienti equivale a un'attività solida, e questo è l'obiettivo di ogni piccolo o nuovo marchio di ecommerce, giusto?</a:t>
            </a:r>
            <a:endParaRPr/>
          </a:p>
          <a:p>
            <a:pPr indent="-228600" lvl="0" marL="457200" rtl="0" algn="just">
              <a:lnSpc>
                <a:spcPct val="90000"/>
              </a:lnSpc>
              <a:spcBef>
                <a:spcPts val="600"/>
              </a:spcBef>
              <a:spcAft>
                <a:spcPts val="0"/>
              </a:spcAft>
              <a:buSzPts val="2400"/>
              <a:buNone/>
            </a:pPr>
            <a:r>
              <a:rPr b="1" lang="en-US" sz="2000">
                <a:solidFill>
                  <a:srgbClr val="080808"/>
                </a:solidFill>
              </a:rPr>
              <a:t>I punti chiave per garantire il successo del tuo marchio</a:t>
            </a:r>
            <a:endParaRPr sz="2000">
              <a:solidFill>
                <a:srgbClr val="080808"/>
              </a:solidFill>
            </a:endParaRPr>
          </a:p>
          <a:p>
            <a:pPr indent="-381000" lvl="0" marL="457200" rtl="0" algn="l">
              <a:lnSpc>
                <a:spcPct val="115000"/>
              </a:lnSpc>
              <a:spcBef>
                <a:spcPts val="0"/>
              </a:spcBef>
              <a:spcAft>
                <a:spcPts val="0"/>
              </a:spcAft>
              <a:buClr>
                <a:schemeClr val="lt1"/>
              </a:buClr>
              <a:buSzPts val="2400"/>
              <a:buChar char="•"/>
            </a:pPr>
            <a:r>
              <a:rPr lang="en-US" sz="2000">
                <a:solidFill>
                  <a:srgbClr val="080808"/>
                </a:solidFill>
              </a:rPr>
              <a:t>Una base di clienti è costituita dai tuoi clienti più fedeli e impegnati.</a:t>
            </a:r>
            <a:endParaRPr sz="2000">
              <a:solidFill>
                <a:srgbClr val="080808"/>
              </a:solidFill>
            </a:endParaRPr>
          </a:p>
          <a:p>
            <a:pPr indent="-381000" lvl="0" marL="457200" rtl="0" algn="l">
              <a:lnSpc>
                <a:spcPct val="115000"/>
              </a:lnSpc>
              <a:spcBef>
                <a:spcPts val="0"/>
              </a:spcBef>
              <a:spcAft>
                <a:spcPts val="0"/>
              </a:spcAft>
              <a:buClr>
                <a:schemeClr val="lt1"/>
              </a:buClr>
              <a:buSzPts val="2400"/>
              <a:buChar char="•"/>
            </a:pPr>
            <a:r>
              <a:rPr lang="en-US" sz="2000">
                <a:solidFill>
                  <a:srgbClr val="080808"/>
                </a:solidFill>
              </a:rPr>
              <a:t>Porsi alcune domande sul tuo cliente ideale può aiutarti a definire la base di clienti che desideri.</a:t>
            </a:r>
            <a:endParaRPr sz="2000">
              <a:solidFill>
                <a:srgbClr val="080808"/>
              </a:solidFill>
            </a:endParaRPr>
          </a:p>
          <a:p>
            <a:pPr indent="-381000" lvl="0" marL="457200" rtl="0" algn="l">
              <a:lnSpc>
                <a:spcPct val="115000"/>
              </a:lnSpc>
              <a:spcBef>
                <a:spcPts val="0"/>
              </a:spcBef>
              <a:spcAft>
                <a:spcPts val="0"/>
              </a:spcAft>
              <a:buClr>
                <a:schemeClr val="lt1"/>
              </a:buClr>
              <a:buSzPts val="2400"/>
              <a:buChar char="•"/>
            </a:pPr>
            <a:r>
              <a:rPr lang="en-US" sz="2000">
                <a:solidFill>
                  <a:srgbClr val="080808"/>
                </a:solidFill>
              </a:rPr>
              <a:t>Far crescere la tua base clienti è importante; i clienti acquisiti sono la linfa vitale del tuo marchio.</a:t>
            </a:r>
            <a:endParaRPr sz="2000">
              <a:solidFill>
                <a:srgbClr val="080808"/>
              </a:solidFill>
            </a:endParaRPr>
          </a:p>
          <a:p>
            <a:pPr indent="0" lvl="0" marL="0" rtl="0" algn="just">
              <a:lnSpc>
                <a:spcPct val="90000"/>
              </a:lnSpc>
              <a:spcBef>
                <a:spcPts val="600"/>
              </a:spcBef>
              <a:spcAft>
                <a:spcPts val="0"/>
              </a:spcAft>
              <a:buNone/>
            </a:pPr>
            <a:r>
              <a:t/>
            </a:r>
            <a:endParaRPr sz="2000">
              <a:solidFill>
                <a:srgbClr val="080808"/>
              </a:solidFill>
            </a:endParaRPr>
          </a:p>
          <a:p>
            <a:pPr indent="-228600" lvl="0" marL="457200" rtl="0" algn="just">
              <a:lnSpc>
                <a:spcPct val="90000"/>
              </a:lnSpc>
              <a:spcBef>
                <a:spcPts val="1000"/>
              </a:spcBef>
              <a:spcAft>
                <a:spcPts val="0"/>
              </a:spcAft>
              <a:buSzPts val="2400"/>
              <a:buNone/>
            </a:pPr>
            <a:r>
              <a:t/>
            </a:r>
            <a:endParaRPr sz="1800">
              <a:solidFill>
                <a:schemeClr val="dk1"/>
              </a:solidFill>
            </a:endParaRPr>
          </a:p>
        </p:txBody>
      </p:sp>
      <p:sp>
        <p:nvSpPr>
          <p:cNvPr id="266" name="Google Shape;266;p76"/>
          <p:cNvSpPr txBox="1"/>
          <p:nvPr>
            <p:ph idx="3" type="body"/>
          </p:nvPr>
        </p:nvSpPr>
        <p:spPr>
          <a:xfrm>
            <a:off x="101598" y="336584"/>
            <a:ext cx="6971707" cy="1017612"/>
          </a:xfrm>
          <a:prstGeom prst="rect">
            <a:avLst/>
          </a:prstGeom>
          <a:noFill/>
          <a:ln>
            <a:noFill/>
          </a:ln>
        </p:spPr>
        <p:txBody>
          <a:bodyPr anchorCtr="0" anchor="t" bIns="45700" lIns="91425" spcFirstLastPara="1" rIns="91425" wrap="square" tIns="45700">
            <a:normAutofit fontScale="85000"/>
          </a:bodyPr>
          <a:lstStyle/>
          <a:p>
            <a:pPr indent="-228600" lvl="0" marL="457200" rtl="0" algn="l">
              <a:lnSpc>
                <a:spcPct val="90000"/>
              </a:lnSpc>
              <a:spcBef>
                <a:spcPts val="1000"/>
              </a:spcBef>
              <a:spcAft>
                <a:spcPts val="0"/>
              </a:spcAft>
              <a:buClr>
                <a:srgbClr val="595959"/>
              </a:buClr>
              <a:buSzPct val="108107"/>
              <a:buNone/>
            </a:pPr>
            <a:r>
              <a:rPr lang="en-US">
                <a:solidFill>
                  <a:srgbClr val="0099CC"/>
                </a:solidFill>
              </a:rPr>
              <a:t>Perché è importante far crescere la tua base di clienti come piccola impresa?</a:t>
            </a:r>
            <a:endParaRPr>
              <a:solidFill>
                <a:srgbClr val="0099CC"/>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descr="Person on the summit of a mountain" id="271" name="Google Shape;271;p77"/>
          <p:cNvPicPr preferRelativeResize="0"/>
          <p:nvPr>
            <p:ph idx="2" type="pic"/>
          </p:nvPr>
        </p:nvPicPr>
        <p:blipFill rotWithShape="1">
          <a:blip r:embed="rId3">
            <a:alphaModFix/>
          </a:blip>
          <a:srcRect b="0" l="26326" r="26326" t="0"/>
          <a:stretch/>
        </p:blipFill>
        <p:spPr>
          <a:xfrm flipH="1">
            <a:off x="-1" y="2780"/>
            <a:ext cx="4862437" cy="6855220"/>
          </a:xfrm>
          <a:prstGeom prst="rect">
            <a:avLst/>
          </a:prstGeom>
          <a:noFill/>
          <a:ln>
            <a:noFill/>
          </a:ln>
        </p:spPr>
      </p:pic>
      <p:sp>
        <p:nvSpPr>
          <p:cNvPr id="272" name="Google Shape;272;p77"/>
          <p:cNvSpPr txBox="1"/>
          <p:nvPr>
            <p:ph idx="1" type="body"/>
          </p:nvPr>
        </p:nvSpPr>
        <p:spPr>
          <a:xfrm>
            <a:off x="5063225" y="1467900"/>
            <a:ext cx="6792600" cy="507810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just">
              <a:lnSpc>
                <a:spcPct val="90000"/>
              </a:lnSpc>
              <a:spcBef>
                <a:spcPts val="600"/>
              </a:spcBef>
              <a:spcAft>
                <a:spcPts val="0"/>
              </a:spcAft>
              <a:buSzPct val="108107"/>
              <a:buNone/>
            </a:pPr>
            <a:r>
              <a:rPr lang="en-US">
                <a:solidFill>
                  <a:srgbClr val="1C1C1C"/>
                </a:solidFill>
              </a:rPr>
              <a:t>L'American Marketing Association descrive il marketing come "l'attività, l'insieme di istituzioni e processi per la creazione, la comunicazione, la consegna e lo scambio di offerte che hanno valore per i clienti, i partner e la società in generale". </a:t>
            </a:r>
            <a:endParaRPr>
              <a:solidFill>
                <a:srgbClr val="1C1C1C"/>
              </a:solidFill>
            </a:endParaRPr>
          </a:p>
          <a:p>
            <a:pPr indent="0" lvl="0" marL="0" rtl="0" algn="l">
              <a:lnSpc>
                <a:spcPct val="115000"/>
              </a:lnSpc>
              <a:spcBef>
                <a:spcPts val="0"/>
              </a:spcBef>
              <a:spcAft>
                <a:spcPts val="0"/>
              </a:spcAft>
              <a:buNone/>
            </a:pPr>
            <a:r>
              <a:rPr lang="en-US">
                <a:solidFill>
                  <a:srgbClr val="1C1C1C"/>
                </a:solidFill>
              </a:rPr>
              <a:t>Poiché questa definizione è così ampia, offre molto spazio al mondo del marketing, che può crescere di pari passo con l'espansione della nostra tecnologia. Man mano che le nostre esigenze cambiano e si sviluppano, cambiano anche le strategie di marketing che le aziende possono utilizzare. </a:t>
            </a:r>
            <a:endParaRPr>
              <a:solidFill>
                <a:srgbClr val="1C1C1C"/>
              </a:solidFill>
            </a:endParaRPr>
          </a:p>
          <a:p>
            <a:pPr indent="0" lvl="0" marL="0" rtl="0" algn="l">
              <a:lnSpc>
                <a:spcPct val="115000"/>
              </a:lnSpc>
              <a:spcBef>
                <a:spcPts val="0"/>
              </a:spcBef>
              <a:spcAft>
                <a:spcPts val="0"/>
              </a:spcAft>
              <a:buNone/>
            </a:pPr>
            <a:r>
              <a:rPr lang="en-US">
                <a:solidFill>
                  <a:srgbClr val="1C1C1C"/>
                </a:solidFill>
              </a:rPr>
              <a:t>Il marketing non è solo la pubblicità che senti alla radio o i cartelloni che vedi per strada. Il marketing è il modo in cui le aziende comunicano con il proprio pubblico e affermano il proprio marchio. Le strategie di marketing di un'azienda sono iterative e cambiano in base alle esigenze del pubblico.</a:t>
            </a:r>
            <a:endParaRPr>
              <a:solidFill>
                <a:srgbClr val="1C1C1C"/>
              </a:solidFill>
            </a:endParaRPr>
          </a:p>
          <a:p>
            <a:pPr indent="-228600" lvl="0" marL="457200" rtl="0" algn="just">
              <a:lnSpc>
                <a:spcPct val="90000"/>
              </a:lnSpc>
              <a:spcBef>
                <a:spcPts val="600"/>
              </a:spcBef>
              <a:spcAft>
                <a:spcPts val="0"/>
              </a:spcAft>
              <a:buSzPct val="108108"/>
              <a:buNone/>
            </a:pPr>
            <a:r>
              <a:t/>
            </a:r>
            <a:endParaRPr>
              <a:solidFill>
                <a:srgbClr val="1C1C1C"/>
              </a:solidFill>
            </a:endParaRPr>
          </a:p>
        </p:txBody>
      </p:sp>
      <p:sp>
        <p:nvSpPr>
          <p:cNvPr id="273" name="Google Shape;273;p77"/>
          <p:cNvSpPr txBox="1"/>
          <p:nvPr>
            <p:ph idx="3" type="body"/>
          </p:nvPr>
        </p:nvSpPr>
        <p:spPr>
          <a:xfrm>
            <a:off x="4801649" y="788950"/>
            <a:ext cx="4020000" cy="5823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Clr>
                <a:srgbClr val="595959"/>
              </a:buClr>
              <a:buSzPts val="3600"/>
              <a:buNone/>
            </a:pPr>
            <a:r>
              <a:rPr i="1" lang="en-US" sz="2700">
                <a:solidFill>
                  <a:srgbClr val="0070C0"/>
                </a:solidFill>
              </a:rPr>
              <a:t>Che cos'è il marketing?</a:t>
            </a:r>
            <a:endParaRPr sz="2700"/>
          </a:p>
        </p:txBody>
      </p:sp>
      <p:sp>
        <p:nvSpPr>
          <p:cNvPr id="274" name="Google Shape;274;p77"/>
          <p:cNvSpPr txBox="1"/>
          <p:nvPr/>
        </p:nvSpPr>
        <p:spPr>
          <a:xfrm>
            <a:off x="4999250" y="134875"/>
            <a:ext cx="7286700" cy="12282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lt1"/>
              </a:buClr>
              <a:buSzPts val="3000"/>
              <a:buFont typeface="Arial"/>
              <a:buNone/>
            </a:pPr>
            <a:r>
              <a:rPr lang="en-US" sz="2600">
                <a:solidFill>
                  <a:srgbClr val="0070C0"/>
                </a:solidFill>
                <a:latin typeface="Calibri"/>
                <a:ea typeface="Calibri"/>
                <a:cs typeface="Calibri"/>
                <a:sym typeface="Calibri"/>
              </a:rPr>
              <a:t>04. Come commercializzare e vendere il tuo prodotto</a:t>
            </a:r>
            <a:endParaRPr b="0" i="0" sz="26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lt1"/>
              </a:buClr>
              <a:buSzPts val="3000"/>
              <a:buFont typeface="Arial"/>
              <a:buNone/>
            </a:pPr>
            <a:r>
              <a:rPr b="1" i="0" lang="en-US" sz="30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descr="Mountain with orange grass" id="279" name="Google Shape;279;p78"/>
          <p:cNvPicPr preferRelativeResize="0"/>
          <p:nvPr>
            <p:ph idx="2" type="pic"/>
          </p:nvPr>
        </p:nvPicPr>
        <p:blipFill rotWithShape="1">
          <a:blip r:embed="rId3">
            <a:alphaModFix/>
          </a:blip>
          <a:srcRect b="0" l="26354" r="26354" t="0"/>
          <a:stretch/>
        </p:blipFill>
        <p:spPr>
          <a:xfrm>
            <a:off x="7329563" y="-1"/>
            <a:ext cx="4862437" cy="6855220"/>
          </a:xfrm>
          <a:prstGeom prst="rect">
            <a:avLst/>
          </a:prstGeom>
          <a:noFill/>
          <a:ln>
            <a:noFill/>
          </a:ln>
        </p:spPr>
      </p:pic>
      <p:sp>
        <p:nvSpPr>
          <p:cNvPr id="280" name="Google Shape;280;p78"/>
          <p:cNvSpPr txBox="1"/>
          <p:nvPr>
            <p:ph idx="1" type="body"/>
          </p:nvPr>
        </p:nvSpPr>
        <p:spPr>
          <a:xfrm>
            <a:off x="-89850" y="1478100"/>
            <a:ext cx="7097400" cy="5379900"/>
          </a:xfrm>
          <a:prstGeom prst="rect">
            <a:avLst/>
          </a:prstGeom>
          <a:noFill/>
          <a:ln>
            <a:noFill/>
          </a:ln>
        </p:spPr>
        <p:txBody>
          <a:bodyPr anchorCtr="0" anchor="t" bIns="45700" lIns="91425" spcFirstLastPara="1" rIns="91425" wrap="square" tIns="45700">
            <a:normAutofit/>
          </a:bodyPr>
          <a:lstStyle/>
          <a:p>
            <a:pPr indent="-228600" lvl="0" marL="457200" rtl="0" algn="just">
              <a:lnSpc>
                <a:spcPct val="90000"/>
              </a:lnSpc>
              <a:spcBef>
                <a:spcPts val="600"/>
              </a:spcBef>
              <a:spcAft>
                <a:spcPts val="0"/>
              </a:spcAft>
              <a:buSzPts val="2400"/>
              <a:buNone/>
            </a:pPr>
            <a:r>
              <a:rPr lang="en-US" sz="1900">
                <a:solidFill>
                  <a:srgbClr val="080808"/>
                </a:solidFill>
              </a:rPr>
              <a:t>Il marketing tradizionale comprende le strategie che sono state utilizzate sin dall'invenzione del marketing stesso nel 1800. Queste strategie sono molto più palesi e talvolta meno mirate. Ecco le 10 strategie di marketing tradizionale più comuni.</a:t>
            </a:r>
            <a:endParaRPr sz="2300"/>
          </a:p>
          <a:p>
            <a:pPr indent="-341313" lvl="0" marL="855663" rtl="0" algn="just">
              <a:lnSpc>
                <a:spcPct val="90000"/>
              </a:lnSpc>
              <a:spcBef>
                <a:spcPts val="600"/>
              </a:spcBef>
              <a:spcAft>
                <a:spcPts val="0"/>
              </a:spcAft>
              <a:buClr>
                <a:srgbClr val="0070C0"/>
              </a:buClr>
              <a:buSzPts val="2300"/>
              <a:buFont typeface="Arial"/>
              <a:buChar char="•"/>
            </a:pPr>
            <a:r>
              <a:rPr lang="en-US" sz="1900">
                <a:solidFill>
                  <a:srgbClr val="0070C0"/>
                </a:solidFill>
              </a:rPr>
              <a:t>Marketing in uscita:</a:t>
            </a:r>
            <a:r>
              <a:rPr lang="en-US" sz="1900">
                <a:solidFill>
                  <a:srgbClr val="080808"/>
                </a:solidFill>
                <a:latin typeface="Calibri"/>
                <a:ea typeface="Calibri"/>
                <a:cs typeface="Calibri"/>
                <a:sym typeface="Calibri"/>
              </a:rPr>
              <a:t> </a:t>
            </a:r>
            <a:r>
              <a:rPr lang="en-US" sz="1900">
                <a:solidFill>
                  <a:srgbClr val="080808"/>
                </a:solidFill>
              </a:rPr>
              <a:t>Il marketing in uscita avviene quando un'azienda condivide il proprio messaggio con il pubblico. I cartelloni pubblicitari sono un buon esempio di outbound marketing.</a:t>
            </a:r>
            <a:endParaRPr sz="2300"/>
          </a:p>
          <a:p>
            <a:pPr indent="-341313" lvl="0" marL="855663" rtl="0" algn="just">
              <a:lnSpc>
                <a:spcPct val="90000"/>
              </a:lnSpc>
              <a:spcBef>
                <a:spcPts val="600"/>
              </a:spcBef>
              <a:spcAft>
                <a:spcPts val="0"/>
              </a:spcAft>
              <a:buClr>
                <a:srgbClr val="0070C0"/>
              </a:buClr>
              <a:buSzPts val="2300"/>
              <a:buFont typeface="Arial"/>
              <a:buChar char="•"/>
            </a:pPr>
            <a:r>
              <a:rPr lang="en-US" sz="1900">
                <a:solidFill>
                  <a:srgbClr val="0070C0"/>
                </a:solidFill>
              </a:rPr>
              <a:t>Marketing personalizzato:</a:t>
            </a:r>
            <a:r>
              <a:rPr lang="en-US" sz="1900">
                <a:solidFill>
                  <a:srgbClr val="080808"/>
                </a:solidFill>
                <a:latin typeface="Calibri"/>
                <a:ea typeface="Calibri"/>
                <a:cs typeface="Calibri"/>
                <a:sym typeface="Calibri"/>
              </a:rPr>
              <a:t> </a:t>
            </a:r>
            <a:r>
              <a:rPr lang="en-US" sz="1900">
                <a:solidFill>
                  <a:srgbClr val="080808"/>
                </a:solidFill>
              </a:rPr>
              <a:t>una strategia in cui l'azienda utilizza i dati storici per creare un'esperienza personalizzata per l'utente, ad esempio il direct mail.</a:t>
            </a:r>
            <a:endParaRPr sz="2300"/>
          </a:p>
          <a:p>
            <a:pPr indent="-341312" lvl="0" marL="855662" rtl="0" algn="just">
              <a:lnSpc>
                <a:spcPct val="90000"/>
              </a:lnSpc>
              <a:spcBef>
                <a:spcPts val="600"/>
              </a:spcBef>
              <a:spcAft>
                <a:spcPts val="0"/>
              </a:spcAft>
              <a:buClr>
                <a:srgbClr val="0070C0"/>
              </a:buClr>
              <a:buSzPts val="2300"/>
              <a:buFont typeface="Arial"/>
              <a:buChar char="•"/>
            </a:pPr>
            <a:r>
              <a:rPr lang="en-US" sz="1900">
                <a:solidFill>
                  <a:srgbClr val="0070C0"/>
                </a:solidFill>
                <a:latin typeface="Calibri"/>
                <a:ea typeface="Calibri"/>
                <a:cs typeface="Calibri"/>
                <a:sym typeface="Calibri"/>
              </a:rPr>
              <a:t>Direct Ma</a:t>
            </a:r>
            <a:r>
              <a:rPr lang="en-US" sz="1900">
                <a:solidFill>
                  <a:srgbClr val="1155CC"/>
                </a:solidFill>
                <a:latin typeface="Calibri"/>
                <a:ea typeface="Calibri"/>
                <a:cs typeface="Calibri"/>
                <a:sym typeface="Calibri"/>
              </a:rPr>
              <a:t>il</a:t>
            </a:r>
            <a:r>
              <a:rPr lang="en-US" sz="1900">
                <a:solidFill>
                  <a:srgbClr val="080808"/>
                </a:solidFill>
                <a:latin typeface="Calibri"/>
                <a:ea typeface="Calibri"/>
                <a:cs typeface="Calibri"/>
                <a:sym typeface="Calibri"/>
              </a:rPr>
              <a:t>: </a:t>
            </a:r>
            <a:r>
              <a:rPr lang="en-US" sz="1900">
                <a:solidFill>
                  <a:srgbClr val="080808"/>
                </a:solidFill>
              </a:rPr>
              <a:t>è quando le aziende inviano pubblicità a un indirizzo specifico. In questo modo le aziende possono rivolgersi a un'area specifica. Un buon esempio di direct mail marketing è la pubblicità settimanale di un negozio di alimentari.</a:t>
            </a:r>
            <a:endParaRPr sz="2300">
              <a:solidFill>
                <a:schemeClr val="dk1"/>
              </a:solidFill>
            </a:endParaRPr>
          </a:p>
        </p:txBody>
      </p:sp>
      <p:sp>
        <p:nvSpPr>
          <p:cNvPr id="281" name="Google Shape;281;p78"/>
          <p:cNvSpPr txBox="1"/>
          <p:nvPr>
            <p:ph idx="3" type="body"/>
          </p:nvPr>
        </p:nvSpPr>
        <p:spPr>
          <a:xfrm>
            <a:off x="479433" y="349702"/>
            <a:ext cx="6971700" cy="9369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1000"/>
              </a:spcBef>
              <a:spcAft>
                <a:spcPts val="0"/>
              </a:spcAft>
              <a:buSzPts val="4235"/>
              <a:buNone/>
            </a:pPr>
            <a:r>
              <a:rPr lang="en-US" sz="3500">
                <a:solidFill>
                  <a:srgbClr val="0070C0"/>
                </a:solidFill>
              </a:rPr>
              <a:t>I 3 tipi più comuni di marketing tradizionale</a:t>
            </a:r>
            <a:endParaRPr sz="3500">
              <a:solidFill>
                <a:srgbClr val="0070C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79"/>
          <p:cNvSpPr txBox="1"/>
          <p:nvPr>
            <p:ph idx="2" type="body"/>
          </p:nvPr>
        </p:nvSpPr>
        <p:spPr>
          <a:xfrm>
            <a:off x="85583" y="374145"/>
            <a:ext cx="3758041" cy="582221"/>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Clr>
                <a:srgbClr val="595959"/>
              </a:buClr>
              <a:buSzPts val="3600"/>
              <a:buNone/>
            </a:pPr>
            <a:r>
              <a:rPr lang="en-US" sz="3200">
                <a:solidFill>
                  <a:srgbClr val="0070C0"/>
                </a:solidFill>
              </a:rPr>
              <a:t>Marketing digitale</a:t>
            </a:r>
            <a:endParaRPr/>
          </a:p>
        </p:txBody>
      </p:sp>
      <p:sp>
        <p:nvSpPr>
          <p:cNvPr id="287" name="Google Shape;287;p79"/>
          <p:cNvSpPr/>
          <p:nvPr/>
        </p:nvSpPr>
        <p:spPr>
          <a:xfrm>
            <a:off x="2110131" y="1650478"/>
            <a:ext cx="2052801" cy="2026297"/>
          </a:xfrm>
          <a:prstGeom prst="ellipse">
            <a:avLst/>
          </a:prstGeom>
          <a:solidFill>
            <a:srgbClr val="6ECECB">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8" name="Google Shape;288;p79"/>
          <p:cNvSpPr/>
          <p:nvPr/>
        </p:nvSpPr>
        <p:spPr>
          <a:xfrm>
            <a:off x="4081148" y="1618434"/>
            <a:ext cx="2052801" cy="2026297"/>
          </a:xfrm>
          <a:prstGeom prst="ellipse">
            <a:avLst/>
          </a:prstGeom>
          <a:solidFill>
            <a:srgbClr val="7030A0">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9" name="Google Shape;289;p79"/>
          <p:cNvSpPr/>
          <p:nvPr/>
        </p:nvSpPr>
        <p:spPr>
          <a:xfrm>
            <a:off x="3062512" y="3263393"/>
            <a:ext cx="2052801" cy="2026297"/>
          </a:xfrm>
          <a:prstGeom prst="ellipse">
            <a:avLst/>
          </a:prstGeom>
          <a:solidFill>
            <a:srgbClr val="00B0F0">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0" name="Google Shape;290;p79"/>
          <p:cNvSpPr txBox="1"/>
          <p:nvPr/>
        </p:nvSpPr>
        <p:spPr>
          <a:xfrm>
            <a:off x="2233175" y="2068625"/>
            <a:ext cx="17655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lang="en-US" sz="2600">
                <a:solidFill>
                  <a:schemeClr val="lt1"/>
                </a:solidFill>
                <a:latin typeface="Calibri"/>
                <a:ea typeface="Calibri"/>
                <a:cs typeface="Calibri"/>
                <a:sym typeface="Calibri"/>
              </a:rPr>
              <a:t>Media guadagnati</a:t>
            </a:r>
            <a:endParaRPr b="0" i="0" sz="2600" u="none" cap="none" strike="noStrike">
              <a:solidFill>
                <a:srgbClr val="000000"/>
              </a:solidFill>
              <a:latin typeface="Arial"/>
              <a:ea typeface="Arial"/>
              <a:cs typeface="Arial"/>
              <a:sym typeface="Arial"/>
            </a:endParaRPr>
          </a:p>
        </p:txBody>
      </p:sp>
      <p:sp>
        <p:nvSpPr>
          <p:cNvPr id="291" name="Google Shape;291;p79"/>
          <p:cNvSpPr txBox="1"/>
          <p:nvPr/>
        </p:nvSpPr>
        <p:spPr>
          <a:xfrm>
            <a:off x="4165350" y="2155800"/>
            <a:ext cx="17655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lang="en-US" sz="2600">
                <a:solidFill>
                  <a:schemeClr val="lt1"/>
                </a:solidFill>
                <a:latin typeface="Calibri"/>
                <a:ea typeface="Calibri"/>
                <a:cs typeface="Calibri"/>
                <a:sym typeface="Calibri"/>
              </a:rPr>
              <a:t>Media a pagamento</a:t>
            </a:r>
            <a:endParaRPr b="0" i="0" sz="2600" u="none" cap="none" strike="noStrike">
              <a:solidFill>
                <a:srgbClr val="000000"/>
              </a:solidFill>
              <a:latin typeface="Arial"/>
              <a:ea typeface="Arial"/>
              <a:cs typeface="Arial"/>
              <a:sym typeface="Arial"/>
            </a:endParaRPr>
          </a:p>
        </p:txBody>
      </p:sp>
      <p:sp>
        <p:nvSpPr>
          <p:cNvPr id="292" name="Google Shape;292;p79"/>
          <p:cNvSpPr txBox="1"/>
          <p:nvPr/>
        </p:nvSpPr>
        <p:spPr>
          <a:xfrm>
            <a:off x="3266375" y="3861050"/>
            <a:ext cx="16620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US" sz="2600">
                <a:solidFill>
                  <a:schemeClr val="lt1"/>
                </a:solidFill>
                <a:latin typeface="Calibri"/>
                <a:ea typeface="Calibri"/>
                <a:cs typeface="Calibri"/>
                <a:sym typeface="Calibri"/>
              </a:rPr>
              <a:t>Media di proprietà</a:t>
            </a:r>
            <a:endParaRPr b="0" i="0" sz="2600" u="none" cap="none" strike="noStrike">
              <a:solidFill>
                <a:srgbClr val="000000"/>
              </a:solidFill>
              <a:latin typeface="Arial"/>
              <a:ea typeface="Arial"/>
              <a:cs typeface="Arial"/>
              <a:sym typeface="Arial"/>
            </a:endParaRPr>
          </a:p>
        </p:txBody>
      </p:sp>
      <p:sp>
        <p:nvSpPr>
          <p:cNvPr id="293" name="Google Shape;293;p79"/>
          <p:cNvSpPr txBox="1"/>
          <p:nvPr/>
        </p:nvSpPr>
        <p:spPr>
          <a:xfrm>
            <a:off x="281440" y="1826345"/>
            <a:ext cx="2757300" cy="1816200"/>
          </a:xfrm>
          <a:prstGeom prst="rect">
            <a:avLst/>
          </a:prstGeom>
          <a:noFill/>
          <a:ln>
            <a:noFill/>
          </a:ln>
        </p:spPr>
        <p:txBody>
          <a:bodyPr anchorCtr="0" anchor="t" bIns="45700" lIns="91425" spcFirstLastPara="1" rIns="91425" wrap="square" tIns="45700">
            <a:spAutoFit/>
          </a:bodyPr>
          <a:lstStyle/>
          <a:p>
            <a:pPr indent="-101600" lvl="0" marL="0" marR="0" rtl="0" algn="l">
              <a:lnSpc>
                <a:spcPct val="100000"/>
              </a:lnSpc>
              <a:spcBef>
                <a:spcPts val="0"/>
              </a:spcBef>
              <a:spcAft>
                <a:spcPts val="0"/>
              </a:spcAft>
              <a:buClr>
                <a:schemeClr val="dk1"/>
              </a:buClr>
              <a:buSzPts val="1600"/>
              <a:buFont typeface="Arial"/>
              <a:buChar char="•"/>
            </a:pPr>
            <a:r>
              <a:rPr b="0" i="0" lang="en-US" sz="1600" u="none" cap="none" strike="noStrike">
                <a:solidFill>
                  <a:srgbClr val="33CCCC"/>
                </a:solidFill>
                <a:latin typeface="Calibri"/>
                <a:ea typeface="Calibri"/>
                <a:cs typeface="Calibri"/>
                <a:sym typeface="Calibri"/>
              </a:rPr>
              <a:t> </a:t>
            </a:r>
            <a:r>
              <a:rPr lang="en-US" sz="1600">
                <a:solidFill>
                  <a:srgbClr val="33CCCC"/>
                </a:solidFill>
                <a:latin typeface="Calibri"/>
                <a:ea typeface="Calibri"/>
                <a:cs typeface="Calibri"/>
                <a:sym typeface="Calibri"/>
              </a:rPr>
              <a:t>Menzioni</a:t>
            </a:r>
            <a:endParaRPr sz="1600">
              <a:solidFill>
                <a:srgbClr val="33CCCC"/>
              </a:solidFill>
              <a:latin typeface="Calibri"/>
              <a:ea typeface="Calibri"/>
              <a:cs typeface="Calibri"/>
              <a:sym typeface="Calibri"/>
            </a:endParaRPr>
          </a:p>
          <a:p>
            <a:pPr indent="-101600" lvl="0" marL="0" marR="0" rtl="0" algn="l">
              <a:lnSpc>
                <a:spcPct val="100000"/>
              </a:lnSpc>
              <a:spcBef>
                <a:spcPts val="0"/>
              </a:spcBef>
              <a:spcAft>
                <a:spcPts val="0"/>
              </a:spcAft>
              <a:buClr>
                <a:schemeClr val="dk1"/>
              </a:buClr>
              <a:buSzPts val="1600"/>
              <a:buFont typeface="Arial"/>
              <a:buChar char="•"/>
            </a:pPr>
            <a:r>
              <a:rPr lang="en-US" sz="1600">
                <a:solidFill>
                  <a:srgbClr val="33CCCC"/>
                </a:solidFill>
                <a:latin typeface="Calibri"/>
                <a:ea typeface="Calibri"/>
                <a:cs typeface="Calibri"/>
                <a:sym typeface="Calibri"/>
              </a:rPr>
              <a:t> Azioni</a:t>
            </a:r>
            <a:endParaRPr sz="1600">
              <a:solidFill>
                <a:srgbClr val="33CCCC"/>
              </a:solidFill>
              <a:latin typeface="Calibri"/>
              <a:ea typeface="Calibri"/>
              <a:cs typeface="Calibri"/>
              <a:sym typeface="Calibri"/>
            </a:endParaRPr>
          </a:p>
          <a:p>
            <a:pPr indent="-101600" lvl="0" marL="0" marR="0" rtl="0" algn="l">
              <a:lnSpc>
                <a:spcPct val="100000"/>
              </a:lnSpc>
              <a:spcBef>
                <a:spcPts val="0"/>
              </a:spcBef>
              <a:spcAft>
                <a:spcPts val="0"/>
              </a:spcAft>
              <a:buClr>
                <a:schemeClr val="dk1"/>
              </a:buClr>
              <a:buSzPts val="1600"/>
              <a:buFont typeface="Arial"/>
              <a:buChar char="•"/>
            </a:pPr>
            <a:r>
              <a:rPr lang="en-US" sz="1600">
                <a:solidFill>
                  <a:srgbClr val="33CCCC"/>
                </a:solidFill>
                <a:latin typeface="Calibri"/>
                <a:ea typeface="Calibri"/>
                <a:cs typeface="Calibri"/>
                <a:sym typeface="Calibri"/>
              </a:rPr>
              <a:t> Recensioni</a:t>
            </a:r>
            <a:endParaRPr sz="1600">
              <a:solidFill>
                <a:srgbClr val="33CCCC"/>
              </a:solidFill>
              <a:latin typeface="Calibri"/>
              <a:ea typeface="Calibri"/>
              <a:cs typeface="Calibri"/>
              <a:sym typeface="Calibri"/>
            </a:endParaRPr>
          </a:p>
          <a:p>
            <a:pPr indent="-101600" lvl="0" marL="0" marR="0" rtl="0" algn="l">
              <a:lnSpc>
                <a:spcPct val="100000"/>
              </a:lnSpc>
              <a:spcBef>
                <a:spcPts val="0"/>
              </a:spcBef>
              <a:spcAft>
                <a:spcPts val="0"/>
              </a:spcAft>
              <a:buClr>
                <a:schemeClr val="dk1"/>
              </a:buClr>
              <a:buSzPts val="1600"/>
              <a:buFont typeface="Arial"/>
              <a:buChar char="•"/>
            </a:pPr>
            <a:r>
              <a:rPr lang="en-US" sz="1600">
                <a:solidFill>
                  <a:srgbClr val="33CCCC"/>
                </a:solidFill>
                <a:latin typeface="Calibri"/>
                <a:ea typeface="Calibri"/>
                <a:cs typeface="Calibri"/>
                <a:sym typeface="Calibri"/>
              </a:rPr>
              <a:t>Raccomandazioni</a:t>
            </a:r>
            <a:endParaRPr sz="1600">
              <a:solidFill>
                <a:srgbClr val="33CCCC"/>
              </a:solidFill>
              <a:latin typeface="Calibri"/>
              <a:ea typeface="Calibri"/>
              <a:cs typeface="Calibri"/>
              <a:sym typeface="Calibri"/>
            </a:endParaRPr>
          </a:p>
          <a:p>
            <a:pPr indent="-101600" lvl="0" marL="0" marR="0" rtl="0" algn="l">
              <a:lnSpc>
                <a:spcPct val="100000"/>
              </a:lnSpc>
              <a:spcBef>
                <a:spcPts val="0"/>
              </a:spcBef>
              <a:spcAft>
                <a:spcPts val="0"/>
              </a:spcAft>
              <a:buClr>
                <a:schemeClr val="dk1"/>
              </a:buClr>
              <a:buSzPts val="1600"/>
              <a:buFont typeface="Arial"/>
              <a:buChar char="•"/>
            </a:pPr>
            <a:r>
              <a:rPr lang="en-US" sz="1600">
                <a:solidFill>
                  <a:srgbClr val="33CCCC"/>
                </a:solidFill>
                <a:latin typeface="Calibri"/>
                <a:ea typeface="Calibri"/>
                <a:cs typeface="Calibri"/>
                <a:sym typeface="Calibri"/>
              </a:rPr>
              <a:t> Influencer (gratis)</a:t>
            </a:r>
            <a:endParaRPr sz="1600">
              <a:solidFill>
                <a:srgbClr val="33CCCC"/>
              </a:solidFill>
              <a:latin typeface="Calibri"/>
              <a:ea typeface="Calibri"/>
              <a:cs typeface="Calibri"/>
              <a:sym typeface="Calibri"/>
            </a:endParaRPr>
          </a:p>
          <a:p>
            <a:pPr indent="-101600" lvl="0" marL="0" marR="0" rtl="0" algn="l">
              <a:lnSpc>
                <a:spcPct val="100000"/>
              </a:lnSpc>
              <a:spcBef>
                <a:spcPts val="0"/>
              </a:spcBef>
              <a:spcAft>
                <a:spcPts val="0"/>
              </a:spcAft>
              <a:buClr>
                <a:schemeClr val="dk1"/>
              </a:buClr>
              <a:buSzPts val="1600"/>
              <a:buFont typeface="Arial"/>
              <a:buChar char="•"/>
            </a:pPr>
            <a:r>
              <a:rPr lang="en-US" sz="1600">
                <a:solidFill>
                  <a:srgbClr val="33CCCC"/>
                </a:solidFill>
                <a:latin typeface="Calibri"/>
                <a:ea typeface="Calibri"/>
                <a:cs typeface="Calibri"/>
                <a:sym typeface="Calibri"/>
              </a:rPr>
              <a:t> Copertura mediatica</a:t>
            </a:r>
            <a:endParaRPr sz="1600">
              <a:solidFill>
                <a:srgbClr val="33CCCC"/>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1600">
              <a:solidFill>
                <a:srgbClr val="33CCCC"/>
              </a:solidFill>
              <a:latin typeface="Calibri"/>
              <a:ea typeface="Calibri"/>
              <a:cs typeface="Calibri"/>
              <a:sym typeface="Calibri"/>
            </a:endParaRPr>
          </a:p>
        </p:txBody>
      </p:sp>
      <p:sp>
        <p:nvSpPr>
          <p:cNvPr id="294" name="Google Shape;294;p79"/>
          <p:cNvSpPr txBox="1"/>
          <p:nvPr/>
        </p:nvSpPr>
        <p:spPr>
          <a:xfrm>
            <a:off x="1336855" y="4370885"/>
            <a:ext cx="3240000" cy="2037900"/>
          </a:xfrm>
          <a:prstGeom prst="rect">
            <a:avLst/>
          </a:prstGeom>
          <a:noFill/>
          <a:ln>
            <a:noFill/>
          </a:ln>
        </p:spPr>
        <p:txBody>
          <a:bodyPr anchorCtr="0" anchor="t" bIns="45700" lIns="91425" spcFirstLastPara="1" rIns="91425" wrap="square" tIns="45700">
            <a:spAutoFit/>
          </a:bodyPr>
          <a:lstStyle/>
          <a:p>
            <a:pPr indent="-330200" lvl="0" marL="457200" rtl="0" algn="l">
              <a:lnSpc>
                <a:spcPct val="115000"/>
              </a:lnSpc>
              <a:spcBef>
                <a:spcPts val="0"/>
              </a:spcBef>
              <a:spcAft>
                <a:spcPts val="0"/>
              </a:spcAft>
              <a:buClr>
                <a:schemeClr val="dk1"/>
              </a:buClr>
              <a:buSzPts val="1600"/>
              <a:buChar char="•"/>
            </a:pPr>
            <a:r>
              <a:rPr lang="en-US" sz="1600">
                <a:solidFill>
                  <a:srgbClr val="0099CC"/>
                </a:solidFill>
                <a:latin typeface="Calibri"/>
                <a:ea typeface="Calibri"/>
                <a:cs typeface="Calibri"/>
                <a:sym typeface="Calibri"/>
              </a:rPr>
              <a:t>Sito web</a:t>
            </a:r>
            <a:endParaRPr sz="1600">
              <a:solidFill>
                <a:srgbClr val="0099CC"/>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Char char="•"/>
            </a:pPr>
            <a:r>
              <a:rPr lang="en-US" sz="1600">
                <a:solidFill>
                  <a:srgbClr val="0099CC"/>
                </a:solidFill>
                <a:latin typeface="Calibri"/>
                <a:ea typeface="Calibri"/>
                <a:cs typeface="Calibri"/>
                <a:sym typeface="Calibri"/>
              </a:rPr>
              <a:t> Blog</a:t>
            </a:r>
            <a:endParaRPr sz="1600">
              <a:solidFill>
                <a:srgbClr val="0099CC"/>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Char char="•"/>
            </a:pPr>
            <a:r>
              <a:rPr lang="en-US" sz="1600">
                <a:solidFill>
                  <a:srgbClr val="0099CC"/>
                </a:solidFill>
                <a:latin typeface="Calibri"/>
                <a:ea typeface="Calibri"/>
                <a:cs typeface="Calibri"/>
                <a:sym typeface="Calibri"/>
              </a:rPr>
              <a:t> Profili dei social media</a:t>
            </a:r>
            <a:endParaRPr sz="1600">
              <a:solidFill>
                <a:srgbClr val="0099CC"/>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Char char="•"/>
            </a:pPr>
            <a:r>
              <a:rPr lang="en-US" sz="1600">
                <a:solidFill>
                  <a:srgbClr val="0099CC"/>
                </a:solidFill>
                <a:latin typeface="Calibri"/>
                <a:ea typeface="Calibri"/>
                <a:cs typeface="Calibri"/>
                <a:sym typeface="Calibri"/>
              </a:rPr>
              <a:t> Email</a:t>
            </a:r>
            <a:endParaRPr sz="1600">
              <a:solidFill>
                <a:srgbClr val="0099CC"/>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Char char="•"/>
            </a:pPr>
            <a:r>
              <a:rPr lang="en-US" sz="1600">
                <a:solidFill>
                  <a:srgbClr val="0099CC"/>
                </a:solidFill>
                <a:latin typeface="Calibri"/>
                <a:ea typeface="Calibri"/>
                <a:cs typeface="Calibri"/>
                <a:sym typeface="Calibri"/>
              </a:rPr>
              <a:t> Applicazioni per dispositivi mobili</a:t>
            </a:r>
            <a:endParaRPr sz="1600">
              <a:solidFill>
                <a:srgbClr val="0099CC"/>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1600">
              <a:solidFill>
                <a:srgbClr val="0099CC"/>
              </a:solidFill>
              <a:latin typeface="Calibri"/>
              <a:ea typeface="Calibri"/>
              <a:cs typeface="Calibri"/>
              <a:sym typeface="Calibri"/>
            </a:endParaRPr>
          </a:p>
        </p:txBody>
      </p:sp>
      <p:sp>
        <p:nvSpPr>
          <p:cNvPr id="295" name="Google Shape;295;p79"/>
          <p:cNvSpPr txBox="1"/>
          <p:nvPr/>
        </p:nvSpPr>
        <p:spPr>
          <a:xfrm>
            <a:off x="6216361" y="1556133"/>
            <a:ext cx="1881900" cy="2321100"/>
          </a:xfrm>
          <a:prstGeom prst="rect">
            <a:avLst/>
          </a:prstGeom>
          <a:noFill/>
          <a:ln>
            <a:noFill/>
          </a:ln>
        </p:spPr>
        <p:txBody>
          <a:bodyPr anchorCtr="0" anchor="t" bIns="45700" lIns="91425" spcFirstLastPara="1" rIns="91425" wrap="square" tIns="45700">
            <a:spAutoFit/>
          </a:bodyPr>
          <a:lstStyle/>
          <a:p>
            <a:pPr indent="-330200" lvl="0" marL="457200" rtl="0" algn="l">
              <a:lnSpc>
                <a:spcPct val="115000"/>
              </a:lnSpc>
              <a:spcBef>
                <a:spcPts val="0"/>
              </a:spcBef>
              <a:spcAft>
                <a:spcPts val="0"/>
              </a:spcAft>
              <a:buClr>
                <a:schemeClr val="dk1"/>
              </a:buClr>
              <a:buSzPts val="1600"/>
              <a:buChar char="•"/>
            </a:pPr>
            <a:r>
              <a:rPr lang="en-US" sz="1600">
                <a:solidFill>
                  <a:srgbClr val="9900CC"/>
                </a:solidFill>
                <a:latin typeface="Calibri"/>
                <a:ea typeface="Calibri"/>
                <a:cs typeface="Calibri"/>
                <a:sym typeface="Calibri"/>
              </a:rPr>
              <a:t>Pay per click</a:t>
            </a:r>
            <a:endParaRPr sz="1600">
              <a:solidFill>
                <a:srgbClr val="9900CC"/>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Char char="•"/>
            </a:pPr>
            <a:r>
              <a:rPr lang="en-US" sz="1600">
                <a:solidFill>
                  <a:srgbClr val="9900CC"/>
                </a:solidFill>
                <a:latin typeface="Calibri"/>
                <a:ea typeface="Calibri"/>
                <a:cs typeface="Calibri"/>
                <a:sym typeface="Calibri"/>
              </a:rPr>
              <a:t> Annunci display</a:t>
            </a:r>
            <a:endParaRPr sz="1600">
              <a:solidFill>
                <a:srgbClr val="9900CC"/>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Char char="•"/>
            </a:pPr>
            <a:r>
              <a:rPr lang="en-US" sz="1600">
                <a:solidFill>
                  <a:srgbClr val="9900CC"/>
                </a:solidFill>
                <a:latin typeface="Calibri"/>
                <a:ea typeface="Calibri"/>
                <a:cs typeface="Calibri"/>
                <a:sym typeface="Calibri"/>
              </a:rPr>
              <a:t> Retargeting</a:t>
            </a:r>
            <a:endParaRPr sz="1600">
              <a:solidFill>
                <a:srgbClr val="9900CC"/>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Char char="•"/>
            </a:pPr>
            <a:r>
              <a:rPr lang="en-US" sz="1600">
                <a:solidFill>
                  <a:srgbClr val="9900CC"/>
                </a:solidFill>
                <a:latin typeface="Calibri"/>
                <a:ea typeface="Calibri"/>
                <a:cs typeface="Calibri"/>
                <a:sym typeface="Calibri"/>
              </a:rPr>
              <a:t> Influencer a pagamento</a:t>
            </a:r>
            <a:endParaRPr sz="1600">
              <a:solidFill>
                <a:srgbClr val="9900CC"/>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Char char="•"/>
            </a:pPr>
            <a:r>
              <a:rPr lang="en-US" sz="1600">
                <a:solidFill>
                  <a:srgbClr val="9900CC"/>
                </a:solidFill>
                <a:latin typeface="Calibri"/>
                <a:ea typeface="Calibri"/>
                <a:cs typeface="Calibri"/>
                <a:sym typeface="Calibri"/>
              </a:rPr>
              <a:t> Annunci sui social media</a:t>
            </a:r>
            <a:endParaRPr sz="1600">
              <a:solidFill>
                <a:srgbClr val="9900CC"/>
              </a:solidFill>
              <a:latin typeface="Calibri"/>
              <a:ea typeface="Calibri"/>
              <a:cs typeface="Calibri"/>
              <a:sym typeface="Calibri"/>
            </a:endParaRPr>
          </a:p>
        </p:txBody>
      </p:sp>
      <p:sp>
        <p:nvSpPr>
          <p:cNvPr id="296" name="Google Shape;296;p79"/>
          <p:cNvSpPr txBox="1"/>
          <p:nvPr/>
        </p:nvSpPr>
        <p:spPr>
          <a:xfrm>
            <a:off x="6635475" y="4356700"/>
            <a:ext cx="5172900" cy="1816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lang="en-US" sz="1600">
                <a:solidFill>
                  <a:srgbClr val="1C1C1C"/>
                </a:solidFill>
                <a:latin typeface="Calibri"/>
                <a:ea typeface="Calibri"/>
                <a:cs typeface="Calibri"/>
                <a:sym typeface="Calibri"/>
              </a:rPr>
              <a:t>Per fare marketing per la tua attività di turismo di montagna, è importante capire quale tipo di marketing funziona nella tua zona. Per raggiungere la clientela che desideri, è importante creare una strategia efficace che coinvolga i tipi di marketing tradizionali. Tuttavia, nella nuova era della digitalizzazione, la forma più efficace di marketing per la tua attività di turismo di montagna è il marketing digitale.</a:t>
            </a:r>
            <a:endParaRPr b="0" i="0" sz="1400" u="none" cap="none" strike="noStrike">
              <a:solidFill>
                <a:srgbClr val="000000"/>
              </a:solidFill>
              <a:latin typeface="Arial"/>
              <a:ea typeface="Arial"/>
              <a:cs typeface="Arial"/>
              <a:sym typeface="Arial"/>
            </a:endParaRPr>
          </a:p>
        </p:txBody>
      </p:sp>
      <p:sp>
        <p:nvSpPr>
          <p:cNvPr id="297" name="Google Shape;297;p79"/>
          <p:cNvSpPr txBox="1"/>
          <p:nvPr/>
        </p:nvSpPr>
        <p:spPr>
          <a:xfrm>
            <a:off x="8421101" y="3737550"/>
            <a:ext cx="3550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en-US" sz="1800">
                <a:solidFill>
                  <a:srgbClr val="0070C0"/>
                </a:solidFill>
                <a:latin typeface="Calibri"/>
                <a:ea typeface="Calibri"/>
                <a:cs typeface="Calibri"/>
                <a:sym typeface="Calibri"/>
              </a:rPr>
              <a:t>Marketing per il turismo di montagna</a:t>
            </a:r>
            <a:endParaRPr b="0" i="0" sz="1400" u="none" cap="none" strike="noStrike">
              <a:solidFill>
                <a:srgbClr val="000000"/>
              </a:solidFill>
              <a:latin typeface="Arial"/>
              <a:ea typeface="Arial"/>
              <a:cs typeface="Arial"/>
              <a:sym typeface="Arial"/>
            </a:endParaRPr>
          </a:p>
        </p:txBody>
      </p:sp>
      <p:sp>
        <p:nvSpPr>
          <p:cNvPr id="298" name="Google Shape;298;p79"/>
          <p:cNvSpPr/>
          <p:nvPr/>
        </p:nvSpPr>
        <p:spPr>
          <a:xfrm>
            <a:off x="8251972" y="3893876"/>
            <a:ext cx="169132" cy="333844"/>
          </a:xfrm>
          <a:custGeom>
            <a:rect b="b" l="l" r="r" t="t"/>
            <a:pathLst>
              <a:path extrusionOk="0" fill="none" h="20508" w="11838">
                <a:moveTo>
                  <a:pt x="10547" y="1"/>
                </a:moveTo>
                <a:lnTo>
                  <a:pt x="1292" y="1"/>
                </a:lnTo>
                <a:lnTo>
                  <a:pt x="1292" y="1"/>
                </a:lnTo>
                <a:lnTo>
                  <a:pt x="1024" y="25"/>
                </a:lnTo>
                <a:lnTo>
                  <a:pt x="780" y="98"/>
                </a:lnTo>
                <a:lnTo>
                  <a:pt x="561" y="220"/>
                </a:lnTo>
                <a:lnTo>
                  <a:pt x="366" y="366"/>
                </a:lnTo>
                <a:lnTo>
                  <a:pt x="220" y="561"/>
                </a:lnTo>
                <a:lnTo>
                  <a:pt x="98" y="780"/>
                </a:lnTo>
                <a:lnTo>
                  <a:pt x="25" y="1024"/>
                </a:lnTo>
                <a:lnTo>
                  <a:pt x="1" y="1292"/>
                </a:lnTo>
                <a:lnTo>
                  <a:pt x="1" y="19217"/>
                </a:lnTo>
                <a:lnTo>
                  <a:pt x="1" y="19217"/>
                </a:lnTo>
                <a:lnTo>
                  <a:pt x="25" y="19485"/>
                </a:lnTo>
                <a:lnTo>
                  <a:pt x="98" y="19728"/>
                </a:lnTo>
                <a:lnTo>
                  <a:pt x="220" y="19948"/>
                </a:lnTo>
                <a:lnTo>
                  <a:pt x="366" y="20142"/>
                </a:lnTo>
                <a:lnTo>
                  <a:pt x="561" y="20289"/>
                </a:lnTo>
                <a:lnTo>
                  <a:pt x="780" y="20410"/>
                </a:lnTo>
                <a:lnTo>
                  <a:pt x="1024" y="20483"/>
                </a:lnTo>
                <a:lnTo>
                  <a:pt x="1292" y="20508"/>
                </a:lnTo>
                <a:lnTo>
                  <a:pt x="10547" y="20508"/>
                </a:lnTo>
                <a:lnTo>
                  <a:pt x="10547" y="20508"/>
                </a:lnTo>
                <a:lnTo>
                  <a:pt x="10814" y="20483"/>
                </a:lnTo>
                <a:lnTo>
                  <a:pt x="11058" y="20410"/>
                </a:lnTo>
                <a:lnTo>
                  <a:pt x="11277" y="20289"/>
                </a:lnTo>
                <a:lnTo>
                  <a:pt x="11472" y="20142"/>
                </a:lnTo>
                <a:lnTo>
                  <a:pt x="11618" y="19948"/>
                </a:lnTo>
                <a:lnTo>
                  <a:pt x="11740" y="19728"/>
                </a:lnTo>
                <a:lnTo>
                  <a:pt x="11813" y="19485"/>
                </a:lnTo>
                <a:lnTo>
                  <a:pt x="11837" y="19217"/>
                </a:lnTo>
                <a:lnTo>
                  <a:pt x="11837" y="1292"/>
                </a:lnTo>
                <a:lnTo>
                  <a:pt x="11837" y="1292"/>
                </a:lnTo>
                <a:lnTo>
                  <a:pt x="11813" y="1024"/>
                </a:lnTo>
                <a:lnTo>
                  <a:pt x="11740" y="780"/>
                </a:lnTo>
                <a:lnTo>
                  <a:pt x="11618" y="561"/>
                </a:lnTo>
                <a:lnTo>
                  <a:pt x="11472" y="366"/>
                </a:lnTo>
                <a:lnTo>
                  <a:pt x="11277" y="220"/>
                </a:lnTo>
                <a:lnTo>
                  <a:pt x="11058" y="98"/>
                </a:lnTo>
                <a:lnTo>
                  <a:pt x="10814" y="25"/>
                </a:lnTo>
                <a:lnTo>
                  <a:pt x="10547" y="1"/>
                </a:lnTo>
                <a:lnTo>
                  <a:pt x="10547" y="1"/>
                </a:lnTo>
                <a:close/>
                <a:moveTo>
                  <a:pt x="5554" y="975"/>
                </a:moveTo>
                <a:lnTo>
                  <a:pt x="6284" y="975"/>
                </a:lnTo>
                <a:lnTo>
                  <a:pt x="6284" y="975"/>
                </a:lnTo>
                <a:lnTo>
                  <a:pt x="6406" y="999"/>
                </a:lnTo>
                <a:lnTo>
                  <a:pt x="6479" y="1073"/>
                </a:lnTo>
                <a:lnTo>
                  <a:pt x="6552" y="1146"/>
                </a:lnTo>
                <a:lnTo>
                  <a:pt x="6577" y="1267"/>
                </a:lnTo>
                <a:lnTo>
                  <a:pt x="6577" y="1267"/>
                </a:lnTo>
                <a:lnTo>
                  <a:pt x="6552" y="1365"/>
                </a:lnTo>
                <a:lnTo>
                  <a:pt x="6479" y="1462"/>
                </a:lnTo>
                <a:lnTo>
                  <a:pt x="6406" y="1511"/>
                </a:lnTo>
                <a:lnTo>
                  <a:pt x="6284" y="1535"/>
                </a:lnTo>
                <a:lnTo>
                  <a:pt x="5554" y="1535"/>
                </a:lnTo>
                <a:lnTo>
                  <a:pt x="5554" y="1535"/>
                </a:lnTo>
                <a:lnTo>
                  <a:pt x="5432" y="1511"/>
                </a:lnTo>
                <a:lnTo>
                  <a:pt x="5359" y="1462"/>
                </a:lnTo>
                <a:lnTo>
                  <a:pt x="5286" y="1365"/>
                </a:lnTo>
                <a:lnTo>
                  <a:pt x="5262" y="1267"/>
                </a:lnTo>
                <a:lnTo>
                  <a:pt x="5262" y="1267"/>
                </a:lnTo>
                <a:lnTo>
                  <a:pt x="5286" y="1146"/>
                </a:lnTo>
                <a:lnTo>
                  <a:pt x="5359" y="1073"/>
                </a:lnTo>
                <a:lnTo>
                  <a:pt x="5432" y="999"/>
                </a:lnTo>
                <a:lnTo>
                  <a:pt x="5554" y="975"/>
                </a:lnTo>
                <a:lnTo>
                  <a:pt x="5554" y="975"/>
                </a:lnTo>
                <a:close/>
                <a:moveTo>
                  <a:pt x="5919" y="19436"/>
                </a:moveTo>
                <a:lnTo>
                  <a:pt x="5919" y="19436"/>
                </a:lnTo>
                <a:lnTo>
                  <a:pt x="5749" y="19412"/>
                </a:lnTo>
                <a:lnTo>
                  <a:pt x="5578" y="19363"/>
                </a:lnTo>
                <a:lnTo>
                  <a:pt x="5432" y="19290"/>
                </a:lnTo>
                <a:lnTo>
                  <a:pt x="5310" y="19193"/>
                </a:lnTo>
                <a:lnTo>
                  <a:pt x="5213" y="19071"/>
                </a:lnTo>
                <a:lnTo>
                  <a:pt x="5140" y="18925"/>
                </a:lnTo>
                <a:lnTo>
                  <a:pt x="5091" y="18754"/>
                </a:lnTo>
                <a:lnTo>
                  <a:pt x="5067" y="18584"/>
                </a:lnTo>
                <a:lnTo>
                  <a:pt x="5067" y="18584"/>
                </a:lnTo>
                <a:lnTo>
                  <a:pt x="5091" y="18413"/>
                </a:lnTo>
                <a:lnTo>
                  <a:pt x="5140" y="18243"/>
                </a:lnTo>
                <a:lnTo>
                  <a:pt x="5213" y="18097"/>
                </a:lnTo>
                <a:lnTo>
                  <a:pt x="5310" y="17975"/>
                </a:lnTo>
                <a:lnTo>
                  <a:pt x="5432" y="17877"/>
                </a:lnTo>
                <a:lnTo>
                  <a:pt x="5578" y="17804"/>
                </a:lnTo>
                <a:lnTo>
                  <a:pt x="5749" y="17756"/>
                </a:lnTo>
                <a:lnTo>
                  <a:pt x="5919" y="17731"/>
                </a:lnTo>
                <a:lnTo>
                  <a:pt x="5919" y="17731"/>
                </a:lnTo>
                <a:lnTo>
                  <a:pt x="6090" y="17756"/>
                </a:lnTo>
                <a:lnTo>
                  <a:pt x="6260" y="17804"/>
                </a:lnTo>
                <a:lnTo>
                  <a:pt x="6406" y="17877"/>
                </a:lnTo>
                <a:lnTo>
                  <a:pt x="6528" y="17975"/>
                </a:lnTo>
                <a:lnTo>
                  <a:pt x="6625" y="18097"/>
                </a:lnTo>
                <a:lnTo>
                  <a:pt x="6699" y="18243"/>
                </a:lnTo>
                <a:lnTo>
                  <a:pt x="6747" y="18413"/>
                </a:lnTo>
                <a:lnTo>
                  <a:pt x="6772" y="18584"/>
                </a:lnTo>
                <a:lnTo>
                  <a:pt x="6772" y="18584"/>
                </a:lnTo>
                <a:lnTo>
                  <a:pt x="6747" y="18754"/>
                </a:lnTo>
                <a:lnTo>
                  <a:pt x="6699" y="18925"/>
                </a:lnTo>
                <a:lnTo>
                  <a:pt x="6625" y="19071"/>
                </a:lnTo>
                <a:lnTo>
                  <a:pt x="6528" y="19193"/>
                </a:lnTo>
                <a:lnTo>
                  <a:pt x="6406" y="19290"/>
                </a:lnTo>
                <a:lnTo>
                  <a:pt x="6260" y="19363"/>
                </a:lnTo>
                <a:lnTo>
                  <a:pt x="6090" y="19412"/>
                </a:lnTo>
                <a:lnTo>
                  <a:pt x="5919" y="19436"/>
                </a:lnTo>
                <a:lnTo>
                  <a:pt x="5919" y="19436"/>
                </a:lnTo>
                <a:close/>
                <a:moveTo>
                  <a:pt x="10547" y="16660"/>
                </a:moveTo>
                <a:lnTo>
                  <a:pt x="1292" y="16660"/>
                </a:lnTo>
                <a:lnTo>
                  <a:pt x="1292" y="2558"/>
                </a:lnTo>
                <a:lnTo>
                  <a:pt x="10547" y="2558"/>
                </a:lnTo>
                <a:lnTo>
                  <a:pt x="10547" y="16660"/>
                </a:lnTo>
                <a:close/>
              </a:path>
            </a:pathLst>
          </a:custGeom>
          <a:solidFill>
            <a:schemeClr val="dk1"/>
          </a:solid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65"/>
          <p:cNvSpPr txBox="1"/>
          <p:nvPr>
            <p:ph idx="1" type="body"/>
          </p:nvPr>
        </p:nvSpPr>
        <p:spPr>
          <a:xfrm>
            <a:off x="4864476" y="1570632"/>
            <a:ext cx="6626936" cy="4716428"/>
          </a:xfrm>
          <a:prstGeom prst="rect">
            <a:avLst/>
          </a:prstGeom>
          <a:noFill/>
          <a:ln>
            <a:noFill/>
          </a:ln>
        </p:spPr>
        <p:txBody>
          <a:bodyPr anchorCtr="0" anchor="t" bIns="45700" lIns="91425" spcFirstLastPara="1" rIns="91425" wrap="square" tIns="45700">
            <a:normAutofit lnSpcReduction="20000"/>
          </a:bodyPr>
          <a:lstStyle/>
          <a:p>
            <a:pPr indent="-228600" lvl="0" marL="228600" rtl="0" algn="just">
              <a:lnSpc>
                <a:spcPct val="90000"/>
              </a:lnSpc>
              <a:spcBef>
                <a:spcPts val="0"/>
              </a:spcBef>
              <a:spcAft>
                <a:spcPts val="0"/>
              </a:spcAft>
              <a:buClr>
                <a:srgbClr val="595959"/>
              </a:buClr>
              <a:buSzPts val="2400"/>
              <a:buNone/>
            </a:pPr>
            <a:r>
              <a:rPr lang="en-US"/>
              <a:t>Questo quinto modulo del corso PEAK, suddiviso in sei parti, offre strumenti e analisi per:</a:t>
            </a:r>
            <a:endParaRPr/>
          </a:p>
          <a:p>
            <a:pPr indent="-228600" lvl="0" marL="228600" rtl="0" algn="just">
              <a:lnSpc>
                <a:spcPct val="90000"/>
              </a:lnSpc>
              <a:spcBef>
                <a:spcPts val="0"/>
              </a:spcBef>
              <a:spcAft>
                <a:spcPts val="0"/>
              </a:spcAft>
              <a:buClr>
                <a:srgbClr val="595959"/>
              </a:buClr>
              <a:buSzPts val="2400"/>
              <a:buNone/>
            </a:pPr>
            <a:r>
              <a:t/>
            </a:r>
            <a:endParaRPr/>
          </a:p>
          <a:p>
            <a:pPr indent="-381000" lvl="0" marL="457200" rtl="0" algn="l">
              <a:lnSpc>
                <a:spcPct val="115000"/>
              </a:lnSpc>
              <a:spcBef>
                <a:spcPts val="0"/>
              </a:spcBef>
              <a:spcAft>
                <a:spcPts val="0"/>
              </a:spcAft>
              <a:buSzPts val="2400"/>
              <a:buChar char="•"/>
            </a:pPr>
            <a:r>
              <a:rPr lang="en-US"/>
              <a:t>Capire che l'imprenditoria di montagna è un'attività di nicchia da commercializzare. Il Modulo 5 si concentra sui diversi modi in cui puoi comunicare la tua attività e sull'importanza di sviluppare il tuo marchio fin dall'inizio. </a:t>
            </a:r>
            <a:endParaRPr/>
          </a:p>
          <a:p>
            <a:pPr indent="0" lvl="0" marL="457200" rtl="0" algn="l">
              <a:lnSpc>
                <a:spcPct val="115000"/>
              </a:lnSpc>
              <a:spcBef>
                <a:spcPts val="0"/>
              </a:spcBef>
              <a:spcAft>
                <a:spcPts val="0"/>
              </a:spcAft>
              <a:buNone/>
            </a:pPr>
            <a:r>
              <a:t/>
            </a:r>
            <a:endParaRPr/>
          </a:p>
          <a:p>
            <a:pPr indent="-381000" lvl="0" marL="457200" rtl="0" algn="l">
              <a:lnSpc>
                <a:spcPct val="115000"/>
              </a:lnSpc>
              <a:spcBef>
                <a:spcPts val="0"/>
              </a:spcBef>
              <a:spcAft>
                <a:spcPts val="0"/>
              </a:spcAft>
              <a:buSzPts val="2400"/>
              <a:buChar char="•"/>
            </a:pPr>
            <a:r>
              <a:rPr lang="en-US"/>
              <a:t>Comprendi il potere di un marchio e i passi che puoi compiere per creare una risposta positiva alla tua attività.</a:t>
            </a:r>
            <a:endParaRPr/>
          </a:p>
          <a:p>
            <a:pPr indent="0" lvl="0" marL="457200" rtl="0" algn="just">
              <a:lnSpc>
                <a:spcPct val="90000"/>
              </a:lnSpc>
              <a:spcBef>
                <a:spcPts val="0"/>
              </a:spcBef>
              <a:spcAft>
                <a:spcPts val="0"/>
              </a:spcAft>
              <a:buNone/>
            </a:pPr>
            <a:r>
              <a:t/>
            </a:r>
            <a:endParaRPr/>
          </a:p>
        </p:txBody>
      </p:sp>
      <p:sp>
        <p:nvSpPr>
          <p:cNvPr id="145" name="Google Shape;145;p65"/>
          <p:cNvSpPr txBox="1"/>
          <p:nvPr>
            <p:ph idx="3" type="body"/>
          </p:nvPr>
        </p:nvSpPr>
        <p:spPr>
          <a:xfrm>
            <a:off x="4819638" y="666476"/>
            <a:ext cx="4242474" cy="75402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3600"/>
              <a:buNone/>
            </a:pPr>
            <a:r>
              <a:rPr lang="en-US" sz="4400">
                <a:solidFill>
                  <a:srgbClr val="0070C0"/>
                </a:solidFill>
              </a:rPr>
              <a:t>Introduzione</a:t>
            </a:r>
            <a:r>
              <a:rPr lang="en-US" sz="4400">
                <a:solidFill>
                  <a:srgbClr val="0070C0"/>
                </a:solidFill>
              </a:rPr>
              <a:t> </a:t>
            </a:r>
            <a:endParaRPr sz="4400">
              <a:solidFill>
                <a:srgbClr val="0070C0"/>
              </a:solidFill>
            </a:endParaRPr>
          </a:p>
        </p:txBody>
      </p:sp>
      <p:pic>
        <p:nvPicPr>
          <p:cNvPr descr="A group of people standing on a mountain top looking at the sunset&#10;&#10;Description automatically generated with low confidence" id="146" name="Google Shape;146;p65"/>
          <p:cNvPicPr preferRelativeResize="0"/>
          <p:nvPr>
            <p:ph idx="2" type="pic"/>
          </p:nvPr>
        </p:nvPicPr>
        <p:blipFill rotWithShape="1">
          <a:blip r:embed="rId3">
            <a:alphaModFix/>
          </a:blip>
          <a:srcRect b="3008" l="0" r="0" t="3009"/>
          <a:stretch/>
        </p:blipFill>
        <p:spPr>
          <a:xfrm flipH="1">
            <a:off x="101597" y="362859"/>
            <a:ext cx="4555891" cy="642257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80"/>
          <p:cNvSpPr txBox="1"/>
          <p:nvPr>
            <p:ph idx="2" type="body"/>
          </p:nvPr>
        </p:nvSpPr>
        <p:spPr>
          <a:xfrm>
            <a:off x="184434" y="668888"/>
            <a:ext cx="2319268" cy="582221"/>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Clr>
                <a:srgbClr val="595959"/>
              </a:buClr>
              <a:buSzPts val="3600"/>
              <a:buNone/>
            </a:pPr>
            <a:r>
              <a:rPr lang="en-US" sz="3200">
                <a:solidFill>
                  <a:srgbClr val="0070C0"/>
                </a:solidFill>
              </a:rPr>
              <a:t>Sito Web</a:t>
            </a:r>
            <a:r>
              <a:rPr lang="en-US" sz="3200">
                <a:solidFill>
                  <a:srgbClr val="0070C0"/>
                </a:solidFill>
              </a:rPr>
              <a:t> </a:t>
            </a:r>
            <a:endParaRPr/>
          </a:p>
        </p:txBody>
      </p:sp>
      <p:sp>
        <p:nvSpPr>
          <p:cNvPr id="304" name="Google Shape;304;p80"/>
          <p:cNvSpPr txBox="1"/>
          <p:nvPr/>
        </p:nvSpPr>
        <p:spPr>
          <a:xfrm>
            <a:off x="7004340" y="2394956"/>
            <a:ext cx="5187600" cy="3564900"/>
          </a:xfrm>
          <a:prstGeom prst="rect">
            <a:avLst/>
          </a:prstGeom>
          <a:solidFill>
            <a:srgbClr val="7030A0"/>
          </a:solidFill>
          <a:ln>
            <a:noFill/>
          </a:ln>
        </p:spPr>
        <p:txBody>
          <a:bodyPr anchorCtr="0" anchor="t" bIns="45700" lIns="360000" spcFirstLastPara="1" rIns="91425" wrap="square" tIns="45700">
            <a:spAutoFit/>
          </a:bodyPr>
          <a:lstStyle/>
          <a:p>
            <a:pPr indent="0" lvl="0" marL="0" marR="0" rtl="0" algn="l">
              <a:lnSpc>
                <a:spcPct val="150000"/>
              </a:lnSpc>
              <a:spcBef>
                <a:spcPts val="0"/>
              </a:spcBef>
              <a:spcAft>
                <a:spcPts val="0"/>
              </a:spcAft>
              <a:buClr>
                <a:srgbClr val="000000"/>
              </a:buClr>
              <a:buSzPts val="2400"/>
              <a:buFont typeface="Arial"/>
              <a:buNone/>
            </a:pPr>
            <a:r>
              <a:rPr b="1" lang="en-US" sz="2400">
                <a:solidFill>
                  <a:schemeClr val="dk2"/>
                </a:solidFill>
                <a:latin typeface="Calibri"/>
                <a:ea typeface="Calibri"/>
                <a:cs typeface="Calibri"/>
                <a:sym typeface="Calibri"/>
              </a:rPr>
              <a:t>Fai attenzione a:</a:t>
            </a:r>
            <a:endParaRPr b="0" i="0" sz="1400" u="none" cap="none" strike="noStrike">
              <a:solidFill>
                <a:srgbClr val="000000"/>
              </a:solidFill>
              <a:latin typeface="Arial"/>
              <a:ea typeface="Arial"/>
              <a:cs typeface="Arial"/>
              <a:sym typeface="Arial"/>
            </a:endParaRPr>
          </a:p>
          <a:p>
            <a:pPr indent="-381000" lvl="0" marL="457200" rtl="0" algn="l">
              <a:lnSpc>
                <a:spcPct val="115000"/>
              </a:lnSpc>
              <a:spcBef>
                <a:spcPts val="0"/>
              </a:spcBef>
              <a:spcAft>
                <a:spcPts val="0"/>
              </a:spcAft>
              <a:buClr>
                <a:srgbClr val="6ECECB"/>
              </a:buClr>
              <a:buSzPts val="2400"/>
              <a:buFont typeface="Calibri"/>
              <a:buChar char="↘"/>
            </a:pPr>
            <a:r>
              <a:rPr lang="en-US" sz="2400">
                <a:solidFill>
                  <a:schemeClr val="dk2"/>
                </a:solidFill>
                <a:latin typeface="Calibri"/>
                <a:ea typeface="Calibri"/>
                <a:cs typeface="Calibri"/>
                <a:sym typeface="Calibri"/>
              </a:rPr>
              <a:t>Design grafico</a:t>
            </a:r>
            <a:endParaRPr sz="2400">
              <a:solidFill>
                <a:schemeClr val="dk2"/>
              </a:solidFill>
              <a:latin typeface="Calibri"/>
              <a:ea typeface="Calibri"/>
              <a:cs typeface="Calibri"/>
              <a:sym typeface="Calibri"/>
            </a:endParaRPr>
          </a:p>
          <a:p>
            <a:pPr indent="-381000" lvl="0" marL="457200" rtl="0" algn="l">
              <a:lnSpc>
                <a:spcPct val="115000"/>
              </a:lnSpc>
              <a:spcBef>
                <a:spcPts val="0"/>
              </a:spcBef>
              <a:spcAft>
                <a:spcPts val="0"/>
              </a:spcAft>
              <a:buClr>
                <a:srgbClr val="6ECECB"/>
              </a:buClr>
              <a:buSzPts val="2400"/>
              <a:buFont typeface="Calibri"/>
              <a:buChar char="↘"/>
            </a:pPr>
            <a:r>
              <a:rPr lang="en-US" sz="2400">
                <a:solidFill>
                  <a:schemeClr val="dk2"/>
                </a:solidFill>
                <a:latin typeface="Calibri"/>
                <a:ea typeface="Calibri"/>
                <a:cs typeface="Calibri"/>
                <a:sym typeface="Calibri"/>
              </a:rPr>
              <a:t>Copywriting</a:t>
            </a:r>
            <a:endParaRPr sz="2400">
              <a:solidFill>
                <a:schemeClr val="dk2"/>
              </a:solidFill>
              <a:latin typeface="Calibri"/>
              <a:ea typeface="Calibri"/>
              <a:cs typeface="Calibri"/>
              <a:sym typeface="Calibri"/>
            </a:endParaRPr>
          </a:p>
          <a:p>
            <a:pPr indent="-381000" lvl="0" marL="457200" rtl="0" algn="l">
              <a:lnSpc>
                <a:spcPct val="115000"/>
              </a:lnSpc>
              <a:spcBef>
                <a:spcPts val="0"/>
              </a:spcBef>
              <a:spcAft>
                <a:spcPts val="0"/>
              </a:spcAft>
              <a:buClr>
                <a:srgbClr val="6ECECB"/>
              </a:buClr>
              <a:buSzPts val="2400"/>
              <a:buFont typeface="Calibri"/>
              <a:buChar char="↘"/>
            </a:pPr>
            <a:r>
              <a:rPr lang="en-US" sz="2400">
                <a:solidFill>
                  <a:schemeClr val="dk2"/>
                </a:solidFill>
                <a:latin typeface="Calibri"/>
                <a:ea typeface="Calibri"/>
                <a:cs typeface="Calibri"/>
                <a:sym typeface="Calibri"/>
              </a:rPr>
              <a:t>Programmazione</a:t>
            </a:r>
            <a:endParaRPr sz="2400">
              <a:solidFill>
                <a:schemeClr val="dk2"/>
              </a:solidFill>
              <a:latin typeface="Calibri"/>
              <a:ea typeface="Calibri"/>
              <a:cs typeface="Calibri"/>
              <a:sym typeface="Calibri"/>
            </a:endParaRPr>
          </a:p>
          <a:p>
            <a:pPr indent="-381000" lvl="0" marL="457200" rtl="0" algn="l">
              <a:lnSpc>
                <a:spcPct val="115000"/>
              </a:lnSpc>
              <a:spcBef>
                <a:spcPts val="0"/>
              </a:spcBef>
              <a:spcAft>
                <a:spcPts val="0"/>
              </a:spcAft>
              <a:buClr>
                <a:srgbClr val="6ECECB"/>
              </a:buClr>
              <a:buSzPts val="2400"/>
              <a:buFont typeface="Calibri"/>
              <a:buChar char="↘"/>
            </a:pPr>
            <a:r>
              <a:rPr lang="en-US" sz="2400">
                <a:solidFill>
                  <a:schemeClr val="dk2"/>
                </a:solidFill>
                <a:latin typeface="Calibri"/>
                <a:ea typeface="Calibri"/>
                <a:cs typeface="Calibri"/>
                <a:sym typeface="Calibri"/>
              </a:rPr>
              <a:t>Ottimizzazione per dispositivi mobili</a:t>
            </a:r>
            <a:endParaRPr sz="2400">
              <a:solidFill>
                <a:schemeClr val="dk2"/>
              </a:solidFill>
              <a:latin typeface="Calibri"/>
              <a:ea typeface="Calibri"/>
              <a:cs typeface="Calibri"/>
              <a:sym typeface="Calibri"/>
            </a:endParaRPr>
          </a:p>
          <a:p>
            <a:pPr indent="-381000" lvl="0" marL="457200" rtl="0" algn="l">
              <a:lnSpc>
                <a:spcPct val="115000"/>
              </a:lnSpc>
              <a:spcBef>
                <a:spcPts val="0"/>
              </a:spcBef>
              <a:spcAft>
                <a:spcPts val="0"/>
              </a:spcAft>
              <a:buClr>
                <a:srgbClr val="6ECECB"/>
              </a:buClr>
              <a:buSzPts val="2400"/>
              <a:buFont typeface="Calibri"/>
              <a:buChar char="↘"/>
            </a:pPr>
            <a:r>
              <a:rPr lang="en-US" sz="2400">
                <a:solidFill>
                  <a:schemeClr val="dk2"/>
                </a:solidFill>
                <a:latin typeface="Calibri"/>
                <a:ea typeface="Calibri"/>
                <a:cs typeface="Calibri"/>
                <a:sym typeface="Calibri"/>
              </a:rPr>
              <a:t>Sistemi di gestione dei contenuti</a:t>
            </a:r>
            <a:endParaRPr sz="2400">
              <a:solidFill>
                <a:schemeClr val="dk2"/>
              </a:solidFill>
              <a:latin typeface="Calibri"/>
              <a:ea typeface="Calibri"/>
              <a:cs typeface="Calibri"/>
              <a:sym typeface="Calibri"/>
            </a:endParaRPr>
          </a:p>
          <a:p>
            <a:pPr indent="-381000" lvl="0" marL="457200" rtl="0" algn="l">
              <a:lnSpc>
                <a:spcPct val="115000"/>
              </a:lnSpc>
              <a:spcBef>
                <a:spcPts val="0"/>
              </a:spcBef>
              <a:spcAft>
                <a:spcPts val="0"/>
              </a:spcAft>
              <a:buClr>
                <a:srgbClr val="6ECECB"/>
              </a:buClr>
              <a:buSzPts val="2400"/>
              <a:buFont typeface="Calibri"/>
              <a:buChar char="↘"/>
            </a:pPr>
            <a:r>
              <a:rPr lang="en-US" sz="2400">
                <a:solidFill>
                  <a:schemeClr val="dk2"/>
                </a:solidFill>
                <a:latin typeface="Calibri"/>
                <a:ea typeface="Calibri"/>
                <a:cs typeface="Calibri"/>
                <a:sym typeface="Calibri"/>
              </a:rPr>
              <a:t>Sistema di prenotazione online</a:t>
            </a:r>
            <a:endParaRPr sz="2400">
              <a:solidFill>
                <a:schemeClr val="dk2"/>
              </a:solidFill>
              <a:latin typeface="Calibri"/>
              <a:ea typeface="Calibri"/>
              <a:cs typeface="Calibri"/>
              <a:sym typeface="Calibri"/>
            </a:endParaRPr>
          </a:p>
        </p:txBody>
      </p:sp>
      <p:sp>
        <p:nvSpPr>
          <p:cNvPr id="305" name="Google Shape;305;p80"/>
          <p:cNvSpPr txBox="1"/>
          <p:nvPr/>
        </p:nvSpPr>
        <p:spPr>
          <a:xfrm>
            <a:off x="322332" y="1229878"/>
            <a:ext cx="5338200" cy="2496600"/>
          </a:xfrm>
          <a:prstGeom prst="rect">
            <a:avLst/>
          </a:prstGeom>
          <a:noFill/>
          <a:ln>
            <a:noFill/>
          </a:ln>
        </p:spPr>
        <p:txBody>
          <a:bodyPr anchorCtr="0" anchor="t" bIns="45700" lIns="91425" spcFirstLastPara="1" rIns="91425" wrap="square" tIns="45700">
            <a:spAutoFit/>
          </a:bodyPr>
          <a:lstStyle/>
          <a:p>
            <a:pPr indent="-508000" lvl="0" marL="508000" marR="0" rtl="0" algn="l">
              <a:lnSpc>
                <a:spcPct val="150000"/>
              </a:lnSpc>
              <a:spcBef>
                <a:spcPts val="0"/>
              </a:spcBef>
              <a:spcAft>
                <a:spcPts val="0"/>
              </a:spcAft>
              <a:buClr>
                <a:srgbClr val="000000"/>
              </a:buClr>
              <a:buSzPts val="2200"/>
              <a:buFont typeface="Arial"/>
              <a:buNone/>
            </a:pPr>
            <a:r>
              <a:rPr b="1" lang="en-US" sz="2200">
                <a:solidFill>
                  <a:srgbClr val="1C1C1C"/>
                </a:solidFill>
                <a:latin typeface="Calibri"/>
                <a:ea typeface="Calibri"/>
                <a:cs typeface="Calibri"/>
                <a:sym typeface="Calibri"/>
              </a:rPr>
              <a:t>Mezzi primari per:</a:t>
            </a:r>
            <a:endParaRPr b="0" i="0" sz="1400" u="none" cap="none" strike="noStrike">
              <a:solidFill>
                <a:srgbClr val="000000"/>
              </a:solidFill>
              <a:latin typeface="Arial"/>
              <a:ea typeface="Arial"/>
              <a:cs typeface="Arial"/>
              <a:sym typeface="Arial"/>
            </a:endParaRPr>
          </a:p>
          <a:p>
            <a:pPr indent="-345948" lvl="0" marL="457200" rtl="0" algn="l">
              <a:lnSpc>
                <a:spcPct val="115000"/>
              </a:lnSpc>
              <a:spcBef>
                <a:spcPts val="0"/>
              </a:spcBef>
              <a:spcAft>
                <a:spcPts val="0"/>
              </a:spcAft>
              <a:buClr>
                <a:srgbClr val="0070C0"/>
              </a:buClr>
              <a:buSzPts val="1848"/>
              <a:buFont typeface="Noto Sans Symbols"/>
              <a:buChar char="🡺"/>
            </a:pPr>
            <a:r>
              <a:rPr lang="en-US" sz="2200">
                <a:solidFill>
                  <a:srgbClr val="1C1C1C"/>
                </a:solidFill>
                <a:latin typeface="Calibri"/>
                <a:ea typeface="Calibri"/>
                <a:cs typeface="Calibri"/>
                <a:sym typeface="Calibri"/>
              </a:rPr>
              <a:t>Comunicare al pubblico</a:t>
            </a:r>
            <a:endParaRPr sz="2200">
              <a:solidFill>
                <a:srgbClr val="1C1C1C"/>
              </a:solidFill>
              <a:latin typeface="Calibri"/>
              <a:ea typeface="Calibri"/>
              <a:cs typeface="Calibri"/>
              <a:sym typeface="Calibri"/>
            </a:endParaRPr>
          </a:p>
          <a:p>
            <a:pPr indent="-345948" lvl="0" marL="457200" rtl="0" algn="l">
              <a:lnSpc>
                <a:spcPct val="115000"/>
              </a:lnSpc>
              <a:spcBef>
                <a:spcPts val="0"/>
              </a:spcBef>
              <a:spcAft>
                <a:spcPts val="0"/>
              </a:spcAft>
              <a:buClr>
                <a:srgbClr val="0070C0"/>
              </a:buClr>
              <a:buSzPts val="1848"/>
              <a:buFont typeface="Noto Sans Symbols"/>
              <a:buChar char="🡺"/>
            </a:pPr>
            <a:r>
              <a:rPr lang="en-US" sz="2200">
                <a:solidFill>
                  <a:srgbClr val="1C1C1C"/>
                </a:solidFill>
                <a:latin typeface="Calibri"/>
                <a:ea typeface="Calibri"/>
                <a:cs typeface="Calibri"/>
                <a:sym typeface="Calibri"/>
              </a:rPr>
              <a:t>Convertire in prenotazioni</a:t>
            </a:r>
            <a:endParaRPr sz="2200">
              <a:solidFill>
                <a:srgbClr val="1C1C1C"/>
              </a:solidFill>
              <a:latin typeface="Calibri"/>
              <a:ea typeface="Calibri"/>
              <a:cs typeface="Calibri"/>
              <a:sym typeface="Calibri"/>
            </a:endParaRPr>
          </a:p>
          <a:p>
            <a:pPr indent="-345948" lvl="0" marL="457200" rtl="0" algn="l">
              <a:lnSpc>
                <a:spcPct val="115000"/>
              </a:lnSpc>
              <a:spcBef>
                <a:spcPts val="0"/>
              </a:spcBef>
              <a:spcAft>
                <a:spcPts val="0"/>
              </a:spcAft>
              <a:buClr>
                <a:srgbClr val="0070C0"/>
              </a:buClr>
              <a:buSzPts val="1848"/>
              <a:buFont typeface="Noto Sans Symbols"/>
              <a:buChar char="🡺"/>
            </a:pPr>
            <a:r>
              <a:rPr lang="en-US" sz="2200">
                <a:solidFill>
                  <a:srgbClr val="1C1C1C"/>
                </a:solidFill>
                <a:latin typeface="Calibri"/>
                <a:ea typeface="Calibri"/>
                <a:cs typeface="Calibri"/>
                <a:sym typeface="Calibri"/>
              </a:rPr>
              <a:t>Metti in mostra la tua attività</a:t>
            </a:r>
            <a:endParaRPr sz="2200">
              <a:solidFill>
                <a:srgbClr val="1C1C1C"/>
              </a:solidFill>
              <a:latin typeface="Calibri"/>
              <a:ea typeface="Calibri"/>
              <a:cs typeface="Calibri"/>
              <a:sym typeface="Calibri"/>
            </a:endParaRPr>
          </a:p>
          <a:p>
            <a:pPr indent="-345948" lvl="0" marL="457200" rtl="0" algn="l">
              <a:lnSpc>
                <a:spcPct val="115000"/>
              </a:lnSpc>
              <a:spcBef>
                <a:spcPts val="0"/>
              </a:spcBef>
              <a:spcAft>
                <a:spcPts val="0"/>
              </a:spcAft>
              <a:buClr>
                <a:srgbClr val="0070C0"/>
              </a:buClr>
              <a:buSzPts val="1848"/>
              <a:buFont typeface="Noto Sans Symbols"/>
              <a:buChar char="🡺"/>
            </a:pPr>
            <a:r>
              <a:rPr lang="en-US" sz="2200">
                <a:solidFill>
                  <a:srgbClr val="1C1C1C"/>
                </a:solidFill>
                <a:latin typeface="Calibri"/>
                <a:ea typeface="Calibri"/>
                <a:cs typeface="Calibri"/>
                <a:sym typeface="Calibri"/>
              </a:rPr>
              <a:t>Evidenzia la personalità del tuo marchio</a:t>
            </a:r>
            <a:endParaRPr sz="2200">
              <a:solidFill>
                <a:srgbClr val="1C1C1C"/>
              </a:solidFill>
              <a:latin typeface="Calibri"/>
              <a:ea typeface="Calibri"/>
              <a:cs typeface="Calibri"/>
              <a:sym typeface="Calibri"/>
            </a:endParaRPr>
          </a:p>
          <a:p>
            <a:pPr indent="0" lvl="0" marL="457200" marR="0" rtl="0" algn="l">
              <a:lnSpc>
                <a:spcPct val="150000"/>
              </a:lnSpc>
              <a:spcBef>
                <a:spcPts val="0"/>
              </a:spcBef>
              <a:spcAft>
                <a:spcPts val="0"/>
              </a:spcAft>
              <a:buNone/>
            </a:pPr>
            <a:r>
              <a:t/>
            </a:r>
            <a:endParaRPr sz="2200">
              <a:solidFill>
                <a:srgbClr val="1C1C1C"/>
              </a:solidFill>
              <a:latin typeface="Calibri"/>
              <a:ea typeface="Calibri"/>
              <a:cs typeface="Calibri"/>
              <a:sym typeface="Calibri"/>
            </a:endParaRPr>
          </a:p>
        </p:txBody>
      </p:sp>
      <p:sp>
        <p:nvSpPr>
          <p:cNvPr id="306" name="Google Shape;306;p80"/>
          <p:cNvSpPr/>
          <p:nvPr/>
        </p:nvSpPr>
        <p:spPr>
          <a:xfrm>
            <a:off x="322332" y="3979553"/>
            <a:ext cx="6502400" cy="2026494"/>
          </a:xfrm>
          <a:prstGeom prst="rect">
            <a:avLst/>
          </a:prstGeom>
          <a:solidFill>
            <a:srgbClr val="6ECECB"/>
          </a:solidFill>
          <a:ln>
            <a:noFill/>
          </a:ln>
        </p:spPr>
        <p:txBody>
          <a:bodyPr anchorCtr="0" anchor="t" bIns="45700" lIns="360000" spcFirstLastPara="1" rIns="288000"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lang="en-US" sz="2400">
                <a:solidFill>
                  <a:srgbClr val="0070C0"/>
                </a:solidFill>
                <a:latin typeface="Calibri"/>
                <a:ea typeface="Calibri"/>
                <a:cs typeface="Calibri"/>
                <a:sym typeface="Calibri"/>
              </a:rPr>
              <a:t>Suggerimento veloce!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2400"/>
              <a:buFont typeface="Arial"/>
              <a:buNone/>
            </a:pPr>
            <a:r>
              <a:rPr lang="en-US" sz="2400">
                <a:solidFill>
                  <a:schemeClr val="lt1"/>
                </a:solidFill>
                <a:latin typeface="Calibri"/>
                <a:ea typeface="Calibri"/>
                <a:cs typeface="Calibri"/>
                <a:sym typeface="Calibri"/>
              </a:rPr>
              <a:t>Puoi utilizzare soluzioni come Wix, Weebly, Squarespace o Wordpress che offrono modelli di siti web pronti all'uso e semplici sistemi di gestione dei contenuti.</a:t>
            </a:r>
            <a:endParaRPr b="0" i="0" sz="2400" u="none" cap="none" strike="noStrike">
              <a:solidFill>
                <a:schemeClr val="lt1"/>
              </a:solidFill>
              <a:latin typeface="Calibri"/>
              <a:ea typeface="Calibri"/>
              <a:cs typeface="Calibri"/>
              <a:sym typeface="Calibri"/>
            </a:endParaRPr>
          </a:p>
        </p:txBody>
      </p:sp>
      <p:pic>
        <p:nvPicPr>
          <p:cNvPr id="307" name="Google Shape;307;p80"/>
          <p:cNvPicPr preferRelativeResize="0"/>
          <p:nvPr/>
        </p:nvPicPr>
        <p:blipFill rotWithShape="1">
          <a:blip r:embed="rId3">
            <a:alphaModFix/>
          </a:blip>
          <a:srcRect b="0" l="0" r="0" t="0"/>
          <a:stretch/>
        </p:blipFill>
        <p:spPr>
          <a:xfrm>
            <a:off x="7004340" y="0"/>
            <a:ext cx="5187660" cy="250221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81"/>
          <p:cNvSpPr txBox="1"/>
          <p:nvPr/>
        </p:nvSpPr>
        <p:spPr>
          <a:xfrm>
            <a:off x="490157" y="785716"/>
            <a:ext cx="3138411"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200"/>
              <a:buFont typeface="Arial"/>
              <a:buNone/>
            </a:pPr>
            <a:r>
              <a:rPr lang="en-US" sz="3200">
                <a:solidFill>
                  <a:srgbClr val="0070C0"/>
                </a:solidFill>
                <a:latin typeface="Calibri"/>
                <a:ea typeface="Calibri"/>
                <a:cs typeface="Calibri"/>
                <a:sym typeface="Calibri"/>
              </a:rPr>
              <a:t>Annunci display</a:t>
            </a:r>
            <a:endParaRPr b="0" i="0" sz="1400" u="none" cap="none" strike="noStrike">
              <a:solidFill>
                <a:srgbClr val="000000"/>
              </a:solidFill>
              <a:latin typeface="Arial"/>
              <a:ea typeface="Arial"/>
              <a:cs typeface="Arial"/>
              <a:sym typeface="Arial"/>
            </a:endParaRPr>
          </a:p>
        </p:txBody>
      </p:sp>
      <p:sp>
        <p:nvSpPr>
          <p:cNvPr id="313" name="Google Shape;313;p81"/>
          <p:cNvSpPr txBox="1"/>
          <p:nvPr/>
        </p:nvSpPr>
        <p:spPr>
          <a:xfrm>
            <a:off x="475643" y="1294047"/>
            <a:ext cx="8358900" cy="16161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2200"/>
              <a:buFont typeface="Arial"/>
              <a:buNone/>
            </a:pPr>
            <a:r>
              <a:rPr b="1" lang="en-US" sz="2200">
                <a:solidFill>
                  <a:srgbClr val="1C1C1C"/>
                </a:solidFill>
                <a:latin typeface="Calibri"/>
                <a:ea typeface="Calibri"/>
                <a:cs typeface="Calibri"/>
                <a:sym typeface="Calibri"/>
              </a:rPr>
              <a:t>Mezzi per:</a:t>
            </a:r>
            <a:endParaRPr b="0" i="0" sz="1400" u="none" cap="none" strike="noStrike">
              <a:solidFill>
                <a:srgbClr val="000000"/>
              </a:solidFill>
              <a:latin typeface="Arial"/>
              <a:ea typeface="Arial"/>
              <a:cs typeface="Arial"/>
              <a:sym typeface="Arial"/>
            </a:endParaRPr>
          </a:p>
          <a:p>
            <a:pPr indent="-327660" lvl="0" marL="457200" rtl="0" algn="l">
              <a:lnSpc>
                <a:spcPct val="115000"/>
              </a:lnSpc>
              <a:spcBef>
                <a:spcPts val="0"/>
              </a:spcBef>
              <a:spcAft>
                <a:spcPts val="0"/>
              </a:spcAft>
              <a:buClr>
                <a:srgbClr val="0070C0"/>
              </a:buClr>
              <a:buSzPts val="1560"/>
              <a:buFont typeface="Noto Sans Symbols"/>
              <a:buChar char="🡺"/>
            </a:pPr>
            <a:r>
              <a:rPr lang="en-US" sz="2000">
                <a:solidFill>
                  <a:srgbClr val="1C1C1C"/>
                </a:solidFill>
                <a:latin typeface="Calibri"/>
                <a:ea typeface="Calibri"/>
                <a:cs typeface="Calibri"/>
                <a:sym typeface="Calibri"/>
              </a:rPr>
              <a:t>Attirare il pubblico su un mezzo digitale (ad esempio, una landing page)</a:t>
            </a:r>
            <a:endParaRPr sz="2000">
              <a:solidFill>
                <a:srgbClr val="1C1C1C"/>
              </a:solidFill>
              <a:latin typeface="Calibri"/>
              <a:ea typeface="Calibri"/>
              <a:cs typeface="Calibri"/>
              <a:sym typeface="Calibri"/>
            </a:endParaRPr>
          </a:p>
          <a:p>
            <a:pPr indent="-327660" lvl="0" marL="457200" rtl="0" algn="l">
              <a:lnSpc>
                <a:spcPct val="115000"/>
              </a:lnSpc>
              <a:spcBef>
                <a:spcPts val="0"/>
              </a:spcBef>
              <a:spcAft>
                <a:spcPts val="0"/>
              </a:spcAft>
              <a:buClr>
                <a:srgbClr val="0070C0"/>
              </a:buClr>
              <a:buSzPts val="1560"/>
              <a:buFont typeface="Noto Sans Symbols"/>
              <a:buChar char="🡺"/>
            </a:pPr>
            <a:r>
              <a:rPr lang="en-US" sz="2000">
                <a:solidFill>
                  <a:srgbClr val="1C1C1C"/>
                </a:solidFill>
                <a:latin typeface="Calibri"/>
                <a:ea typeface="Calibri"/>
                <a:cs typeface="Calibri"/>
                <a:sym typeface="Calibri"/>
              </a:rPr>
              <a:t>Incoraggiare i clic e le azioni specifiche (ad esempio, l'acquisto).</a:t>
            </a:r>
            <a:endParaRPr sz="2000">
              <a:solidFill>
                <a:srgbClr val="1C1C1C"/>
              </a:solidFill>
              <a:latin typeface="Calibri"/>
              <a:ea typeface="Calibri"/>
              <a:cs typeface="Calibri"/>
              <a:sym typeface="Calibri"/>
            </a:endParaRPr>
          </a:p>
          <a:p>
            <a:pPr indent="-327660" lvl="0" marL="457200" rtl="0" algn="l">
              <a:lnSpc>
                <a:spcPct val="115000"/>
              </a:lnSpc>
              <a:spcBef>
                <a:spcPts val="0"/>
              </a:spcBef>
              <a:spcAft>
                <a:spcPts val="0"/>
              </a:spcAft>
              <a:buClr>
                <a:srgbClr val="0070C0"/>
              </a:buClr>
              <a:buSzPts val="1560"/>
              <a:buFont typeface="Noto Sans Symbols"/>
              <a:buChar char="🡺"/>
            </a:pPr>
            <a:r>
              <a:rPr lang="en-US" sz="2000">
                <a:solidFill>
                  <a:srgbClr val="1C1C1C"/>
                </a:solidFill>
                <a:latin typeface="Calibri"/>
                <a:ea typeface="Calibri"/>
                <a:cs typeface="Calibri"/>
                <a:sym typeface="Calibri"/>
              </a:rPr>
              <a:t>Aumentare la consapevolezza del marchio.</a:t>
            </a:r>
            <a:endParaRPr sz="2200">
              <a:solidFill>
                <a:srgbClr val="1C1C1C"/>
              </a:solidFill>
              <a:latin typeface="Calibri"/>
              <a:ea typeface="Calibri"/>
              <a:cs typeface="Calibri"/>
              <a:sym typeface="Calibri"/>
            </a:endParaRPr>
          </a:p>
        </p:txBody>
      </p:sp>
      <p:sp>
        <p:nvSpPr>
          <p:cNvPr id="314" name="Google Shape;314;p81"/>
          <p:cNvSpPr txBox="1"/>
          <p:nvPr/>
        </p:nvSpPr>
        <p:spPr>
          <a:xfrm>
            <a:off x="417587" y="3155529"/>
            <a:ext cx="6410100" cy="2715300"/>
          </a:xfrm>
          <a:prstGeom prst="rect">
            <a:avLst/>
          </a:prstGeom>
          <a:solidFill>
            <a:srgbClr val="7030A0"/>
          </a:solidFill>
          <a:ln>
            <a:noFill/>
          </a:ln>
        </p:spPr>
        <p:txBody>
          <a:bodyPr anchorCtr="0" anchor="t" bIns="45700" lIns="360000" spcFirstLastPara="1" rIns="72000" wrap="square" tIns="45700">
            <a:spAutoFit/>
          </a:bodyPr>
          <a:lstStyle/>
          <a:p>
            <a:pPr indent="0" lvl="0" marL="0" marR="0" rtl="0" algn="l">
              <a:lnSpc>
                <a:spcPct val="150000"/>
              </a:lnSpc>
              <a:spcBef>
                <a:spcPts val="0"/>
              </a:spcBef>
              <a:spcAft>
                <a:spcPts val="0"/>
              </a:spcAft>
              <a:buClr>
                <a:srgbClr val="000000"/>
              </a:buClr>
              <a:buSzPts val="2400"/>
              <a:buFont typeface="Arial"/>
              <a:buNone/>
            </a:pPr>
            <a:r>
              <a:rPr b="1" lang="en-US" sz="2400">
                <a:solidFill>
                  <a:schemeClr val="lt1"/>
                </a:solidFill>
                <a:latin typeface="Calibri"/>
                <a:ea typeface="Calibri"/>
                <a:cs typeface="Calibri"/>
                <a:sym typeface="Calibri"/>
              </a:rPr>
              <a:t>Vantaggi</a:t>
            </a:r>
            <a:r>
              <a:rPr b="1" i="0" lang="en-US" sz="2400" u="none" cap="none" strike="noStrike">
                <a:solidFill>
                  <a:schemeClr val="lt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381000" lvl="0" marL="457200" rtl="0" algn="l">
              <a:lnSpc>
                <a:spcPct val="115000"/>
              </a:lnSpc>
              <a:spcBef>
                <a:spcPts val="0"/>
              </a:spcBef>
              <a:spcAft>
                <a:spcPts val="0"/>
              </a:spcAft>
              <a:buClr>
                <a:srgbClr val="6ECECB"/>
              </a:buClr>
              <a:buSzPts val="2400"/>
              <a:buFont typeface="Calibri"/>
              <a:buChar char="↘"/>
            </a:pPr>
            <a:r>
              <a:rPr lang="en-US" sz="2400">
                <a:solidFill>
                  <a:schemeClr val="lt1"/>
                </a:solidFill>
                <a:latin typeface="Calibri"/>
                <a:ea typeface="Calibri"/>
                <a:cs typeface="Calibri"/>
                <a:sym typeface="Calibri"/>
              </a:rPr>
              <a:t>Diversità (banner, video, rich media, ecc.)</a:t>
            </a:r>
            <a:endParaRPr sz="2400">
              <a:solidFill>
                <a:schemeClr val="lt1"/>
              </a:solidFill>
              <a:latin typeface="Calibri"/>
              <a:ea typeface="Calibri"/>
              <a:cs typeface="Calibri"/>
              <a:sym typeface="Calibri"/>
            </a:endParaRPr>
          </a:p>
          <a:p>
            <a:pPr indent="-381000" lvl="0" marL="457200" rtl="0" algn="l">
              <a:lnSpc>
                <a:spcPct val="115000"/>
              </a:lnSpc>
              <a:spcBef>
                <a:spcPts val="0"/>
              </a:spcBef>
              <a:spcAft>
                <a:spcPts val="0"/>
              </a:spcAft>
              <a:buClr>
                <a:srgbClr val="6ECECB"/>
              </a:buClr>
              <a:buSzPts val="2400"/>
              <a:buFont typeface="Calibri"/>
              <a:buChar char="↘"/>
            </a:pPr>
            <a:r>
              <a:rPr lang="en-US" sz="2400">
                <a:solidFill>
                  <a:schemeClr val="lt1"/>
                </a:solidFill>
                <a:latin typeface="Calibri"/>
                <a:ea typeface="Calibri"/>
                <a:cs typeface="Calibri"/>
                <a:sym typeface="Calibri"/>
              </a:rPr>
              <a:t>Raggiungimento (molte persone in tempi brevi)</a:t>
            </a:r>
            <a:endParaRPr sz="2400">
              <a:solidFill>
                <a:schemeClr val="lt1"/>
              </a:solidFill>
              <a:latin typeface="Calibri"/>
              <a:ea typeface="Calibri"/>
              <a:cs typeface="Calibri"/>
              <a:sym typeface="Calibri"/>
            </a:endParaRPr>
          </a:p>
          <a:p>
            <a:pPr indent="-381000" lvl="0" marL="457200" rtl="0" algn="l">
              <a:lnSpc>
                <a:spcPct val="115000"/>
              </a:lnSpc>
              <a:spcBef>
                <a:spcPts val="0"/>
              </a:spcBef>
              <a:spcAft>
                <a:spcPts val="0"/>
              </a:spcAft>
              <a:buClr>
                <a:srgbClr val="6ECECB"/>
              </a:buClr>
              <a:buSzPts val="2400"/>
              <a:buFont typeface="Calibri"/>
              <a:buChar char="↘"/>
            </a:pPr>
            <a:r>
              <a:rPr lang="en-US" sz="2400">
                <a:solidFill>
                  <a:schemeClr val="lt1"/>
                </a:solidFill>
                <a:latin typeface="Calibri"/>
                <a:ea typeface="Calibri"/>
                <a:cs typeface="Calibri"/>
                <a:sym typeface="Calibri"/>
              </a:rPr>
              <a:t>Targeting (persone specifiche)</a:t>
            </a:r>
            <a:endParaRPr sz="2400">
              <a:solidFill>
                <a:schemeClr val="lt1"/>
              </a:solidFill>
              <a:latin typeface="Calibri"/>
              <a:ea typeface="Calibri"/>
              <a:cs typeface="Calibri"/>
              <a:sym typeface="Calibri"/>
            </a:endParaRPr>
          </a:p>
          <a:p>
            <a:pPr indent="-381000" lvl="0" marL="457200" rtl="0" algn="l">
              <a:lnSpc>
                <a:spcPct val="115000"/>
              </a:lnSpc>
              <a:spcBef>
                <a:spcPts val="0"/>
              </a:spcBef>
              <a:spcAft>
                <a:spcPts val="0"/>
              </a:spcAft>
              <a:buClr>
                <a:srgbClr val="6ECECB"/>
              </a:buClr>
              <a:buSzPts val="2400"/>
              <a:buFont typeface="Calibri"/>
              <a:buChar char="↘"/>
            </a:pPr>
            <a:r>
              <a:rPr lang="en-US" sz="2400">
                <a:solidFill>
                  <a:schemeClr val="lt1"/>
                </a:solidFill>
                <a:latin typeface="Calibri"/>
                <a:ea typeface="Calibri"/>
                <a:cs typeface="Calibri"/>
                <a:sym typeface="Calibri"/>
              </a:rPr>
              <a:t>Misurazione (controllo)</a:t>
            </a:r>
            <a:endParaRPr sz="2400">
              <a:solidFill>
                <a:schemeClr val="lt1"/>
              </a:solidFill>
              <a:latin typeface="Calibri"/>
              <a:ea typeface="Calibri"/>
              <a:cs typeface="Calibri"/>
              <a:sym typeface="Calibri"/>
            </a:endParaRPr>
          </a:p>
        </p:txBody>
      </p:sp>
      <p:sp>
        <p:nvSpPr>
          <p:cNvPr id="315" name="Google Shape;315;p81"/>
          <p:cNvSpPr/>
          <p:nvPr/>
        </p:nvSpPr>
        <p:spPr>
          <a:xfrm>
            <a:off x="7489373" y="4609280"/>
            <a:ext cx="4523120" cy="1566410"/>
          </a:xfrm>
          <a:prstGeom prst="rect">
            <a:avLst/>
          </a:prstGeom>
          <a:solidFill>
            <a:srgbClr val="6ECECB"/>
          </a:solidFill>
          <a:ln>
            <a:noFill/>
          </a:ln>
        </p:spPr>
        <p:txBody>
          <a:bodyPr anchorCtr="0" anchor="t" bIns="45700" lIns="360000" spcFirstLastPara="1" rIns="216000"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lang="en-US" sz="2400">
                <a:solidFill>
                  <a:srgbClr val="0070C0"/>
                </a:solidFill>
                <a:latin typeface="Calibri"/>
                <a:ea typeface="Calibri"/>
                <a:cs typeface="Calibri"/>
                <a:sym typeface="Calibri"/>
              </a:rPr>
              <a:t>Suggerimento veloce!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2400"/>
              <a:buFont typeface="Arial"/>
              <a:buNone/>
            </a:pPr>
            <a:r>
              <a:rPr lang="en-US" sz="2100">
                <a:solidFill>
                  <a:schemeClr val="lt1"/>
                </a:solidFill>
                <a:latin typeface="Calibri"/>
                <a:ea typeface="Calibri"/>
                <a:cs typeface="Calibri"/>
                <a:sym typeface="Calibri"/>
              </a:rPr>
              <a:t>Un annuncio pubblicitario deve essere collegato a una landing page con un obiettivo molto specifico!</a:t>
            </a:r>
            <a:endParaRPr b="0" i="0" sz="2100" u="none" cap="none" strike="noStrike">
              <a:solidFill>
                <a:schemeClr val="lt1"/>
              </a:solidFill>
              <a:latin typeface="Calibri"/>
              <a:ea typeface="Calibri"/>
              <a:cs typeface="Calibri"/>
              <a:sym typeface="Calibri"/>
            </a:endParaRPr>
          </a:p>
        </p:txBody>
      </p:sp>
      <p:pic>
        <p:nvPicPr>
          <p:cNvPr id="316" name="Google Shape;316;p81"/>
          <p:cNvPicPr preferRelativeResize="0"/>
          <p:nvPr/>
        </p:nvPicPr>
        <p:blipFill rotWithShape="1">
          <a:blip r:embed="rId3">
            <a:alphaModFix/>
          </a:blip>
          <a:srcRect b="0" l="0" r="0" t="0"/>
          <a:stretch/>
        </p:blipFill>
        <p:spPr>
          <a:xfrm>
            <a:off x="8616851" y="141512"/>
            <a:ext cx="3415494" cy="4162633"/>
          </a:xfrm>
          <a:prstGeom prst="rect">
            <a:avLst/>
          </a:prstGeom>
          <a:noFill/>
          <a:ln>
            <a:noFill/>
          </a:ln>
        </p:spPr>
      </p:pic>
      <p:sp>
        <p:nvSpPr>
          <p:cNvPr id="317" name="Google Shape;317;p81"/>
          <p:cNvSpPr txBox="1"/>
          <p:nvPr/>
        </p:nvSpPr>
        <p:spPr>
          <a:xfrm>
            <a:off x="9966036" y="4304145"/>
            <a:ext cx="2119027" cy="25391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1" i="0" lang="en-US" sz="1050" u="none" cap="none" strike="noStrike">
                <a:solidFill>
                  <a:srgbClr val="000000"/>
                </a:solidFill>
                <a:latin typeface="Arial"/>
                <a:ea typeface="Arial"/>
                <a:cs typeface="Arial"/>
                <a:sym typeface="Arial"/>
              </a:rPr>
              <a:t>Source: </a:t>
            </a:r>
            <a:r>
              <a:rPr b="0" i="0" lang="en-US" sz="1050" u="none" cap="none" strike="noStrike">
                <a:solidFill>
                  <a:srgbClr val="000000"/>
                </a:solidFill>
                <a:latin typeface="Arial"/>
                <a:ea typeface="Arial"/>
                <a:cs typeface="Arial"/>
                <a:sym typeface="Arial"/>
              </a:rPr>
              <a:t>AdClarity (2016)</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82"/>
          <p:cNvSpPr/>
          <p:nvPr/>
        </p:nvSpPr>
        <p:spPr>
          <a:xfrm>
            <a:off x="124772" y="4907166"/>
            <a:ext cx="1992263" cy="1619594"/>
          </a:xfrm>
          <a:prstGeom prst="triangle">
            <a:avLst>
              <a:gd fmla="val 50000" name="adj"/>
            </a:avLst>
          </a:prstGeom>
          <a:solidFill>
            <a:srgbClr val="20EEF1"/>
          </a:solid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0"/>
              <a:buFont typeface="Arial"/>
              <a:buNone/>
            </a:pPr>
            <a:r>
              <a:rPr b="1" i="0" lang="en-US" sz="10000" u="none" cap="none" strike="noStrike">
                <a:solidFill>
                  <a:schemeClr val="l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323" name="Google Shape;323;p82"/>
          <p:cNvSpPr txBox="1"/>
          <p:nvPr/>
        </p:nvSpPr>
        <p:spPr>
          <a:xfrm>
            <a:off x="446248" y="836929"/>
            <a:ext cx="3312956"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200"/>
              <a:buFont typeface="Arial"/>
              <a:buNone/>
            </a:pPr>
            <a:r>
              <a:rPr b="0" i="0" lang="en-US" sz="3200" u="none" cap="none" strike="noStrike">
                <a:solidFill>
                  <a:srgbClr val="0070C0"/>
                </a:solidFill>
                <a:latin typeface="Calibri"/>
                <a:ea typeface="Calibri"/>
                <a:cs typeface="Calibri"/>
                <a:sym typeface="Calibri"/>
              </a:rPr>
              <a:t>Email Marketing</a:t>
            </a:r>
            <a:endParaRPr b="0" i="0" sz="1400" u="none" cap="none" strike="noStrike">
              <a:solidFill>
                <a:srgbClr val="000000"/>
              </a:solidFill>
              <a:latin typeface="Arial"/>
              <a:ea typeface="Arial"/>
              <a:cs typeface="Arial"/>
              <a:sym typeface="Arial"/>
            </a:endParaRPr>
          </a:p>
        </p:txBody>
      </p:sp>
      <p:sp>
        <p:nvSpPr>
          <p:cNvPr id="324" name="Google Shape;324;p82"/>
          <p:cNvSpPr txBox="1"/>
          <p:nvPr/>
        </p:nvSpPr>
        <p:spPr>
          <a:xfrm>
            <a:off x="4802191" y="4635126"/>
            <a:ext cx="7020300" cy="12006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200000"/>
              </a:lnSpc>
              <a:spcBef>
                <a:spcPts val="0"/>
              </a:spcBef>
              <a:spcAft>
                <a:spcPts val="0"/>
              </a:spcAft>
              <a:buClr>
                <a:schemeClr val="dk1"/>
              </a:buClr>
              <a:buSzPts val="2400"/>
              <a:buFont typeface="Noto Sans Symbols"/>
              <a:buChar char="🡺"/>
            </a:pPr>
            <a:r>
              <a:rPr b="0" i="0" lang="en-US" sz="2400" u="none" cap="none" strike="noStrike">
                <a:solidFill>
                  <a:srgbClr val="000000"/>
                </a:solidFill>
                <a:latin typeface="Arial"/>
                <a:ea typeface="Arial"/>
                <a:cs typeface="Arial"/>
                <a:sym typeface="Arial"/>
              </a:rPr>
              <a:t> </a:t>
            </a:r>
            <a:r>
              <a:rPr lang="en-US" sz="2400">
                <a:solidFill>
                  <a:schemeClr val="dk1"/>
                </a:solidFill>
                <a:latin typeface="Calibri"/>
                <a:ea typeface="Calibri"/>
                <a:cs typeface="Calibri"/>
                <a:sym typeface="Calibri"/>
              </a:rPr>
              <a:t>Raggiungere solo chi è interessato alle informazioni.</a:t>
            </a:r>
            <a:endParaRPr sz="2400">
              <a:solidFill>
                <a:schemeClr val="dk1"/>
              </a:solidFill>
              <a:latin typeface="Calibri"/>
              <a:ea typeface="Calibri"/>
              <a:cs typeface="Calibri"/>
              <a:sym typeface="Calibri"/>
            </a:endParaRPr>
          </a:p>
          <a:p>
            <a:pPr indent="-381000" lvl="0" marL="457200" rtl="0" algn="l">
              <a:lnSpc>
                <a:spcPct val="115000"/>
              </a:lnSpc>
              <a:spcBef>
                <a:spcPts val="0"/>
              </a:spcBef>
              <a:spcAft>
                <a:spcPts val="0"/>
              </a:spcAft>
              <a:buClr>
                <a:schemeClr val="dk1"/>
              </a:buClr>
              <a:buSzPts val="2400"/>
              <a:buFont typeface="Noto Sans Symbols"/>
              <a:buChar char="🡺"/>
            </a:pPr>
            <a:r>
              <a:rPr lang="en-US" sz="2400">
                <a:solidFill>
                  <a:schemeClr val="dk1"/>
                </a:solidFill>
                <a:latin typeface="Calibri"/>
                <a:ea typeface="Calibri"/>
                <a:cs typeface="Calibri"/>
                <a:sym typeface="Calibri"/>
              </a:rPr>
              <a:t> Esistono funzioni di opt-in/opt-out</a:t>
            </a:r>
            <a:endParaRPr sz="2400">
              <a:solidFill>
                <a:schemeClr val="dk1"/>
              </a:solidFill>
              <a:latin typeface="Calibri"/>
              <a:ea typeface="Calibri"/>
              <a:cs typeface="Calibri"/>
              <a:sym typeface="Calibri"/>
            </a:endParaRPr>
          </a:p>
        </p:txBody>
      </p:sp>
      <p:sp>
        <p:nvSpPr>
          <p:cNvPr id="325" name="Google Shape;325;p82"/>
          <p:cNvSpPr txBox="1"/>
          <p:nvPr/>
        </p:nvSpPr>
        <p:spPr>
          <a:xfrm>
            <a:off x="446248" y="1534282"/>
            <a:ext cx="6825000" cy="2767500"/>
          </a:xfrm>
          <a:prstGeom prst="rect">
            <a:avLst/>
          </a:prstGeom>
          <a:noFill/>
          <a:ln>
            <a:noFill/>
          </a:ln>
        </p:spPr>
        <p:txBody>
          <a:bodyPr anchorCtr="0" anchor="t" bIns="45700" lIns="91425" spcFirstLastPara="1" rIns="91425" wrap="square" tIns="45700">
            <a:spAutoFit/>
          </a:bodyPr>
          <a:lstStyle/>
          <a:p>
            <a:pPr indent="-340360" lvl="0" marL="457200" rtl="0" algn="l">
              <a:lnSpc>
                <a:spcPct val="115000"/>
              </a:lnSpc>
              <a:spcBef>
                <a:spcPts val="0"/>
              </a:spcBef>
              <a:spcAft>
                <a:spcPts val="0"/>
              </a:spcAft>
              <a:buClr>
                <a:srgbClr val="0070C0"/>
              </a:buClr>
              <a:buSzPts val="1760"/>
              <a:buFont typeface="Noto Sans Symbols"/>
              <a:buChar char="🡺"/>
            </a:pPr>
            <a:r>
              <a:rPr lang="en-US" sz="2200">
                <a:solidFill>
                  <a:srgbClr val="1C1C1C"/>
                </a:solidFill>
                <a:latin typeface="Calibri"/>
                <a:ea typeface="Calibri"/>
                <a:cs typeface="Calibri"/>
                <a:sym typeface="Calibri"/>
              </a:rPr>
              <a:t>Sviluppare relazioni con i potenziali clienti.</a:t>
            </a:r>
            <a:endParaRPr sz="2200">
              <a:solidFill>
                <a:srgbClr val="1C1C1C"/>
              </a:solidFill>
              <a:latin typeface="Calibri"/>
              <a:ea typeface="Calibri"/>
              <a:cs typeface="Calibri"/>
              <a:sym typeface="Calibri"/>
            </a:endParaRPr>
          </a:p>
          <a:p>
            <a:pPr indent="-340360" lvl="0" marL="457200" rtl="0" algn="l">
              <a:lnSpc>
                <a:spcPct val="115000"/>
              </a:lnSpc>
              <a:spcBef>
                <a:spcPts val="0"/>
              </a:spcBef>
              <a:spcAft>
                <a:spcPts val="0"/>
              </a:spcAft>
              <a:buClr>
                <a:srgbClr val="0070C0"/>
              </a:buClr>
              <a:buSzPts val="1760"/>
              <a:buFont typeface="Noto Sans Symbols"/>
              <a:buChar char="🡺"/>
            </a:pPr>
            <a:r>
              <a:rPr lang="en-US" sz="2200">
                <a:solidFill>
                  <a:srgbClr val="1C1C1C"/>
                </a:solidFill>
                <a:latin typeface="Calibri"/>
                <a:ea typeface="Calibri"/>
                <a:cs typeface="Calibri"/>
                <a:sym typeface="Calibri"/>
              </a:rPr>
              <a:t>Mantenere i clienti informati.</a:t>
            </a:r>
            <a:endParaRPr sz="2200">
              <a:solidFill>
                <a:srgbClr val="1C1C1C"/>
              </a:solidFill>
              <a:latin typeface="Calibri"/>
              <a:ea typeface="Calibri"/>
              <a:cs typeface="Calibri"/>
              <a:sym typeface="Calibri"/>
            </a:endParaRPr>
          </a:p>
          <a:p>
            <a:pPr indent="-340360" lvl="0" marL="457200" rtl="0" algn="l">
              <a:lnSpc>
                <a:spcPct val="115000"/>
              </a:lnSpc>
              <a:spcBef>
                <a:spcPts val="0"/>
              </a:spcBef>
              <a:spcAft>
                <a:spcPts val="0"/>
              </a:spcAft>
              <a:buClr>
                <a:srgbClr val="0070C0"/>
              </a:buClr>
              <a:buSzPts val="1760"/>
              <a:buFont typeface="Noto Sans Symbols"/>
              <a:buChar char="🡺"/>
            </a:pPr>
            <a:r>
              <a:rPr lang="en-US" sz="2200">
                <a:solidFill>
                  <a:srgbClr val="1C1C1C"/>
                </a:solidFill>
                <a:latin typeface="Calibri"/>
                <a:ea typeface="Calibri"/>
                <a:cs typeface="Calibri"/>
                <a:sym typeface="Calibri"/>
              </a:rPr>
              <a:t>Adattare il messaggio al pubblico o addirittura personalizzarlo.</a:t>
            </a:r>
            <a:endParaRPr sz="2200">
              <a:solidFill>
                <a:srgbClr val="1C1C1C"/>
              </a:solidFill>
              <a:latin typeface="Calibri"/>
              <a:ea typeface="Calibri"/>
              <a:cs typeface="Calibri"/>
              <a:sym typeface="Calibri"/>
            </a:endParaRPr>
          </a:p>
          <a:p>
            <a:pPr indent="-340360" lvl="0" marL="457200" rtl="0" algn="l">
              <a:lnSpc>
                <a:spcPct val="115000"/>
              </a:lnSpc>
              <a:spcBef>
                <a:spcPts val="0"/>
              </a:spcBef>
              <a:spcAft>
                <a:spcPts val="0"/>
              </a:spcAft>
              <a:buClr>
                <a:srgbClr val="0070C0"/>
              </a:buClr>
              <a:buSzPts val="1760"/>
              <a:buFont typeface="Noto Sans Symbols"/>
              <a:buChar char="🡺"/>
            </a:pPr>
            <a:r>
              <a:rPr lang="en-US" sz="2200">
                <a:solidFill>
                  <a:srgbClr val="1C1C1C"/>
                </a:solidFill>
                <a:latin typeface="Calibri"/>
                <a:ea typeface="Calibri"/>
                <a:cs typeface="Calibri"/>
                <a:sym typeface="Calibri"/>
              </a:rPr>
              <a:t>È economico e facile da applicare.</a:t>
            </a:r>
            <a:endParaRPr sz="2200">
              <a:solidFill>
                <a:srgbClr val="1C1C1C"/>
              </a:solidFill>
              <a:latin typeface="Calibri"/>
              <a:ea typeface="Calibri"/>
              <a:cs typeface="Calibri"/>
              <a:sym typeface="Calibri"/>
            </a:endParaRPr>
          </a:p>
          <a:p>
            <a:pPr indent="-340360" lvl="0" marL="457200" rtl="0" algn="l">
              <a:lnSpc>
                <a:spcPct val="115000"/>
              </a:lnSpc>
              <a:spcBef>
                <a:spcPts val="0"/>
              </a:spcBef>
              <a:spcAft>
                <a:spcPts val="0"/>
              </a:spcAft>
              <a:buClr>
                <a:srgbClr val="0070C0"/>
              </a:buClr>
              <a:buSzPts val="1760"/>
              <a:buFont typeface="Noto Sans Symbols"/>
              <a:buChar char="🡺"/>
            </a:pPr>
            <a:r>
              <a:rPr lang="en-US" sz="2200">
                <a:solidFill>
                  <a:srgbClr val="1C1C1C"/>
                </a:solidFill>
                <a:latin typeface="Calibri"/>
                <a:ea typeface="Calibri"/>
                <a:cs typeface="Calibri"/>
                <a:sym typeface="Calibri"/>
              </a:rPr>
              <a:t>Esistono possibilità automatizzate (ad esempio, MailChimp).</a:t>
            </a:r>
            <a:endParaRPr sz="2200">
              <a:solidFill>
                <a:srgbClr val="1C1C1C"/>
              </a:solidFill>
              <a:latin typeface="Calibri"/>
              <a:ea typeface="Calibri"/>
              <a:cs typeface="Calibri"/>
              <a:sym typeface="Calibri"/>
            </a:endParaRPr>
          </a:p>
        </p:txBody>
      </p:sp>
      <p:sp>
        <p:nvSpPr>
          <p:cNvPr id="326" name="Google Shape;326;p82"/>
          <p:cNvSpPr txBox="1"/>
          <p:nvPr/>
        </p:nvSpPr>
        <p:spPr>
          <a:xfrm>
            <a:off x="1649269" y="4907166"/>
            <a:ext cx="3152922"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lang="en-US" sz="3000">
                <a:solidFill>
                  <a:schemeClr val="dk1"/>
                </a:solidFill>
                <a:latin typeface="Calibri"/>
                <a:ea typeface="Calibri"/>
                <a:cs typeface="Calibri"/>
                <a:sym typeface="Calibri"/>
              </a:rPr>
              <a:t>Diverso dallo spam</a:t>
            </a:r>
            <a:endParaRPr b="0" i="0" sz="1400" u="none" cap="none" strike="noStrike">
              <a:solidFill>
                <a:srgbClr val="000000"/>
              </a:solidFill>
              <a:latin typeface="Arial"/>
              <a:ea typeface="Arial"/>
              <a:cs typeface="Arial"/>
              <a:sym typeface="Arial"/>
            </a:endParaRPr>
          </a:p>
        </p:txBody>
      </p:sp>
      <p:sp>
        <p:nvSpPr>
          <p:cNvPr id="327" name="Google Shape;327;p82"/>
          <p:cNvSpPr/>
          <p:nvPr/>
        </p:nvSpPr>
        <p:spPr>
          <a:xfrm>
            <a:off x="7428681" y="1394801"/>
            <a:ext cx="4414982" cy="2193894"/>
          </a:xfrm>
          <a:prstGeom prst="rect">
            <a:avLst/>
          </a:prstGeom>
          <a:solidFill>
            <a:srgbClr val="7030A0"/>
          </a:solidFill>
          <a:ln>
            <a:noFill/>
          </a:ln>
        </p:spPr>
        <p:txBody>
          <a:bodyPr anchorCtr="0" anchor="t" bIns="45700" lIns="360000" spcFirstLastPara="1" rIns="216000"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lang="en-US" sz="2400">
                <a:solidFill>
                  <a:srgbClr val="20EEF1"/>
                </a:solidFill>
                <a:latin typeface="Calibri"/>
                <a:ea typeface="Calibri"/>
                <a:cs typeface="Calibri"/>
                <a:sym typeface="Calibri"/>
              </a:rPr>
              <a:t>Suggerimento veloce!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2400"/>
              <a:buFont typeface="Arial"/>
              <a:buNone/>
            </a:pPr>
            <a:r>
              <a:rPr lang="en-US" sz="2400">
                <a:solidFill>
                  <a:schemeClr val="lt1"/>
                </a:solidFill>
                <a:latin typeface="Calibri"/>
                <a:ea typeface="Calibri"/>
                <a:cs typeface="Calibri"/>
                <a:sym typeface="Calibri"/>
              </a:rPr>
              <a:t>Quando utilizzi l'email marketing, devi rispettare il Regolamento Generale sulla Protezione dei Dati (GDPR).</a:t>
            </a:r>
            <a:endParaRPr b="0" i="0" sz="2400" u="none" cap="none" strike="noStrike">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83"/>
          <p:cNvSpPr/>
          <p:nvPr/>
        </p:nvSpPr>
        <p:spPr>
          <a:xfrm>
            <a:off x="8116479" y="116113"/>
            <a:ext cx="3886226" cy="6676570"/>
          </a:xfrm>
          <a:prstGeom prst="rect">
            <a:avLst/>
          </a:prstGeom>
          <a:solidFill>
            <a:srgbClr val="06494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3" name="Google Shape;333;p83"/>
          <p:cNvSpPr txBox="1"/>
          <p:nvPr/>
        </p:nvSpPr>
        <p:spPr>
          <a:xfrm>
            <a:off x="431142" y="840529"/>
            <a:ext cx="2988577" cy="6973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200"/>
              <a:buFont typeface="Arial"/>
              <a:buNone/>
            </a:pPr>
            <a:r>
              <a:rPr lang="en-US" sz="3200">
                <a:solidFill>
                  <a:srgbClr val="0070C0"/>
                </a:solidFill>
                <a:latin typeface="Calibri"/>
                <a:ea typeface="Calibri"/>
                <a:cs typeface="Calibri"/>
                <a:sym typeface="Calibri"/>
              </a:rPr>
              <a:t>I social media</a:t>
            </a:r>
            <a:endParaRPr b="0" i="0" sz="1400" u="none" cap="none" strike="noStrike">
              <a:solidFill>
                <a:srgbClr val="000000"/>
              </a:solidFill>
              <a:latin typeface="Arial"/>
              <a:ea typeface="Arial"/>
              <a:cs typeface="Arial"/>
              <a:sym typeface="Arial"/>
            </a:endParaRPr>
          </a:p>
        </p:txBody>
      </p:sp>
      <p:sp>
        <p:nvSpPr>
          <p:cNvPr id="334" name="Google Shape;334;p83"/>
          <p:cNvSpPr txBox="1"/>
          <p:nvPr/>
        </p:nvSpPr>
        <p:spPr>
          <a:xfrm>
            <a:off x="431142" y="1537882"/>
            <a:ext cx="4791900" cy="1599300"/>
          </a:xfrm>
          <a:prstGeom prst="rect">
            <a:avLst/>
          </a:prstGeom>
          <a:noFill/>
          <a:ln>
            <a:noFill/>
          </a:ln>
        </p:spPr>
        <p:txBody>
          <a:bodyPr anchorCtr="0" anchor="t" bIns="45700" lIns="91425" spcFirstLastPara="1" rIns="91425" wrap="square" tIns="45700">
            <a:spAutoFit/>
          </a:bodyPr>
          <a:lstStyle/>
          <a:p>
            <a:pPr indent="-340360" lvl="0" marL="457200" rtl="0" algn="l">
              <a:lnSpc>
                <a:spcPct val="115000"/>
              </a:lnSpc>
              <a:spcBef>
                <a:spcPts val="0"/>
              </a:spcBef>
              <a:spcAft>
                <a:spcPts val="0"/>
              </a:spcAft>
              <a:buClr>
                <a:srgbClr val="0070C0"/>
              </a:buClr>
              <a:buSzPts val="1760"/>
              <a:buFont typeface="Noto Sans Symbols"/>
              <a:buChar char="🡺"/>
            </a:pPr>
            <a:r>
              <a:rPr lang="en-US" sz="2200">
                <a:solidFill>
                  <a:srgbClr val="1C1C1C"/>
                </a:solidFill>
                <a:latin typeface="Calibri"/>
                <a:ea typeface="Calibri"/>
                <a:cs typeface="Calibri"/>
                <a:sym typeface="Calibri"/>
              </a:rPr>
              <a:t>Pianifica i tuoi post.</a:t>
            </a:r>
            <a:endParaRPr sz="2200">
              <a:solidFill>
                <a:srgbClr val="1C1C1C"/>
              </a:solidFill>
              <a:latin typeface="Calibri"/>
              <a:ea typeface="Calibri"/>
              <a:cs typeface="Calibri"/>
              <a:sym typeface="Calibri"/>
            </a:endParaRPr>
          </a:p>
          <a:p>
            <a:pPr indent="-340360" lvl="0" marL="457200" rtl="0" algn="l">
              <a:lnSpc>
                <a:spcPct val="115000"/>
              </a:lnSpc>
              <a:spcBef>
                <a:spcPts val="0"/>
              </a:spcBef>
              <a:spcAft>
                <a:spcPts val="0"/>
              </a:spcAft>
              <a:buClr>
                <a:srgbClr val="0070C0"/>
              </a:buClr>
              <a:buSzPts val="1760"/>
              <a:buFont typeface="Noto Sans Symbols"/>
              <a:buChar char="🡺"/>
            </a:pPr>
            <a:r>
              <a:rPr lang="en-US" sz="2200">
                <a:solidFill>
                  <a:srgbClr val="1C1C1C"/>
                </a:solidFill>
                <a:latin typeface="Calibri"/>
                <a:ea typeface="Calibri"/>
                <a:cs typeface="Calibri"/>
                <a:sym typeface="Calibri"/>
              </a:rPr>
              <a:t>Crea nuovi contenuti.</a:t>
            </a:r>
            <a:endParaRPr sz="2200">
              <a:solidFill>
                <a:srgbClr val="1C1C1C"/>
              </a:solidFill>
              <a:latin typeface="Calibri"/>
              <a:ea typeface="Calibri"/>
              <a:cs typeface="Calibri"/>
              <a:sym typeface="Calibri"/>
            </a:endParaRPr>
          </a:p>
          <a:p>
            <a:pPr indent="-340360" lvl="0" marL="457200" rtl="0" algn="l">
              <a:lnSpc>
                <a:spcPct val="115000"/>
              </a:lnSpc>
              <a:spcBef>
                <a:spcPts val="0"/>
              </a:spcBef>
              <a:spcAft>
                <a:spcPts val="0"/>
              </a:spcAft>
              <a:buClr>
                <a:srgbClr val="0070C0"/>
              </a:buClr>
              <a:buSzPts val="1760"/>
              <a:buFont typeface="Noto Sans Symbols"/>
              <a:buChar char="🡺"/>
            </a:pPr>
            <a:r>
              <a:rPr lang="en-US" sz="2200">
                <a:solidFill>
                  <a:srgbClr val="1C1C1C"/>
                </a:solidFill>
                <a:latin typeface="Calibri"/>
                <a:ea typeface="Calibri"/>
                <a:cs typeface="Calibri"/>
                <a:sym typeface="Calibri"/>
              </a:rPr>
              <a:t>Adatta i contenuti alle piattaforme.</a:t>
            </a:r>
            <a:endParaRPr sz="2200">
              <a:solidFill>
                <a:srgbClr val="1C1C1C"/>
              </a:solidFill>
              <a:latin typeface="Calibri"/>
              <a:ea typeface="Calibri"/>
              <a:cs typeface="Calibri"/>
              <a:sym typeface="Calibri"/>
            </a:endParaRPr>
          </a:p>
          <a:p>
            <a:pPr indent="-340360" lvl="0" marL="457200" rtl="0" algn="l">
              <a:lnSpc>
                <a:spcPct val="115000"/>
              </a:lnSpc>
              <a:spcBef>
                <a:spcPts val="0"/>
              </a:spcBef>
              <a:spcAft>
                <a:spcPts val="0"/>
              </a:spcAft>
              <a:buClr>
                <a:srgbClr val="0070C0"/>
              </a:buClr>
              <a:buSzPts val="1760"/>
              <a:buFont typeface="Noto Sans Symbols"/>
              <a:buChar char="🡺"/>
            </a:pPr>
            <a:r>
              <a:rPr lang="en-US" sz="2200">
                <a:solidFill>
                  <a:srgbClr val="1C1C1C"/>
                </a:solidFill>
                <a:latin typeface="Calibri"/>
                <a:ea typeface="Calibri"/>
                <a:cs typeface="Calibri"/>
                <a:sym typeface="Calibri"/>
              </a:rPr>
              <a:t>Monitora e misura.</a:t>
            </a:r>
            <a:endParaRPr sz="2200">
              <a:solidFill>
                <a:srgbClr val="1C1C1C"/>
              </a:solidFill>
              <a:latin typeface="Calibri"/>
              <a:ea typeface="Calibri"/>
              <a:cs typeface="Calibri"/>
              <a:sym typeface="Calibri"/>
            </a:endParaRPr>
          </a:p>
        </p:txBody>
      </p:sp>
      <p:sp>
        <p:nvSpPr>
          <p:cNvPr id="335" name="Google Shape;335;p83"/>
          <p:cNvSpPr/>
          <p:nvPr/>
        </p:nvSpPr>
        <p:spPr>
          <a:xfrm>
            <a:off x="290280" y="3396347"/>
            <a:ext cx="5428350" cy="2513781"/>
          </a:xfrm>
          <a:prstGeom prst="rect">
            <a:avLst/>
          </a:prstGeom>
          <a:solidFill>
            <a:srgbClr val="0099CC"/>
          </a:solidFill>
          <a:ln cap="flat" cmpd="sng" w="25400">
            <a:solidFill>
              <a:srgbClr val="0099CC"/>
            </a:solidFill>
            <a:prstDash val="solid"/>
            <a:round/>
            <a:headEnd len="sm" w="sm" type="none"/>
            <a:tailEnd len="sm" w="sm" type="none"/>
          </a:ln>
        </p:spPr>
        <p:txBody>
          <a:bodyPr anchorCtr="0" anchor="t" bIns="45700" lIns="360000" spcFirstLastPara="1" rIns="216000"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lang="en-US" sz="2400">
                <a:solidFill>
                  <a:srgbClr val="20EEF1"/>
                </a:solidFill>
                <a:latin typeface="Calibri"/>
                <a:ea typeface="Calibri"/>
                <a:cs typeface="Calibri"/>
                <a:sym typeface="Calibri"/>
              </a:rPr>
              <a:t>Suggerimento veloce!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2400"/>
              <a:buFont typeface="Arial"/>
              <a:buNone/>
            </a:pPr>
            <a:r>
              <a:rPr lang="en-US" sz="2400">
                <a:solidFill>
                  <a:schemeClr val="lt1"/>
                </a:solidFill>
                <a:latin typeface="Calibri"/>
                <a:ea typeface="Calibri"/>
                <a:cs typeface="Calibri"/>
                <a:sym typeface="Calibri"/>
              </a:rPr>
              <a:t>Facebook, Instagram, Twitter, LinkedIn e Snapchat sono piattaforme importanti per il turismo, ma Tripadvisor ha un'enorme influenza sulla decisione di acquisto.</a:t>
            </a:r>
            <a:endParaRPr b="0" i="0" sz="2400" u="none" cap="none" strike="noStrike">
              <a:solidFill>
                <a:schemeClr val="lt1"/>
              </a:solidFill>
              <a:latin typeface="Calibri"/>
              <a:ea typeface="Calibri"/>
              <a:cs typeface="Calibri"/>
              <a:sym typeface="Calibri"/>
            </a:endParaRPr>
          </a:p>
        </p:txBody>
      </p:sp>
      <p:sp>
        <p:nvSpPr>
          <p:cNvPr id="336" name="Google Shape;336;p83"/>
          <p:cNvSpPr txBox="1"/>
          <p:nvPr/>
        </p:nvSpPr>
        <p:spPr>
          <a:xfrm>
            <a:off x="8169592" y="221083"/>
            <a:ext cx="3780000" cy="3010800"/>
          </a:xfrm>
          <a:prstGeom prst="rect">
            <a:avLst/>
          </a:prstGeom>
          <a:noFill/>
          <a:ln>
            <a:noFill/>
          </a:ln>
        </p:spPr>
        <p:txBody>
          <a:bodyPr anchorCtr="0" anchor="t" bIns="45700" lIns="91425" spcFirstLastPara="1" rIns="91425" wrap="square" tIns="45700">
            <a:spAutoFit/>
          </a:bodyPr>
          <a:lstStyle/>
          <a:p>
            <a:pPr indent="0" lvl="0" marL="457200" rtl="0" algn="l">
              <a:lnSpc>
                <a:spcPct val="115000"/>
              </a:lnSpc>
              <a:spcBef>
                <a:spcPts val="0"/>
              </a:spcBef>
              <a:spcAft>
                <a:spcPts val="0"/>
              </a:spcAft>
              <a:buNone/>
            </a:pPr>
            <a:r>
              <a:rPr b="1" lang="en-US" sz="2400">
                <a:solidFill>
                  <a:srgbClr val="20EEF1"/>
                </a:solidFill>
                <a:latin typeface="Calibri"/>
                <a:ea typeface="Calibri"/>
                <a:cs typeface="Calibri"/>
                <a:sym typeface="Calibri"/>
              </a:rPr>
              <a:t>Fare</a:t>
            </a:r>
            <a:endParaRPr b="1" sz="2400">
              <a:solidFill>
                <a:srgbClr val="20EEF1"/>
              </a:solidFill>
              <a:latin typeface="Calibri"/>
              <a:ea typeface="Calibri"/>
              <a:cs typeface="Calibri"/>
              <a:sym typeface="Calibri"/>
            </a:endParaRPr>
          </a:p>
          <a:p>
            <a:pPr indent="-381000" lvl="0" marL="457200" rtl="0" algn="l">
              <a:lnSpc>
                <a:spcPct val="115000"/>
              </a:lnSpc>
              <a:spcBef>
                <a:spcPts val="0"/>
              </a:spcBef>
              <a:spcAft>
                <a:spcPts val="0"/>
              </a:spcAft>
              <a:buClr>
                <a:srgbClr val="6ECECB"/>
              </a:buClr>
              <a:buSzPts val="2400"/>
              <a:buFont typeface="Calibri"/>
              <a:buChar char="↘"/>
            </a:pPr>
            <a:r>
              <a:rPr b="1" lang="en-US" sz="2400">
                <a:solidFill>
                  <a:srgbClr val="20EEF1"/>
                </a:solidFill>
                <a:latin typeface="Calibri"/>
                <a:ea typeface="Calibri"/>
                <a:cs typeface="Calibri"/>
                <a:sym typeface="Calibri"/>
              </a:rPr>
              <a:t> Pubblica frequentemente</a:t>
            </a:r>
            <a:endParaRPr b="1" sz="2400">
              <a:solidFill>
                <a:srgbClr val="20EEF1"/>
              </a:solidFill>
              <a:latin typeface="Calibri"/>
              <a:ea typeface="Calibri"/>
              <a:cs typeface="Calibri"/>
              <a:sym typeface="Calibri"/>
            </a:endParaRPr>
          </a:p>
          <a:p>
            <a:pPr indent="-381000" lvl="0" marL="457200" rtl="0" algn="l">
              <a:lnSpc>
                <a:spcPct val="115000"/>
              </a:lnSpc>
              <a:spcBef>
                <a:spcPts val="0"/>
              </a:spcBef>
              <a:spcAft>
                <a:spcPts val="0"/>
              </a:spcAft>
              <a:buClr>
                <a:srgbClr val="6ECECB"/>
              </a:buClr>
              <a:buSzPts val="2400"/>
              <a:buFont typeface="Calibri"/>
              <a:buChar char="↘"/>
            </a:pPr>
            <a:r>
              <a:rPr b="1" lang="en-US" sz="2400">
                <a:solidFill>
                  <a:srgbClr val="20EEF1"/>
                </a:solidFill>
                <a:latin typeface="Calibri"/>
                <a:ea typeface="Calibri"/>
                <a:cs typeface="Calibri"/>
                <a:sym typeface="Calibri"/>
              </a:rPr>
              <a:t> Coinvolgere i clienti</a:t>
            </a:r>
            <a:endParaRPr b="1" sz="2400">
              <a:solidFill>
                <a:srgbClr val="20EEF1"/>
              </a:solidFill>
              <a:latin typeface="Calibri"/>
              <a:ea typeface="Calibri"/>
              <a:cs typeface="Calibri"/>
              <a:sym typeface="Calibri"/>
            </a:endParaRPr>
          </a:p>
          <a:p>
            <a:pPr indent="-381000" lvl="0" marL="457200" rtl="0" algn="l">
              <a:lnSpc>
                <a:spcPct val="115000"/>
              </a:lnSpc>
              <a:spcBef>
                <a:spcPts val="0"/>
              </a:spcBef>
              <a:spcAft>
                <a:spcPts val="0"/>
              </a:spcAft>
              <a:buClr>
                <a:srgbClr val="6ECECB"/>
              </a:buClr>
              <a:buSzPts val="2400"/>
              <a:buFont typeface="Calibri"/>
              <a:buChar char="↘"/>
            </a:pPr>
            <a:r>
              <a:rPr b="1" lang="en-US" sz="2400">
                <a:solidFill>
                  <a:srgbClr val="20EEF1"/>
                </a:solidFill>
                <a:latin typeface="Calibri"/>
                <a:ea typeface="Calibri"/>
                <a:cs typeface="Calibri"/>
                <a:sym typeface="Calibri"/>
              </a:rPr>
              <a:t> Coerenza dei contenuti</a:t>
            </a:r>
            <a:endParaRPr b="1" sz="2400">
              <a:solidFill>
                <a:srgbClr val="20EEF1"/>
              </a:solidFill>
              <a:latin typeface="Calibri"/>
              <a:ea typeface="Calibri"/>
              <a:cs typeface="Calibri"/>
              <a:sym typeface="Calibri"/>
            </a:endParaRPr>
          </a:p>
          <a:p>
            <a:pPr indent="-381000" lvl="0" marL="457200" rtl="0" algn="l">
              <a:lnSpc>
                <a:spcPct val="115000"/>
              </a:lnSpc>
              <a:spcBef>
                <a:spcPts val="0"/>
              </a:spcBef>
              <a:spcAft>
                <a:spcPts val="0"/>
              </a:spcAft>
              <a:buClr>
                <a:srgbClr val="6ECECB"/>
              </a:buClr>
              <a:buSzPts val="2400"/>
              <a:buFont typeface="Calibri"/>
              <a:buChar char="↘"/>
            </a:pPr>
            <a:r>
              <a:rPr b="1" lang="en-US" sz="2400">
                <a:solidFill>
                  <a:srgbClr val="20EEF1"/>
                </a:solidFill>
                <a:latin typeface="Calibri"/>
                <a:ea typeface="Calibri"/>
                <a:cs typeface="Calibri"/>
                <a:sym typeface="Calibri"/>
              </a:rPr>
              <a:t> Sii breve e dolce</a:t>
            </a:r>
            <a:endParaRPr b="1" sz="2400">
              <a:solidFill>
                <a:srgbClr val="20EEF1"/>
              </a:solidFill>
              <a:latin typeface="Calibri"/>
              <a:ea typeface="Calibri"/>
              <a:cs typeface="Calibri"/>
              <a:sym typeface="Calibri"/>
            </a:endParaRPr>
          </a:p>
          <a:p>
            <a:pPr indent="-381000" lvl="0" marL="457200" rtl="0" algn="l">
              <a:lnSpc>
                <a:spcPct val="115000"/>
              </a:lnSpc>
              <a:spcBef>
                <a:spcPts val="0"/>
              </a:spcBef>
              <a:spcAft>
                <a:spcPts val="0"/>
              </a:spcAft>
              <a:buClr>
                <a:srgbClr val="6ECECB"/>
              </a:buClr>
              <a:buSzPts val="2400"/>
              <a:buFont typeface="Calibri"/>
              <a:buChar char="↘"/>
            </a:pPr>
            <a:r>
              <a:rPr b="1" lang="en-US" sz="2400">
                <a:solidFill>
                  <a:srgbClr val="20EEF1"/>
                </a:solidFill>
                <a:latin typeface="Calibri"/>
                <a:ea typeface="Calibri"/>
                <a:cs typeface="Calibri"/>
                <a:sym typeface="Calibri"/>
              </a:rPr>
              <a:t> Sii autentico</a:t>
            </a:r>
            <a:endParaRPr b="1" sz="2400">
              <a:solidFill>
                <a:srgbClr val="20EEF1"/>
              </a:solidFill>
              <a:latin typeface="Calibri"/>
              <a:ea typeface="Calibri"/>
              <a:cs typeface="Calibri"/>
              <a:sym typeface="Calibri"/>
            </a:endParaRPr>
          </a:p>
        </p:txBody>
      </p:sp>
      <p:sp>
        <p:nvSpPr>
          <p:cNvPr id="337" name="Google Shape;337;p83"/>
          <p:cNvSpPr txBox="1"/>
          <p:nvPr/>
        </p:nvSpPr>
        <p:spPr>
          <a:xfrm>
            <a:off x="8207049" y="3431959"/>
            <a:ext cx="3780000" cy="3324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US" sz="2400">
                <a:solidFill>
                  <a:schemeClr val="lt1"/>
                </a:solidFill>
                <a:latin typeface="Calibri"/>
                <a:ea typeface="Calibri"/>
                <a:cs typeface="Calibri"/>
                <a:sym typeface="Calibri"/>
              </a:rPr>
              <a:t>Non farlo</a:t>
            </a:r>
            <a:endParaRPr b="0" i="0" sz="1400" u="none" cap="none" strike="noStrike">
              <a:solidFill>
                <a:srgbClr val="000000"/>
              </a:solidFill>
              <a:latin typeface="Arial"/>
              <a:ea typeface="Arial"/>
              <a:cs typeface="Arial"/>
              <a:sym typeface="Arial"/>
            </a:endParaRPr>
          </a:p>
          <a:p>
            <a:pPr indent="-152400" lvl="0" marL="0" marR="0" rtl="0" algn="l">
              <a:lnSpc>
                <a:spcPct val="100000"/>
              </a:lnSpc>
              <a:spcBef>
                <a:spcPts val="0"/>
              </a:spcBef>
              <a:spcAft>
                <a:spcPts val="0"/>
              </a:spcAft>
              <a:buClr>
                <a:schemeClr val="lt1"/>
              </a:buClr>
              <a:buSzPts val="2400"/>
              <a:buFont typeface="Calibri"/>
              <a:buChar char="↘"/>
            </a:pPr>
            <a:r>
              <a:rPr b="0" i="0" lang="en-US" sz="2400" u="none" cap="none" strike="noStrike">
                <a:solidFill>
                  <a:schemeClr val="lt1"/>
                </a:solidFill>
                <a:latin typeface="Calibri"/>
                <a:ea typeface="Calibri"/>
                <a:cs typeface="Calibri"/>
                <a:sym typeface="Calibri"/>
              </a:rPr>
              <a:t> </a:t>
            </a:r>
            <a:r>
              <a:rPr lang="en-US" sz="2400">
                <a:solidFill>
                  <a:schemeClr val="lt1"/>
                </a:solidFill>
                <a:latin typeface="Calibri"/>
                <a:ea typeface="Calibri"/>
                <a:cs typeface="Calibri"/>
                <a:sym typeface="Calibri"/>
              </a:rPr>
              <a:t>Essere silenziosi e inattivi</a:t>
            </a:r>
            <a:endParaRPr sz="2400">
              <a:solidFill>
                <a:schemeClr val="lt1"/>
              </a:solidFill>
              <a:latin typeface="Calibri"/>
              <a:ea typeface="Calibri"/>
              <a:cs typeface="Calibri"/>
              <a:sym typeface="Calibri"/>
            </a:endParaRPr>
          </a:p>
          <a:p>
            <a:pPr indent="-381000" lvl="0" marL="457200" rtl="0" algn="l">
              <a:lnSpc>
                <a:spcPct val="115000"/>
              </a:lnSpc>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 Ignorare i clienti</a:t>
            </a:r>
            <a:endParaRPr sz="2400">
              <a:solidFill>
                <a:schemeClr val="lt1"/>
              </a:solidFill>
              <a:latin typeface="Calibri"/>
              <a:ea typeface="Calibri"/>
              <a:cs typeface="Calibri"/>
              <a:sym typeface="Calibri"/>
            </a:endParaRPr>
          </a:p>
          <a:p>
            <a:pPr indent="-381000" lvl="0" marL="457200" rtl="0" algn="l">
              <a:lnSpc>
                <a:spcPct val="115000"/>
              </a:lnSpc>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 Pubblicare contenuti irrilevanti</a:t>
            </a:r>
            <a:endParaRPr sz="2400">
              <a:solidFill>
                <a:schemeClr val="lt1"/>
              </a:solidFill>
              <a:latin typeface="Calibri"/>
              <a:ea typeface="Calibri"/>
              <a:cs typeface="Calibri"/>
              <a:sym typeface="Calibri"/>
            </a:endParaRPr>
          </a:p>
          <a:p>
            <a:pPr indent="-381000" lvl="0" marL="457200" rtl="0" algn="l">
              <a:lnSpc>
                <a:spcPct val="115000"/>
              </a:lnSpc>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 Spam</a:t>
            </a:r>
            <a:endParaRPr sz="2400">
              <a:solidFill>
                <a:schemeClr val="lt1"/>
              </a:solidFill>
              <a:latin typeface="Calibri"/>
              <a:ea typeface="Calibri"/>
              <a:cs typeface="Calibri"/>
              <a:sym typeface="Calibri"/>
            </a:endParaRPr>
          </a:p>
          <a:p>
            <a:pPr indent="-381000" lvl="0" marL="457200" rtl="0" algn="l">
              <a:lnSpc>
                <a:spcPct val="115000"/>
              </a:lnSpc>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 Vendi sempre</a:t>
            </a:r>
            <a:endParaRPr sz="2400">
              <a:solidFill>
                <a:schemeClr val="lt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2400">
              <a:solidFill>
                <a:schemeClr val="lt1"/>
              </a:solidFill>
              <a:latin typeface="Calibri"/>
              <a:ea typeface="Calibri"/>
              <a:cs typeface="Calibri"/>
              <a:sym typeface="Calibri"/>
            </a:endParaRPr>
          </a:p>
        </p:txBody>
      </p:sp>
      <p:pic>
        <p:nvPicPr>
          <p:cNvPr descr="BAR HINTZE RIBEIRO, Ponta Delgada - Comentários de restaurantes -  Tripadvisor" id="338" name="Google Shape;338;p83"/>
          <p:cNvPicPr preferRelativeResize="0"/>
          <p:nvPr/>
        </p:nvPicPr>
        <p:blipFill rotWithShape="1">
          <a:blip r:embed="rId3">
            <a:alphaModFix/>
          </a:blip>
          <a:srcRect b="0" l="0" r="0" t="0"/>
          <a:stretch/>
        </p:blipFill>
        <p:spPr>
          <a:xfrm>
            <a:off x="5607339" y="3986015"/>
            <a:ext cx="1983632" cy="1334443"/>
          </a:xfrm>
          <a:prstGeom prst="rect">
            <a:avLst/>
          </a:prstGeom>
          <a:noFill/>
          <a:ln cap="flat" cmpd="sng" w="9525">
            <a:solidFill>
              <a:srgbClr val="33CCCC"/>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84"/>
          <p:cNvPicPr preferRelativeResize="0"/>
          <p:nvPr/>
        </p:nvPicPr>
        <p:blipFill rotWithShape="1">
          <a:blip r:embed="rId3">
            <a:alphaModFix/>
          </a:blip>
          <a:srcRect b="0" l="0" r="0" t="0"/>
          <a:stretch/>
        </p:blipFill>
        <p:spPr>
          <a:xfrm>
            <a:off x="894317" y="214404"/>
            <a:ext cx="10403366" cy="5999430"/>
          </a:xfrm>
          <a:prstGeom prst="rect">
            <a:avLst/>
          </a:prstGeom>
          <a:noFill/>
          <a:ln>
            <a:noFill/>
          </a:ln>
        </p:spPr>
      </p:pic>
      <p:sp>
        <p:nvSpPr>
          <p:cNvPr id="344" name="Google Shape;344;p84"/>
          <p:cNvSpPr txBox="1"/>
          <p:nvPr/>
        </p:nvSpPr>
        <p:spPr>
          <a:xfrm>
            <a:off x="3057232" y="6397375"/>
            <a:ext cx="6096000" cy="24622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Calibri"/>
                <a:ea typeface="Calibri"/>
                <a:cs typeface="Calibri"/>
                <a:sym typeface="Calibri"/>
              </a:rPr>
              <a:t>Source: </a:t>
            </a:r>
            <a:r>
              <a:rPr b="0" i="0" lang="en-US" sz="10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https://us.accion.org/resource/choosing-right-social-media-platform-your-business/</a:t>
            </a:r>
            <a:r>
              <a:rPr b="0" i="0" lang="en-US" sz="10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85"/>
          <p:cNvSpPr txBox="1"/>
          <p:nvPr/>
        </p:nvSpPr>
        <p:spPr>
          <a:xfrm>
            <a:off x="388621" y="1782569"/>
            <a:ext cx="4752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US" sz="2400">
                <a:solidFill>
                  <a:schemeClr val="dk1"/>
                </a:solidFill>
              </a:rPr>
              <a:t>Il contenuto </a:t>
            </a:r>
            <a:r>
              <a:rPr lang="en-US" sz="2400">
                <a:solidFill>
                  <a:schemeClr val="dk1"/>
                </a:solidFill>
              </a:rPr>
              <a:t>è il re</a:t>
            </a:r>
            <a:endParaRPr i="0" sz="1400" u="none" cap="none" strike="noStrike">
              <a:solidFill>
                <a:srgbClr val="000000"/>
              </a:solidFill>
            </a:endParaRPr>
          </a:p>
        </p:txBody>
      </p:sp>
      <p:sp>
        <p:nvSpPr>
          <p:cNvPr id="350" name="Google Shape;350;p85"/>
          <p:cNvSpPr txBox="1"/>
          <p:nvPr/>
        </p:nvSpPr>
        <p:spPr>
          <a:xfrm>
            <a:off x="7204059" y="1776541"/>
            <a:ext cx="4752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US" sz="2400">
                <a:solidFill>
                  <a:schemeClr val="dk1"/>
                </a:solidFill>
              </a:rPr>
              <a:t>I social media</a:t>
            </a:r>
            <a:r>
              <a:rPr lang="en-US" sz="2400">
                <a:solidFill>
                  <a:schemeClr val="dk1"/>
                </a:solidFill>
              </a:rPr>
              <a:t> sono la regina</a:t>
            </a:r>
            <a:endParaRPr b="0" i="0" sz="1400" u="none" cap="none" strike="noStrike">
              <a:solidFill>
                <a:srgbClr val="000000"/>
              </a:solidFill>
              <a:latin typeface="Arial"/>
              <a:ea typeface="Arial"/>
              <a:cs typeface="Arial"/>
              <a:sym typeface="Arial"/>
            </a:endParaRPr>
          </a:p>
        </p:txBody>
      </p:sp>
      <p:pic>
        <p:nvPicPr>
          <p:cNvPr id="351" name="Google Shape;351;p85"/>
          <p:cNvPicPr preferRelativeResize="0"/>
          <p:nvPr/>
        </p:nvPicPr>
        <p:blipFill rotWithShape="1">
          <a:blip r:embed="rId3">
            <a:alphaModFix/>
          </a:blip>
          <a:srcRect b="0" l="0" r="0" t="0"/>
          <a:stretch/>
        </p:blipFill>
        <p:spPr>
          <a:xfrm>
            <a:off x="2332497" y="940931"/>
            <a:ext cx="864247" cy="864247"/>
          </a:xfrm>
          <a:prstGeom prst="rect">
            <a:avLst/>
          </a:prstGeom>
          <a:noFill/>
          <a:ln>
            <a:noFill/>
          </a:ln>
        </p:spPr>
      </p:pic>
      <p:pic>
        <p:nvPicPr>
          <p:cNvPr id="352" name="Google Shape;352;p85"/>
          <p:cNvPicPr preferRelativeResize="0"/>
          <p:nvPr/>
        </p:nvPicPr>
        <p:blipFill rotWithShape="1">
          <a:blip r:embed="rId4">
            <a:alphaModFix/>
          </a:blip>
          <a:srcRect b="0" l="0" r="0" t="0"/>
          <a:stretch/>
        </p:blipFill>
        <p:spPr>
          <a:xfrm>
            <a:off x="9098408" y="915228"/>
            <a:ext cx="961218" cy="961218"/>
          </a:xfrm>
          <a:prstGeom prst="rect">
            <a:avLst/>
          </a:prstGeom>
          <a:noFill/>
          <a:ln>
            <a:noFill/>
          </a:ln>
        </p:spPr>
      </p:pic>
      <p:sp>
        <p:nvSpPr>
          <p:cNvPr id="353" name="Google Shape;353;p85"/>
          <p:cNvSpPr txBox="1"/>
          <p:nvPr/>
        </p:nvSpPr>
        <p:spPr>
          <a:xfrm>
            <a:off x="4294501" y="265400"/>
            <a:ext cx="40179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rgbClr val="0070C0"/>
                </a:solidFill>
                <a:latin typeface="Calibri"/>
                <a:ea typeface="Calibri"/>
                <a:cs typeface="Calibri"/>
                <a:sym typeface="Calibri"/>
              </a:rPr>
              <a:t>Nel marketing digitale</a:t>
            </a:r>
            <a:endParaRPr b="0" i="0" sz="1400" u="none" cap="none" strike="noStrike">
              <a:solidFill>
                <a:srgbClr val="000000"/>
              </a:solidFill>
              <a:latin typeface="Arial"/>
              <a:ea typeface="Arial"/>
              <a:cs typeface="Arial"/>
              <a:sym typeface="Arial"/>
            </a:endParaRPr>
          </a:p>
        </p:txBody>
      </p:sp>
      <p:pic>
        <p:nvPicPr>
          <p:cNvPr id="354" name="Google Shape;354;p85"/>
          <p:cNvPicPr preferRelativeResize="0"/>
          <p:nvPr/>
        </p:nvPicPr>
        <p:blipFill rotWithShape="1">
          <a:blip r:embed="rId5">
            <a:alphaModFix/>
          </a:blip>
          <a:srcRect b="0" l="0" r="0" t="0"/>
          <a:stretch/>
        </p:blipFill>
        <p:spPr>
          <a:xfrm flipH="1" rot="-8287981">
            <a:off x="6417969" y="1138343"/>
            <a:ext cx="612000" cy="612000"/>
          </a:xfrm>
          <a:prstGeom prst="rect">
            <a:avLst/>
          </a:prstGeom>
          <a:noFill/>
          <a:ln>
            <a:noFill/>
          </a:ln>
        </p:spPr>
      </p:pic>
      <p:pic>
        <p:nvPicPr>
          <p:cNvPr id="355" name="Google Shape;355;p85"/>
          <p:cNvPicPr preferRelativeResize="0"/>
          <p:nvPr/>
        </p:nvPicPr>
        <p:blipFill rotWithShape="1">
          <a:blip r:embed="rId5">
            <a:alphaModFix/>
          </a:blip>
          <a:srcRect b="0" l="0" r="0" t="0"/>
          <a:stretch/>
        </p:blipFill>
        <p:spPr>
          <a:xfrm rot="8285000">
            <a:off x="5364018" y="1138343"/>
            <a:ext cx="612000" cy="612000"/>
          </a:xfrm>
          <a:prstGeom prst="rect">
            <a:avLst/>
          </a:prstGeom>
          <a:noFill/>
          <a:ln>
            <a:noFill/>
          </a:ln>
        </p:spPr>
      </p:pic>
      <p:sp>
        <p:nvSpPr>
          <p:cNvPr id="356" name="Google Shape;356;p85"/>
          <p:cNvSpPr txBox="1"/>
          <p:nvPr/>
        </p:nvSpPr>
        <p:spPr>
          <a:xfrm>
            <a:off x="1839602" y="5793523"/>
            <a:ext cx="10116457" cy="369332"/>
          </a:xfrm>
          <a:prstGeom prst="rect">
            <a:avLst/>
          </a:prstGeom>
          <a:noFill/>
          <a:ln>
            <a:noFill/>
          </a:ln>
        </p:spPr>
        <p:txBody>
          <a:bodyPr anchorCtr="0" anchor="t" bIns="45700" lIns="91425" spcFirstLastPara="1" rIns="91425" wrap="square" tIns="45700">
            <a:spAutoFit/>
          </a:bodyPr>
          <a:lstStyle/>
          <a:p>
            <a:pPr indent="-228600" lvl="0" marL="228600" marR="0" rtl="0" algn="l">
              <a:lnSpc>
                <a:spcPct val="100000"/>
              </a:lnSpc>
              <a:spcBef>
                <a:spcPts val="0"/>
              </a:spcBef>
              <a:spcAft>
                <a:spcPts val="0"/>
              </a:spcAft>
              <a:buClr>
                <a:srgbClr val="595959"/>
              </a:buClr>
              <a:buSzPts val="2400"/>
              <a:buFont typeface="Arial"/>
              <a:buNone/>
            </a:pPr>
            <a:r>
              <a:rPr b="1" lang="en-US" sz="1800" u="sng">
                <a:solidFill>
                  <a:schemeClr val="hlink"/>
                </a:solidFill>
                <a:hlinkClick r:id="rId6"/>
              </a:rPr>
              <a:t>Clicca qui </a:t>
            </a:r>
            <a:r>
              <a:rPr lang="en-US"/>
              <a:t>per guardare "Lezioni da una vita nel marketing digitale | Siddharth Lal | TEDxFMS".</a:t>
            </a:r>
            <a:endParaRPr b="0" i="0" sz="1400" u="none" cap="none" strike="noStrike">
              <a:solidFill>
                <a:srgbClr val="000000"/>
              </a:solidFill>
              <a:latin typeface="Arial"/>
              <a:ea typeface="Arial"/>
              <a:cs typeface="Arial"/>
              <a:sym typeface="Arial"/>
            </a:endParaRPr>
          </a:p>
        </p:txBody>
      </p:sp>
      <p:sp>
        <p:nvSpPr>
          <p:cNvPr id="357" name="Google Shape;357;p85"/>
          <p:cNvSpPr txBox="1"/>
          <p:nvPr/>
        </p:nvSpPr>
        <p:spPr>
          <a:xfrm>
            <a:off x="440196" y="2374102"/>
            <a:ext cx="5280600" cy="1816200"/>
          </a:xfrm>
          <a:prstGeom prst="rect">
            <a:avLst/>
          </a:prstGeom>
          <a:noFill/>
          <a:ln>
            <a:noFill/>
          </a:ln>
        </p:spPr>
        <p:txBody>
          <a:bodyPr anchorCtr="0" anchor="t" bIns="45700" lIns="91425" spcFirstLastPara="1" rIns="91425" wrap="square" tIns="45700">
            <a:spAutoFit/>
          </a:bodyPr>
          <a:lstStyle/>
          <a:p>
            <a:pPr indent="-355600" lvl="0" marL="457200" rtl="0" algn="l">
              <a:lnSpc>
                <a:spcPct val="115000"/>
              </a:lnSpc>
              <a:spcBef>
                <a:spcPts val="0"/>
              </a:spcBef>
              <a:spcAft>
                <a:spcPts val="0"/>
              </a:spcAft>
              <a:buClr>
                <a:schemeClr val="dk1"/>
              </a:buClr>
              <a:buSzPts val="2000"/>
              <a:buFont typeface="Calibri"/>
              <a:buChar char="↘"/>
            </a:pPr>
            <a:r>
              <a:rPr lang="en-US" sz="2000">
                <a:solidFill>
                  <a:srgbClr val="1C1C1C"/>
                </a:solidFill>
                <a:latin typeface="Calibri"/>
                <a:ea typeface="Calibri"/>
                <a:cs typeface="Calibri"/>
                <a:sym typeface="Calibri"/>
              </a:rPr>
              <a:t>Aumenta le prestazioni nei motori di ricerca</a:t>
            </a:r>
            <a:endParaRPr sz="2000">
              <a:solidFill>
                <a:srgbClr val="1C1C1C"/>
              </a:solidFill>
              <a:latin typeface="Calibri"/>
              <a:ea typeface="Calibri"/>
              <a:cs typeface="Calibri"/>
              <a:sym typeface="Calibri"/>
            </a:endParaRPr>
          </a:p>
          <a:p>
            <a:pPr indent="-355600" lvl="0" marL="457200" rtl="0" algn="l">
              <a:lnSpc>
                <a:spcPct val="115000"/>
              </a:lnSpc>
              <a:spcBef>
                <a:spcPts val="0"/>
              </a:spcBef>
              <a:spcAft>
                <a:spcPts val="0"/>
              </a:spcAft>
              <a:buClr>
                <a:schemeClr val="dk1"/>
              </a:buClr>
              <a:buSzPts val="2000"/>
              <a:buFont typeface="Calibri"/>
              <a:buChar char="↘"/>
            </a:pPr>
            <a:r>
              <a:rPr lang="en-US" sz="2000">
                <a:solidFill>
                  <a:srgbClr val="1C1C1C"/>
                </a:solidFill>
                <a:latin typeface="Calibri"/>
                <a:ea typeface="Calibri"/>
                <a:cs typeface="Calibri"/>
                <a:sym typeface="Calibri"/>
              </a:rPr>
              <a:t>Costruisce la fiducia e la fedeltà del marchio</a:t>
            </a:r>
            <a:endParaRPr sz="2000">
              <a:solidFill>
                <a:srgbClr val="1C1C1C"/>
              </a:solidFill>
              <a:latin typeface="Calibri"/>
              <a:ea typeface="Calibri"/>
              <a:cs typeface="Calibri"/>
              <a:sym typeface="Calibri"/>
            </a:endParaRPr>
          </a:p>
          <a:p>
            <a:pPr indent="-355600" lvl="0" marL="457200" rtl="0" algn="l">
              <a:lnSpc>
                <a:spcPct val="115000"/>
              </a:lnSpc>
              <a:spcBef>
                <a:spcPts val="0"/>
              </a:spcBef>
              <a:spcAft>
                <a:spcPts val="0"/>
              </a:spcAft>
              <a:buClr>
                <a:schemeClr val="dk1"/>
              </a:buClr>
              <a:buSzPts val="2000"/>
              <a:buFont typeface="Calibri"/>
              <a:buChar char="↘"/>
            </a:pPr>
            <a:r>
              <a:rPr lang="en-US" sz="2000">
                <a:solidFill>
                  <a:srgbClr val="1C1C1C"/>
                </a:solidFill>
                <a:latin typeface="Calibri"/>
                <a:ea typeface="Calibri"/>
                <a:cs typeface="Calibri"/>
                <a:sym typeface="Calibri"/>
              </a:rPr>
              <a:t>Evidenzia la personalità del marchio</a:t>
            </a:r>
            <a:endParaRPr sz="2000">
              <a:solidFill>
                <a:srgbClr val="1C1C1C"/>
              </a:solidFill>
              <a:latin typeface="Calibri"/>
              <a:ea typeface="Calibri"/>
              <a:cs typeface="Calibri"/>
              <a:sym typeface="Calibri"/>
            </a:endParaRPr>
          </a:p>
          <a:p>
            <a:pPr indent="-355600" lvl="0" marL="457200" rtl="0" algn="l">
              <a:lnSpc>
                <a:spcPct val="115000"/>
              </a:lnSpc>
              <a:spcBef>
                <a:spcPts val="0"/>
              </a:spcBef>
              <a:spcAft>
                <a:spcPts val="0"/>
              </a:spcAft>
              <a:buClr>
                <a:schemeClr val="dk1"/>
              </a:buClr>
              <a:buSzPts val="2000"/>
              <a:buFont typeface="Calibri"/>
              <a:buChar char="↘"/>
            </a:pPr>
            <a:r>
              <a:rPr lang="en-US" sz="2000">
                <a:solidFill>
                  <a:srgbClr val="1C1C1C"/>
                </a:solidFill>
                <a:latin typeface="Calibri"/>
                <a:ea typeface="Calibri"/>
                <a:cs typeface="Calibri"/>
                <a:sym typeface="Calibri"/>
              </a:rPr>
              <a:t>Educa il consumatore</a:t>
            </a:r>
            <a:endParaRPr sz="2000">
              <a:solidFill>
                <a:srgbClr val="1C1C1C"/>
              </a:solidFill>
              <a:latin typeface="Calibri"/>
              <a:ea typeface="Calibri"/>
              <a:cs typeface="Calibri"/>
              <a:sym typeface="Calibri"/>
            </a:endParaRPr>
          </a:p>
          <a:p>
            <a:pPr indent="-355600" lvl="0" marL="457200" rtl="0" algn="l">
              <a:lnSpc>
                <a:spcPct val="115000"/>
              </a:lnSpc>
              <a:spcBef>
                <a:spcPts val="0"/>
              </a:spcBef>
              <a:spcAft>
                <a:spcPts val="0"/>
              </a:spcAft>
              <a:buClr>
                <a:schemeClr val="dk1"/>
              </a:buClr>
              <a:buSzPts val="2000"/>
              <a:buFont typeface="Calibri"/>
              <a:buChar char="↘"/>
            </a:pPr>
            <a:r>
              <a:rPr b="1" lang="en-US" sz="2000">
                <a:solidFill>
                  <a:srgbClr val="1C1C1C"/>
                </a:solidFill>
                <a:latin typeface="Calibri"/>
                <a:ea typeface="Calibri"/>
                <a:cs typeface="Calibri"/>
                <a:sym typeface="Calibri"/>
              </a:rPr>
              <a:t>Alimenta i social media</a:t>
            </a:r>
            <a:endParaRPr b="1" sz="2000">
              <a:solidFill>
                <a:srgbClr val="1C1C1C"/>
              </a:solidFill>
              <a:latin typeface="Calibri"/>
              <a:ea typeface="Calibri"/>
              <a:cs typeface="Calibri"/>
              <a:sym typeface="Calibri"/>
            </a:endParaRPr>
          </a:p>
        </p:txBody>
      </p:sp>
      <p:sp>
        <p:nvSpPr>
          <p:cNvPr id="358" name="Google Shape;358;p85"/>
          <p:cNvSpPr txBox="1"/>
          <p:nvPr/>
        </p:nvSpPr>
        <p:spPr>
          <a:xfrm>
            <a:off x="7204059" y="2374102"/>
            <a:ext cx="4752000" cy="1816200"/>
          </a:xfrm>
          <a:prstGeom prst="rect">
            <a:avLst/>
          </a:prstGeom>
          <a:noFill/>
          <a:ln>
            <a:noFill/>
          </a:ln>
        </p:spPr>
        <p:txBody>
          <a:bodyPr anchorCtr="0" anchor="t" bIns="45700" lIns="91425" spcFirstLastPara="1" rIns="91425" wrap="square" tIns="45700">
            <a:spAutoFit/>
          </a:bodyPr>
          <a:lstStyle/>
          <a:p>
            <a:pPr indent="-355600" lvl="0" marL="457200" rtl="0" algn="l">
              <a:lnSpc>
                <a:spcPct val="115000"/>
              </a:lnSpc>
              <a:spcBef>
                <a:spcPts val="0"/>
              </a:spcBef>
              <a:spcAft>
                <a:spcPts val="0"/>
              </a:spcAft>
              <a:buClr>
                <a:schemeClr val="dk1"/>
              </a:buClr>
              <a:buSzPts val="2000"/>
              <a:buFont typeface="Calibri"/>
              <a:buChar char="↘"/>
            </a:pPr>
            <a:r>
              <a:rPr b="1" lang="en-US" sz="2000">
                <a:solidFill>
                  <a:srgbClr val="1C1C1C"/>
                </a:solidFill>
                <a:latin typeface="Calibri"/>
                <a:ea typeface="Calibri"/>
                <a:cs typeface="Calibri"/>
                <a:sym typeface="Calibri"/>
              </a:rPr>
              <a:t>Condivide i tuoi contenuti</a:t>
            </a:r>
            <a:endParaRPr b="1" sz="2000">
              <a:solidFill>
                <a:srgbClr val="1C1C1C"/>
              </a:solidFill>
              <a:latin typeface="Calibri"/>
              <a:ea typeface="Calibri"/>
              <a:cs typeface="Calibri"/>
              <a:sym typeface="Calibri"/>
            </a:endParaRPr>
          </a:p>
          <a:p>
            <a:pPr indent="-355600" lvl="0" marL="457200" rtl="0" algn="l">
              <a:lnSpc>
                <a:spcPct val="115000"/>
              </a:lnSpc>
              <a:spcBef>
                <a:spcPts val="0"/>
              </a:spcBef>
              <a:spcAft>
                <a:spcPts val="0"/>
              </a:spcAft>
              <a:buClr>
                <a:schemeClr val="dk1"/>
              </a:buClr>
              <a:buSzPts val="2000"/>
              <a:buFont typeface="Calibri"/>
              <a:buChar char="↘"/>
            </a:pPr>
            <a:r>
              <a:rPr lang="en-US" sz="2000">
                <a:solidFill>
                  <a:srgbClr val="1C1C1C"/>
                </a:solidFill>
                <a:latin typeface="Calibri"/>
                <a:ea typeface="Calibri"/>
                <a:cs typeface="Calibri"/>
                <a:sym typeface="Calibri"/>
              </a:rPr>
              <a:t>Aumenta l'esposizione</a:t>
            </a:r>
            <a:endParaRPr sz="2000">
              <a:solidFill>
                <a:srgbClr val="1C1C1C"/>
              </a:solidFill>
              <a:latin typeface="Calibri"/>
              <a:ea typeface="Calibri"/>
              <a:cs typeface="Calibri"/>
              <a:sym typeface="Calibri"/>
            </a:endParaRPr>
          </a:p>
          <a:p>
            <a:pPr indent="-355600" lvl="0" marL="457200" rtl="0" algn="l">
              <a:lnSpc>
                <a:spcPct val="115000"/>
              </a:lnSpc>
              <a:spcBef>
                <a:spcPts val="0"/>
              </a:spcBef>
              <a:spcAft>
                <a:spcPts val="0"/>
              </a:spcAft>
              <a:buClr>
                <a:schemeClr val="dk1"/>
              </a:buClr>
              <a:buSzPts val="2000"/>
              <a:buFont typeface="Calibri"/>
              <a:buChar char="↘"/>
            </a:pPr>
            <a:r>
              <a:rPr lang="en-US" sz="2000">
                <a:solidFill>
                  <a:srgbClr val="1C1C1C"/>
                </a:solidFill>
                <a:latin typeface="Calibri"/>
                <a:ea typeface="Calibri"/>
                <a:cs typeface="Calibri"/>
                <a:sym typeface="Calibri"/>
              </a:rPr>
              <a:t>Interazione più rapida e semplice</a:t>
            </a:r>
            <a:endParaRPr sz="2000">
              <a:solidFill>
                <a:srgbClr val="1C1C1C"/>
              </a:solidFill>
              <a:latin typeface="Calibri"/>
              <a:ea typeface="Calibri"/>
              <a:cs typeface="Calibri"/>
              <a:sym typeface="Calibri"/>
            </a:endParaRPr>
          </a:p>
          <a:p>
            <a:pPr indent="-355600" lvl="0" marL="457200" rtl="0" algn="l">
              <a:lnSpc>
                <a:spcPct val="115000"/>
              </a:lnSpc>
              <a:spcBef>
                <a:spcPts val="0"/>
              </a:spcBef>
              <a:spcAft>
                <a:spcPts val="0"/>
              </a:spcAft>
              <a:buClr>
                <a:schemeClr val="dk1"/>
              </a:buClr>
              <a:buSzPts val="2000"/>
              <a:buFont typeface="Calibri"/>
              <a:buChar char="↘"/>
            </a:pPr>
            <a:r>
              <a:rPr lang="en-US" sz="2000">
                <a:solidFill>
                  <a:srgbClr val="1C1C1C"/>
                </a:solidFill>
                <a:latin typeface="Calibri"/>
                <a:ea typeface="Calibri"/>
                <a:cs typeface="Calibri"/>
                <a:sym typeface="Calibri"/>
              </a:rPr>
              <a:t>Evidenzia la personalità del marchio</a:t>
            </a:r>
            <a:endParaRPr sz="2000">
              <a:solidFill>
                <a:srgbClr val="1C1C1C"/>
              </a:solidFill>
              <a:latin typeface="Calibri"/>
              <a:ea typeface="Calibri"/>
              <a:cs typeface="Calibri"/>
              <a:sym typeface="Calibri"/>
            </a:endParaRPr>
          </a:p>
          <a:p>
            <a:pPr indent="-355600" lvl="0" marL="457200" rtl="0" algn="l">
              <a:lnSpc>
                <a:spcPct val="115000"/>
              </a:lnSpc>
              <a:spcBef>
                <a:spcPts val="0"/>
              </a:spcBef>
              <a:spcAft>
                <a:spcPts val="0"/>
              </a:spcAft>
              <a:buClr>
                <a:schemeClr val="dk1"/>
              </a:buClr>
              <a:buSzPts val="2000"/>
              <a:buFont typeface="Calibri"/>
              <a:buChar char="↘"/>
            </a:pPr>
            <a:r>
              <a:rPr lang="en-US" sz="2000">
                <a:solidFill>
                  <a:srgbClr val="1C1C1C"/>
                </a:solidFill>
                <a:latin typeface="Calibri"/>
                <a:ea typeface="Calibri"/>
                <a:cs typeface="Calibri"/>
                <a:sym typeface="Calibri"/>
              </a:rPr>
              <a:t>Sfrutta il passaparola</a:t>
            </a:r>
            <a:endParaRPr b="1" sz="2000">
              <a:solidFill>
                <a:srgbClr val="1C1C1C"/>
              </a:solidFill>
              <a:latin typeface="Calibri"/>
              <a:ea typeface="Calibri"/>
              <a:cs typeface="Calibri"/>
              <a:sym typeface="Calibri"/>
            </a:endParaRPr>
          </a:p>
        </p:txBody>
      </p:sp>
      <p:cxnSp>
        <p:nvCxnSpPr>
          <p:cNvPr id="359" name="Google Shape;359;p85"/>
          <p:cNvCxnSpPr/>
          <p:nvPr/>
        </p:nvCxnSpPr>
        <p:spPr>
          <a:xfrm flipH="1" rot="10800000">
            <a:off x="4410600" y="2782903"/>
            <a:ext cx="2427600" cy="1213200"/>
          </a:xfrm>
          <a:prstGeom prst="curvedConnector3">
            <a:avLst>
              <a:gd fmla="val 49998" name="adj1"/>
            </a:avLst>
          </a:prstGeom>
          <a:noFill/>
          <a:ln cap="flat" cmpd="sng" w="38100">
            <a:solidFill>
              <a:srgbClr val="A5A5A5"/>
            </a:solidFill>
            <a:prstDash val="dash"/>
            <a:round/>
            <a:headEnd len="sm" w="sm" type="none"/>
            <a:tailEnd len="med" w="med" type="triangl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86"/>
          <p:cNvSpPr/>
          <p:nvPr/>
        </p:nvSpPr>
        <p:spPr>
          <a:xfrm>
            <a:off x="5123542" y="5925104"/>
            <a:ext cx="6386287" cy="523220"/>
          </a:xfrm>
          <a:prstGeom prst="rect">
            <a:avLst/>
          </a:prstGeom>
          <a:solidFill>
            <a:srgbClr val="1C1C1C">
              <a:alpha val="7411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Mountain stream in Zion National Park" id="365" name="Google Shape;365;p86"/>
          <p:cNvPicPr preferRelativeResize="0"/>
          <p:nvPr>
            <p:ph idx="2" type="pic"/>
          </p:nvPr>
        </p:nvPicPr>
        <p:blipFill rotWithShape="1">
          <a:blip r:embed="rId3">
            <a:alphaModFix/>
          </a:blip>
          <a:srcRect b="46" l="6870" r="45857" t="-46"/>
          <a:stretch/>
        </p:blipFill>
        <p:spPr>
          <a:xfrm flipH="1">
            <a:off x="0" y="0"/>
            <a:ext cx="4862513" cy="6854825"/>
          </a:xfrm>
          <a:prstGeom prst="rect">
            <a:avLst/>
          </a:prstGeom>
          <a:noFill/>
          <a:ln>
            <a:noFill/>
          </a:ln>
        </p:spPr>
      </p:pic>
      <p:sp>
        <p:nvSpPr>
          <p:cNvPr id="366" name="Google Shape;366;p86"/>
          <p:cNvSpPr txBox="1"/>
          <p:nvPr>
            <p:ph idx="1" type="body"/>
          </p:nvPr>
        </p:nvSpPr>
        <p:spPr>
          <a:xfrm>
            <a:off x="5123542" y="1365574"/>
            <a:ext cx="6879771" cy="4411112"/>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1000"/>
              </a:spcBef>
              <a:spcAft>
                <a:spcPts val="0"/>
              </a:spcAft>
              <a:buSzPts val="2400"/>
              <a:buNone/>
            </a:pPr>
            <a:r>
              <a:rPr lang="en-US" sz="1600">
                <a:solidFill>
                  <a:srgbClr val="1C1C1C"/>
                </a:solidFill>
              </a:rPr>
              <a:t>Grazie alle dimensioni del settore turistico, i clienti hanno a disposizione un'ampia gamma di opzioni tra cui scegliere. Il consumatore informato di oggi esige un valore completo per il suo denaro. Far sì che diventi un consumatore affezionato e soddisfatto in un settore così competitivo è davvero impegnativo. I clienti che ritornano e sono fedeli a un'azienda ne parlano attraverso il passaparola, facilitato da un buon servizio clienti. Possiamo ridurre i costi di acquisizione di nuovi clienti sviluppando una base di clienti fedeli. Un buon servizio clienti trasforma i clienti in ambasciatori del marchio della nostra azienda. Acquisteranno spesso i nostri prodotti e servizi e ci forniranno un feedback approfondito, che aumenterà i guadagni del fornitore sia nei momenti positivi che in quelli negativi.</a:t>
            </a:r>
            <a:endParaRPr/>
          </a:p>
          <a:p>
            <a:pPr indent="0" lvl="0" marL="0" rtl="0" algn="just">
              <a:lnSpc>
                <a:spcPct val="90000"/>
              </a:lnSpc>
              <a:spcBef>
                <a:spcPts val="1000"/>
              </a:spcBef>
              <a:spcAft>
                <a:spcPts val="0"/>
              </a:spcAft>
              <a:buSzPts val="2400"/>
              <a:buNone/>
            </a:pPr>
            <a:r>
              <a:rPr b="1" lang="en-US" sz="1600">
                <a:solidFill>
                  <a:srgbClr val="1C1C1C"/>
                </a:solidFill>
              </a:rPr>
              <a:t>Il servizio clienti per la tua attività turistica in montagna</a:t>
            </a:r>
            <a:endParaRPr sz="1600">
              <a:solidFill>
                <a:srgbClr val="1C1C1C"/>
              </a:solidFill>
            </a:endParaRPr>
          </a:p>
          <a:p>
            <a:pPr indent="0" lvl="0" marL="0" rtl="0" algn="just">
              <a:lnSpc>
                <a:spcPct val="90000"/>
              </a:lnSpc>
              <a:spcBef>
                <a:spcPts val="1000"/>
              </a:spcBef>
              <a:spcAft>
                <a:spcPts val="0"/>
              </a:spcAft>
              <a:buSzPts val="2400"/>
              <a:buNone/>
            </a:pPr>
            <a:r>
              <a:rPr lang="en-US" sz="1600">
                <a:solidFill>
                  <a:srgbClr val="1C1C1C"/>
                </a:solidFill>
              </a:rPr>
              <a:t>Suggerimenti per un buon servizio clienti nel turismo di montagna:</a:t>
            </a:r>
            <a:endParaRPr/>
          </a:p>
          <a:p>
            <a:pPr indent="-381000" lvl="0" marL="457200" rtl="0" algn="l">
              <a:lnSpc>
                <a:spcPct val="115000"/>
              </a:lnSpc>
              <a:spcBef>
                <a:spcPts val="0"/>
              </a:spcBef>
              <a:spcAft>
                <a:spcPts val="0"/>
              </a:spcAft>
              <a:buClr>
                <a:schemeClr val="dk1"/>
              </a:buClr>
              <a:buSzPts val="2400"/>
              <a:buChar char="•"/>
            </a:pPr>
            <a:r>
              <a:rPr lang="en-US" sz="1600">
                <a:solidFill>
                  <a:srgbClr val="1C1C1C"/>
                </a:solidFill>
              </a:rPr>
              <a:t>Capire le esigenze del cliente.</a:t>
            </a:r>
            <a:endParaRPr sz="1600">
              <a:solidFill>
                <a:srgbClr val="1C1C1C"/>
              </a:solidFill>
            </a:endParaRPr>
          </a:p>
          <a:p>
            <a:pPr indent="-381000" lvl="0" marL="457200" rtl="0" algn="l">
              <a:lnSpc>
                <a:spcPct val="115000"/>
              </a:lnSpc>
              <a:spcBef>
                <a:spcPts val="0"/>
              </a:spcBef>
              <a:spcAft>
                <a:spcPts val="0"/>
              </a:spcAft>
              <a:buClr>
                <a:schemeClr val="dk1"/>
              </a:buClr>
              <a:buSzPts val="2400"/>
              <a:buChar char="•"/>
            </a:pPr>
            <a:r>
              <a:rPr lang="en-US" sz="1600">
                <a:solidFill>
                  <a:srgbClr val="1C1C1C"/>
                </a:solidFill>
              </a:rPr>
              <a:t>Fallo sentire un cliente speciale o importante per l'azienda.</a:t>
            </a:r>
            <a:endParaRPr sz="1600">
              <a:solidFill>
                <a:srgbClr val="1C1C1C"/>
              </a:solidFill>
            </a:endParaRPr>
          </a:p>
          <a:p>
            <a:pPr indent="-381000" lvl="0" marL="457200" rtl="0" algn="l">
              <a:lnSpc>
                <a:spcPct val="115000"/>
              </a:lnSpc>
              <a:spcBef>
                <a:spcPts val="0"/>
              </a:spcBef>
              <a:spcAft>
                <a:spcPts val="0"/>
              </a:spcAft>
              <a:buClr>
                <a:schemeClr val="dk1"/>
              </a:buClr>
              <a:buSzPts val="2400"/>
              <a:buChar char="•"/>
            </a:pPr>
            <a:r>
              <a:rPr lang="en-US" sz="1600">
                <a:solidFill>
                  <a:srgbClr val="1C1C1C"/>
                </a:solidFill>
              </a:rPr>
              <a:t>Trattalo con pazienza.</a:t>
            </a:r>
            <a:endParaRPr sz="1600">
              <a:solidFill>
                <a:srgbClr val="1C1C1C"/>
              </a:solidFill>
            </a:endParaRPr>
          </a:p>
        </p:txBody>
      </p:sp>
      <p:sp>
        <p:nvSpPr>
          <p:cNvPr id="367" name="Google Shape;367;p86"/>
          <p:cNvSpPr txBox="1"/>
          <p:nvPr>
            <p:ph idx="3" type="body"/>
          </p:nvPr>
        </p:nvSpPr>
        <p:spPr>
          <a:xfrm>
            <a:off x="4979536" y="769767"/>
            <a:ext cx="5964235"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3600"/>
              <a:buNone/>
            </a:pPr>
            <a:r>
              <a:rPr lang="en-US" sz="3200">
                <a:solidFill>
                  <a:srgbClr val="0070C0"/>
                </a:solidFill>
              </a:rPr>
              <a:t>05. Il servizio clienti nel turismo</a:t>
            </a:r>
            <a:endParaRPr/>
          </a:p>
        </p:txBody>
      </p:sp>
      <p:sp>
        <p:nvSpPr>
          <p:cNvPr id="368" name="Google Shape;368;p86"/>
          <p:cNvSpPr/>
          <p:nvPr/>
        </p:nvSpPr>
        <p:spPr>
          <a:xfrm>
            <a:off x="5283200" y="5925104"/>
            <a:ext cx="609600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lang="en-US" sz="1300">
                <a:solidFill>
                  <a:srgbClr val="20EEF1"/>
                </a:solidFill>
              </a:rPr>
              <a:t>Il servizio clienti è la spina dorsale della tua attività di turismo di montagna e gioca un ruolo importantissimo nella crescita della tua azienda.</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87"/>
          <p:cNvSpPr txBox="1"/>
          <p:nvPr>
            <p:ph idx="2" type="body"/>
          </p:nvPr>
        </p:nvSpPr>
        <p:spPr>
          <a:xfrm>
            <a:off x="719682" y="570693"/>
            <a:ext cx="2966947" cy="582221"/>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Clr>
                <a:srgbClr val="595959"/>
              </a:buClr>
              <a:buSzPts val="3600"/>
              <a:buNone/>
            </a:pPr>
            <a:r>
              <a:rPr b="1" i="1" lang="en-US" sz="3000">
                <a:solidFill>
                  <a:srgbClr val="FF33CC"/>
                </a:solidFill>
              </a:rPr>
              <a:t>Assegnazione</a:t>
            </a:r>
            <a:endParaRPr/>
          </a:p>
        </p:txBody>
      </p:sp>
      <p:sp>
        <p:nvSpPr>
          <p:cNvPr id="374" name="Google Shape;374;p87"/>
          <p:cNvSpPr/>
          <p:nvPr/>
        </p:nvSpPr>
        <p:spPr>
          <a:xfrm>
            <a:off x="418730" y="1411550"/>
            <a:ext cx="11354540" cy="4696287"/>
          </a:xfrm>
          <a:prstGeom prst="foldedCorner">
            <a:avLst>
              <a:gd fmla="val 8853" name="adj"/>
            </a:avLst>
          </a:prstGeom>
          <a:solidFill>
            <a:srgbClr val="FDDE00">
              <a:alpha val="18039"/>
            </a:srgbClr>
          </a:solid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2400"/>
              <a:buFont typeface="Arial"/>
              <a:buNone/>
            </a:pPr>
            <a:r>
              <a:rPr b="1" lang="en-US" sz="2400">
                <a:solidFill>
                  <a:schemeClr val="dk1"/>
                </a:solidFill>
                <a:latin typeface="Calibri"/>
                <a:ea typeface="Calibri"/>
                <a:cs typeface="Calibri"/>
                <a:sym typeface="Calibri"/>
              </a:rPr>
              <a:t>Come va il tuo marketing digitale?</a:t>
            </a:r>
            <a:endParaRPr b="0" i="0" sz="1400" u="none" cap="none" strike="noStrike">
              <a:solidFill>
                <a:srgbClr val="000000"/>
              </a:solidFill>
              <a:latin typeface="Arial"/>
              <a:ea typeface="Arial"/>
              <a:cs typeface="Arial"/>
              <a:sym typeface="Arial"/>
            </a:endParaRPr>
          </a:p>
          <a:p>
            <a:pPr indent="-381000" lvl="0" marL="457200" rtl="0" algn="l">
              <a:lnSpc>
                <a:spcPct val="115000"/>
              </a:lnSpc>
              <a:spcBef>
                <a:spcPts val="0"/>
              </a:spcBef>
              <a:spcAft>
                <a:spcPts val="0"/>
              </a:spcAft>
              <a:buSzPts val="2400"/>
              <a:buChar char="•"/>
            </a:pPr>
            <a:r>
              <a:rPr b="1" lang="en-US" sz="2400">
                <a:solidFill>
                  <a:schemeClr val="dk1"/>
                </a:solidFill>
                <a:latin typeface="Calibri"/>
                <a:ea typeface="Calibri"/>
                <a:cs typeface="Calibri"/>
                <a:sym typeface="Calibri"/>
              </a:rPr>
              <a:t>Prima di tutto, annota tutte le piattaforme digitali che stai utilizzando in questo momento, tra cui sito web, blog, social media e distribuzione online. Riesci a capire come sono collegate e come migliorano il tuo brand?</a:t>
            </a:r>
            <a:endParaRPr b="1" sz="2400">
              <a:solidFill>
                <a:schemeClr val="dk1"/>
              </a:solidFill>
              <a:latin typeface="Calibri"/>
              <a:ea typeface="Calibri"/>
              <a:cs typeface="Calibri"/>
              <a:sym typeface="Calibri"/>
            </a:endParaRPr>
          </a:p>
          <a:p>
            <a:pPr indent="-381000" lvl="0" marL="457200" rtl="0" algn="l">
              <a:lnSpc>
                <a:spcPct val="115000"/>
              </a:lnSpc>
              <a:spcBef>
                <a:spcPts val="0"/>
              </a:spcBef>
              <a:spcAft>
                <a:spcPts val="0"/>
              </a:spcAft>
              <a:buSzPts val="2400"/>
              <a:buChar char="•"/>
            </a:pPr>
            <a:r>
              <a:rPr b="1" lang="en-US" sz="2400">
                <a:solidFill>
                  <a:schemeClr val="dk1"/>
                </a:solidFill>
                <a:latin typeface="Calibri"/>
                <a:ea typeface="Calibri"/>
                <a:cs typeface="Calibri"/>
                <a:sym typeface="Calibri"/>
              </a:rPr>
              <a:t>Dopo questa fase di riscaldamento, crea una nuova strategia di marketing digitale basata su questi canali e sulle tue risorse. Non dimenticare di rispondere ai suoi elementi principali: perché, chi, cosa, quando, dove, come, budget e monitoraggio. </a:t>
            </a:r>
            <a:endParaRPr b="1" sz="2400">
              <a:solidFill>
                <a:schemeClr val="dk1"/>
              </a:solidFill>
              <a:latin typeface="Calibri"/>
              <a:ea typeface="Calibri"/>
              <a:cs typeface="Calibri"/>
              <a:sym typeface="Calibri"/>
            </a:endParaRPr>
          </a:p>
          <a:p>
            <a:pPr indent="-381000" lvl="0" marL="457200" rtl="0" algn="l">
              <a:lnSpc>
                <a:spcPct val="115000"/>
              </a:lnSpc>
              <a:spcBef>
                <a:spcPts val="0"/>
              </a:spcBef>
              <a:spcAft>
                <a:spcPts val="0"/>
              </a:spcAft>
              <a:buSzPts val="2400"/>
              <a:buChar char="•"/>
            </a:pPr>
            <a:r>
              <a:rPr b="1" lang="en-US" sz="2400">
                <a:solidFill>
                  <a:schemeClr val="dk1"/>
                </a:solidFill>
                <a:latin typeface="Calibri"/>
                <a:ea typeface="Calibri"/>
                <a:cs typeface="Calibri"/>
                <a:sym typeface="Calibri"/>
              </a:rPr>
              <a:t>Come inserirai il content marketing in questa strategia e quali mezzi utilizzerai?</a:t>
            </a:r>
            <a:endParaRPr b="1" sz="2400">
              <a:solidFill>
                <a:schemeClr val="dk1"/>
              </a:solidFill>
              <a:latin typeface="Calibri"/>
              <a:ea typeface="Calibri"/>
              <a:cs typeface="Calibri"/>
              <a:sym typeface="Calibri"/>
            </a:endParaRPr>
          </a:p>
        </p:txBody>
      </p:sp>
      <p:grpSp>
        <p:nvGrpSpPr>
          <p:cNvPr id="375" name="Google Shape;375;p87"/>
          <p:cNvGrpSpPr/>
          <p:nvPr/>
        </p:nvGrpSpPr>
        <p:grpSpPr>
          <a:xfrm>
            <a:off x="418729" y="541538"/>
            <a:ext cx="460159" cy="582221"/>
            <a:chOff x="6718575" y="2318625"/>
            <a:chExt cx="256950" cy="407375"/>
          </a:xfrm>
        </p:grpSpPr>
        <p:sp>
          <p:nvSpPr>
            <p:cNvPr id="376" name="Google Shape;376;p87"/>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77" name="Google Shape;377;p87"/>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78" name="Google Shape;378;p87"/>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79" name="Google Shape;379;p87"/>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80" name="Google Shape;380;p87"/>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81" name="Google Shape;381;p87"/>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82" name="Google Shape;382;p87"/>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83" name="Google Shape;383;p87"/>
            <p:cNvSpPr/>
            <p:nvPr/>
          </p:nvSpPr>
          <p:spPr>
            <a:xfrm>
              <a:off x="6795900" y="2628550"/>
              <a:ext cx="102300" cy="25"/>
            </a:xfrm>
            <a:custGeom>
              <a:rect b="b" l="l" r="r" t="t"/>
              <a:pathLst>
                <a:path extrusionOk="0" fill="none" h="1" w="4092">
                  <a:moveTo>
                    <a:pt x="0" y="1"/>
                  </a:moveTo>
                  <a:lnTo>
                    <a:pt x="4092" y="1"/>
                  </a:lnTo>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32"/>
          <p:cNvSpPr txBox="1"/>
          <p:nvPr>
            <p:ph idx="5" type="body"/>
          </p:nvPr>
        </p:nvSpPr>
        <p:spPr>
          <a:xfrm>
            <a:off x="7260617" y="2689415"/>
            <a:ext cx="4599294" cy="2394406"/>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None/>
            </a:pPr>
            <a:r>
              <a:rPr lang="en-US" sz="2600"/>
              <a:t>Ora preparati a passare al </a:t>
            </a:r>
            <a:r>
              <a:rPr b="1" lang="en-US" sz="2600"/>
              <a:t>Modulo 6 </a:t>
            </a:r>
            <a:endParaRPr b="1" sz="2600"/>
          </a:p>
          <a:p>
            <a:pPr indent="0" lvl="0" marL="0" rtl="0" algn="l">
              <a:lnSpc>
                <a:spcPct val="115000"/>
              </a:lnSpc>
              <a:spcBef>
                <a:spcPts val="0"/>
              </a:spcBef>
              <a:spcAft>
                <a:spcPts val="0"/>
              </a:spcAft>
              <a:buNone/>
            </a:pPr>
            <a:r>
              <a:rPr b="1" lang="en-US" sz="2600"/>
              <a:t>Donne e imprenditorialità</a:t>
            </a:r>
            <a:endParaRPr b="1" sz="2600"/>
          </a:p>
          <a:p>
            <a:pPr indent="0" lvl="0" marL="0" rtl="0" algn="just">
              <a:lnSpc>
                <a:spcPct val="90000"/>
              </a:lnSpc>
              <a:spcBef>
                <a:spcPts val="600"/>
              </a:spcBef>
              <a:spcAft>
                <a:spcPts val="0"/>
              </a:spcAft>
              <a:buClr>
                <a:schemeClr val="lt1"/>
              </a:buClr>
              <a:buSzPts val="2800"/>
              <a:buNone/>
            </a:pPr>
            <a:r>
              <a:rPr b="1" lang="en-US" sz="2600"/>
              <a:t> </a:t>
            </a:r>
            <a:endParaRPr/>
          </a:p>
        </p:txBody>
      </p:sp>
      <p:sp>
        <p:nvSpPr>
          <p:cNvPr id="389" name="Google Shape;389;p32"/>
          <p:cNvSpPr txBox="1"/>
          <p:nvPr>
            <p:ph idx="6" type="body"/>
          </p:nvPr>
        </p:nvSpPr>
        <p:spPr>
          <a:xfrm>
            <a:off x="7986644" y="2223113"/>
            <a:ext cx="3195485" cy="83725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000"/>
              <a:buNone/>
            </a:pPr>
            <a:r>
              <a:rPr lang="en-US"/>
              <a:t>Ben fatto!</a:t>
            </a:r>
            <a:endParaRPr/>
          </a:p>
        </p:txBody>
      </p:sp>
      <p:sp>
        <p:nvSpPr>
          <p:cNvPr id="390" name="Google Shape;390;p32"/>
          <p:cNvSpPr txBox="1"/>
          <p:nvPr/>
        </p:nvSpPr>
        <p:spPr>
          <a:xfrm>
            <a:off x="790425" y="2672650"/>
            <a:ext cx="5739300" cy="2810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400"/>
              <a:buFont typeface="Arial"/>
              <a:buNone/>
            </a:pPr>
            <a:r>
              <a:rPr b="1" i="0" lang="en-US" sz="1400" u="none" cap="none" strike="noStrike">
                <a:solidFill>
                  <a:srgbClr val="323338"/>
                </a:solidFill>
                <a:highlight>
                  <a:srgbClr val="FFFFFF"/>
                </a:highlight>
                <a:latin typeface="Arial"/>
                <a:ea typeface="Arial"/>
                <a:cs typeface="Arial"/>
                <a:sym typeface="Arial"/>
              </a:rPr>
              <a:t>YouTube: </a:t>
            </a:r>
            <a:r>
              <a:rPr b="0" i="0" lang="en-US" sz="1400" u="sng" cap="none" strike="noStrike">
                <a:solidFill>
                  <a:srgbClr val="87A66E"/>
                </a:solidFill>
                <a:highlight>
                  <a:srgbClr val="FFFFFF"/>
                </a:highlight>
                <a:latin typeface="Arial"/>
                <a:ea typeface="Arial"/>
                <a:cs typeface="Arial"/>
                <a:sym typeface="Arial"/>
                <a:hlinkClick r:id="rId3">
                  <a:extLst>
                    <a:ext uri="{A12FA001-AC4F-418D-AE19-62706E023703}">
                      <ahyp:hlinkClr val="tx"/>
                    </a:ext>
                  </a:extLst>
                </a:hlinkClick>
              </a:rPr>
              <a:t>https://www.youtube.com/@peakentrepreneurs2892/videos</a:t>
            </a:r>
            <a:endParaRPr b="0" i="0" sz="1400" u="sng" cap="none" strike="noStrike">
              <a:solidFill>
                <a:srgbClr val="87A66E"/>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t/>
            </a:r>
            <a:endParaRPr b="1" i="0" sz="1400" u="none" cap="none" strike="noStrike">
              <a:solidFill>
                <a:srgbClr val="323338"/>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rPr b="1" i="0" lang="en-US" sz="1400" u="none" cap="none" strike="noStrike">
                <a:solidFill>
                  <a:srgbClr val="323338"/>
                </a:solidFill>
                <a:highlight>
                  <a:srgbClr val="FFFFFF"/>
                </a:highlight>
                <a:latin typeface="Arial"/>
                <a:ea typeface="Arial"/>
                <a:cs typeface="Arial"/>
                <a:sym typeface="Arial"/>
              </a:rPr>
              <a:t>TikTok:</a:t>
            </a:r>
            <a:r>
              <a:rPr b="0" i="0" lang="en-US" sz="1400" u="none" cap="none" strike="noStrike">
                <a:solidFill>
                  <a:srgbClr val="323338"/>
                </a:solidFill>
                <a:highlight>
                  <a:srgbClr val="FFFFFF"/>
                </a:highlight>
                <a:latin typeface="Arial"/>
                <a:ea typeface="Arial"/>
                <a:cs typeface="Arial"/>
                <a:sym typeface="Arial"/>
              </a:rPr>
              <a:t> </a:t>
            </a:r>
            <a:r>
              <a:rPr b="0" i="0" lang="en-US" sz="1400" u="sng" cap="none" strike="noStrike">
                <a:solidFill>
                  <a:srgbClr val="87A66E"/>
                </a:solidFill>
                <a:highlight>
                  <a:srgbClr val="FFFFFF"/>
                </a:highlight>
                <a:latin typeface="Arial"/>
                <a:ea typeface="Arial"/>
                <a:cs typeface="Arial"/>
                <a:sym typeface="Arial"/>
                <a:hlinkClick r:id="rId4">
                  <a:extLst>
                    <a:ext uri="{A12FA001-AC4F-418D-AE19-62706E023703}">
                      <ahyp:hlinkClr val="tx"/>
                    </a:ext>
                  </a:extLst>
                </a:hlinkClick>
              </a:rPr>
              <a:t>https://www.tiktok.com/@peakentrepreneurs</a:t>
            </a:r>
            <a:endParaRPr b="0" i="0" sz="1400" u="sng" cap="none" strike="noStrike">
              <a:solidFill>
                <a:srgbClr val="87A66E"/>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t/>
            </a:r>
            <a:endParaRPr b="1" i="0" sz="1400" u="none" cap="none" strike="noStrike">
              <a:solidFill>
                <a:srgbClr val="323338"/>
              </a:solidFill>
              <a:highlight>
                <a:srgbClr val="FFFFFF"/>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rPr b="1" i="0" lang="en-US" sz="1400" u="none" cap="none" strike="noStrike">
                <a:solidFill>
                  <a:srgbClr val="323338"/>
                </a:solidFill>
                <a:highlight>
                  <a:srgbClr val="FFFFFF"/>
                </a:highlight>
                <a:latin typeface="Arial"/>
                <a:ea typeface="Arial"/>
                <a:cs typeface="Arial"/>
                <a:sym typeface="Arial"/>
              </a:rPr>
              <a:t>Instagram:</a:t>
            </a:r>
            <a:r>
              <a:rPr b="0" i="0" lang="en-US" sz="1400" u="none" cap="none" strike="noStrike">
                <a:solidFill>
                  <a:srgbClr val="323338"/>
                </a:solidFill>
                <a:highlight>
                  <a:srgbClr val="FFFFFF"/>
                </a:highlight>
                <a:latin typeface="Arial"/>
                <a:ea typeface="Arial"/>
                <a:cs typeface="Arial"/>
                <a:sym typeface="Arial"/>
              </a:rPr>
              <a:t> </a:t>
            </a:r>
            <a:r>
              <a:rPr b="0" i="0" lang="en-US" sz="1400" u="sng" cap="none" strike="noStrike">
                <a:solidFill>
                  <a:srgbClr val="87A66E"/>
                </a:solidFill>
                <a:highlight>
                  <a:srgbClr val="FFFFFF"/>
                </a:highlight>
                <a:latin typeface="Arial"/>
                <a:ea typeface="Arial"/>
                <a:cs typeface="Arial"/>
                <a:sym typeface="Arial"/>
                <a:hlinkClick r:id="rId5">
                  <a:extLst>
                    <a:ext uri="{A12FA001-AC4F-418D-AE19-62706E023703}">
                      <ahyp:hlinkClr val="tx"/>
                    </a:ext>
                  </a:extLst>
                </a:hlinkClick>
              </a:rPr>
              <a:t>https://www.instagram.com/peak.entrepreneurs/</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1200"/>
              </a:spcAft>
              <a:buClr>
                <a:srgbClr val="000000"/>
              </a:buClr>
              <a:buSzPts val="1400"/>
              <a:buFont typeface="Arial"/>
              <a:buNone/>
            </a:pPr>
            <a:r>
              <a:rPr b="0" i="0" lang="en-US" sz="1400" u="none" cap="none" strike="noStrike">
                <a:solidFill>
                  <a:srgbClr val="000000"/>
                </a:solidFill>
                <a:latin typeface="Arial"/>
                <a:ea typeface="Arial"/>
                <a:cs typeface="Arial"/>
                <a:sym typeface="Arial"/>
              </a:rPr>
              <a:t>Facebook: </a:t>
            </a:r>
            <a:r>
              <a:rPr b="0" i="0" lang="en-US" sz="1400" u="sng" cap="none" strike="noStrike">
                <a:solidFill>
                  <a:srgbClr val="87A66E"/>
                </a:solidFill>
                <a:latin typeface="Arial"/>
                <a:ea typeface="Arial"/>
                <a:cs typeface="Arial"/>
                <a:sym typeface="Arial"/>
                <a:hlinkClick r:id="rId6">
                  <a:extLst>
                    <a:ext uri="{A12FA001-AC4F-418D-AE19-62706E023703}">
                      <ahyp:hlinkClr val="tx"/>
                    </a:ext>
                  </a:extLst>
                </a:hlinkClick>
              </a:rPr>
              <a:t>https://www.facebook.com/PeakEntrepreneurs</a:t>
            </a:r>
            <a:endParaRPr b="0" i="0" sz="1400" u="none" cap="none" strike="noStrike">
              <a:solidFill>
                <a:srgbClr val="000000"/>
              </a:solidFill>
              <a:latin typeface="Arial"/>
              <a:ea typeface="Arial"/>
              <a:cs typeface="Arial"/>
              <a:sym typeface="Arial"/>
            </a:endParaRPr>
          </a:p>
        </p:txBody>
      </p:sp>
      <p:pic>
        <p:nvPicPr>
          <p:cNvPr id="391" name="Google Shape;391;p32"/>
          <p:cNvPicPr preferRelativeResize="0"/>
          <p:nvPr/>
        </p:nvPicPr>
        <p:blipFill rotWithShape="1">
          <a:blip r:embed="rId7">
            <a:alphaModFix/>
          </a:blip>
          <a:srcRect b="0" l="0" r="0" t="0"/>
          <a:stretch/>
        </p:blipFill>
        <p:spPr>
          <a:xfrm>
            <a:off x="344750" y="3430299"/>
            <a:ext cx="439908" cy="493875"/>
          </a:xfrm>
          <a:prstGeom prst="rect">
            <a:avLst/>
          </a:prstGeom>
          <a:noFill/>
          <a:ln>
            <a:noFill/>
          </a:ln>
        </p:spPr>
      </p:pic>
      <p:pic>
        <p:nvPicPr>
          <p:cNvPr id="392" name="Google Shape;392;p32"/>
          <p:cNvPicPr preferRelativeResize="0"/>
          <p:nvPr/>
        </p:nvPicPr>
        <p:blipFill rotWithShape="1">
          <a:blip r:embed="rId8">
            <a:alphaModFix/>
          </a:blip>
          <a:srcRect b="0" l="0" r="0" t="0"/>
          <a:stretch/>
        </p:blipFill>
        <p:spPr>
          <a:xfrm>
            <a:off x="292399" y="2719650"/>
            <a:ext cx="492251" cy="340725"/>
          </a:xfrm>
          <a:prstGeom prst="rect">
            <a:avLst/>
          </a:prstGeom>
          <a:noFill/>
          <a:ln>
            <a:noFill/>
          </a:ln>
        </p:spPr>
      </p:pic>
      <p:pic>
        <p:nvPicPr>
          <p:cNvPr id="393" name="Google Shape;393;p32"/>
          <p:cNvPicPr preferRelativeResize="0"/>
          <p:nvPr/>
        </p:nvPicPr>
        <p:blipFill rotWithShape="1">
          <a:blip r:embed="rId8">
            <a:alphaModFix/>
          </a:blip>
          <a:srcRect b="0" l="0" r="0" t="0"/>
          <a:stretch/>
        </p:blipFill>
        <p:spPr>
          <a:xfrm>
            <a:off x="298174" y="2720021"/>
            <a:ext cx="492250" cy="340729"/>
          </a:xfrm>
          <a:prstGeom prst="rect">
            <a:avLst/>
          </a:prstGeom>
          <a:noFill/>
          <a:ln>
            <a:noFill/>
          </a:ln>
        </p:spPr>
      </p:pic>
      <p:pic>
        <p:nvPicPr>
          <p:cNvPr id="394" name="Google Shape;394;p32"/>
          <p:cNvPicPr preferRelativeResize="0"/>
          <p:nvPr/>
        </p:nvPicPr>
        <p:blipFill rotWithShape="1">
          <a:blip r:embed="rId7">
            <a:alphaModFix/>
          </a:blip>
          <a:srcRect b="0" l="0" r="0" t="0"/>
          <a:stretch/>
        </p:blipFill>
        <p:spPr>
          <a:xfrm>
            <a:off x="318575" y="3400930"/>
            <a:ext cx="492250" cy="552621"/>
          </a:xfrm>
          <a:prstGeom prst="rect">
            <a:avLst/>
          </a:prstGeom>
          <a:noFill/>
          <a:ln>
            <a:noFill/>
          </a:ln>
        </p:spPr>
      </p:pic>
      <p:pic>
        <p:nvPicPr>
          <p:cNvPr id="395" name="Google Shape;395;p32"/>
          <p:cNvPicPr preferRelativeResize="0"/>
          <p:nvPr/>
        </p:nvPicPr>
        <p:blipFill rotWithShape="1">
          <a:blip r:embed="rId9">
            <a:alphaModFix/>
          </a:blip>
          <a:srcRect b="0" l="0" r="0" t="0"/>
          <a:stretch/>
        </p:blipFill>
        <p:spPr>
          <a:xfrm>
            <a:off x="227525" y="4262575"/>
            <a:ext cx="492250" cy="492250"/>
          </a:xfrm>
          <a:prstGeom prst="rect">
            <a:avLst/>
          </a:prstGeom>
          <a:noFill/>
          <a:ln>
            <a:noFill/>
          </a:ln>
        </p:spPr>
      </p:pic>
      <p:sp>
        <p:nvSpPr>
          <p:cNvPr id="396" name="Google Shape;396;p32"/>
          <p:cNvSpPr/>
          <p:nvPr/>
        </p:nvSpPr>
        <p:spPr>
          <a:xfrm>
            <a:off x="539250" y="5049300"/>
            <a:ext cx="245400" cy="434025"/>
          </a:xfrm>
          <a:custGeom>
            <a:rect b="b" l="l" r="r" t="t"/>
            <a:pathLst>
              <a:path extrusionOk="0" h="257" w="146">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279BD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397" name="Google Shape;397;p32"/>
          <p:cNvSpPr txBox="1"/>
          <p:nvPr/>
        </p:nvSpPr>
        <p:spPr>
          <a:xfrm>
            <a:off x="237069" y="1958538"/>
            <a:ext cx="3195600" cy="8373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3000"/>
              <a:buFont typeface="Arial"/>
              <a:buNone/>
            </a:pPr>
            <a:r>
              <a:rPr b="1" lang="en-US" sz="3000">
                <a:solidFill>
                  <a:srgbClr val="1B728D"/>
                </a:solidFill>
                <a:latin typeface="Calibri"/>
                <a:ea typeface="Calibri"/>
                <a:cs typeface="Calibri"/>
                <a:sym typeface="Calibri"/>
              </a:rPr>
              <a:t>Link a PEAK:</a:t>
            </a:r>
            <a:endParaRPr b="1" i="0" sz="3000" u="none" cap="none" strike="noStrike">
              <a:solidFill>
                <a:srgbClr val="1B728D"/>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66"/>
          <p:cNvSpPr txBox="1"/>
          <p:nvPr>
            <p:ph idx="4" type="body"/>
          </p:nvPr>
        </p:nvSpPr>
        <p:spPr>
          <a:xfrm>
            <a:off x="6414900" y="2351100"/>
            <a:ext cx="5153100" cy="42168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t/>
            </a:r>
            <a:endParaRPr>
              <a:solidFill>
                <a:srgbClr val="080808"/>
              </a:solidFill>
            </a:endParaRPr>
          </a:p>
          <a:p>
            <a:pPr indent="-355600" lvl="0" marL="457200" rtl="0" algn="l">
              <a:lnSpc>
                <a:spcPct val="115000"/>
              </a:lnSpc>
              <a:spcBef>
                <a:spcPts val="0"/>
              </a:spcBef>
              <a:spcAft>
                <a:spcPts val="0"/>
              </a:spcAft>
              <a:buSzPts val="2000"/>
              <a:buChar char="•"/>
            </a:pPr>
            <a:r>
              <a:rPr lang="en-US">
                <a:solidFill>
                  <a:srgbClr val="080808"/>
                </a:solidFill>
              </a:rPr>
              <a:t>Comprendere il concetto di Marketing per l'imprenditoria di montagna </a:t>
            </a:r>
            <a:endParaRPr>
              <a:solidFill>
                <a:srgbClr val="080808"/>
              </a:solidFill>
            </a:endParaRPr>
          </a:p>
          <a:p>
            <a:pPr indent="-355600" lvl="0" marL="457200" rtl="0" algn="l">
              <a:lnSpc>
                <a:spcPct val="115000"/>
              </a:lnSpc>
              <a:spcBef>
                <a:spcPts val="0"/>
              </a:spcBef>
              <a:spcAft>
                <a:spcPts val="0"/>
              </a:spcAft>
              <a:buSzPts val="2000"/>
              <a:buChar char="•"/>
            </a:pPr>
            <a:r>
              <a:rPr lang="en-US">
                <a:solidFill>
                  <a:srgbClr val="080808"/>
                </a:solidFill>
              </a:rPr>
              <a:t>Costruire il tuo marchio</a:t>
            </a:r>
            <a:endParaRPr>
              <a:solidFill>
                <a:srgbClr val="080808"/>
              </a:solidFill>
            </a:endParaRPr>
          </a:p>
          <a:p>
            <a:pPr indent="-355600" lvl="0" marL="457200" rtl="0" algn="l">
              <a:lnSpc>
                <a:spcPct val="115000"/>
              </a:lnSpc>
              <a:spcBef>
                <a:spcPts val="0"/>
              </a:spcBef>
              <a:spcAft>
                <a:spcPts val="0"/>
              </a:spcAft>
              <a:buSzPts val="2000"/>
              <a:buChar char="•"/>
            </a:pPr>
            <a:r>
              <a:rPr lang="en-US">
                <a:solidFill>
                  <a:srgbClr val="080808"/>
                </a:solidFill>
              </a:rPr>
              <a:t>Capire la base di clienti </a:t>
            </a:r>
            <a:endParaRPr>
              <a:solidFill>
                <a:srgbClr val="080808"/>
              </a:solidFill>
            </a:endParaRPr>
          </a:p>
          <a:p>
            <a:pPr indent="-355600" lvl="0" marL="457200" rtl="0" algn="l">
              <a:lnSpc>
                <a:spcPct val="115000"/>
              </a:lnSpc>
              <a:spcBef>
                <a:spcPts val="0"/>
              </a:spcBef>
              <a:spcAft>
                <a:spcPts val="0"/>
              </a:spcAft>
              <a:buSzPts val="2000"/>
              <a:buChar char="•"/>
            </a:pPr>
            <a:r>
              <a:rPr lang="en-US">
                <a:solidFill>
                  <a:srgbClr val="080808"/>
                </a:solidFill>
              </a:rPr>
              <a:t>Commercializzare e vendere i prodotti</a:t>
            </a:r>
            <a:endParaRPr>
              <a:solidFill>
                <a:srgbClr val="080808"/>
              </a:solidFill>
            </a:endParaRPr>
          </a:p>
          <a:p>
            <a:pPr indent="-355600" lvl="0" marL="457200" rtl="0" algn="l">
              <a:lnSpc>
                <a:spcPct val="115000"/>
              </a:lnSpc>
              <a:spcBef>
                <a:spcPts val="0"/>
              </a:spcBef>
              <a:spcAft>
                <a:spcPts val="0"/>
              </a:spcAft>
              <a:buSzPts val="2000"/>
              <a:buChar char="•"/>
            </a:pPr>
            <a:r>
              <a:rPr lang="en-US">
                <a:solidFill>
                  <a:srgbClr val="080808"/>
                </a:solidFill>
              </a:rPr>
              <a:t>Fornire assistenza ai clienti delle regioni e dei prodotti di montagna</a:t>
            </a:r>
            <a:endParaRPr>
              <a:solidFill>
                <a:srgbClr val="080808"/>
              </a:solidFill>
            </a:endParaRPr>
          </a:p>
          <a:p>
            <a:pPr indent="0" lvl="0" marL="457200" rtl="0" algn="just">
              <a:lnSpc>
                <a:spcPct val="100000"/>
              </a:lnSpc>
              <a:spcBef>
                <a:spcPts val="0"/>
              </a:spcBef>
              <a:spcAft>
                <a:spcPts val="0"/>
              </a:spcAft>
              <a:buNone/>
            </a:pPr>
            <a:r>
              <a:t/>
            </a:r>
            <a:endParaRPr sz="2400">
              <a:solidFill>
                <a:srgbClr val="080808"/>
              </a:solidFill>
            </a:endParaRPr>
          </a:p>
          <a:p>
            <a:pPr indent="-203200" lvl="0" marL="342900" rtl="0" algn="just">
              <a:lnSpc>
                <a:spcPct val="100000"/>
              </a:lnSpc>
              <a:spcBef>
                <a:spcPts val="0"/>
              </a:spcBef>
              <a:spcAft>
                <a:spcPts val="0"/>
              </a:spcAft>
              <a:buSzPts val="2200"/>
              <a:buFont typeface="Arial"/>
              <a:buNone/>
            </a:pPr>
            <a:r>
              <a:t/>
            </a:r>
            <a:endParaRPr b="1" sz="2400">
              <a:solidFill>
                <a:schemeClr val="accent1"/>
              </a:solidFill>
            </a:endParaRPr>
          </a:p>
          <a:p>
            <a:pPr indent="-203200" lvl="0" marL="342900" rtl="0" algn="just">
              <a:lnSpc>
                <a:spcPct val="100000"/>
              </a:lnSpc>
              <a:spcBef>
                <a:spcPts val="0"/>
              </a:spcBef>
              <a:spcAft>
                <a:spcPts val="0"/>
              </a:spcAft>
              <a:buSzPts val="2200"/>
              <a:buFont typeface="Arial"/>
              <a:buNone/>
            </a:pPr>
            <a:r>
              <a:t/>
            </a:r>
            <a:endParaRPr b="1" sz="2400">
              <a:solidFill>
                <a:schemeClr val="accent1"/>
              </a:solidFill>
            </a:endParaRPr>
          </a:p>
          <a:p>
            <a:pPr indent="-203200" lvl="0" marL="342900" rtl="0" algn="just">
              <a:lnSpc>
                <a:spcPct val="100000"/>
              </a:lnSpc>
              <a:spcBef>
                <a:spcPts val="0"/>
              </a:spcBef>
              <a:spcAft>
                <a:spcPts val="0"/>
              </a:spcAft>
              <a:buSzPts val="2200"/>
              <a:buFont typeface="Arial"/>
              <a:buNone/>
            </a:pPr>
            <a:r>
              <a:t/>
            </a:r>
            <a:endParaRPr sz="2400">
              <a:solidFill>
                <a:srgbClr val="333333"/>
              </a:solidFill>
            </a:endParaRPr>
          </a:p>
          <a:p>
            <a:pPr indent="0" lvl="0" marL="0" rtl="0" algn="l">
              <a:lnSpc>
                <a:spcPct val="90000"/>
              </a:lnSpc>
              <a:spcBef>
                <a:spcPts val="0"/>
              </a:spcBef>
              <a:spcAft>
                <a:spcPts val="0"/>
              </a:spcAft>
              <a:buSzPts val="2200"/>
              <a:buNone/>
            </a:pPr>
            <a:r>
              <a:rPr lang="en-US" sz="2400"/>
              <a:t> </a:t>
            </a:r>
            <a:endParaRPr sz="2400"/>
          </a:p>
          <a:p>
            <a:pPr indent="0" lvl="0" marL="0" rtl="0" algn="l">
              <a:lnSpc>
                <a:spcPct val="90000"/>
              </a:lnSpc>
              <a:spcBef>
                <a:spcPts val="0"/>
              </a:spcBef>
              <a:spcAft>
                <a:spcPts val="0"/>
              </a:spcAft>
              <a:buSzPts val="2200"/>
              <a:buNone/>
            </a:pPr>
            <a:r>
              <a:rPr lang="en-US" sz="2400"/>
              <a:t> </a:t>
            </a:r>
            <a:endParaRPr sz="2400"/>
          </a:p>
          <a:p>
            <a:pPr indent="0" lvl="0" marL="0" rtl="0" algn="l">
              <a:lnSpc>
                <a:spcPct val="90000"/>
              </a:lnSpc>
              <a:spcBef>
                <a:spcPts val="0"/>
              </a:spcBef>
              <a:spcAft>
                <a:spcPts val="0"/>
              </a:spcAft>
              <a:buClr>
                <a:srgbClr val="595959"/>
              </a:buClr>
              <a:buSzPts val="2200"/>
              <a:buNone/>
            </a:pPr>
            <a:r>
              <a:t/>
            </a:r>
            <a:endParaRPr sz="2400"/>
          </a:p>
        </p:txBody>
      </p:sp>
      <p:sp>
        <p:nvSpPr>
          <p:cNvPr id="152" name="Google Shape;152;p66"/>
          <p:cNvSpPr txBox="1"/>
          <p:nvPr>
            <p:ph idx="1" type="body"/>
          </p:nvPr>
        </p:nvSpPr>
        <p:spPr>
          <a:xfrm>
            <a:off x="504268" y="882452"/>
            <a:ext cx="4535691" cy="652687"/>
          </a:xfrm>
          <a:prstGeom prst="rect">
            <a:avLst/>
          </a:prstGeom>
          <a:noFill/>
          <a:ln>
            <a:noFill/>
          </a:ln>
        </p:spPr>
        <p:txBody>
          <a:bodyPr anchorCtr="0" anchor="t" bIns="45700" lIns="91425" spcFirstLastPara="1" rIns="91425" wrap="square" tIns="45700">
            <a:normAutofit fontScale="70000"/>
          </a:bodyPr>
          <a:lstStyle/>
          <a:p>
            <a:pPr indent="-228600" lvl="0" marL="228600" rtl="0" algn="l">
              <a:lnSpc>
                <a:spcPct val="90000"/>
              </a:lnSpc>
              <a:spcBef>
                <a:spcPts val="0"/>
              </a:spcBef>
              <a:spcAft>
                <a:spcPts val="0"/>
              </a:spcAft>
              <a:buClr>
                <a:schemeClr val="lt1"/>
              </a:buClr>
              <a:buSzPct val="66666"/>
              <a:buNone/>
            </a:pPr>
            <a:r>
              <a:rPr lang="en-US" sz="3600">
                <a:solidFill>
                  <a:srgbClr val="33CCFF"/>
                </a:solidFill>
              </a:rPr>
              <a:t>OBIETTIVI DI APPRENDIMENTO</a:t>
            </a:r>
            <a:endParaRPr/>
          </a:p>
        </p:txBody>
      </p:sp>
      <p:sp>
        <p:nvSpPr>
          <p:cNvPr id="153" name="Google Shape;153;p66"/>
          <p:cNvSpPr txBox="1"/>
          <p:nvPr>
            <p:ph idx="3" type="body"/>
          </p:nvPr>
        </p:nvSpPr>
        <p:spPr>
          <a:xfrm>
            <a:off x="6414889" y="1101960"/>
            <a:ext cx="4858164" cy="822373"/>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lang="en-US" sz="2800">
                <a:solidFill>
                  <a:srgbClr val="0070C0"/>
                </a:solidFill>
              </a:rPr>
              <a:t>Al termine di questo modulo, </a:t>
            </a:r>
            <a:endParaRPr sz="2800">
              <a:solidFill>
                <a:srgbClr val="0070C0"/>
              </a:solidFill>
            </a:endParaRPr>
          </a:p>
          <a:p>
            <a:pPr indent="0" lvl="0" marL="0" rtl="0" algn="l">
              <a:lnSpc>
                <a:spcPct val="115000"/>
              </a:lnSpc>
              <a:spcBef>
                <a:spcPts val="0"/>
              </a:spcBef>
              <a:spcAft>
                <a:spcPts val="0"/>
              </a:spcAft>
              <a:buNone/>
            </a:pPr>
            <a:r>
              <a:rPr lang="en-US" sz="2800">
                <a:solidFill>
                  <a:srgbClr val="0070C0"/>
                </a:solidFill>
              </a:rPr>
              <a:t>dovresti essere in grado di:</a:t>
            </a:r>
            <a:endParaRPr sz="2800">
              <a:solidFill>
                <a:srgbClr val="0070C0"/>
              </a:solidFill>
            </a:endParaRPr>
          </a:p>
          <a:p>
            <a:pPr indent="0" lvl="0" marL="0" rtl="0" algn="l">
              <a:lnSpc>
                <a:spcPct val="90000"/>
              </a:lnSpc>
              <a:spcBef>
                <a:spcPts val="0"/>
              </a:spcBef>
              <a:spcAft>
                <a:spcPts val="0"/>
              </a:spcAft>
              <a:buClr>
                <a:srgbClr val="595959"/>
              </a:buClr>
              <a:buSzPts val="2200"/>
              <a:buNone/>
            </a:pPr>
            <a:r>
              <a:t/>
            </a:r>
            <a:endParaRPr sz="2800">
              <a:solidFill>
                <a:srgbClr val="0070C0"/>
              </a:solidFill>
            </a:endParaRPr>
          </a:p>
        </p:txBody>
      </p:sp>
      <p:sp>
        <p:nvSpPr>
          <p:cNvPr id="154" name="Google Shape;154;p66"/>
          <p:cNvSpPr/>
          <p:nvPr/>
        </p:nvSpPr>
        <p:spPr>
          <a:xfrm>
            <a:off x="7256025" y="6141000"/>
            <a:ext cx="4535700" cy="426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66"/>
          <p:cNvSpPr txBox="1"/>
          <p:nvPr/>
        </p:nvSpPr>
        <p:spPr>
          <a:xfrm>
            <a:off x="495300" y="5550000"/>
            <a:ext cx="3322200" cy="895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700"/>
              <a:buFont typeface="Arial"/>
              <a:buNone/>
            </a:pPr>
            <a:r>
              <a:rPr b="0" i="0" lang="en-US" sz="700" u="none" cap="none" strike="noStrike">
                <a:solidFill>
                  <a:srgbClr val="FFFFFF"/>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b="0" i="0" sz="7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3"/>
          <p:cNvSpPr txBox="1"/>
          <p:nvPr>
            <p:ph idx="1" type="body"/>
          </p:nvPr>
        </p:nvSpPr>
        <p:spPr>
          <a:xfrm>
            <a:off x="162968" y="1468280"/>
            <a:ext cx="6807167" cy="3161780"/>
          </a:xfrm>
          <a:prstGeom prst="rect">
            <a:avLst/>
          </a:prstGeom>
          <a:noFill/>
          <a:ln>
            <a:noFill/>
          </a:ln>
        </p:spPr>
        <p:txBody>
          <a:bodyPr anchorCtr="0" anchor="t" bIns="45700" lIns="91425" spcFirstLastPara="1" rIns="91425" wrap="square" tIns="45700">
            <a:normAutofit lnSpcReduction="10000"/>
          </a:bodyPr>
          <a:lstStyle/>
          <a:p>
            <a:pPr indent="-228600" lvl="0" marL="228600" rtl="0" algn="just">
              <a:lnSpc>
                <a:spcPct val="90000"/>
              </a:lnSpc>
              <a:spcBef>
                <a:spcPts val="0"/>
              </a:spcBef>
              <a:spcAft>
                <a:spcPts val="0"/>
              </a:spcAft>
              <a:buClr>
                <a:srgbClr val="595959"/>
              </a:buClr>
              <a:buSzPts val="2400"/>
              <a:buNone/>
            </a:pPr>
            <a:r>
              <a:rPr lang="en-US">
                <a:solidFill>
                  <a:srgbClr val="0070C0"/>
                </a:solidFill>
              </a:rPr>
              <a:t>Dopo il COVID-19, l'imprenditoria di montagna è cresciuta di popolarità. </a:t>
            </a:r>
            <a:r>
              <a:rPr lang="en-US">
                <a:solidFill>
                  <a:srgbClr val="080808"/>
                </a:solidFill>
              </a:rPr>
              <a:t>Gli abitanti delle zone montane hanno riconosciuto l'opportunità di creare un'azienda, dato che sempre più persone si dirigono verso le montagne per sfuggire alla pandemia.</a:t>
            </a:r>
            <a:r>
              <a:rPr lang="en-US">
                <a:solidFill>
                  <a:srgbClr val="0070C0"/>
                </a:solidFill>
              </a:rPr>
              <a:t> Trovare e interagire con i potenziali consumatori è la chiave del marketing per un'azienda di alpinismo. </a:t>
            </a:r>
            <a:r>
              <a:rPr lang="en-US">
                <a:solidFill>
                  <a:srgbClr val="080808"/>
                </a:solidFill>
              </a:rPr>
              <a:t>Gli imprenditori devono mostrare la loro esperienza e una caratteristica distintiva della loro azienda per attirare i clienti.</a:t>
            </a:r>
            <a:endParaRPr>
              <a:solidFill>
                <a:srgbClr val="080808"/>
              </a:solidFill>
            </a:endParaRPr>
          </a:p>
        </p:txBody>
      </p:sp>
      <p:sp>
        <p:nvSpPr>
          <p:cNvPr id="161" name="Google Shape;161;p13"/>
          <p:cNvSpPr txBox="1"/>
          <p:nvPr>
            <p:ph idx="3" type="body"/>
          </p:nvPr>
        </p:nvSpPr>
        <p:spPr>
          <a:xfrm>
            <a:off x="413643" y="802628"/>
            <a:ext cx="3940642" cy="582221"/>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rgbClr val="595959"/>
              </a:buClr>
              <a:buSzPct val="112500"/>
              <a:buNone/>
            </a:pPr>
            <a:r>
              <a:rPr lang="en-US" sz="3200">
                <a:solidFill>
                  <a:srgbClr val="0070C0"/>
                </a:solidFill>
              </a:rPr>
              <a:t>01. Marketing speciale</a:t>
            </a:r>
            <a:endParaRPr sz="3200">
              <a:solidFill>
                <a:srgbClr val="0070C0"/>
              </a:solidFill>
            </a:endParaRPr>
          </a:p>
        </p:txBody>
      </p:sp>
      <p:grpSp>
        <p:nvGrpSpPr>
          <p:cNvPr id="162" name="Google Shape;162;p13"/>
          <p:cNvGrpSpPr/>
          <p:nvPr/>
        </p:nvGrpSpPr>
        <p:grpSpPr>
          <a:xfrm rot="-766166">
            <a:off x="7791905" y="721267"/>
            <a:ext cx="2082443" cy="2861107"/>
            <a:chOff x="5875548" y="3125276"/>
            <a:chExt cx="438214" cy="602070"/>
          </a:xfrm>
        </p:grpSpPr>
        <p:sp>
          <p:nvSpPr>
            <p:cNvPr id="163" name="Google Shape;163;p13"/>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4" name="Google Shape;164;p13"/>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A person holding a red cup&#10;&#10;Description automatically generated with low confidence" id="165" name="Google Shape;165;p13"/>
          <p:cNvPicPr preferRelativeResize="0"/>
          <p:nvPr>
            <p:ph idx="2" type="pic"/>
          </p:nvPr>
        </p:nvPicPr>
        <p:blipFill rotWithShape="1">
          <a:blip r:embed="rId3">
            <a:alphaModFix/>
          </a:blip>
          <a:srcRect b="0" l="5671" r="5670" t="0"/>
          <a:stretch/>
        </p:blipFill>
        <p:spPr>
          <a:xfrm>
            <a:off x="7329563" y="-1"/>
            <a:ext cx="4862437" cy="6855220"/>
          </a:xfrm>
          <a:prstGeom prst="rect">
            <a:avLst/>
          </a:prstGeom>
          <a:noFill/>
          <a:ln>
            <a:noFill/>
          </a:ln>
        </p:spPr>
      </p:pic>
      <p:sp>
        <p:nvSpPr>
          <p:cNvPr id="166" name="Google Shape;166;p13"/>
          <p:cNvSpPr/>
          <p:nvPr/>
        </p:nvSpPr>
        <p:spPr>
          <a:xfrm>
            <a:off x="162968" y="5178754"/>
            <a:ext cx="6934518" cy="923330"/>
          </a:xfrm>
          <a:prstGeom prst="rect">
            <a:avLst/>
          </a:prstGeom>
          <a:noFill/>
          <a:ln>
            <a:noFill/>
          </a:ln>
        </p:spPr>
        <p:txBody>
          <a:bodyPr anchorCtr="0" anchor="t" bIns="45700" lIns="91425" spcFirstLastPara="1" rIns="91425" wrap="square" tIns="45700">
            <a:spAutoFit/>
          </a:bodyPr>
          <a:lstStyle/>
          <a:p>
            <a:pPr indent="0" lvl="0" marL="228600" marR="0" rtl="0" algn="just">
              <a:lnSpc>
                <a:spcPct val="100000"/>
              </a:lnSpc>
              <a:spcBef>
                <a:spcPts val="0"/>
              </a:spcBef>
              <a:spcAft>
                <a:spcPts val="0"/>
              </a:spcAft>
              <a:buClr>
                <a:srgbClr val="000000"/>
              </a:buClr>
              <a:buSzPts val="1800"/>
              <a:buFont typeface="Arial"/>
              <a:buNone/>
            </a:pPr>
            <a:r>
              <a:rPr b="0" i="0" lang="en-US" sz="1800" u="sng" cap="none" strike="noStrike">
                <a:solidFill>
                  <a:srgbClr val="064947"/>
                </a:solidFill>
                <a:latin typeface="Calibri"/>
                <a:ea typeface="Calibri"/>
                <a:cs typeface="Calibri"/>
                <a:sym typeface="Calibri"/>
                <a:hlinkClick r:id="rId4">
                  <a:extLst>
                    <a:ext uri="{A12FA001-AC4F-418D-AE19-62706E023703}">
                      <ahyp:hlinkClr val="tx"/>
                    </a:ext>
                  </a:extLst>
                </a:hlinkClick>
              </a:rPr>
              <a:t>Click here </a:t>
            </a:r>
            <a:r>
              <a:rPr b="0" i="0" lang="en-US" sz="1800" u="none" cap="none" strike="noStrike">
                <a:solidFill>
                  <a:srgbClr val="064947"/>
                </a:solidFill>
                <a:latin typeface="Calibri"/>
                <a:ea typeface="Calibri"/>
                <a:cs typeface="Calibri"/>
                <a:sym typeface="Calibri"/>
              </a:rPr>
              <a:t>t</a:t>
            </a:r>
            <a:r>
              <a:rPr lang="en-US" sz="1800">
                <a:solidFill>
                  <a:srgbClr val="064947"/>
                </a:solidFill>
                <a:latin typeface="Calibri"/>
                <a:ea typeface="Calibri"/>
                <a:cs typeface="Calibri"/>
                <a:sym typeface="Calibri"/>
              </a:rPr>
              <a:t>o leggi l'articolo di Daniel Midson-Short su "MARKETING IN MONTAGNA: AIUTA I TUOI CLIENTI A COMPRARE", che evidenzia una strategia di marketing in montagna.</a:t>
            </a:r>
            <a:endParaRPr b="0" i="0" sz="1800" u="none" cap="none" strike="noStrike">
              <a:solidFill>
                <a:srgbClr val="064947"/>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9"/>
          <p:cNvSpPr txBox="1"/>
          <p:nvPr>
            <p:ph idx="1" type="body"/>
          </p:nvPr>
        </p:nvSpPr>
        <p:spPr>
          <a:xfrm>
            <a:off x="5557421" y="1334005"/>
            <a:ext cx="6391922" cy="4129215"/>
          </a:xfrm>
          <a:prstGeom prst="rect">
            <a:avLst/>
          </a:prstGeom>
          <a:noFill/>
          <a:ln>
            <a:noFill/>
          </a:ln>
        </p:spPr>
        <p:txBody>
          <a:bodyPr anchorCtr="0" anchor="t" bIns="45700" lIns="91425" spcFirstLastPara="1" rIns="91425" wrap="square" tIns="45700">
            <a:noAutofit/>
          </a:bodyPr>
          <a:lstStyle/>
          <a:p>
            <a:pPr indent="-228600" lvl="0" marL="228600" rtl="0" algn="just">
              <a:lnSpc>
                <a:spcPct val="90000"/>
              </a:lnSpc>
              <a:spcBef>
                <a:spcPts val="0"/>
              </a:spcBef>
              <a:spcAft>
                <a:spcPts val="0"/>
              </a:spcAft>
              <a:buClr>
                <a:srgbClr val="595959"/>
              </a:buClr>
              <a:buSzPts val="2400"/>
              <a:buNone/>
            </a:pPr>
            <a:r>
              <a:rPr lang="en-US" sz="2400">
                <a:solidFill>
                  <a:schemeClr val="dk1"/>
                </a:solidFill>
                <a:latin typeface="Calibri"/>
                <a:ea typeface="Calibri"/>
                <a:cs typeface="Calibri"/>
                <a:sym typeface="Calibri"/>
              </a:rPr>
              <a:t>	</a:t>
            </a:r>
            <a:r>
              <a:rPr lang="en-US" sz="2100">
                <a:solidFill>
                  <a:srgbClr val="080808"/>
                </a:solidFill>
              </a:rPr>
              <a:t>Un marchio non è solo un nome e un logo riconoscibili che ti distinguono in un mercato affollato.</a:t>
            </a:r>
            <a:endParaRPr sz="2100">
              <a:solidFill>
                <a:srgbClr val="080808"/>
              </a:solidFill>
            </a:endParaRPr>
          </a:p>
          <a:p>
            <a:pPr indent="0" lvl="0" marL="0" rtl="0" algn="l">
              <a:lnSpc>
                <a:spcPct val="115000"/>
              </a:lnSpc>
              <a:spcBef>
                <a:spcPts val="0"/>
              </a:spcBef>
              <a:spcAft>
                <a:spcPts val="0"/>
              </a:spcAft>
              <a:buNone/>
            </a:pPr>
            <a:r>
              <a:t/>
            </a:r>
            <a:endParaRPr sz="2100">
              <a:solidFill>
                <a:srgbClr val="080808"/>
              </a:solidFill>
            </a:endParaRPr>
          </a:p>
          <a:p>
            <a:pPr indent="0" lvl="0" marL="0" rtl="0" algn="l">
              <a:lnSpc>
                <a:spcPct val="115000"/>
              </a:lnSpc>
              <a:spcBef>
                <a:spcPts val="0"/>
              </a:spcBef>
              <a:spcAft>
                <a:spcPts val="0"/>
              </a:spcAft>
              <a:buNone/>
            </a:pPr>
            <a:r>
              <a:rPr lang="en-US" sz="2100">
                <a:solidFill>
                  <a:srgbClr val="080808"/>
                </a:solidFill>
              </a:rPr>
              <a:t>	Se ci pensi, anche le persone hanno un marchio personale. Ognuno di noi ha un nome, un volto, uno stile, un modo di comunicare e, grazie a queste caratteristiche, riusciamo a dare un'impressione diversa a persone diverse. Allo stesso modo, le aziende hanno nomi, prodotti, loghi, colori, caratteri, voci e reputazioni che le caratterizzano e influenzano il modo in cui vengono percepite.</a:t>
            </a:r>
            <a:endParaRPr sz="2100">
              <a:solidFill>
                <a:srgbClr val="080808"/>
              </a:solidFill>
            </a:endParaRPr>
          </a:p>
          <a:p>
            <a:pPr indent="-228600" lvl="0" marL="228600" rtl="0" algn="just">
              <a:lnSpc>
                <a:spcPct val="90000"/>
              </a:lnSpc>
              <a:spcBef>
                <a:spcPts val="0"/>
              </a:spcBef>
              <a:spcAft>
                <a:spcPts val="0"/>
              </a:spcAft>
              <a:buClr>
                <a:srgbClr val="595959"/>
              </a:buClr>
              <a:buSzPts val="2400"/>
              <a:buNone/>
            </a:pPr>
            <a:r>
              <a:t/>
            </a:r>
            <a:endParaRPr>
              <a:solidFill>
                <a:srgbClr val="080808"/>
              </a:solidFill>
            </a:endParaRPr>
          </a:p>
          <a:p>
            <a:pPr indent="0" lvl="0" marL="0" rtl="0" algn="l">
              <a:lnSpc>
                <a:spcPct val="90000"/>
              </a:lnSpc>
              <a:spcBef>
                <a:spcPts val="0"/>
              </a:spcBef>
              <a:spcAft>
                <a:spcPts val="0"/>
              </a:spcAft>
              <a:buClr>
                <a:srgbClr val="EA1D76"/>
              </a:buClr>
              <a:buSzPts val="2400"/>
              <a:buFont typeface="Arial"/>
              <a:buNone/>
            </a:pPr>
            <a:r>
              <a:t/>
            </a:r>
            <a:endParaRPr/>
          </a:p>
        </p:txBody>
      </p:sp>
      <p:sp>
        <p:nvSpPr>
          <p:cNvPr id="172" name="Google Shape;172;p19"/>
          <p:cNvSpPr txBox="1"/>
          <p:nvPr>
            <p:ph idx="2" type="body"/>
          </p:nvPr>
        </p:nvSpPr>
        <p:spPr>
          <a:xfrm>
            <a:off x="7743525" y="758950"/>
            <a:ext cx="4419300" cy="507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79BD3"/>
              </a:buClr>
              <a:buSzPts val="3600"/>
              <a:buNone/>
            </a:pPr>
            <a:r>
              <a:rPr i="1" lang="en-US" sz="3200">
                <a:solidFill>
                  <a:srgbClr val="0070C0"/>
                </a:solidFill>
              </a:rPr>
              <a:t>Che cos'è un marchio?</a:t>
            </a:r>
            <a:endParaRPr i="1" sz="3200">
              <a:solidFill>
                <a:srgbClr val="0070C0"/>
              </a:solidFill>
            </a:endParaRPr>
          </a:p>
        </p:txBody>
      </p:sp>
      <p:sp>
        <p:nvSpPr>
          <p:cNvPr id="173" name="Google Shape;173;p19"/>
          <p:cNvSpPr txBox="1"/>
          <p:nvPr>
            <p:ph idx="3" type="body"/>
          </p:nvPr>
        </p:nvSpPr>
        <p:spPr>
          <a:xfrm>
            <a:off x="621437" y="1279742"/>
            <a:ext cx="3959440" cy="4298516"/>
          </a:xfrm>
          <a:prstGeom prst="rect">
            <a:avLst/>
          </a:prstGeom>
          <a:noFill/>
          <a:ln>
            <a:noFill/>
          </a:ln>
        </p:spPr>
        <p:txBody>
          <a:bodyPr anchorCtr="0" anchor="t" bIns="45700" lIns="91425" spcFirstLastPara="1" rIns="91425" wrap="square" tIns="45700">
            <a:normAutofit fontScale="47500"/>
          </a:bodyPr>
          <a:lstStyle/>
          <a:p>
            <a:pPr indent="0" lvl="0" marL="0" rtl="0" algn="just">
              <a:lnSpc>
                <a:spcPct val="120000"/>
              </a:lnSpc>
              <a:spcBef>
                <a:spcPts val="0"/>
              </a:spcBef>
              <a:spcAft>
                <a:spcPts val="0"/>
              </a:spcAft>
              <a:buSzPct val="148760"/>
              <a:buNone/>
            </a:pPr>
            <a:r>
              <a:rPr lang="en-US" sz="4400">
                <a:solidFill>
                  <a:srgbClr val="0070C0"/>
                </a:solidFill>
              </a:rPr>
              <a:t>Non puoi affrontare in modo efficace la creazione di un marchio senza essere coerente e senza mantenere tale coerenza quando estendi il tuo marchio a tutti i settori della tua attività. Il modo migliore per costruire un marchio inizia con lo stabilire l'aspetto di questa coerenza e la sensazione che vuoi evocare.</a:t>
            </a:r>
            <a:endParaRPr/>
          </a:p>
          <a:p>
            <a:pPr indent="0" lvl="0" marL="0" rtl="0" algn="l">
              <a:lnSpc>
                <a:spcPct val="90000"/>
              </a:lnSpc>
              <a:spcBef>
                <a:spcPts val="0"/>
              </a:spcBef>
              <a:spcAft>
                <a:spcPts val="0"/>
              </a:spcAft>
              <a:buClr>
                <a:srgbClr val="595959"/>
              </a:buClr>
              <a:buSzPct val="181818"/>
              <a:buNone/>
            </a:pPr>
            <a:r>
              <a:t/>
            </a:r>
            <a:endParaRPr/>
          </a:p>
        </p:txBody>
      </p:sp>
      <p:sp>
        <p:nvSpPr>
          <p:cNvPr id="174" name="Google Shape;174;p19"/>
          <p:cNvSpPr txBox="1"/>
          <p:nvPr/>
        </p:nvSpPr>
        <p:spPr>
          <a:xfrm>
            <a:off x="1153600" y="648775"/>
            <a:ext cx="29664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000">
                <a:solidFill>
                  <a:srgbClr val="0070C0"/>
                </a:solidFill>
                <a:latin typeface="Calibri"/>
                <a:ea typeface="Calibri"/>
                <a:cs typeface="Calibri"/>
                <a:sym typeface="Calibri"/>
              </a:rPr>
              <a:t>CONSIGLIO UTILE</a:t>
            </a:r>
            <a:endParaRPr b="0" i="0" sz="1200" u="none" cap="none" strike="noStrike">
              <a:solidFill>
                <a:srgbClr val="000000"/>
              </a:solidFill>
              <a:latin typeface="Arial"/>
              <a:ea typeface="Arial"/>
              <a:cs typeface="Arial"/>
              <a:sym typeface="Arial"/>
            </a:endParaRPr>
          </a:p>
        </p:txBody>
      </p:sp>
      <p:grpSp>
        <p:nvGrpSpPr>
          <p:cNvPr id="175" name="Google Shape;175;p19"/>
          <p:cNvGrpSpPr/>
          <p:nvPr/>
        </p:nvGrpSpPr>
        <p:grpSpPr>
          <a:xfrm>
            <a:off x="774874" y="743044"/>
            <a:ext cx="215966" cy="342399"/>
            <a:chOff x="6718575" y="2318625"/>
            <a:chExt cx="256950" cy="407375"/>
          </a:xfrm>
        </p:grpSpPr>
        <p:sp>
          <p:nvSpPr>
            <p:cNvPr id="176" name="Google Shape;176;p19"/>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77" name="Google Shape;177;p19"/>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78" name="Google Shape;178;p19"/>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79" name="Google Shape;179;p19"/>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80" name="Google Shape;180;p19"/>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81" name="Google Shape;181;p19"/>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82" name="Google Shape;182;p19"/>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83" name="Google Shape;183;p19"/>
            <p:cNvSpPr/>
            <p:nvPr/>
          </p:nvSpPr>
          <p:spPr>
            <a:xfrm>
              <a:off x="6795900" y="2628550"/>
              <a:ext cx="102300" cy="25"/>
            </a:xfrm>
            <a:custGeom>
              <a:rect b="b" l="l" r="r" t="t"/>
              <a:pathLst>
                <a:path extrusionOk="0" fill="none" h="1" w="4092">
                  <a:moveTo>
                    <a:pt x="0" y="1"/>
                  </a:moveTo>
                  <a:lnTo>
                    <a:pt x="4092" y="1"/>
                  </a:lnTo>
                </a:path>
              </a:pathLst>
            </a:custGeom>
            <a:noFill/>
            <a:ln cap="rnd" cmpd="sng" w="127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pic>
        <p:nvPicPr>
          <p:cNvPr descr="Scenic view of snow covered mountains against clear blue sky" id="184" name="Google Shape;184;p19"/>
          <p:cNvPicPr preferRelativeResize="0"/>
          <p:nvPr/>
        </p:nvPicPr>
        <p:blipFill rotWithShape="1">
          <a:blip r:embed="rId3">
            <a:alphaModFix/>
          </a:blip>
          <a:srcRect b="27197" l="187" r="-186" t="45427"/>
          <a:stretch/>
        </p:blipFill>
        <p:spPr>
          <a:xfrm>
            <a:off x="4804228" y="5463220"/>
            <a:ext cx="7358743" cy="1336724"/>
          </a:xfrm>
          <a:prstGeom prst="rect">
            <a:avLst/>
          </a:prstGeom>
          <a:noFill/>
          <a:ln>
            <a:noFill/>
          </a:ln>
        </p:spPr>
      </p:pic>
      <p:sp>
        <p:nvSpPr>
          <p:cNvPr id="185" name="Google Shape;185;p19"/>
          <p:cNvSpPr txBox="1"/>
          <p:nvPr/>
        </p:nvSpPr>
        <p:spPr>
          <a:xfrm>
            <a:off x="7174239" y="223456"/>
            <a:ext cx="4775100" cy="5355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lt1"/>
              </a:buClr>
              <a:buSzPts val="3000"/>
              <a:buFont typeface="Arial"/>
              <a:buNone/>
            </a:pPr>
            <a:r>
              <a:rPr lang="en-US" sz="3200">
                <a:solidFill>
                  <a:srgbClr val="0070C0"/>
                </a:solidFill>
                <a:latin typeface="Calibri"/>
                <a:ea typeface="Calibri"/>
                <a:cs typeface="Calibri"/>
                <a:sym typeface="Calibri"/>
              </a:rPr>
              <a:t>02. Costruire il tuo marchio</a:t>
            </a:r>
            <a:endParaRPr b="0" i="0" sz="1400" u="none" cap="none" strike="noStrike">
              <a:solidFill>
                <a:srgbClr val="000000"/>
              </a:solidFill>
              <a:latin typeface="Arial"/>
              <a:ea typeface="Arial"/>
              <a:cs typeface="Arial"/>
              <a:sym typeface="Arial"/>
            </a:endParaRPr>
          </a:p>
        </p:txBody>
      </p:sp>
      <p:sp>
        <p:nvSpPr>
          <p:cNvPr id="186" name="Google Shape;186;p19"/>
          <p:cNvSpPr/>
          <p:nvPr/>
        </p:nvSpPr>
        <p:spPr>
          <a:xfrm>
            <a:off x="731008" y="5731581"/>
            <a:ext cx="506895" cy="532271"/>
          </a:xfrm>
          <a:custGeom>
            <a:rect b="b" l="l" r="r" t="t"/>
            <a:pathLst>
              <a:path extrusionOk="0" h="120000" w="120000">
                <a:moveTo>
                  <a:pt x="0" y="0"/>
                </a:moveTo>
                <a:lnTo>
                  <a:pt x="120000" y="0"/>
                </a:lnTo>
                <a:lnTo>
                  <a:pt x="120000" y="120000"/>
                </a:lnTo>
                <a:lnTo>
                  <a:pt x="0" y="120000"/>
                </a:lnTo>
                <a:close/>
                <a:moveTo>
                  <a:pt x="15000" y="38097"/>
                </a:moveTo>
                <a:lnTo>
                  <a:pt x="15000" y="55060"/>
                </a:lnTo>
                <a:lnTo>
                  <a:pt x="21063" y="55060"/>
                </a:lnTo>
                <a:lnTo>
                  <a:pt x="22938" y="53123"/>
                </a:lnTo>
                <a:lnTo>
                  <a:pt x="24688" y="53123"/>
                </a:lnTo>
                <a:lnTo>
                  <a:pt x="24688" y="79015"/>
                </a:lnTo>
                <a:lnTo>
                  <a:pt x="85875" y="79015"/>
                </a:lnTo>
                <a:lnTo>
                  <a:pt x="85875" y="70087"/>
                </a:lnTo>
                <a:lnTo>
                  <a:pt x="95563" y="70087"/>
                </a:lnTo>
                <a:lnTo>
                  <a:pt x="100813" y="74999"/>
                </a:lnTo>
                <a:lnTo>
                  <a:pt x="105000" y="74999"/>
                </a:lnTo>
                <a:lnTo>
                  <a:pt x="105000" y="43453"/>
                </a:lnTo>
                <a:lnTo>
                  <a:pt x="100813" y="43453"/>
                </a:lnTo>
                <a:lnTo>
                  <a:pt x="97188" y="46874"/>
                </a:lnTo>
                <a:lnTo>
                  <a:pt x="85875" y="46874"/>
                </a:lnTo>
                <a:lnTo>
                  <a:pt x="85875" y="43453"/>
                </a:lnTo>
                <a:lnTo>
                  <a:pt x="82313" y="39882"/>
                </a:lnTo>
                <a:lnTo>
                  <a:pt x="22938" y="39882"/>
                </a:lnTo>
                <a:lnTo>
                  <a:pt x="21063" y="38097"/>
                </a:lnTo>
                <a:close/>
              </a:path>
              <a:path extrusionOk="0" fill="darken" h="120000" w="120000">
                <a:moveTo>
                  <a:pt x="15000" y="38097"/>
                </a:moveTo>
                <a:lnTo>
                  <a:pt x="15000" y="55060"/>
                </a:lnTo>
                <a:lnTo>
                  <a:pt x="21063" y="55060"/>
                </a:lnTo>
                <a:lnTo>
                  <a:pt x="22938" y="53123"/>
                </a:lnTo>
                <a:lnTo>
                  <a:pt x="24688" y="53123"/>
                </a:lnTo>
                <a:lnTo>
                  <a:pt x="24688" y="79015"/>
                </a:lnTo>
                <a:lnTo>
                  <a:pt x="85875" y="79015"/>
                </a:lnTo>
                <a:lnTo>
                  <a:pt x="85875" y="70087"/>
                </a:lnTo>
                <a:lnTo>
                  <a:pt x="95563" y="70087"/>
                </a:lnTo>
                <a:lnTo>
                  <a:pt x="100813" y="74999"/>
                </a:lnTo>
                <a:lnTo>
                  <a:pt x="105000" y="74999"/>
                </a:lnTo>
                <a:lnTo>
                  <a:pt x="105000" y="43453"/>
                </a:lnTo>
                <a:lnTo>
                  <a:pt x="100813" y="43453"/>
                </a:lnTo>
                <a:lnTo>
                  <a:pt x="97188" y="46874"/>
                </a:lnTo>
                <a:lnTo>
                  <a:pt x="85875" y="46874"/>
                </a:lnTo>
                <a:lnTo>
                  <a:pt x="85875" y="43453"/>
                </a:lnTo>
                <a:lnTo>
                  <a:pt x="82313" y="39882"/>
                </a:lnTo>
                <a:lnTo>
                  <a:pt x="22938" y="39882"/>
                </a:lnTo>
                <a:lnTo>
                  <a:pt x="21063" y="38097"/>
                </a:lnTo>
                <a:close/>
              </a:path>
              <a:path extrusionOk="0" fill="none" h="120000" w="120000">
                <a:moveTo>
                  <a:pt x="15000" y="38097"/>
                </a:moveTo>
                <a:lnTo>
                  <a:pt x="21063" y="38097"/>
                </a:lnTo>
                <a:lnTo>
                  <a:pt x="22938" y="39882"/>
                </a:lnTo>
                <a:lnTo>
                  <a:pt x="82313" y="39882"/>
                </a:lnTo>
                <a:lnTo>
                  <a:pt x="85875" y="43453"/>
                </a:lnTo>
                <a:lnTo>
                  <a:pt x="85875" y="46874"/>
                </a:lnTo>
                <a:lnTo>
                  <a:pt x="97188" y="46874"/>
                </a:lnTo>
                <a:lnTo>
                  <a:pt x="100813" y="43453"/>
                </a:lnTo>
                <a:lnTo>
                  <a:pt x="105000" y="43453"/>
                </a:lnTo>
                <a:lnTo>
                  <a:pt x="105000" y="74999"/>
                </a:lnTo>
                <a:lnTo>
                  <a:pt x="100813" y="74999"/>
                </a:lnTo>
                <a:lnTo>
                  <a:pt x="95563" y="70087"/>
                </a:lnTo>
                <a:lnTo>
                  <a:pt x="85875" y="70087"/>
                </a:lnTo>
                <a:lnTo>
                  <a:pt x="85875" y="79015"/>
                </a:lnTo>
                <a:lnTo>
                  <a:pt x="24688" y="79015"/>
                </a:lnTo>
                <a:lnTo>
                  <a:pt x="24688" y="53123"/>
                </a:lnTo>
                <a:lnTo>
                  <a:pt x="22938" y="53123"/>
                </a:lnTo>
                <a:lnTo>
                  <a:pt x="21063" y="55060"/>
                </a:lnTo>
                <a:lnTo>
                  <a:pt x="15000" y="55060"/>
                </a:lnTo>
                <a:close/>
              </a:path>
              <a:path extrusionOk="0" fill="none" h="120000" w="120000">
                <a:moveTo>
                  <a:pt x="0" y="0"/>
                </a:moveTo>
                <a:lnTo>
                  <a:pt x="120000" y="0"/>
                </a:lnTo>
                <a:lnTo>
                  <a:pt x="120000" y="120000"/>
                </a:lnTo>
                <a:lnTo>
                  <a:pt x="0" y="120000"/>
                </a:lnTo>
                <a:close/>
              </a:path>
            </a:pathLst>
          </a:custGeom>
          <a:solidFill>
            <a:schemeClr val="lt1"/>
          </a:solidFill>
          <a:ln cap="flat" cmpd="sng" w="254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7" name="Google Shape;187;p19"/>
          <p:cNvSpPr txBox="1"/>
          <p:nvPr/>
        </p:nvSpPr>
        <p:spPr>
          <a:xfrm>
            <a:off x="1175685" y="5578258"/>
            <a:ext cx="3364800" cy="895800"/>
          </a:xfrm>
          <a:prstGeom prst="rect">
            <a:avLst/>
          </a:prstGeom>
          <a:noFill/>
          <a:ln>
            <a:noFill/>
          </a:ln>
        </p:spPr>
        <p:txBody>
          <a:bodyPr anchorCtr="0" anchor="t" bIns="45700" lIns="91425" spcFirstLastPara="1" rIns="91425" wrap="square" tIns="45700">
            <a:spAutoFit/>
          </a:bodyPr>
          <a:lstStyle/>
          <a:p>
            <a:pPr indent="-228600" lvl="0" marL="228600" marR="0" rtl="0" algn="just">
              <a:lnSpc>
                <a:spcPct val="90000"/>
              </a:lnSpc>
              <a:spcBef>
                <a:spcPts val="0"/>
              </a:spcBef>
              <a:spcAft>
                <a:spcPts val="0"/>
              </a:spcAft>
              <a:buClr>
                <a:srgbClr val="595959"/>
              </a:buClr>
              <a:buSzPts val="2400"/>
              <a:buFont typeface="Arial"/>
              <a:buNone/>
            </a:pPr>
            <a:r>
              <a:rPr b="1" i="0" lang="en-US" sz="1600" u="none" cap="none" strike="noStrike">
                <a:solidFill>
                  <a:srgbClr val="000000"/>
                </a:solidFill>
                <a:latin typeface="Arial"/>
                <a:ea typeface="Arial"/>
                <a:cs typeface="Arial"/>
                <a:sym typeface="Arial"/>
              </a:rPr>
              <a:t>	</a:t>
            </a:r>
            <a:r>
              <a:rPr b="1" i="0" lang="en-US" sz="1600" u="sng" cap="none" strike="noStrike">
                <a:solidFill>
                  <a:schemeClr val="accent1"/>
                </a:solidFill>
                <a:latin typeface="Arial"/>
                <a:ea typeface="Arial"/>
                <a:cs typeface="Arial"/>
                <a:sym typeface="Arial"/>
                <a:hlinkClick r:id="rId4">
                  <a:extLst>
                    <a:ext uri="{A12FA001-AC4F-418D-AE19-62706E023703}">
                      <ahyp:hlinkClr val="tx"/>
                    </a:ext>
                  </a:extLst>
                </a:hlinkClick>
              </a:rPr>
              <a:t>Click here </a:t>
            </a:r>
            <a:r>
              <a:rPr lang="en-US"/>
              <a:t>per guardare il video di Marketing 360 "Come costruire un marchio da zero - 6 passi per il successo".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descr="Hiker in front of lake" id="192" name="Google Shape;192;p67"/>
          <p:cNvPicPr preferRelativeResize="0"/>
          <p:nvPr>
            <p:ph idx="2" type="pic"/>
          </p:nvPr>
        </p:nvPicPr>
        <p:blipFill rotWithShape="1">
          <a:blip r:embed="rId3">
            <a:alphaModFix/>
          </a:blip>
          <a:srcRect b="0" l="52709" r="0" t="0"/>
          <a:stretch/>
        </p:blipFill>
        <p:spPr>
          <a:xfrm>
            <a:off x="7329563" y="-1"/>
            <a:ext cx="4862437" cy="6855220"/>
          </a:xfrm>
          <a:prstGeom prst="rect">
            <a:avLst/>
          </a:prstGeom>
          <a:noFill/>
          <a:ln>
            <a:noFill/>
          </a:ln>
        </p:spPr>
      </p:pic>
      <p:sp>
        <p:nvSpPr>
          <p:cNvPr id="193" name="Google Shape;193;p67"/>
          <p:cNvSpPr txBox="1"/>
          <p:nvPr>
            <p:ph idx="1" type="body"/>
          </p:nvPr>
        </p:nvSpPr>
        <p:spPr>
          <a:xfrm>
            <a:off x="172208" y="1435701"/>
            <a:ext cx="6971708" cy="4507548"/>
          </a:xfrm>
          <a:prstGeom prst="rect">
            <a:avLst/>
          </a:prstGeom>
          <a:noFill/>
          <a:ln>
            <a:noFill/>
          </a:ln>
        </p:spPr>
        <p:txBody>
          <a:bodyPr anchorCtr="0" anchor="t" bIns="45700" lIns="91425" spcFirstLastPara="1" rIns="91425" wrap="square" tIns="45700">
            <a:normAutofit lnSpcReduction="20000"/>
          </a:bodyPr>
          <a:lstStyle/>
          <a:p>
            <a:pPr indent="-231775" lvl="0" marL="231775" rtl="0" algn="l">
              <a:lnSpc>
                <a:spcPct val="90000"/>
              </a:lnSpc>
              <a:spcBef>
                <a:spcPts val="1000"/>
              </a:spcBef>
              <a:spcAft>
                <a:spcPts val="0"/>
              </a:spcAft>
              <a:buSzPts val="2400"/>
              <a:buNone/>
            </a:pPr>
            <a:r>
              <a:rPr lang="en-US">
                <a:solidFill>
                  <a:srgbClr val="080808"/>
                </a:solidFill>
              </a:rPr>
              <a:t>La costruzione di un nuovo marchio si riduce essenzialmente a sette fasi:</a:t>
            </a:r>
            <a:endParaRPr>
              <a:solidFill>
                <a:srgbClr val="080808"/>
              </a:solidFill>
            </a:endParaRPr>
          </a:p>
          <a:p>
            <a:pPr indent="-231775" lvl="0" marL="231775" rtl="0" algn="l">
              <a:lnSpc>
                <a:spcPct val="90000"/>
              </a:lnSpc>
              <a:spcBef>
                <a:spcPts val="1000"/>
              </a:spcBef>
              <a:spcAft>
                <a:spcPts val="0"/>
              </a:spcAft>
              <a:buSzPts val="2400"/>
              <a:buNone/>
            </a:pPr>
            <a:r>
              <a:t/>
            </a:r>
            <a:endParaRPr>
              <a:solidFill>
                <a:srgbClr val="080808"/>
              </a:solidFill>
            </a:endParaRPr>
          </a:p>
          <a:p>
            <a:pPr indent="-381000" lvl="0" marL="457200" rtl="0" algn="l">
              <a:lnSpc>
                <a:spcPct val="115000"/>
              </a:lnSpc>
              <a:spcBef>
                <a:spcPts val="0"/>
              </a:spcBef>
              <a:spcAft>
                <a:spcPts val="0"/>
              </a:spcAft>
              <a:buSzPts val="2400"/>
              <a:buChar char="•"/>
            </a:pPr>
            <a:r>
              <a:rPr lang="en-US">
                <a:solidFill>
                  <a:srgbClr val="080808"/>
                </a:solidFill>
              </a:rPr>
              <a:t>Fai una ricerca sul tuo </a:t>
            </a:r>
            <a:r>
              <a:rPr b="1" lang="en-US">
                <a:solidFill>
                  <a:srgbClr val="080808"/>
                </a:solidFill>
              </a:rPr>
              <a:t>pubblico di riferimento</a:t>
            </a:r>
            <a:r>
              <a:rPr lang="en-US">
                <a:solidFill>
                  <a:srgbClr val="080808"/>
                </a:solidFill>
              </a:rPr>
              <a:t> e sui tuoi </a:t>
            </a:r>
            <a:r>
              <a:rPr b="1" lang="en-US">
                <a:solidFill>
                  <a:srgbClr val="080808"/>
                </a:solidFill>
              </a:rPr>
              <a:t>concorrenti.</a:t>
            </a:r>
            <a:endParaRPr b="1">
              <a:solidFill>
                <a:srgbClr val="080808"/>
              </a:solidFill>
            </a:endParaRPr>
          </a:p>
          <a:p>
            <a:pPr indent="-381000" lvl="0" marL="457200" rtl="0" algn="l">
              <a:lnSpc>
                <a:spcPct val="115000"/>
              </a:lnSpc>
              <a:spcBef>
                <a:spcPts val="0"/>
              </a:spcBef>
              <a:spcAft>
                <a:spcPts val="0"/>
              </a:spcAft>
              <a:buSzPts val="2400"/>
              <a:buChar char="•"/>
            </a:pPr>
            <a:r>
              <a:rPr lang="en-US">
                <a:solidFill>
                  <a:srgbClr val="080808"/>
                </a:solidFill>
              </a:rPr>
              <a:t>Scegli il tuo </a:t>
            </a:r>
            <a:r>
              <a:rPr b="1" lang="en-US">
                <a:solidFill>
                  <a:srgbClr val="080808"/>
                </a:solidFill>
              </a:rPr>
              <a:t>obiettivo</a:t>
            </a:r>
            <a:r>
              <a:rPr lang="en-US">
                <a:solidFill>
                  <a:srgbClr val="080808"/>
                </a:solidFill>
              </a:rPr>
              <a:t> e la tua personalità.</a:t>
            </a:r>
            <a:endParaRPr>
              <a:solidFill>
                <a:srgbClr val="080808"/>
              </a:solidFill>
            </a:endParaRPr>
          </a:p>
          <a:p>
            <a:pPr indent="-381000" lvl="0" marL="457200" rtl="0" algn="l">
              <a:lnSpc>
                <a:spcPct val="115000"/>
              </a:lnSpc>
              <a:spcBef>
                <a:spcPts val="0"/>
              </a:spcBef>
              <a:spcAft>
                <a:spcPts val="0"/>
              </a:spcAft>
              <a:buSzPts val="2400"/>
              <a:buChar char="•"/>
            </a:pPr>
            <a:r>
              <a:rPr lang="en-US">
                <a:solidFill>
                  <a:srgbClr val="080808"/>
                </a:solidFill>
              </a:rPr>
              <a:t>Scegli il</a:t>
            </a:r>
            <a:r>
              <a:rPr b="1" lang="en-US">
                <a:solidFill>
                  <a:srgbClr val="080808"/>
                </a:solidFill>
              </a:rPr>
              <a:t> nome</a:t>
            </a:r>
            <a:r>
              <a:rPr lang="en-US">
                <a:solidFill>
                  <a:srgbClr val="080808"/>
                </a:solidFill>
              </a:rPr>
              <a:t> della tua attività.</a:t>
            </a:r>
            <a:endParaRPr>
              <a:solidFill>
                <a:srgbClr val="080808"/>
              </a:solidFill>
            </a:endParaRPr>
          </a:p>
          <a:p>
            <a:pPr indent="-381000" lvl="0" marL="457200" rtl="0" algn="l">
              <a:lnSpc>
                <a:spcPct val="115000"/>
              </a:lnSpc>
              <a:spcBef>
                <a:spcPts val="0"/>
              </a:spcBef>
              <a:spcAft>
                <a:spcPts val="0"/>
              </a:spcAft>
              <a:buSzPts val="2400"/>
              <a:buChar char="•"/>
            </a:pPr>
            <a:r>
              <a:rPr lang="en-US">
                <a:solidFill>
                  <a:srgbClr val="080808"/>
                </a:solidFill>
              </a:rPr>
              <a:t>Scrivi il tuo </a:t>
            </a:r>
            <a:r>
              <a:rPr b="1" lang="en-US">
                <a:solidFill>
                  <a:srgbClr val="080808"/>
                </a:solidFill>
              </a:rPr>
              <a:t>slogan</a:t>
            </a:r>
            <a:r>
              <a:rPr lang="en-US">
                <a:solidFill>
                  <a:srgbClr val="080808"/>
                </a:solidFill>
              </a:rPr>
              <a:t>.</a:t>
            </a:r>
            <a:endParaRPr>
              <a:solidFill>
                <a:srgbClr val="080808"/>
              </a:solidFill>
            </a:endParaRPr>
          </a:p>
          <a:p>
            <a:pPr indent="-381000" lvl="0" marL="457200" rtl="0" algn="l">
              <a:lnSpc>
                <a:spcPct val="115000"/>
              </a:lnSpc>
              <a:spcBef>
                <a:spcPts val="0"/>
              </a:spcBef>
              <a:spcAft>
                <a:spcPts val="0"/>
              </a:spcAft>
              <a:buSzPts val="2400"/>
              <a:buChar char="•"/>
            </a:pPr>
            <a:r>
              <a:rPr lang="en-US">
                <a:solidFill>
                  <a:srgbClr val="080808"/>
                </a:solidFill>
              </a:rPr>
              <a:t>Scegli l'</a:t>
            </a:r>
            <a:r>
              <a:rPr b="1" lang="en-US">
                <a:solidFill>
                  <a:srgbClr val="080808"/>
                </a:solidFill>
              </a:rPr>
              <a:t>aspetto del tuo marchio </a:t>
            </a:r>
            <a:r>
              <a:rPr lang="en-US">
                <a:solidFill>
                  <a:srgbClr val="080808"/>
                </a:solidFill>
              </a:rPr>
              <a:t>(colori e font).</a:t>
            </a:r>
            <a:endParaRPr>
              <a:solidFill>
                <a:srgbClr val="080808"/>
              </a:solidFill>
            </a:endParaRPr>
          </a:p>
          <a:p>
            <a:pPr indent="-381000" lvl="0" marL="457200" rtl="0" algn="l">
              <a:lnSpc>
                <a:spcPct val="115000"/>
              </a:lnSpc>
              <a:spcBef>
                <a:spcPts val="0"/>
              </a:spcBef>
              <a:spcAft>
                <a:spcPts val="0"/>
              </a:spcAft>
              <a:buSzPts val="2400"/>
              <a:buChar char="•"/>
            </a:pPr>
            <a:r>
              <a:rPr lang="en-US">
                <a:solidFill>
                  <a:srgbClr val="080808"/>
                </a:solidFill>
              </a:rPr>
              <a:t>Progetta il </a:t>
            </a:r>
            <a:r>
              <a:rPr b="1" lang="en-US">
                <a:solidFill>
                  <a:srgbClr val="080808"/>
                </a:solidFill>
              </a:rPr>
              <a:t>logo </a:t>
            </a:r>
            <a:r>
              <a:rPr lang="en-US">
                <a:solidFill>
                  <a:srgbClr val="080808"/>
                </a:solidFill>
              </a:rPr>
              <a:t>del tuo marchio.</a:t>
            </a:r>
            <a:endParaRPr>
              <a:solidFill>
                <a:srgbClr val="080808"/>
              </a:solidFill>
            </a:endParaRPr>
          </a:p>
          <a:p>
            <a:pPr indent="-381000" lvl="0" marL="457200" rtl="0" algn="l">
              <a:lnSpc>
                <a:spcPct val="115000"/>
              </a:lnSpc>
              <a:spcBef>
                <a:spcPts val="0"/>
              </a:spcBef>
              <a:spcAft>
                <a:spcPts val="0"/>
              </a:spcAft>
              <a:buSzPts val="2400"/>
              <a:buChar char="•"/>
            </a:pPr>
            <a:r>
              <a:rPr lang="en-US">
                <a:solidFill>
                  <a:srgbClr val="080808"/>
                </a:solidFill>
              </a:rPr>
              <a:t>Applica il tuo marchio a tutta la tua attività.</a:t>
            </a:r>
            <a:endParaRPr>
              <a:solidFill>
                <a:srgbClr val="080808"/>
              </a:solidFill>
            </a:endParaRPr>
          </a:p>
          <a:p>
            <a:pPr indent="0" lvl="0" marL="0" rtl="0" algn="l">
              <a:lnSpc>
                <a:spcPct val="90000"/>
              </a:lnSpc>
              <a:spcBef>
                <a:spcPts val="1000"/>
              </a:spcBef>
              <a:spcAft>
                <a:spcPts val="0"/>
              </a:spcAft>
              <a:buNone/>
            </a:pPr>
            <a:r>
              <a:t/>
            </a:r>
            <a:endParaRPr>
              <a:solidFill>
                <a:srgbClr val="080808"/>
              </a:solidFill>
            </a:endParaRPr>
          </a:p>
        </p:txBody>
      </p:sp>
      <p:sp>
        <p:nvSpPr>
          <p:cNvPr id="194" name="Google Shape;194;p67"/>
          <p:cNvSpPr txBox="1"/>
          <p:nvPr>
            <p:ph idx="3" type="body"/>
          </p:nvPr>
        </p:nvSpPr>
        <p:spPr>
          <a:xfrm>
            <a:off x="182550" y="638150"/>
            <a:ext cx="7036800" cy="5823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Clr>
                <a:srgbClr val="595959"/>
              </a:buClr>
              <a:buSzPts val="3600"/>
              <a:buNone/>
            </a:pPr>
            <a:r>
              <a:rPr lang="en-US" sz="3200">
                <a:solidFill>
                  <a:srgbClr val="0070C0"/>
                </a:solidFill>
              </a:rPr>
              <a:t>7 passi su come costruire il tuo marchio</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8"/>
          <p:cNvSpPr txBox="1"/>
          <p:nvPr>
            <p:ph idx="1" type="body"/>
          </p:nvPr>
        </p:nvSpPr>
        <p:spPr>
          <a:xfrm>
            <a:off x="5121112" y="1607009"/>
            <a:ext cx="6606431" cy="4317781"/>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just">
              <a:lnSpc>
                <a:spcPct val="90000"/>
              </a:lnSpc>
              <a:spcBef>
                <a:spcPts val="0"/>
              </a:spcBef>
              <a:spcAft>
                <a:spcPts val="0"/>
              </a:spcAft>
              <a:buSzPct val="108108"/>
              <a:buNone/>
            </a:pPr>
            <a:r>
              <a:rPr lang="en-US">
                <a:solidFill>
                  <a:srgbClr val="080808"/>
                </a:solidFill>
              </a:rPr>
              <a:t>Le immagini giocano un ruolo importante nel marketing del turismo di montagna. Le immagini sono potenti. </a:t>
            </a:r>
            <a:r>
              <a:rPr lang="en-US">
                <a:solidFill>
                  <a:srgbClr val="0099CC"/>
                </a:solidFill>
              </a:rPr>
              <a:t>Lo sapevi? Il 40% risponde meglio alle informazioni visive rispetto al testo semplice L'85% è più propenso ad acquistare un prodotto dopo aver visto un video.</a:t>
            </a:r>
            <a:endParaRPr>
              <a:solidFill>
                <a:srgbClr val="0099CC"/>
              </a:solidFill>
            </a:endParaRPr>
          </a:p>
          <a:p>
            <a:pPr indent="-228600" lvl="0" marL="228600" rtl="0" algn="just">
              <a:lnSpc>
                <a:spcPct val="90000"/>
              </a:lnSpc>
              <a:spcBef>
                <a:spcPts val="0"/>
              </a:spcBef>
              <a:spcAft>
                <a:spcPts val="0"/>
              </a:spcAft>
              <a:buClr>
                <a:srgbClr val="595959"/>
              </a:buClr>
              <a:buSzPct val="108108"/>
              <a:buNone/>
            </a:pPr>
            <a:r>
              <a:rPr lang="en-US">
                <a:solidFill>
                  <a:srgbClr val="0070C0"/>
                </a:solidFill>
              </a:rPr>
              <a:t>	</a:t>
            </a:r>
            <a:endParaRPr>
              <a:solidFill>
                <a:srgbClr val="0070C0"/>
              </a:solidFill>
            </a:endParaRPr>
          </a:p>
          <a:p>
            <a:pPr indent="-228600" lvl="0" marL="228600" rtl="0" algn="just">
              <a:lnSpc>
                <a:spcPct val="90000"/>
              </a:lnSpc>
              <a:spcBef>
                <a:spcPts val="0"/>
              </a:spcBef>
              <a:spcAft>
                <a:spcPts val="0"/>
              </a:spcAft>
              <a:buClr>
                <a:srgbClr val="595959"/>
              </a:buClr>
              <a:buSzPct val="108108"/>
              <a:buNone/>
            </a:pPr>
            <a:r>
              <a:rPr lang="en-US">
                <a:solidFill>
                  <a:srgbClr val="080808"/>
                </a:solidFill>
              </a:rPr>
              <a:t>Un marchio forte per il turismo di montagna deve avere un'identità convincente, avere un impatto sul comportamento dei consumatori e sulla percezione della realtà, emozionare i turisti e motivarli a produrre contenuti generati dagli utenti. Le montagne sono da sempre una forte attrattiva per i turisti di tutte le estrazioni sociali, che sono attratti dalle possibilità di praticare attività sportive, dalla tranquillità spirituale che si può trovare nei paesaggi montani, oltre che dalle vette innalzate, dai luoghi remoti e dalla bellezza spettacolare. Un marchio turistico di montagna forte deve quindi offrire ai visitatori esperienze uniche, coinvolgenti, memorabili e gratificanti.</a:t>
            </a:r>
            <a:endParaRPr>
              <a:solidFill>
                <a:srgbClr val="080808"/>
              </a:solidFill>
            </a:endParaRPr>
          </a:p>
        </p:txBody>
      </p:sp>
      <p:sp>
        <p:nvSpPr>
          <p:cNvPr id="200" name="Google Shape;200;p18"/>
          <p:cNvSpPr txBox="1"/>
          <p:nvPr>
            <p:ph idx="3" type="body"/>
          </p:nvPr>
        </p:nvSpPr>
        <p:spPr>
          <a:xfrm>
            <a:off x="5104181" y="840459"/>
            <a:ext cx="6971707" cy="582221"/>
          </a:xfrm>
          <a:prstGeom prst="rect">
            <a:avLst/>
          </a:prstGeom>
          <a:noFill/>
          <a:ln>
            <a:noFill/>
          </a:ln>
        </p:spPr>
        <p:txBody>
          <a:bodyPr anchorCtr="0" anchor="t" bIns="45700" lIns="91425" spcFirstLastPara="1" rIns="91425" wrap="square" tIns="45700">
            <a:normAutofit fontScale="85000"/>
          </a:bodyPr>
          <a:lstStyle/>
          <a:p>
            <a:pPr indent="0" lvl="0" marL="0" rtl="0" algn="l">
              <a:lnSpc>
                <a:spcPct val="90000"/>
              </a:lnSpc>
              <a:spcBef>
                <a:spcPts val="0"/>
              </a:spcBef>
              <a:spcAft>
                <a:spcPts val="0"/>
              </a:spcAft>
              <a:buClr>
                <a:srgbClr val="595959"/>
              </a:buClr>
              <a:buSzPct val="112500"/>
              <a:buNone/>
            </a:pPr>
            <a:r>
              <a:rPr lang="en-US" sz="3200">
                <a:solidFill>
                  <a:srgbClr val="0070C0"/>
                </a:solidFill>
              </a:rPr>
              <a:t>Costruisci il tuo marchio turistico di montagna</a:t>
            </a:r>
            <a:endParaRPr sz="3200">
              <a:solidFill>
                <a:srgbClr val="0070C0"/>
              </a:solidFill>
            </a:endParaRPr>
          </a:p>
        </p:txBody>
      </p:sp>
      <p:pic>
        <p:nvPicPr>
          <p:cNvPr descr="Man climbing sheer rock face, holding mountain climbing rope, with carabiners and backpack" id="201" name="Google Shape;201;p18"/>
          <p:cNvPicPr preferRelativeResize="0"/>
          <p:nvPr>
            <p:ph idx="2" type="pic"/>
          </p:nvPr>
        </p:nvPicPr>
        <p:blipFill rotWithShape="1">
          <a:blip r:embed="rId3">
            <a:alphaModFix/>
          </a:blip>
          <a:srcRect b="-38" l="46804" r="0" t="39"/>
          <a:stretch/>
        </p:blipFill>
        <p:spPr>
          <a:xfrm flipH="1">
            <a:off x="72567" y="87086"/>
            <a:ext cx="4908171" cy="6683829"/>
          </a:xfrm>
          <a:prstGeom prst="rect">
            <a:avLst/>
          </a:prstGeom>
          <a:noFill/>
          <a:ln>
            <a:noFill/>
          </a:ln>
        </p:spPr>
      </p:pic>
      <p:sp>
        <p:nvSpPr>
          <p:cNvPr id="202" name="Google Shape;202;p18"/>
          <p:cNvSpPr txBox="1"/>
          <p:nvPr/>
        </p:nvSpPr>
        <p:spPr>
          <a:xfrm>
            <a:off x="2308480" y="4433564"/>
            <a:ext cx="27267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US" sz="2400">
                <a:solidFill>
                  <a:schemeClr val="lt1"/>
                </a:solidFill>
              </a:rPr>
              <a:t>Il turismo di montagna è fatto di immagini, paesaggi e destinazioni fantastiche.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descr="People hiking" id="207" name="Google Shape;207;p68"/>
          <p:cNvPicPr preferRelativeResize="0"/>
          <p:nvPr>
            <p:ph idx="2" type="pic"/>
          </p:nvPr>
        </p:nvPicPr>
        <p:blipFill rotWithShape="1">
          <a:blip r:embed="rId3">
            <a:alphaModFix/>
          </a:blip>
          <a:srcRect b="-38" l="36973" r="15734" t="39"/>
          <a:stretch/>
        </p:blipFill>
        <p:spPr>
          <a:xfrm flipH="1">
            <a:off x="-1" y="2780"/>
            <a:ext cx="4862437" cy="6855220"/>
          </a:xfrm>
          <a:prstGeom prst="rect">
            <a:avLst/>
          </a:prstGeom>
          <a:noFill/>
          <a:ln>
            <a:noFill/>
          </a:ln>
        </p:spPr>
      </p:pic>
      <p:sp>
        <p:nvSpPr>
          <p:cNvPr id="208" name="Google Shape;208;p68"/>
          <p:cNvSpPr txBox="1"/>
          <p:nvPr>
            <p:ph idx="1" type="body"/>
          </p:nvPr>
        </p:nvSpPr>
        <p:spPr>
          <a:xfrm>
            <a:off x="4630212" y="1495148"/>
            <a:ext cx="7128643" cy="4397652"/>
          </a:xfrm>
          <a:prstGeom prst="rect">
            <a:avLst/>
          </a:prstGeom>
          <a:noFill/>
          <a:ln>
            <a:noFill/>
          </a:ln>
        </p:spPr>
        <p:txBody>
          <a:bodyPr anchorCtr="0" anchor="t" bIns="45700" lIns="91425" spcFirstLastPara="1" rIns="91425" wrap="square" tIns="45700">
            <a:normAutofit fontScale="92500" lnSpcReduction="10000"/>
          </a:bodyPr>
          <a:lstStyle/>
          <a:p>
            <a:pPr indent="-228600" lvl="0" marL="457200" rtl="0" algn="just">
              <a:lnSpc>
                <a:spcPct val="110000"/>
              </a:lnSpc>
              <a:spcBef>
                <a:spcPts val="1000"/>
              </a:spcBef>
              <a:spcAft>
                <a:spcPts val="0"/>
              </a:spcAft>
              <a:buSzPct val="108108"/>
              <a:buNone/>
            </a:pPr>
            <a:r>
              <a:rPr lang="en-US">
                <a:solidFill>
                  <a:srgbClr val="080808"/>
                </a:solidFill>
              </a:rPr>
              <a:t>Una base di clienti è semplicemente definita come i tuoi clienti più fedeli e impegnati. Quando hai acquirenti che si impegnano costantemente con il tuo marchio e che corrispondono al tuo mercato di riferimento o al tuo cliente ideale, hai una solida base di clienti. Questi acquirenti possono essere fedeli al tuo marchio per diversi motivi: perché offri loro un prodotto che desiderano o di cui hanno bisogno, perché il messaggio del tuo marchio risuona con loro o perché amano essere coinvolti nella community del tuo marchio. In ogni caso, sono fedeli a te e questo è ciò che definisce una base di clienti.</a:t>
            </a:r>
            <a:endParaRPr>
              <a:solidFill>
                <a:srgbClr val="080808"/>
              </a:solidFill>
            </a:endParaRPr>
          </a:p>
        </p:txBody>
      </p:sp>
      <p:sp>
        <p:nvSpPr>
          <p:cNvPr id="209" name="Google Shape;209;p68"/>
          <p:cNvSpPr txBox="1"/>
          <p:nvPr>
            <p:ph idx="3" type="body"/>
          </p:nvPr>
        </p:nvSpPr>
        <p:spPr>
          <a:xfrm>
            <a:off x="4787148" y="832488"/>
            <a:ext cx="6971707" cy="582221"/>
          </a:xfrm>
          <a:prstGeom prst="rect">
            <a:avLst/>
          </a:prstGeom>
          <a:noFill/>
          <a:ln>
            <a:noFill/>
          </a:ln>
        </p:spPr>
        <p:txBody>
          <a:bodyPr anchorCtr="0" anchor="t" bIns="45700" lIns="91425" spcFirstLastPara="1" rIns="91425" wrap="square" tIns="45700">
            <a:normAutofit fontScale="92500" lnSpcReduction="20000"/>
          </a:bodyPr>
          <a:lstStyle/>
          <a:p>
            <a:pPr indent="-228600" lvl="0" marL="457200" rtl="0" algn="l">
              <a:lnSpc>
                <a:spcPct val="90000"/>
              </a:lnSpc>
              <a:spcBef>
                <a:spcPts val="1000"/>
              </a:spcBef>
              <a:spcAft>
                <a:spcPts val="0"/>
              </a:spcAft>
              <a:buClr>
                <a:srgbClr val="595959"/>
              </a:buClr>
              <a:buSzPct val="121621"/>
              <a:buNone/>
            </a:pPr>
            <a:r>
              <a:rPr i="1" lang="en-US" sz="3200">
                <a:solidFill>
                  <a:srgbClr val="0070C0"/>
                </a:solidFill>
              </a:rPr>
              <a:t>Che cos'è una base di clienti?</a:t>
            </a:r>
            <a:endParaRPr/>
          </a:p>
        </p:txBody>
      </p:sp>
      <p:sp>
        <p:nvSpPr>
          <p:cNvPr id="210" name="Google Shape;210;p68"/>
          <p:cNvSpPr txBox="1"/>
          <p:nvPr/>
        </p:nvSpPr>
        <p:spPr>
          <a:xfrm>
            <a:off x="3676513" y="407727"/>
            <a:ext cx="8907374" cy="507831"/>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chemeClr val="lt1"/>
              </a:buClr>
              <a:buSzPts val="3000"/>
              <a:buFont typeface="Arial"/>
              <a:buNone/>
            </a:pPr>
            <a:r>
              <a:rPr lang="en-US" sz="3000">
                <a:solidFill>
                  <a:srgbClr val="0070C0"/>
                </a:solidFill>
                <a:latin typeface="Calibri"/>
                <a:ea typeface="Calibri"/>
                <a:cs typeface="Calibri"/>
                <a:sym typeface="Calibri"/>
              </a:rPr>
              <a:t>03. Capire la tua base di clienti</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descr="Group of people hiking up a mountain" id="215" name="Google Shape;215;p69"/>
          <p:cNvPicPr preferRelativeResize="0"/>
          <p:nvPr>
            <p:ph idx="2" type="pic"/>
          </p:nvPr>
        </p:nvPicPr>
        <p:blipFill rotWithShape="1">
          <a:blip r:embed="rId3">
            <a:alphaModFix/>
          </a:blip>
          <a:srcRect b="0" l="43615" r="9092" t="0"/>
          <a:stretch/>
        </p:blipFill>
        <p:spPr>
          <a:xfrm>
            <a:off x="7329563" y="-1"/>
            <a:ext cx="4862437" cy="6855220"/>
          </a:xfrm>
          <a:prstGeom prst="rect">
            <a:avLst/>
          </a:prstGeom>
          <a:noFill/>
          <a:ln>
            <a:noFill/>
          </a:ln>
        </p:spPr>
      </p:pic>
      <p:sp>
        <p:nvSpPr>
          <p:cNvPr id="216" name="Google Shape;216;p69"/>
          <p:cNvSpPr txBox="1"/>
          <p:nvPr>
            <p:ph idx="1" type="body"/>
          </p:nvPr>
        </p:nvSpPr>
        <p:spPr>
          <a:xfrm>
            <a:off x="188682" y="1522784"/>
            <a:ext cx="6792689" cy="4587447"/>
          </a:xfrm>
          <a:prstGeom prst="rect">
            <a:avLst/>
          </a:prstGeom>
          <a:noFill/>
          <a:ln>
            <a:noFill/>
          </a:ln>
        </p:spPr>
        <p:txBody>
          <a:bodyPr anchorCtr="0" anchor="t" bIns="45700" lIns="91425" spcFirstLastPara="1" rIns="91425" wrap="square" tIns="45700">
            <a:normAutofit lnSpcReduction="20000"/>
          </a:bodyPr>
          <a:lstStyle/>
          <a:p>
            <a:pPr indent="-381000" lvl="0" marL="457200" rtl="0" algn="l">
              <a:lnSpc>
                <a:spcPct val="115000"/>
              </a:lnSpc>
              <a:spcBef>
                <a:spcPts val="0"/>
              </a:spcBef>
              <a:spcAft>
                <a:spcPts val="0"/>
              </a:spcAft>
              <a:buSzPts val="2400"/>
              <a:buChar char="•"/>
            </a:pPr>
            <a:r>
              <a:rPr lang="en-US">
                <a:solidFill>
                  <a:srgbClr val="080808"/>
                </a:solidFill>
              </a:rPr>
              <a:t>Secondo Raffi Amit, professore di management presso la Wharton School, forse le idee commerciali più promettenti nascono dalla piena comprensione delle esigenze dei clienti.</a:t>
            </a:r>
            <a:endParaRPr>
              <a:solidFill>
                <a:srgbClr val="080808"/>
              </a:solidFill>
            </a:endParaRPr>
          </a:p>
          <a:p>
            <a:pPr indent="-381000" lvl="0" marL="457200" rtl="0" algn="l">
              <a:lnSpc>
                <a:spcPct val="115000"/>
              </a:lnSpc>
              <a:spcBef>
                <a:spcPts val="0"/>
              </a:spcBef>
              <a:spcAft>
                <a:spcPts val="0"/>
              </a:spcAft>
              <a:buSzPts val="2400"/>
              <a:buChar char="•"/>
            </a:pPr>
            <a:r>
              <a:rPr lang="en-US">
                <a:solidFill>
                  <a:srgbClr val="080808"/>
                </a:solidFill>
              </a:rPr>
              <a:t>"È una cosa che dovremmo fare continuamente, per capire cosa vogliono i clienti, dove lo vogliono, come vogliono che venga fornito un prodotto o un servizio, quando lo vogliono e a quale prezzo".</a:t>
            </a:r>
            <a:endParaRPr>
              <a:solidFill>
                <a:srgbClr val="080808"/>
              </a:solidFill>
            </a:endParaRPr>
          </a:p>
          <a:p>
            <a:pPr indent="-381000" lvl="0" marL="457200" rtl="0" algn="l">
              <a:lnSpc>
                <a:spcPct val="115000"/>
              </a:lnSpc>
              <a:spcBef>
                <a:spcPts val="0"/>
              </a:spcBef>
              <a:spcAft>
                <a:spcPts val="0"/>
              </a:spcAft>
              <a:buSzPts val="2400"/>
              <a:buChar char="•"/>
            </a:pPr>
            <a:r>
              <a:rPr lang="en-US">
                <a:solidFill>
                  <a:srgbClr val="080808"/>
                </a:solidFill>
              </a:rPr>
              <a:t>A seguire, sei consigli per aiutarti a conoscere più a fondo i tuoi clienti e i tuoi concorrenti.</a:t>
            </a:r>
            <a:endParaRPr>
              <a:solidFill>
                <a:srgbClr val="080808"/>
              </a:solidFill>
            </a:endParaRPr>
          </a:p>
          <a:p>
            <a:pPr indent="0" lvl="0" marL="457200" rtl="0" algn="just">
              <a:lnSpc>
                <a:spcPct val="90000"/>
              </a:lnSpc>
              <a:spcBef>
                <a:spcPts val="600"/>
              </a:spcBef>
              <a:spcAft>
                <a:spcPts val="0"/>
              </a:spcAft>
              <a:buNone/>
            </a:pPr>
            <a:r>
              <a:t/>
            </a:r>
            <a:endParaRPr>
              <a:solidFill>
                <a:srgbClr val="080808"/>
              </a:solidFill>
            </a:endParaRPr>
          </a:p>
        </p:txBody>
      </p:sp>
      <p:sp>
        <p:nvSpPr>
          <p:cNvPr id="217" name="Google Shape;217;p69"/>
          <p:cNvSpPr txBox="1"/>
          <p:nvPr>
            <p:ph idx="3" type="body"/>
          </p:nvPr>
        </p:nvSpPr>
        <p:spPr>
          <a:xfrm>
            <a:off x="-43542" y="336993"/>
            <a:ext cx="7155402" cy="990519"/>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Clr>
                <a:srgbClr val="595959"/>
              </a:buClr>
              <a:buSzPts val="3600"/>
              <a:buNone/>
            </a:pPr>
            <a:r>
              <a:rPr b="1" lang="en-US" sz="3000">
                <a:solidFill>
                  <a:srgbClr val="0099CC"/>
                </a:solidFill>
              </a:rPr>
              <a:t>6 consigli per capire i tuoi clienti e la concorrenza della tua azienda</a:t>
            </a:r>
            <a:endParaRPr>
              <a:solidFill>
                <a:srgbClr val="0099CC"/>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2020-10-14T13:32:04Z</dcterms:created>
  <dc:creator>Gillian Keane</dc:creator>
</cp:coreProperties>
</file>