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Montserrat"/>
      <p:regular r:id="rId29"/>
      <p:bold r:id="rId30"/>
      <p:italic r:id="rId31"/>
      <p:boldItalic r:id="rId32"/>
    </p:embeddedFont>
    <p:embeddedFont>
      <p:font typeface="Arial Narrow"/>
      <p:regular r:id="rId33"/>
      <p:bold r:id="rId34"/>
      <p:italic r:id="rId35"/>
      <p:boldItalic r:id="rId36"/>
    </p:embeddedFont>
    <p:embeddedFont>
      <p:font typeface="Montserrat Medium"/>
      <p:regular r:id="rId37"/>
      <p:bold r:id="rId38"/>
      <p:italic r:id="rId39"/>
      <p:boldItalic r:id="rId40"/>
    </p:embeddedFont>
    <p:embeddedFont>
      <p:font typeface="Montserrat Light"/>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g0/rABeeQoLqdYV2c9Db7fDw1P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MontserratMedium-boldItalic.fntdata"/><Relationship Id="rId20" Type="http://schemas.openxmlformats.org/officeDocument/2006/relationships/slide" Target="slides/slide16.xml"/><Relationship Id="rId42" Type="http://schemas.openxmlformats.org/officeDocument/2006/relationships/font" Target="fonts/MontserratLight-bold.fntdata"/><Relationship Id="rId41" Type="http://schemas.openxmlformats.org/officeDocument/2006/relationships/font" Target="fonts/MontserratLight-regular.fntdata"/><Relationship Id="rId22" Type="http://schemas.openxmlformats.org/officeDocument/2006/relationships/slide" Target="slides/slide18.xml"/><Relationship Id="rId44" Type="http://schemas.openxmlformats.org/officeDocument/2006/relationships/font" Target="fonts/MontserratLight-boldItalic.fntdata"/><Relationship Id="rId21" Type="http://schemas.openxmlformats.org/officeDocument/2006/relationships/slide" Target="slides/slide17.xml"/><Relationship Id="rId43" Type="http://schemas.openxmlformats.org/officeDocument/2006/relationships/font" Target="fonts/MontserratLight-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7.xml"/><Relationship Id="rId33" Type="http://schemas.openxmlformats.org/officeDocument/2006/relationships/font" Target="fonts/ArialNarrow-regular.fntdata"/><Relationship Id="rId10" Type="http://schemas.openxmlformats.org/officeDocument/2006/relationships/slide" Target="slides/slide6.xml"/><Relationship Id="rId32" Type="http://schemas.openxmlformats.org/officeDocument/2006/relationships/font" Target="fonts/Montserrat-boldItalic.fntdata"/><Relationship Id="rId13" Type="http://schemas.openxmlformats.org/officeDocument/2006/relationships/slide" Target="slides/slide9.xml"/><Relationship Id="rId35" Type="http://schemas.openxmlformats.org/officeDocument/2006/relationships/font" Target="fonts/ArialNarrow-italic.fntdata"/><Relationship Id="rId12" Type="http://schemas.openxmlformats.org/officeDocument/2006/relationships/slide" Target="slides/slide8.xml"/><Relationship Id="rId34" Type="http://schemas.openxmlformats.org/officeDocument/2006/relationships/font" Target="fonts/ArialNarrow-bold.fntdata"/><Relationship Id="rId15" Type="http://schemas.openxmlformats.org/officeDocument/2006/relationships/slide" Target="slides/slide11.xml"/><Relationship Id="rId37" Type="http://schemas.openxmlformats.org/officeDocument/2006/relationships/font" Target="fonts/MontserratMedium-regular.fntdata"/><Relationship Id="rId14" Type="http://schemas.openxmlformats.org/officeDocument/2006/relationships/slide" Target="slides/slide10.xml"/><Relationship Id="rId36" Type="http://schemas.openxmlformats.org/officeDocument/2006/relationships/font" Target="fonts/ArialNarrow-boldItalic.fntdata"/><Relationship Id="rId17" Type="http://schemas.openxmlformats.org/officeDocument/2006/relationships/slide" Target="slides/slide13.xml"/><Relationship Id="rId39" Type="http://schemas.openxmlformats.org/officeDocument/2006/relationships/font" Target="fonts/MontserratMedium-italic.fntdata"/><Relationship Id="rId16" Type="http://schemas.openxmlformats.org/officeDocument/2006/relationships/slide" Target="slides/slide12.xml"/><Relationship Id="rId38" Type="http://schemas.openxmlformats.org/officeDocument/2006/relationships/font" Target="fonts/MontserratMedium-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1" name="Google Shape;25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5" name="Google Shape;385;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4" name="Google Shape;414;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9" name="Google Shape;42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9" name="Google Shape;43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6" name="Google Shape;45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3" name="Google Shape;463;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2" name="Google Shape;482;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0" name="Google Shape;500;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3" name="Google Shape;52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2" name="Google Shape;2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5" name="Google Shape;535;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5" name="Google Shape;545;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7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5" name="Google Shape;555;p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2" name="Google Shape;562;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3" name="Google Shape;573;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9" name="Google Shape;26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8" name="Google Shape;278;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6" name="Google Shape;28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1" name="Google Shape;301;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8" name="Google Shape;338;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9" name="Google Shape;359;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
  <p:cSld name="Cover Slide ">
    <p:spTree>
      <p:nvGrpSpPr>
        <p:cNvPr id="11" name="Shape 11"/>
        <p:cNvGrpSpPr/>
        <p:nvPr/>
      </p:nvGrpSpPr>
      <p:grpSpPr>
        <a:xfrm>
          <a:off x="0" y="0"/>
          <a:ext cx="0" cy="0"/>
          <a:chOff x="0" y="0"/>
          <a:chExt cx="0" cy="0"/>
        </a:xfrm>
      </p:grpSpPr>
      <p:sp>
        <p:nvSpPr>
          <p:cNvPr id="12" name="Google Shape;12;p36"/>
          <p:cNvSpPr/>
          <p:nvPr/>
        </p:nvSpPr>
        <p:spPr>
          <a:xfrm>
            <a:off x="1948762" y="1722815"/>
            <a:ext cx="10243238" cy="5171791"/>
          </a:xfrm>
          <a:custGeom>
            <a:rect b="b" l="l" r="r" t="t"/>
            <a:pathLst>
              <a:path extrusionOk="0" h="577708" w="1144207">
                <a:moveTo>
                  <a:pt x="0" y="577709"/>
                </a:moveTo>
                <a:lnTo>
                  <a:pt x="267674" y="129289"/>
                </a:lnTo>
                <a:lnTo>
                  <a:pt x="1144207" y="0"/>
                </a:lnTo>
                <a:lnTo>
                  <a:pt x="1142961" y="577085"/>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A picture containing text, clock, sign, gauge&#10;&#10;Description automatically generated" id="13" name="Google Shape;13;p36"/>
          <p:cNvPicPr preferRelativeResize="0"/>
          <p:nvPr/>
        </p:nvPicPr>
        <p:blipFill rotWithShape="1">
          <a:blip r:embed="rId2">
            <a:alphaModFix/>
          </a:blip>
          <a:srcRect b="0" l="0" r="0" t="0"/>
          <a:stretch/>
        </p:blipFill>
        <p:spPr>
          <a:xfrm>
            <a:off x="5317933" y="707727"/>
            <a:ext cx="4104904" cy="941876"/>
          </a:xfrm>
          <a:prstGeom prst="rect">
            <a:avLst/>
          </a:prstGeom>
          <a:noFill/>
          <a:ln>
            <a:noFill/>
          </a:ln>
        </p:spPr>
      </p:pic>
      <p:sp>
        <p:nvSpPr>
          <p:cNvPr id="14" name="Google Shape;14;p36"/>
          <p:cNvSpPr/>
          <p:nvPr>
            <p:ph idx="2" type="pic"/>
          </p:nvPr>
        </p:nvSpPr>
        <p:spPr>
          <a:xfrm>
            <a:off x="-14513" y="923489"/>
            <a:ext cx="4390612" cy="5971126"/>
          </a:xfrm>
          <a:prstGeom prst="rect">
            <a:avLst/>
          </a:prstGeom>
          <a:noFill/>
          <a:ln>
            <a:noFill/>
          </a:ln>
        </p:spPr>
      </p:sp>
      <p:sp>
        <p:nvSpPr>
          <p:cNvPr id="15" name="Google Shape;15;p36"/>
          <p:cNvSpPr/>
          <p:nvPr/>
        </p:nvSpPr>
        <p:spPr>
          <a:xfrm>
            <a:off x="1948762" y="1686209"/>
            <a:ext cx="10243238" cy="5171791"/>
          </a:xfrm>
          <a:custGeom>
            <a:rect b="b" l="l" r="r" t="t"/>
            <a:pathLst>
              <a:path extrusionOk="0" h="577708" w="1144207">
                <a:moveTo>
                  <a:pt x="0" y="577709"/>
                </a:moveTo>
                <a:lnTo>
                  <a:pt x="267674" y="129289"/>
                </a:lnTo>
                <a:lnTo>
                  <a:pt x="1144207" y="0"/>
                </a:lnTo>
                <a:lnTo>
                  <a:pt x="1142961" y="577085"/>
                </a:lnTo>
                <a:close/>
              </a:path>
            </a:pathLst>
          </a:custGeom>
          <a:blipFill rotWithShape="1">
            <a:blip r:embed="rId3">
              <a:alphaModFix/>
            </a:blip>
            <a:stretch>
              <a:fillRect b="-65406" l="-32101" r="32098" t="-79295"/>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 name="Google Shape;16;p36"/>
          <p:cNvSpPr txBox="1"/>
          <p:nvPr>
            <p:ph idx="1" type="body"/>
          </p:nvPr>
        </p:nvSpPr>
        <p:spPr>
          <a:xfrm>
            <a:off x="5317932" y="4349593"/>
            <a:ext cx="5435885" cy="1158262"/>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lt1"/>
              </a:buClr>
              <a:buSzPts val="5000"/>
              <a:buNone/>
              <a:defRPr b="1"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 name="Google Shape;17;p36"/>
          <p:cNvSpPr txBox="1"/>
          <p:nvPr>
            <p:ph idx="3" type="body"/>
          </p:nvPr>
        </p:nvSpPr>
        <p:spPr>
          <a:xfrm>
            <a:off x="5317932" y="3750962"/>
            <a:ext cx="5278651"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8" name="Google Shape;18;p36"/>
          <p:cNvGrpSpPr/>
          <p:nvPr/>
        </p:nvGrpSpPr>
        <p:grpSpPr>
          <a:xfrm>
            <a:off x="9427616" y="5733416"/>
            <a:ext cx="2735993" cy="679345"/>
            <a:chOff x="0" y="0"/>
            <a:chExt cx="2301694" cy="571500"/>
          </a:xfrm>
        </p:grpSpPr>
        <p:sp>
          <p:nvSpPr>
            <p:cNvPr id="19" name="Google Shape;19;p36"/>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0" name="Google Shape;20;p36"/>
            <p:cNvPicPr preferRelativeResize="0"/>
            <p:nvPr/>
          </p:nvPicPr>
          <p:blipFill rotWithShape="1">
            <a:blip r:embed="rId4">
              <a:alphaModFix/>
            </a:blip>
            <a:srcRect b="0" l="0" r="44449" t="0"/>
            <a:stretch/>
          </p:blipFill>
          <p:spPr>
            <a:xfrm>
              <a:off x="312965" y="96237"/>
              <a:ext cx="1675765" cy="384810"/>
            </a:xfrm>
            <a:prstGeom prst="rect">
              <a:avLst/>
            </a:prstGeom>
            <a:noFill/>
            <a:ln>
              <a:noFill/>
            </a:ln>
          </p:spPr>
        </p:pic>
      </p:grpSp>
      <p:sp>
        <p:nvSpPr>
          <p:cNvPr id="21" name="Google Shape;21;p36"/>
          <p:cNvSpPr/>
          <p:nvPr/>
        </p:nvSpPr>
        <p:spPr>
          <a:xfrm flipH="1">
            <a:off x="5077932" y="4323426"/>
            <a:ext cx="6336000" cy="36000"/>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1">
  <p:cSld name="Our Journey 1">
    <p:spTree>
      <p:nvGrpSpPr>
        <p:cNvPr id="179" name="Shape 179"/>
        <p:cNvGrpSpPr/>
        <p:nvPr/>
      </p:nvGrpSpPr>
      <p:grpSpPr>
        <a:xfrm>
          <a:off x="0" y="0"/>
          <a:ext cx="0" cy="0"/>
          <a:chOff x="0" y="0"/>
          <a:chExt cx="0" cy="0"/>
        </a:xfrm>
      </p:grpSpPr>
      <p:sp>
        <p:nvSpPr>
          <p:cNvPr id="180" name="Google Shape;180;p52"/>
          <p:cNvSpPr txBox="1"/>
          <p:nvPr/>
        </p:nvSpPr>
        <p:spPr>
          <a:xfrm>
            <a:off x="4396800" y="809464"/>
            <a:ext cx="339840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700"/>
              <a:buFont typeface="Arial"/>
              <a:buNone/>
            </a:pPr>
            <a:r>
              <a:rPr b="0" i="0" lang="en-US" sz="2700" u="none" cap="none" strike="noStrike">
                <a:solidFill>
                  <a:schemeClr val="dk2"/>
                </a:solidFill>
                <a:latin typeface="Montserrat Medium"/>
                <a:ea typeface="Montserrat Medium"/>
                <a:cs typeface="Montserrat Medium"/>
                <a:sym typeface="Montserrat Medium"/>
              </a:rPr>
              <a:t>OUR TIMELINE</a:t>
            </a:r>
            <a:endParaRPr b="0" i="0" sz="1400" u="none" cap="none" strike="noStrike">
              <a:solidFill>
                <a:srgbClr val="000000"/>
              </a:solidFill>
              <a:latin typeface="Arial"/>
              <a:ea typeface="Arial"/>
              <a:cs typeface="Arial"/>
              <a:sym typeface="Arial"/>
            </a:endParaRPr>
          </a:p>
        </p:txBody>
      </p:sp>
      <p:cxnSp>
        <p:nvCxnSpPr>
          <p:cNvPr id="181" name="Google Shape;181;p52"/>
          <p:cNvCxnSpPr/>
          <p:nvPr/>
        </p:nvCxnSpPr>
        <p:spPr>
          <a:xfrm>
            <a:off x="2718910" y="3448776"/>
            <a:ext cx="9471503" cy="0"/>
          </a:xfrm>
          <a:prstGeom prst="straightConnector1">
            <a:avLst/>
          </a:prstGeom>
          <a:noFill/>
          <a:ln cap="flat" cmpd="sng" w="9525">
            <a:solidFill>
              <a:srgbClr val="D8D8D8"/>
            </a:solidFill>
            <a:prstDash val="solid"/>
            <a:miter lim="800000"/>
            <a:headEnd len="sm" w="sm" type="none"/>
            <a:tailEnd len="sm" w="sm" type="none"/>
          </a:ln>
        </p:spPr>
      </p:cxnSp>
      <p:sp>
        <p:nvSpPr>
          <p:cNvPr id="182" name="Google Shape;182;p52"/>
          <p:cNvSpPr/>
          <p:nvPr/>
        </p:nvSpPr>
        <p:spPr>
          <a:xfrm>
            <a:off x="2102383" y="2832249"/>
            <a:ext cx="1233055" cy="1233055"/>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83" name="Google Shape;183;p52"/>
          <p:cNvSpPr/>
          <p:nvPr/>
        </p:nvSpPr>
        <p:spPr>
          <a:xfrm>
            <a:off x="5969765" y="3362570"/>
            <a:ext cx="172412" cy="172412"/>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84" name="Google Shape;184;p52"/>
          <p:cNvSpPr/>
          <p:nvPr/>
        </p:nvSpPr>
        <p:spPr>
          <a:xfrm>
            <a:off x="9383674" y="3362570"/>
            <a:ext cx="172412" cy="172412"/>
          </a:xfrm>
          <a:prstGeom prst="ellipse">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185" name="Google Shape;185;p52"/>
          <p:cNvSpPr/>
          <p:nvPr/>
        </p:nvSpPr>
        <p:spPr>
          <a:xfrm>
            <a:off x="4956904" y="3803693"/>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186" name="Google Shape;186;p52"/>
          <p:cNvSpPr/>
          <p:nvPr/>
        </p:nvSpPr>
        <p:spPr>
          <a:xfrm>
            <a:off x="8370812"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187" name="Google Shape;187;p52"/>
          <p:cNvSpPr/>
          <p:nvPr/>
        </p:nvSpPr>
        <p:spPr>
          <a:xfrm>
            <a:off x="548344" y="1141653"/>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88" name="Google Shape;188;p52"/>
          <p:cNvSpPr txBox="1"/>
          <p:nvPr>
            <p:ph idx="1" type="body"/>
          </p:nvPr>
        </p:nvSpPr>
        <p:spPr>
          <a:xfrm>
            <a:off x="464195" y="444299"/>
            <a:ext cx="5113283"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52"/>
          <p:cNvSpPr txBox="1"/>
          <p:nvPr>
            <p:ph idx="2" type="body"/>
          </p:nvPr>
        </p:nvSpPr>
        <p:spPr>
          <a:xfrm>
            <a:off x="4785825" y="422073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52"/>
          <p:cNvSpPr txBox="1"/>
          <p:nvPr>
            <p:ph idx="3" type="body"/>
          </p:nvPr>
        </p:nvSpPr>
        <p:spPr>
          <a:xfrm>
            <a:off x="8216766" y="1608539"/>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52"/>
          <p:cNvSpPr txBox="1"/>
          <p:nvPr>
            <p:ph idx="4" type="body"/>
          </p:nvPr>
        </p:nvSpPr>
        <p:spPr>
          <a:xfrm>
            <a:off x="2102383"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52"/>
          <p:cNvSpPr txBox="1"/>
          <p:nvPr>
            <p:ph idx="5" type="body"/>
          </p:nvPr>
        </p:nvSpPr>
        <p:spPr>
          <a:xfrm>
            <a:off x="4785825" y="2823339"/>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52"/>
          <p:cNvSpPr txBox="1"/>
          <p:nvPr>
            <p:ph idx="6" type="body"/>
          </p:nvPr>
        </p:nvSpPr>
        <p:spPr>
          <a:xfrm>
            <a:off x="8216766" y="3843245"/>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59A1"/>
              </a:buClr>
              <a:buSzPts val="2000"/>
              <a:buNone/>
              <a:defRPr b="0" i="0" sz="2000">
                <a:solidFill>
                  <a:srgbClr val="7F59A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94" name="Google Shape;194;p52"/>
          <p:cNvGrpSpPr/>
          <p:nvPr/>
        </p:nvGrpSpPr>
        <p:grpSpPr>
          <a:xfrm>
            <a:off x="495393" y="6135034"/>
            <a:ext cx="3059425" cy="407404"/>
            <a:chOff x="4345239" y="6324600"/>
            <a:chExt cx="3059425" cy="407404"/>
          </a:xfrm>
        </p:grpSpPr>
        <p:sp>
          <p:nvSpPr>
            <p:cNvPr id="195" name="Google Shape;195;p52"/>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96" name="Google Shape;196;p52"/>
            <p:cNvPicPr preferRelativeResize="0"/>
            <p:nvPr/>
          </p:nvPicPr>
          <p:blipFill rotWithShape="1">
            <a:blip r:embed="rId2">
              <a:alphaModFix/>
            </a:blip>
            <a:srcRect b="-7348" l="28689" r="49707" t="328"/>
            <a:stretch/>
          </p:blipFill>
          <p:spPr>
            <a:xfrm>
              <a:off x="4345239" y="6324600"/>
              <a:ext cx="358362" cy="407404"/>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2">
  <p:cSld name="Our Journey 2">
    <p:spTree>
      <p:nvGrpSpPr>
        <p:cNvPr id="197" name="Shape 197"/>
        <p:cNvGrpSpPr/>
        <p:nvPr/>
      </p:nvGrpSpPr>
      <p:grpSpPr>
        <a:xfrm>
          <a:off x="0" y="0"/>
          <a:ext cx="0" cy="0"/>
          <a:chOff x="0" y="0"/>
          <a:chExt cx="0" cy="0"/>
        </a:xfrm>
      </p:grpSpPr>
      <p:cxnSp>
        <p:nvCxnSpPr>
          <p:cNvPr id="198" name="Google Shape;198;p53"/>
          <p:cNvCxnSpPr/>
          <p:nvPr/>
        </p:nvCxnSpPr>
        <p:spPr>
          <a:xfrm>
            <a:off x="1588" y="3448776"/>
            <a:ext cx="12188825" cy="0"/>
          </a:xfrm>
          <a:prstGeom prst="straightConnector1">
            <a:avLst/>
          </a:prstGeom>
          <a:noFill/>
          <a:ln cap="flat" cmpd="sng" w="9525">
            <a:solidFill>
              <a:srgbClr val="D8D8D8"/>
            </a:solidFill>
            <a:prstDash val="solid"/>
            <a:miter lim="800000"/>
            <a:headEnd len="sm" w="sm" type="none"/>
            <a:tailEnd len="sm" w="sm" type="none"/>
          </a:ln>
        </p:spPr>
      </p:cxnSp>
      <p:sp>
        <p:nvSpPr>
          <p:cNvPr id="199" name="Google Shape;199;p53"/>
          <p:cNvSpPr/>
          <p:nvPr/>
        </p:nvSpPr>
        <p:spPr>
          <a:xfrm>
            <a:off x="6040275" y="3362570"/>
            <a:ext cx="172412" cy="172412"/>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29C2F2"/>
              </a:solidFill>
              <a:latin typeface="Calibri"/>
              <a:ea typeface="Calibri"/>
              <a:cs typeface="Calibri"/>
              <a:sym typeface="Calibri"/>
            </a:endParaRPr>
          </a:p>
        </p:txBody>
      </p:sp>
      <p:sp>
        <p:nvSpPr>
          <p:cNvPr id="200" name="Google Shape;200;p53"/>
          <p:cNvSpPr/>
          <p:nvPr/>
        </p:nvSpPr>
        <p:spPr>
          <a:xfrm>
            <a:off x="2626366" y="3362571"/>
            <a:ext cx="172412" cy="172412"/>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83553"/>
              </a:solidFill>
              <a:latin typeface="Calibri"/>
              <a:ea typeface="Calibri"/>
              <a:cs typeface="Calibri"/>
              <a:sym typeface="Calibri"/>
            </a:endParaRPr>
          </a:p>
        </p:txBody>
      </p:sp>
      <p:sp>
        <p:nvSpPr>
          <p:cNvPr id="201" name="Google Shape;201;p53"/>
          <p:cNvSpPr/>
          <p:nvPr/>
        </p:nvSpPr>
        <p:spPr>
          <a:xfrm>
            <a:off x="5027413" y="1818770"/>
            <a:ext cx="2198135" cy="2308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chemeClr val="dk2"/>
                </a:solidFill>
                <a:latin typeface="Montserrat Medium"/>
                <a:ea typeface="Montserrat Medium"/>
                <a:cs typeface="Montserrat Medium"/>
                <a:sym typeface="Montserrat Medium"/>
              </a:rPr>
              <a:t>Your Title</a:t>
            </a:r>
            <a:endParaRPr b="0" i="0" sz="1400" u="none" cap="none" strike="noStrike">
              <a:solidFill>
                <a:srgbClr val="000000"/>
              </a:solidFill>
              <a:latin typeface="Arial"/>
              <a:ea typeface="Arial"/>
              <a:cs typeface="Arial"/>
              <a:sym typeface="Arial"/>
            </a:endParaRPr>
          </a:p>
        </p:txBody>
      </p:sp>
      <p:sp>
        <p:nvSpPr>
          <p:cNvPr id="202" name="Google Shape;202;p53"/>
          <p:cNvSpPr/>
          <p:nvPr/>
        </p:nvSpPr>
        <p:spPr>
          <a:xfrm>
            <a:off x="9393224" y="3362571"/>
            <a:ext cx="172412" cy="172412"/>
          </a:xfrm>
          <a:prstGeom prst="ellipse">
            <a:avLst/>
          </a:prstGeom>
          <a:solidFill>
            <a:srgbClr val="7F59A1">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03" name="Google Shape;203;p53"/>
          <p:cNvSpPr txBox="1"/>
          <p:nvPr>
            <p:ph idx="1" type="body"/>
          </p:nvPr>
        </p:nvSpPr>
        <p:spPr>
          <a:xfrm>
            <a:off x="1459184" y="4206951"/>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53"/>
          <p:cNvSpPr txBox="1"/>
          <p:nvPr>
            <p:ph idx="2" type="body"/>
          </p:nvPr>
        </p:nvSpPr>
        <p:spPr>
          <a:xfrm>
            <a:off x="4890125" y="1594752"/>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53"/>
          <p:cNvSpPr txBox="1"/>
          <p:nvPr>
            <p:ph idx="3" type="body"/>
          </p:nvPr>
        </p:nvSpPr>
        <p:spPr>
          <a:xfrm>
            <a:off x="8223426" y="4210067"/>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53"/>
          <p:cNvSpPr txBox="1"/>
          <p:nvPr>
            <p:ph idx="4" type="body"/>
          </p:nvPr>
        </p:nvSpPr>
        <p:spPr>
          <a:xfrm>
            <a:off x="1459184" y="283714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D3D7D"/>
              </a:buClr>
              <a:buSzPts val="2000"/>
              <a:buNone/>
              <a:defRPr b="0" i="0" sz="2000">
                <a:solidFill>
                  <a:srgbClr val="3D3D7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53"/>
          <p:cNvSpPr txBox="1"/>
          <p:nvPr>
            <p:ph idx="5" type="body"/>
          </p:nvPr>
        </p:nvSpPr>
        <p:spPr>
          <a:xfrm>
            <a:off x="4890125" y="385705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8" name="Google Shape;208;p53"/>
          <p:cNvSpPr txBox="1"/>
          <p:nvPr>
            <p:ph idx="6" type="body"/>
          </p:nvPr>
        </p:nvSpPr>
        <p:spPr>
          <a:xfrm>
            <a:off x="8223426" y="2825658"/>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59A1"/>
              </a:buClr>
              <a:buSzPts val="2000"/>
              <a:buNone/>
              <a:defRPr b="0" i="0" sz="2000">
                <a:solidFill>
                  <a:srgbClr val="7F59A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09" name="Google Shape;209;p53"/>
          <p:cNvGrpSpPr/>
          <p:nvPr/>
        </p:nvGrpSpPr>
        <p:grpSpPr>
          <a:xfrm>
            <a:off x="4571670" y="6135034"/>
            <a:ext cx="3059425" cy="407404"/>
            <a:chOff x="4345239" y="6324600"/>
            <a:chExt cx="3059425" cy="407404"/>
          </a:xfrm>
        </p:grpSpPr>
        <p:sp>
          <p:nvSpPr>
            <p:cNvPr id="210" name="Google Shape;210;p53"/>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211" name="Google Shape;211;p53"/>
            <p:cNvPicPr preferRelativeResize="0"/>
            <p:nvPr/>
          </p:nvPicPr>
          <p:blipFill rotWithShape="1">
            <a:blip r:embed="rId2">
              <a:alphaModFix/>
            </a:blip>
            <a:srcRect b="-7348" l="28689" r="49707" t="328"/>
            <a:stretch/>
          </p:blipFill>
          <p:spPr>
            <a:xfrm>
              <a:off x="4345239" y="6324600"/>
              <a:ext cx="358362" cy="407404"/>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Journey 3">
  <p:cSld name="Our Journey 3">
    <p:spTree>
      <p:nvGrpSpPr>
        <p:cNvPr id="212" name="Shape 212"/>
        <p:cNvGrpSpPr/>
        <p:nvPr/>
      </p:nvGrpSpPr>
      <p:grpSpPr>
        <a:xfrm>
          <a:off x="0" y="0"/>
          <a:ext cx="0" cy="0"/>
          <a:chOff x="0" y="0"/>
          <a:chExt cx="0" cy="0"/>
        </a:xfrm>
      </p:grpSpPr>
      <p:grpSp>
        <p:nvGrpSpPr>
          <p:cNvPr id="213" name="Google Shape;213;p54"/>
          <p:cNvGrpSpPr/>
          <p:nvPr/>
        </p:nvGrpSpPr>
        <p:grpSpPr>
          <a:xfrm flipH="1">
            <a:off x="-87112" y="2832249"/>
            <a:ext cx="10088030" cy="1233055"/>
            <a:chOff x="4201590" y="5664497"/>
            <a:chExt cx="20176060" cy="2466109"/>
          </a:xfrm>
        </p:grpSpPr>
        <p:cxnSp>
          <p:nvCxnSpPr>
            <p:cNvPr id="214" name="Google Shape;214;p54"/>
            <p:cNvCxnSpPr/>
            <p:nvPr/>
          </p:nvCxnSpPr>
          <p:spPr>
            <a:xfrm>
              <a:off x="5434644" y="6897551"/>
              <a:ext cx="18943006" cy="0"/>
            </a:xfrm>
            <a:prstGeom prst="straightConnector1">
              <a:avLst/>
            </a:prstGeom>
            <a:noFill/>
            <a:ln cap="flat" cmpd="sng" w="9525">
              <a:solidFill>
                <a:srgbClr val="D8D8D8"/>
              </a:solidFill>
              <a:prstDash val="solid"/>
              <a:miter lim="800000"/>
              <a:headEnd len="sm" w="sm" type="none"/>
              <a:tailEnd len="sm" w="sm" type="none"/>
            </a:ln>
          </p:spPr>
        </p:cxnSp>
        <p:sp>
          <p:nvSpPr>
            <p:cNvPr id="215" name="Google Shape;215;p54"/>
            <p:cNvSpPr/>
            <p:nvPr/>
          </p:nvSpPr>
          <p:spPr>
            <a:xfrm>
              <a:off x="4201590" y="5664497"/>
              <a:ext cx="2466109" cy="2466109"/>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sp>
          <p:nvSpPr>
            <p:cNvPr id="216" name="Google Shape;216;p54"/>
            <p:cNvSpPr/>
            <p:nvPr/>
          </p:nvSpPr>
          <p:spPr>
            <a:xfrm>
              <a:off x="11936354" y="6725140"/>
              <a:ext cx="344824" cy="344824"/>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1B728D"/>
                </a:solidFill>
                <a:latin typeface="Calibri"/>
                <a:ea typeface="Calibri"/>
                <a:cs typeface="Calibri"/>
                <a:sym typeface="Calibri"/>
              </a:endParaRPr>
            </a:p>
          </p:txBody>
        </p:sp>
        <p:sp>
          <p:nvSpPr>
            <p:cNvPr id="217" name="Google Shape;217;p54"/>
            <p:cNvSpPr/>
            <p:nvPr/>
          </p:nvSpPr>
          <p:spPr>
            <a:xfrm>
              <a:off x="18764170" y="6725140"/>
              <a:ext cx="344824" cy="344824"/>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Calibri"/>
                <a:ea typeface="Calibri"/>
                <a:cs typeface="Calibri"/>
                <a:sym typeface="Calibri"/>
              </a:endParaRPr>
            </a:p>
          </p:txBody>
        </p:sp>
      </p:grpSp>
      <p:sp>
        <p:nvSpPr>
          <p:cNvPr id="218" name="Google Shape;218;p54"/>
          <p:cNvSpPr txBox="1"/>
          <p:nvPr>
            <p:ph idx="1" type="body"/>
          </p:nvPr>
        </p:nvSpPr>
        <p:spPr>
          <a:xfrm>
            <a:off x="1474900" y="1617548"/>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9" name="Google Shape;219;p54"/>
          <p:cNvSpPr txBox="1"/>
          <p:nvPr>
            <p:ph idx="2" type="body"/>
          </p:nvPr>
        </p:nvSpPr>
        <p:spPr>
          <a:xfrm>
            <a:off x="4808201" y="4232863"/>
            <a:ext cx="2506226"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000"/>
              <a:buNone/>
              <a:defRPr b="0" i="0" sz="20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0" name="Google Shape;220;p54"/>
          <p:cNvSpPr txBox="1"/>
          <p:nvPr>
            <p:ph idx="3" type="body"/>
          </p:nvPr>
        </p:nvSpPr>
        <p:spPr>
          <a:xfrm>
            <a:off x="8767864" y="3228214"/>
            <a:ext cx="1233055" cy="441123"/>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000"/>
              <a:buNone/>
              <a:defRPr b="0" i="0" sz="2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54"/>
          <p:cNvSpPr txBox="1"/>
          <p:nvPr>
            <p:ph idx="4" type="body"/>
          </p:nvPr>
        </p:nvSpPr>
        <p:spPr>
          <a:xfrm>
            <a:off x="1466515" y="3842694"/>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D3D7D"/>
              </a:buClr>
              <a:buSzPts val="2000"/>
              <a:buNone/>
              <a:defRPr b="0" i="0" sz="2000">
                <a:solidFill>
                  <a:srgbClr val="3D3D7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2" name="Google Shape;222;p54"/>
          <p:cNvSpPr txBox="1"/>
          <p:nvPr>
            <p:ph idx="5" type="body"/>
          </p:nvPr>
        </p:nvSpPr>
        <p:spPr>
          <a:xfrm>
            <a:off x="4808201" y="2797420"/>
            <a:ext cx="2506226" cy="33505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1B728D"/>
              </a:buClr>
              <a:buSzPts val="2000"/>
              <a:buNone/>
              <a:defRPr b="0" i="0" sz="2000">
                <a:solidFill>
                  <a:srgbClr val="1B728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23" name="Google Shape;223;p54"/>
          <p:cNvGrpSpPr/>
          <p:nvPr/>
        </p:nvGrpSpPr>
        <p:grpSpPr>
          <a:xfrm>
            <a:off x="8471206" y="6135034"/>
            <a:ext cx="3059425" cy="407404"/>
            <a:chOff x="4345239" y="6324600"/>
            <a:chExt cx="3059425" cy="407404"/>
          </a:xfrm>
        </p:grpSpPr>
        <p:sp>
          <p:nvSpPr>
            <p:cNvPr id="224" name="Google Shape;224;p54"/>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225" name="Google Shape;225;p54"/>
            <p:cNvPicPr preferRelativeResize="0"/>
            <p:nvPr/>
          </p:nvPicPr>
          <p:blipFill rotWithShape="1">
            <a:blip r:embed="rId2">
              <a:alphaModFix/>
            </a:blip>
            <a:srcRect b="-7348" l="28689" r="49707" t="328"/>
            <a:stretch/>
          </p:blipFill>
          <p:spPr>
            <a:xfrm>
              <a:off x="4345239" y="6324600"/>
              <a:ext cx="358362" cy="407404"/>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226" name="Shape 226"/>
        <p:cNvGrpSpPr/>
        <p:nvPr/>
      </p:nvGrpSpPr>
      <p:grpSpPr>
        <a:xfrm>
          <a:off x="0" y="0"/>
          <a:ext cx="0" cy="0"/>
          <a:chOff x="0" y="0"/>
          <a:chExt cx="0" cy="0"/>
        </a:xfrm>
      </p:grpSpPr>
      <p:sp>
        <p:nvSpPr>
          <p:cNvPr id="227" name="Google Shape;227;p63"/>
          <p:cNvSpPr/>
          <p:nvPr/>
        </p:nvSpPr>
        <p:spPr>
          <a:xfrm flipH="1" rot="-5400000">
            <a:off x="5604725" y="270725"/>
            <a:ext cx="6553432" cy="6621118"/>
          </a:xfrm>
          <a:custGeom>
            <a:rect b="b" l="l" r="r" t="t"/>
            <a:pathLst>
              <a:path extrusionOk="0" h="577708" w="1144207">
                <a:moveTo>
                  <a:pt x="0" y="577709"/>
                </a:moveTo>
                <a:lnTo>
                  <a:pt x="267674" y="129289"/>
                </a:lnTo>
                <a:lnTo>
                  <a:pt x="1144207" y="0"/>
                </a:lnTo>
                <a:lnTo>
                  <a:pt x="1142961" y="577085"/>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 name="Google Shape;228;p63"/>
          <p:cNvSpPr/>
          <p:nvPr/>
        </p:nvSpPr>
        <p:spPr>
          <a:xfrm flipH="1" rot="-5400000">
            <a:off x="5557861" y="270725"/>
            <a:ext cx="6553432" cy="6621118"/>
          </a:xfrm>
          <a:custGeom>
            <a:rect b="b" l="l" r="r" t="t"/>
            <a:pathLst>
              <a:path extrusionOk="0" h="577708" w="1144207">
                <a:moveTo>
                  <a:pt x="0" y="577709"/>
                </a:moveTo>
                <a:lnTo>
                  <a:pt x="267674" y="129289"/>
                </a:lnTo>
                <a:lnTo>
                  <a:pt x="1144207" y="0"/>
                </a:lnTo>
                <a:lnTo>
                  <a:pt x="1142961" y="577085"/>
                </a:lnTo>
                <a:close/>
              </a:path>
            </a:pathLst>
          </a:custGeom>
          <a:blipFill rotWithShape="1">
            <a:blip r:embed="rId2">
              <a:alphaModFix/>
            </a:blip>
            <a:stretch>
              <a:fillRect b="-30960" l="-24307" r="24307" t="8629"/>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p63"/>
          <p:cNvSpPr txBox="1"/>
          <p:nvPr>
            <p:ph idx="1" type="body"/>
          </p:nvPr>
        </p:nvSpPr>
        <p:spPr>
          <a:xfrm>
            <a:off x="1009870" y="3322266"/>
            <a:ext cx="2880000" cy="36192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0" name="Google Shape;230;p63"/>
          <p:cNvSpPr txBox="1"/>
          <p:nvPr>
            <p:ph idx="2" type="body"/>
          </p:nvPr>
        </p:nvSpPr>
        <p:spPr>
          <a:xfrm>
            <a:off x="1009870" y="3945225"/>
            <a:ext cx="2880000" cy="36192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1" name="Google Shape;231;p63"/>
          <p:cNvSpPr txBox="1"/>
          <p:nvPr>
            <p:ph idx="3" type="body"/>
          </p:nvPr>
        </p:nvSpPr>
        <p:spPr>
          <a:xfrm>
            <a:off x="1018034" y="4588788"/>
            <a:ext cx="2880000" cy="361924"/>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1400"/>
              <a:buNone/>
              <a:defRPr b="0" i="0" sz="1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2" name="Google Shape;232;p63"/>
          <p:cNvSpPr/>
          <p:nvPr/>
        </p:nvSpPr>
        <p:spPr>
          <a:xfrm flipH="1" rot="10800000">
            <a:off x="46864" y="5695906"/>
            <a:ext cx="5128570" cy="777330"/>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33" name="Google Shape;233;p63"/>
          <p:cNvSpPr txBox="1"/>
          <p:nvPr>
            <p:ph idx="4" type="body"/>
          </p:nvPr>
        </p:nvSpPr>
        <p:spPr>
          <a:xfrm>
            <a:off x="918627" y="5726524"/>
            <a:ext cx="3898089" cy="7311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63"/>
          <p:cNvSpPr txBox="1"/>
          <p:nvPr>
            <p:ph idx="5" type="body"/>
          </p:nvPr>
        </p:nvSpPr>
        <p:spPr>
          <a:xfrm>
            <a:off x="7986644" y="3109248"/>
            <a:ext cx="3195486" cy="73114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800"/>
              <a:buNone/>
              <a:defRPr sz="2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63"/>
          <p:cNvSpPr txBox="1"/>
          <p:nvPr>
            <p:ph idx="6" type="body"/>
          </p:nvPr>
        </p:nvSpPr>
        <p:spPr>
          <a:xfrm>
            <a:off x="7986644" y="2223113"/>
            <a:ext cx="3195485" cy="837258"/>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5000"/>
              <a:buNone/>
              <a:defRPr b="1" sz="5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36" name="Google Shape;236;p63"/>
          <p:cNvGrpSpPr/>
          <p:nvPr/>
        </p:nvGrpSpPr>
        <p:grpSpPr>
          <a:xfrm>
            <a:off x="9432575" y="5721840"/>
            <a:ext cx="2735993" cy="679345"/>
            <a:chOff x="0" y="0"/>
            <a:chExt cx="2301694" cy="571500"/>
          </a:xfrm>
        </p:grpSpPr>
        <p:sp>
          <p:nvSpPr>
            <p:cNvPr id="237" name="Google Shape;237;p63"/>
            <p:cNvSpPr/>
            <p:nvPr/>
          </p:nvSpPr>
          <p:spPr>
            <a:xfrm>
              <a:off x="0" y="0"/>
              <a:ext cx="2301694" cy="571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8" name="Google Shape;238;p63"/>
            <p:cNvPicPr preferRelativeResize="0"/>
            <p:nvPr/>
          </p:nvPicPr>
          <p:blipFill rotWithShape="1">
            <a:blip r:embed="rId3">
              <a:alphaModFix/>
            </a:blip>
            <a:srcRect b="0" l="0" r="44449" t="0"/>
            <a:stretch/>
          </p:blipFill>
          <p:spPr>
            <a:xfrm>
              <a:off x="312965" y="96237"/>
              <a:ext cx="1675765" cy="384810"/>
            </a:xfrm>
            <a:prstGeom prst="rect">
              <a:avLst/>
            </a:prstGeom>
            <a:noFill/>
            <a:ln>
              <a:noFill/>
            </a:ln>
          </p:spPr>
        </p:pic>
      </p:grpSp>
      <p:pic>
        <p:nvPicPr>
          <p:cNvPr descr="A picture containing text, clock, sign, gauge&#10;&#10;Description automatically generated" id="239" name="Google Shape;239;p63"/>
          <p:cNvPicPr preferRelativeResize="0"/>
          <p:nvPr/>
        </p:nvPicPr>
        <p:blipFill rotWithShape="1">
          <a:blip r:embed="rId4">
            <a:alphaModFix/>
          </a:blip>
          <a:srcRect b="0" l="0" r="0" t="0"/>
          <a:stretch/>
        </p:blipFill>
        <p:spPr>
          <a:xfrm>
            <a:off x="711812" y="990700"/>
            <a:ext cx="4104904" cy="941876"/>
          </a:xfrm>
          <a:prstGeom prst="rect">
            <a:avLst/>
          </a:prstGeom>
          <a:noFill/>
          <a:ln>
            <a:noFill/>
          </a:ln>
        </p:spPr>
      </p:pic>
      <p:sp>
        <p:nvSpPr>
          <p:cNvPr id="240" name="Google Shape;240;p63"/>
          <p:cNvSpPr/>
          <p:nvPr/>
        </p:nvSpPr>
        <p:spPr>
          <a:xfrm rot="10800000">
            <a:off x="7639382" y="3074841"/>
            <a:ext cx="3890008" cy="45719"/>
          </a:xfrm>
          <a:prstGeom prst="rect">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MASTER slide">
  <p:cSld name="Text only MASTER slide">
    <p:spTree>
      <p:nvGrpSpPr>
        <p:cNvPr id="241" name="Shape 241"/>
        <p:cNvGrpSpPr/>
        <p:nvPr/>
      </p:nvGrpSpPr>
      <p:grpSpPr>
        <a:xfrm>
          <a:off x="0" y="0"/>
          <a:ext cx="0" cy="0"/>
          <a:chOff x="0" y="0"/>
          <a:chExt cx="0" cy="0"/>
        </a:xfrm>
      </p:grpSpPr>
      <p:sp>
        <p:nvSpPr>
          <p:cNvPr id="242" name="Google Shape;242;p64"/>
          <p:cNvSpPr/>
          <p:nvPr/>
        </p:nvSpPr>
        <p:spPr>
          <a:xfrm>
            <a:off x="408953" y="13403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43" name="Google Shape;243;p64"/>
          <p:cNvSpPr txBox="1"/>
          <p:nvPr>
            <p:ph idx="1" type="body"/>
          </p:nvPr>
        </p:nvSpPr>
        <p:spPr>
          <a:xfrm>
            <a:off x="529759" y="1757011"/>
            <a:ext cx="11073662"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64"/>
          <p:cNvSpPr txBox="1"/>
          <p:nvPr>
            <p:ph idx="2" type="body"/>
          </p:nvPr>
        </p:nvSpPr>
        <p:spPr>
          <a:xfrm>
            <a:off x="529758" y="642972"/>
            <a:ext cx="11073661"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45" name="Google Shape;245;p64"/>
          <p:cNvGrpSpPr/>
          <p:nvPr/>
        </p:nvGrpSpPr>
        <p:grpSpPr>
          <a:xfrm>
            <a:off x="408953" y="6110271"/>
            <a:ext cx="11323912" cy="541807"/>
            <a:chOff x="430699" y="6069857"/>
            <a:chExt cx="11323912" cy="541807"/>
          </a:xfrm>
        </p:grpSpPr>
        <p:sp>
          <p:nvSpPr>
            <p:cNvPr id="246" name="Google Shape;246;p64"/>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7" name="Google Shape;247;p64"/>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248" name="Google Shape;248;p64"/>
            <p:cNvPicPr preferRelativeResize="0"/>
            <p:nvPr/>
          </p:nvPicPr>
          <p:blipFill rotWithShape="1">
            <a:blip r:embed="rId2">
              <a:alphaModFix/>
            </a:blip>
            <a:srcRect b="-7348" l="28689" r="49707" t="328"/>
            <a:stretch/>
          </p:blipFill>
          <p:spPr>
            <a:xfrm>
              <a:off x="430699" y="6069857"/>
              <a:ext cx="394801" cy="448830"/>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1">
  <p:cSld name="Text Slide with Photo 1">
    <p:spTree>
      <p:nvGrpSpPr>
        <p:cNvPr id="22" name="Shape 22"/>
        <p:cNvGrpSpPr/>
        <p:nvPr/>
      </p:nvGrpSpPr>
      <p:grpSpPr>
        <a:xfrm>
          <a:off x="0" y="0"/>
          <a:ext cx="0" cy="0"/>
          <a:chOff x="0" y="0"/>
          <a:chExt cx="0" cy="0"/>
        </a:xfrm>
      </p:grpSpPr>
      <p:sp>
        <p:nvSpPr>
          <p:cNvPr id="23" name="Google Shape;23;p77"/>
          <p:cNvSpPr/>
          <p:nvPr/>
        </p:nvSpPr>
        <p:spPr>
          <a:xfrm flipH="1">
            <a:off x="1868123" y="4568506"/>
            <a:ext cx="3052949" cy="2282034"/>
          </a:xfrm>
          <a:custGeom>
            <a:rect b="b" l="l" r="r" t="t"/>
            <a:pathLst>
              <a:path extrusionOk="0" h="2282034" w="3052949">
                <a:moveTo>
                  <a:pt x="711661" y="0"/>
                </a:moveTo>
                <a:lnTo>
                  <a:pt x="3052949" y="2264969"/>
                </a:lnTo>
                <a:lnTo>
                  <a:pt x="0" y="2282034"/>
                </a:lnTo>
                <a:lnTo>
                  <a:pt x="711661"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 name="Google Shape;24;p77"/>
          <p:cNvSpPr/>
          <p:nvPr>
            <p:ph idx="2" type="pic"/>
          </p:nvPr>
        </p:nvSpPr>
        <p:spPr>
          <a:xfrm flipH="1">
            <a:off x="-1" y="2780"/>
            <a:ext cx="4862437" cy="6855220"/>
          </a:xfrm>
          <a:prstGeom prst="rect">
            <a:avLst/>
          </a:prstGeom>
          <a:noFill/>
          <a:ln>
            <a:noFill/>
          </a:ln>
        </p:spPr>
      </p:sp>
      <p:sp>
        <p:nvSpPr>
          <p:cNvPr id="25" name="Google Shape;25;p77"/>
          <p:cNvSpPr/>
          <p:nvPr/>
        </p:nvSpPr>
        <p:spPr>
          <a:xfrm flipH="1">
            <a:off x="1838805" y="4567427"/>
            <a:ext cx="3052949" cy="2282034"/>
          </a:xfrm>
          <a:custGeom>
            <a:rect b="b" l="l" r="r" t="t"/>
            <a:pathLst>
              <a:path extrusionOk="0" h="2282034" w="3052949">
                <a:moveTo>
                  <a:pt x="711661" y="0"/>
                </a:moveTo>
                <a:lnTo>
                  <a:pt x="3052949" y="2264969"/>
                </a:lnTo>
                <a:lnTo>
                  <a:pt x="0" y="2282034"/>
                </a:lnTo>
                <a:lnTo>
                  <a:pt x="711661" y="0"/>
                </a:lnTo>
                <a:close/>
              </a:path>
            </a:pathLst>
          </a:custGeom>
          <a:blipFill rotWithShape="1">
            <a:blip r:embed="rId2">
              <a:alphaModFix/>
            </a:blip>
            <a:stretch>
              <a:fillRect b="-51248" l="-18853" r="18850" t="-14068"/>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77"/>
          <p:cNvSpPr/>
          <p:nvPr/>
        </p:nvSpPr>
        <p:spPr>
          <a:xfrm>
            <a:off x="4753425" y="1391126"/>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27" name="Google Shape;27;p77"/>
          <p:cNvSpPr txBox="1"/>
          <p:nvPr>
            <p:ph idx="1" type="body"/>
          </p:nvPr>
        </p:nvSpPr>
        <p:spPr>
          <a:xfrm>
            <a:off x="4874231" y="1807811"/>
            <a:ext cx="6971708" cy="386770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77"/>
          <p:cNvSpPr txBox="1"/>
          <p:nvPr>
            <p:ph idx="3" type="body"/>
          </p:nvPr>
        </p:nvSpPr>
        <p:spPr>
          <a:xfrm>
            <a:off x="4874230" y="693772"/>
            <a:ext cx="697170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29" name="Google Shape;29;p77"/>
          <p:cNvGrpSpPr/>
          <p:nvPr/>
        </p:nvGrpSpPr>
        <p:grpSpPr>
          <a:xfrm>
            <a:off x="4950389" y="6203959"/>
            <a:ext cx="6804222" cy="407705"/>
            <a:chOff x="4950389" y="6203959"/>
            <a:chExt cx="6804222" cy="407705"/>
          </a:xfrm>
        </p:grpSpPr>
        <p:sp>
          <p:nvSpPr>
            <p:cNvPr id="30" name="Google Shape;30;p77"/>
            <p:cNvSpPr/>
            <p:nvPr/>
          </p:nvSpPr>
          <p:spPr>
            <a:xfrm>
              <a:off x="4950389" y="6203959"/>
              <a:ext cx="6653029"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77"/>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Content Slide">
  <p:cSld name="Overview/Content Slide">
    <p:spTree>
      <p:nvGrpSpPr>
        <p:cNvPr id="32" name="Shape 32"/>
        <p:cNvGrpSpPr/>
        <p:nvPr/>
      </p:nvGrpSpPr>
      <p:grpSpPr>
        <a:xfrm>
          <a:off x="0" y="0"/>
          <a:ext cx="0" cy="0"/>
          <a:chOff x="0" y="0"/>
          <a:chExt cx="0" cy="0"/>
        </a:xfrm>
      </p:grpSpPr>
      <p:sp>
        <p:nvSpPr>
          <p:cNvPr id="33" name="Google Shape;33;p37"/>
          <p:cNvSpPr/>
          <p:nvPr/>
        </p:nvSpPr>
        <p:spPr>
          <a:xfrm>
            <a:off x="0" y="610"/>
            <a:ext cx="6525203" cy="6882859"/>
          </a:xfrm>
          <a:custGeom>
            <a:rect b="b" l="l" r="r" t="t"/>
            <a:pathLst>
              <a:path extrusionOk="0" h="767745" w="731963">
                <a:moveTo>
                  <a:pt x="731964" y="0"/>
                </a:moveTo>
                <a:lnTo>
                  <a:pt x="560553" y="591191"/>
                </a:lnTo>
                <a:lnTo>
                  <a:pt x="1402" y="767745"/>
                </a:lnTo>
                <a:lnTo>
                  <a:pt x="0" y="779"/>
                </a:lnTo>
                <a:close/>
              </a:path>
            </a:pathLst>
          </a:custGeom>
          <a:gradFill>
            <a:gsLst>
              <a:gs pos="0">
                <a:srgbClr val="3D3D7D"/>
              </a:gs>
              <a:gs pos="32000">
                <a:srgbClr val="7F59A1"/>
              </a:gs>
              <a:gs pos="64000">
                <a:srgbClr val="279BD3"/>
              </a:gs>
              <a:gs pos="100000">
                <a:srgbClr val="1B728D"/>
              </a:gs>
            </a:gsLst>
            <a:lin ang="54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 name="Google Shape;34;p37"/>
          <p:cNvSpPr/>
          <p:nvPr/>
        </p:nvSpPr>
        <p:spPr>
          <a:xfrm>
            <a:off x="34468" y="610"/>
            <a:ext cx="6525203" cy="6882859"/>
          </a:xfrm>
          <a:custGeom>
            <a:rect b="b" l="l" r="r" t="t"/>
            <a:pathLst>
              <a:path extrusionOk="0" h="767745" w="731963">
                <a:moveTo>
                  <a:pt x="731964" y="0"/>
                </a:moveTo>
                <a:lnTo>
                  <a:pt x="560553" y="591191"/>
                </a:lnTo>
                <a:lnTo>
                  <a:pt x="1402" y="767745"/>
                </a:lnTo>
                <a:lnTo>
                  <a:pt x="0" y="779"/>
                </a:lnTo>
                <a:close/>
              </a:path>
            </a:pathLst>
          </a:custGeom>
          <a:blipFill rotWithShape="1">
            <a:blip r:embed="rId2">
              <a:alphaModFix amt="60027"/>
            </a:blip>
            <a:stretch>
              <a:fillRect b="-52746" l="-41094" r="10743" t="21"/>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 name="Google Shape;35;p37"/>
          <p:cNvSpPr/>
          <p:nvPr/>
        </p:nvSpPr>
        <p:spPr>
          <a:xfrm>
            <a:off x="613829" y="1557895"/>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36" name="Google Shape;36;p37"/>
          <p:cNvSpPr txBox="1"/>
          <p:nvPr>
            <p:ph idx="1" type="body"/>
          </p:nvPr>
        </p:nvSpPr>
        <p:spPr>
          <a:xfrm>
            <a:off x="651678" y="1929781"/>
            <a:ext cx="4306395" cy="328064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7"/>
          <p:cNvSpPr txBox="1"/>
          <p:nvPr>
            <p:ph idx="2" type="body"/>
          </p:nvPr>
        </p:nvSpPr>
        <p:spPr>
          <a:xfrm>
            <a:off x="613829" y="658730"/>
            <a:ext cx="4378451" cy="60363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37"/>
          <p:cNvSpPr txBox="1"/>
          <p:nvPr>
            <p:ph idx="3" type="body"/>
          </p:nvPr>
        </p:nvSpPr>
        <p:spPr>
          <a:xfrm>
            <a:off x="7431607" y="685470"/>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37"/>
          <p:cNvSpPr txBox="1"/>
          <p:nvPr>
            <p:ph idx="4" type="body"/>
          </p:nvPr>
        </p:nvSpPr>
        <p:spPr>
          <a:xfrm>
            <a:off x="7431607" y="1760096"/>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7"/>
          <p:cNvSpPr txBox="1"/>
          <p:nvPr>
            <p:ph idx="5" type="body"/>
          </p:nvPr>
        </p:nvSpPr>
        <p:spPr>
          <a:xfrm>
            <a:off x="7431607" y="2819860"/>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7"/>
          <p:cNvSpPr txBox="1"/>
          <p:nvPr>
            <p:ph idx="6" type="body"/>
          </p:nvPr>
        </p:nvSpPr>
        <p:spPr>
          <a:xfrm>
            <a:off x="7417752" y="3878046"/>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7"/>
          <p:cNvSpPr txBox="1"/>
          <p:nvPr>
            <p:ph idx="7" type="body"/>
          </p:nvPr>
        </p:nvSpPr>
        <p:spPr>
          <a:xfrm>
            <a:off x="7431607" y="4955348"/>
            <a:ext cx="4351866" cy="82237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595959"/>
              </a:buClr>
              <a:buSzPts val="2200"/>
              <a:buNone/>
              <a:defRPr sz="2200">
                <a:solidFill>
                  <a:srgbClr val="595959"/>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7"/>
          <p:cNvSpPr txBox="1"/>
          <p:nvPr>
            <p:ph idx="8" type="body"/>
          </p:nvPr>
        </p:nvSpPr>
        <p:spPr>
          <a:xfrm>
            <a:off x="6701697" y="74266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7"/>
          <p:cNvSpPr txBox="1"/>
          <p:nvPr>
            <p:ph idx="9" type="body"/>
          </p:nvPr>
        </p:nvSpPr>
        <p:spPr>
          <a:xfrm>
            <a:off x="6701697" y="1817291"/>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7"/>
          <p:cNvSpPr txBox="1"/>
          <p:nvPr>
            <p:ph idx="13" type="body"/>
          </p:nvPr>
        </p:nvSpPr>
        <p:spPr>
          <a:xfrm>
            <a:off x="6701697" y="2877055"/>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7"/>
          <p:cNvSpPr txBox="1"/>
          <p:nvPr>
            <p:ph idx="14" type="body"/>
          </p:nvPr>
        </p:nvSpPr>
        <p:spPr>
          <a:xfrm>
            <a:off x="6687842" y="3935241"/>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7"/>
          <p:cNvSpPr txBox="1"/>
          <p:nvPr>
            <p:ph idx="15" type="body"/>
          </p:nvPr>
        </p:nvSpPr>
        <p:spPr>
          <a:xfrm>
            <a:off x="6701697" y="5012543"/>
            <a:ext cx="511077" cy="635000"/>
          </a:xfrm>
          <a:prstGeom prst="rect">
            <a:avLst/>
          </a:prstGeom>
          <a:noFill/>
          <a:ln>
            <a:noFill/>
          </a:ln>
        </p:spPr>
        <p:txBody>
          <a:bodyPr anchorCtr="0" anchor="ctr" bIns="45700" lIns="91425" spcFirstLastPara="1" rIns="91425" wrap="square" tIns="45700">
            <a:noAutofit/>
          </a:bodyPr>
          <a:lstStyle>
            <a:lvl1pPr indent="-228600" lvl="0" marL="457200" algn="ctr">
              <a:lnSpc>
                <a:spcPct val="90000"/>
              </a:lnSpc>
              <a:spcBef>
                <a:spcPts val="1000"/>
              </a:spcBef>
              <a:spcAft>
                <a:spcPts val="0"/>
              </a:spcAft>
              <a:buClr>
                <a:srgbClr val="279BD3"/>
              </a:buClr>
              <a:buSzPts val="2800"/>
              <a:buNone/>
              <a:defRPr b="0" sz="2800">
                <a:solidFill>
                  <a:srgbClr val="279BD3"/>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7"/>
          <p:cNvSpPr/>
          <p:nvPr/>
        </p:nvSpPr>
        <p:spPr>
          <a:xfrm>
            <a:off x="7285064" y="6089907"/>
            <a:ext cx="4498409"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800"/>
              <a:buFont typeface="Arial"/>
              <a:buNone/>
            </a:pPr>
            <a:r>
              <a:rPr b="0" i="0" lang="en-US" sz="800" u="none" cap="none" strike="noStrike">
                <a:solidFill>
                  <a:srgbClr val="595959"/>
                </a:solidFill>
                <a:latin typeface="Calibri"/>
                <a:ea typeface="Calibri"/>
                <a:cs typeface="Calibri"/>
                <a:sym typeface="Calibri"/>
              </a:rPr>
              <a:t>This programme  as been funded with support from the European Commission. The author is solely responsible for this publication (communication) and the Commission accepts no responsibility for any  use that may be made of the information contained therein 2020-3-UK01-KA205-094357</a:t>
            </a:r>
            <a:endParaRPr b="0" i="0" sz="1400" u="none" cap="none" strike="noStrike">
              <a:solidFill>
                <a:srgbClr val="000000"/>
              </a:solidFill>
              <a:latin typeface="Arial"/>
              <a:ea typeface="Arial"/>
              <a:cs typeface="Arial"/>
              <a:sym typeface="Arial"/>
            </a:endParaRPr>
          </a:p>
        </p:txBody>
      </p:sp>
      <p:sp>
        <p:nvSpPr>
          <p:cNvPr id="49" name="Google Shape;49;p37"/>
          <p:cNvSpPr/>
          <p:nvPr/>
        </p:nvSpPr>
        <p:spPr>
          <a:xfrm>
            <a:off x="15865" y="5296347"/>
            <a:ext cx="6178609" cy="1587122"/>
          </a:xfrm>
          <a:custGeom>
            <a:rect b="b" l="l" r="r" t="t"/>
            <a:pathLst>
              <a:path extrusionOk="0" h="178035" w="693084">
                <a:moveTo>
                  <a:pt x="693085" y="178035"/>
                </a:moveTo>
                <a:lnTo>
                  <a:pt x="559150" y="0"/>
                </a:lnTo>
                <a:lnTo>
                  <a:pt x="0" y="176555"/>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37"/>
          <p:cNvSpPr/>
          <p:nvPr/>
        </p:nvSpPr>
        <p:spPr>
          <a:xfrm>
            <a:off x="152400" y="153010"/>
            <a:ext cx="6525203" cy="6882859"/>
          </a:xfrm>
          <a:custGeom>
            <a:rect b="b" l="l" r="r" t="t"/>
            <a:pathLst>
              <a:path extrusionOk="0" h="767745" w="731963">
                <a:moveTo>
                  <a:pt x="731964" y="0"/>
                </a:moveTo>
                <a:lnTo>
                  <a:pt x="560553" y="591191"/>
                </a:lnTo>
                <a:lnTo>
                  <a:pt x="1402" y="767745"/>
                </a:lnTo>
                <a:lnTo>
                  <a:pt x="0" y="779"/>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Slide">
  <p:cSld name="Phone Slide">
    <p:spTree>
      <p:nvGrpSpPr>
        <p:cNvPr id="51" name="Shape 51"/>
        <p:cNvGrpSpPr/>
        <p:nvPr/>
      </p:nvGrpSpPr>
      <p:grpSpPr>
        <a:xfrm>
          <a:off x="0" y="0"/>
          <a:ext cx="0" cy="0"/>
          <a:chOff x="0" y="0"/>
          <a:chExt cx="0" cy="0"/>
        </a:xfrm>
      </p:grpSpPr>
      <p:sp>
        <p:nvSpPr>
          <p:cNvPr id="52" name="Google Shape;52;p40"/>
          <p:cNvSpPr/>
          <p:nvPr/>
        </p:nvSpPr>
        <p:spPr>
          <a:xfrm>
            <a:off x="241300" y="228600"/>
            <a:ext cx="11696700" cy="30353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3" name="Google Shape;53;p40"/>
          <p:cNvSpPr/>
          <p:nvPr/>
        </p:nvSpPr>
        <p:spPr>
          <a:xfrm>
            <a:off x="831350" y="1502804"/>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grpSp>
        <p:nvGrpSpPr>
          <p:cNvPr id="54" name="Google Shape;54;p40"/>
          <p:cNvGrpSpPr/>
          <p:nvPr/>
        </p:nvGrpSpPr>
        <p:grpSpPr>
          <a:xfrm>
            <a:off x="2530564" y="336687"/>
            <a:ext cx="9078210" cy="5854425"/>
            <a:chOff x="3152299" y="635855"/>
            <a:chExt cx="19296834" cy="12444290"/>
          </a:xfrm>
        </p:grpSpPr>
        <p:pic>
          <p:nvPicPr>
            <p:cNvPr descr="iPhone6_mockup_front_white.png" id="55" name="Google Shape;55;p40"/>
            <p:cNvPicPr preferRelativeResize="0"/>
            <p:nvPr/>
          </p:nvPicPr>
          <p:blipFill rotWithShape="1">
            <a:blip r:embed="rId2">
              <a:alphaModFix/>
            </a:blip>
            <a:srcRect b="0" l="0" r="0" t="0"/>
            <a:stretch/>
          </p:blipFill>
          <p:spPr>
            <a:xfrm>
              <a:off x="14493359" y="635855"/>
              <a:ext cx="7955774" cy="12444290"/>
            </a:xfrm>
            <a:prstGeom prst="rect">
              <a:avLst/>
            </a:prstGeom>
            <a:noFill/>
            <a:ln>
              <a:noFill/>
            </a:ln>
          </p:spPr>
        </p:pic>
        <p:sp>
          <p:nvSpPr>
            <p:cNvPr id="56" name="Google Shape;56;p40"/>
            <p:cNvSpPr txBox="1"/>
            <p:nvPr/>
          </p:nvSpPr>
          <p:spPr>
            <a:xfrm>
              <a:off x="3152299" y="9384825"/>
              <a:ext cx="226215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One</a:t>
              </a:r>
              <a:endParaRPr b="0" i="0" sz="1400" u="none" cap="none" strike="noStrike">
                <a:solidFill>
                  <a:srgbClr val="000000"/>
                </a:solidFill>
                <a:latin typeface="Arial"/>
                <a:ea typeface="Arial"/>
                <a:cs typeface="Arial"/>
                <a:sym typeface="Arial"/>
              </a:endParaRPr>
            </a:p>
          </p:txBody>
        </p:sp>
        <p:sp>
          <p:nvSpPr>
            <p:cNvPr id="57" name="Google Shape;57;p40"/>
            <p:cNvSpPr txBox="1"/>
            <p:nvPr/>
          </p:nvSpPr>
          <p:spPr>
            <a:xfrm>
              <a:off x="9842014" y="9384825"/>
              <a:ext cx="224292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Title Two</a:t>
              </a:r>
              <a:endParaRPr b="0" i="0" sz="1400" u="none" cap="none" strike="noStrike">
                <a:solidFill>
                  <a:srgbClr val="000000"/>
                </a:solidFill>
                <a:latin typeface="Arial"/>
                <a:ea typeface="Arial"/>
                <a:cs typeface="Arial"/>
                <a:sym typeface="Arial"/>
              </a:endParaRPr>
            </a:p>
          </p:txBody>
        </p:sp>
      </p:grpSp>
      <p:sp>
        <p:nvSpPr>
          <p:cNvPr id="58" name="Google Shape;58;p40"/>
          <p:cNvSpPr/>
          <p:nvPr>
            <p:ph idx="2" type="pic"/>
          </p:nvPr>
        </p:nvSpPr>
        <p:spPr>
          <a:xfrm>
            <a:off x="8602116" y="1265033"/>
            <a:ext cx="2266512" cy="3978298"/>
          </a:xfrm>
          <a:prstGeom prst="rect">
            <a:avLst/>
          </a:prstGeom>
          <a:solidFill>
            <a:schemeClr val="lt1"/>
          </a:solidFill>
          <a:ln>
            <a:noFill/>
          </a:ln>
        </p:spPr>
      </p:sp>
      <p:sp>
        <p:nvSpPr>
          <p:cNvPr id="59" name="Google Shape;59;p40"/>
          <p:cNvSpPr txBox="1"/>
          <p:nvPr>
            <p:ph idx="1" type="body"/>
          </p:nvPr>
        </p:nvSpPr>
        <p:spPr>
          <a:xfrm>
            <a:off x="734715" y="3594101"/>
            <a:ext cx="4983180" cy="203061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0"/>
          <p:cNvSpPr txBox="1"/>
          <p:nvPr>
            <p:ph idx="3" type="body"/>
          </p:nvPr>
        </p:nvSpPr>
        <p:spPr>
          <a:xfrm>
            <a:off x="734714" y="642972"/>
            <a:ext cx="5085159"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61" name="Google Shape;61;p40"/>
          <p:cNvGrpSpPr/>
          <p:nvPr/>
        </p:nvGrpSpPr>
        <p:grpSpPr>
          <a:xfrm>
            <a:off x="408953" y="6110271"/>
            <a:ext cx="11323912" cy="541807"/>
            <a:chOff x="430699" y="6069857"/>
            <a:chExt cx="11323912" cy="541807"/>
          </a:xfrm>
        </p:grpSpPr>
        <p:sp>
          <p:nvSpPr>
            <p:cNvPr id="62" name="Google Shape;62;p40"/>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40"/>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64" name="Google Shape;64;p40"/>
            <p:cNvPicPr preferRelativeResize="0"/>
            <p:nvPr/>
          </p:nvPicPr>
          <p:blipFill rotWithShape="1">
            <a:blip r:embed="rId3">
              <a:alphaModFix/>
            </a:blip>
            <a:srcRect b="-7348" l="28689" r="49707" t="328"/>
            <a:stretch/>
          </p:blipFill>
          <p:spPr>
            <a:xfrm>
              <a:off x="430699" y="6069857"/>
              <a:ext cx="394801" cy="448830"/>
            </a:xfrm>
            <a:prstGeom prst="rect">
              <a:avLst/>
            </a:prstGeom>
            <a:noFill/>
            <a:ln>
              <a:noFill/>
            </a:ln>
          </p:spPr>
        </p:pic>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et Our Team">
  <p:cSld name="Meet Our Team">
    <p:spTree>
      <p:nvGrpSpPr>
        <p:cNvPr id="65" name="Shape 65"/>
        <p:cNvGrpSpPr/>
        <p:nvPr/>
      </p:nvGrpSpPr>
      <p:grpSpPr>
        <a:xfrm>
          <a:off x="0" y="0"/>
          <a:ext cx="0" cy="0"/>
          <a:chOff x="0" y="0"/>
          <a:chExt cx="0" cy="0"/>
        </a:xfrm>
      </p:grpSpPr>
      <p:sp>
        <p:nvSpPr>
          <p:cNvPr id="66" name="Google Shape;66;p73"/>
          <p:cNvSpPr/>
          <p:nvPr/>
        </p:nvSpPr>
        <p:spPr>
          <a:xfrm>
            <a:off x="241300" y="228600"/>
            <a:ext cx="11696700" cy="2717800"/>
          </a:xfrm>
          <a:prstGeom prst="rect">
            <a:avLst/>
          </a:pr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73"/>
          <p:cNvSpPr/>
          <p:nvPr/>
        </p:nvSpPr>
        <p:spPr>
          <a:xfrm>
            <a:off x="5571778" y="1314450"/>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68" name="Google Shape;68;p73"/>
          <p:cNvSpPr/>
          <p:nvPr>
            <p:ph idx="2" type="pic"/>
          </p:nvPr>
        </p:nvSpPr>
        <p:spPr>
          <a:xfrm>
            <a:off x="1179684" y="2043172"/>
            <a:ext cx="1723877" cy="1723877"/>
          </a:xfrm>
          <a:prstGeom prst="ellipse">
            <a:avLst/>
          </a:prstGeom>
          <a:solidFill>
            <a:schemeClr val="lt1"/>
          </a:solidFill>
          <a:ln>
            <a:noFill/>
          </a:ln>
        </p:spPr>
      </p:sp>
      <p:sp>
        <p:nvSpPr>
          <p:cNvPr id="69" name="Google Shape;69;p73"/>
          <p:cNvSpPr/>
          <p:nvPr>
            <p:ph idx="3" type="pic"/>
          </p:nvPr>
        </p:nvSpPr>
        <p:spPr>
          <a:xfrm>
            <a:off x="3867471" y="2052565"/>
            <a:ext cx="1723877" cy="1723877"/>
          </a:xfrm>
          <a:prstGeom prst="ellipse">
            <a:avLst/>
          </a:prstGeom>
          <a:solidFill>
            <a:schemeClr val="lt1"/>
          </a:solidFill>
          <a:ln>
            <a:noFill/>
          </a:ln>
        </p:spPr>
      </p:sp>
      <p:sp>
        <p:nvSpPr>
          <p:cNvPr id="70" name="Google Shape;70;p73"/>
          <p:cNvSpPr/>
          <p:nvPr>
            <p:ph idx="4" type="pic"/>
          </p:nvPr>
        </p:nvSpPr>
        <p:spPr>
          <a:xfrm>
            <a:off x="6543647" y="2048263"/>
            <a:ext cx="1723877" cy="1723877"/>
          </a:xfrm>
          <a:prstGeom prst="ellipse">
            <a:avLst/>
          </a:prstGeom>
          <a:solidFill>
            <a:schemeClr val="lt1"/>
          </a:solidFill>
          <a:ln>
            <a:noFill/>
          </a:ln>
        </p:spPr>
      </p:sp>
      <p:sp>
        <p:nvSpPr>
          <p:cNvPr id="71" name="Google Shape;71;p73"/>
          <p:cNvSpPr/>
          <p:nvPr>
            <p:ph idx="5" type="pic"/>
          </p:nvPr>
        </p:nvSpPr>
        <p:spPr>
          <a:xfrm>
            <a:off x="9231434" y="2057654"/>
            <a:ext cx="1723877" cy="1723877"/>
          </a:xfrm>
          <a:prstGeom prst="ellipse">
            <a:avLst/>
          </a:prstGeom>
          <a:solidFill>
            <a:schemeClr val="lt1"/>
          </a:solidFill>
          <a:ln>
            <a:noFill/>
          </a:ln>
        </p:spPr>
      </p:sp>
      <p:sp>
        <p:nvSpPr>
          <p:cNvPr id="72" name="Google Shape;72;p73"/>
          <p:cNvSpPr txBox="1"/>
          <p:nvPr>
            <p:ph idx="1" type="body"/>
          </p:nvPr>
        </p:nvSpPr>
        <p:spPr>
          <a:xfrm>
            <a:off x="864405" y="4462702"/>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800"/>
              <a:buNone/>
              <a:defRPr b="0" i="0" sz="18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73"/>
          <p:cNvSpPr txBox="1"/>
          <p:nvPr>
            <p:ph idx="6" type="body"/>
          </p:nvPr>
        </p:nvSpPr>
        <p:spPr>
          <a:xfrm>
            <a:off x="864404" y="3931189"/>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73"/>
          <p:cNvSpPr txBox="1"/>
          <p:nvPr>
            <p:ph idx="7" type="body"/>
          </p:nvPr>
        </p:nvSpPr>
        <p:spPr>
          <a:xfrm>
            <a:off x="3603613" y="4480397"/>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800"/>
              <a:buNone/>
              <a:defRPr b="0" i="0" sz="18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73"/>
          <p:cNvSpPr txBox="1"/>
          <p:nvPr>
            <p:ph idx="8" type="body"/>
          </p:nvPr>
        </p:nvSpPr>
        <p:spPr>
          <a:xfrm>
            <a:off x="3603612" y="3948884"/>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73"/>
          <p:cNvSpPr txBox="1"/>
          <p:nvPr>
            <p:ph idx="9" type="body"/>
          </p:nvPr>
        </p:nvSpPr>
        <p:spPr>
          <a:xfrm>
            <a:off x="6298550" y="4450949"/>
            <a:ext cx="2289837"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1800"/>
              <a:buNone/>
              <a:defRPr b="0" i="0" sz="18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73"/>
          <p:cNvSpPr txBox="1"/>
          <p:nvPr>
            <p:ph idx="13" type="body"/>
          </p:nvPr>
        </p:nvSpPr>
        <p:spPr>
          <a:xfrm>
            <a:off x="6298549" y="3919436"/>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73"/>
          <p:cNvSpPr txBox="1"/>
          <p:nvPr>
            <p:ph idx="14" type="body"/>
          </p:nvPr>
        </p:nvSpPr>
        <p:spPr>
          <a:xfrm>
            <a:off x="9037758" y="4468644"/>
            <a:ext cx="2289837" cy="1237497"/>
          </a:xfrm>
          <a:prstGeom prst="rect">
            <a:avLst/>
          </a:prstGeom>
          <a:noFill/>
          <a:ln>
            <a:noFill/>
          </a:ln>
        </p:spPr>
        <p:txBody>
          <a:bodyPr anchorCtr="0" anchor="t" bIns="45700" lIns="91425" spcFirstLastPara="1" rIns="91425" wrap="square" tIns="45700">
            <a:normAutofit/>
          </a:bodyPr>
          <a:lstStyle>
            <a:lvl1pPr indent="-228600" lvl="0" marL="457200" marR="0" algn="ctr">
              <a:lnSpc>
                <a:spcPct val="90000"/>
              </a:lnSpc>
              <a:spcBef>
                <a:spcPts val="1000"/>
              </a:spcBef>
              <a:spcAft>
                <a:spcPts val="0"/>
              </a:spcAft>
              <a:buClr>
                <a:srgbClr val="595959"/>
              </a:buClr>
              <a:buSzPts val="1800"/>
              <a:buFont typeface="Arial"/>
              <a:buNone/>
              <a:defRPr b="0" i="0" sz="18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73"/>
          <p:cNvSpPr txBox="1"/>
          <p:nvPr>
            <p:ph idx="15" type="body"/>
          </p:nvPr>
        </p:nvSpPr>
        <p:spPr>
          <a:xfrm>
            <a:off x="9037757" y="3937131"/>
            <a:ext cx="2289838" cy="344705"/>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2000"/>
              <a:buNone/>
              <a:defRPr b="0" i="0" sz="2000">
                <a:solidFill>
                  <a:srgbClr val="279BD3"/>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73"/>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0" i="0" sz="36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1" name="Google Shape;81;p73"/>
          <p:cNvGrpSpPr/>
          <p:nvPr/>
        </p:nvGrpSpPr>
        <p:grpSpPr>
          <a:xfrm>
            <a:off x="408953" y="6110271"/>
            <a:ext cx="11323912" cy="541807"/>
            <a:chOff x="430699" y="6069857"/>
            <a:chExt cx="11323912" cy="541807"/>
          </a:xfrm>
        </p:grpSpPr>
        <p:sp>
          <p:nvSpPr>
            <p:cNvPr id="82" name="Google Shape;82;p73"/>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73"/>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84" name="Google Shape;84;p73"/>
            <p:cNvPicPr preferRelativeResize="0"/>
            <p:nvPr/>
          </p:nvPicPr>
          <p:blipFill rotWithShape="1">
            <a:blip r:embed="rId2">
              <a:alphaModFix/>
            </a:blip>
            <a:srcRect b="-7348" l="28689" r="49707" t="328"/>
            <a:stretch/>
          </p:blipFill>
          <p:spPr>
            <a:xfrm>
              <a:off x="430699" y="6069857"/>
              <a:ext cx="394801" cy="448830"/>
            </a:xfrm>
            <a:prstGeom prst="rect">
              <a:avLst/>
            </a:pr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number graph with icons ">
  <p:cSld name="4 point number graph with icons ">
    <p:spTree>
      <p:nvGrpSpPr>
        <p:cNvPr id="85" name="Shape 85"/>
        <p:cNvGrpSpPr/>
        <p:nvPr/>
      </p:nvGrpSpPr>
      <p:grpSpPr>
        <a:xfrm>
          <a:off x="0" y="0"/>
          <a:ext cx="0" cy="0"/>
          <a:chOff x="0" y="0"/>
          <a:chExt cx="0" cy="0"/>
        </a:xfrm>
      </p:grpSpPr>
      <p:sp>
        <p:nvSpPr>
          <p:cNvPr id="86" name="Google Shape;86;p74"/>
          <p:cNvSpPr/>
          <p:nvPr/>
        </p:nvSpPr>
        <p:spPr>
          <a:xfrm>
            <a:off x="495393" y="1126973"/>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87" name="Google Shape;87;p74"/>
          <p:cNvSpPr txBox="1"/>
          <p:nvPr>
            <p:ph idx="1"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74"/>
          <p:cNvSpPr/>
          <p:nvPr/>
        </p:nvSpPr>
        <p:spPr>
          <a:xfrm>
            <a:off x="2089889" y="2141094"/>
            <a:ext cx="2664102" cy="2664102"/>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74"/>
          <p:cNvSpPr/>
          <p:nvPr/>
        </p:nvSpPr>
        <p:spPr>
          <a:xfrm>
            <a:off x="4385115" y="2141094"/>
            <a:ext cx="2664102" cy="2664102"/>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74"/>
          <p:cNvSpPr/>
          <p:nvPr/>
        </p:nvSpPr>
        <p:spPr>
          <a:xfrm>
            <a:off x="6680341" y="2141094"/>
            <a:ext cx="2664102" cy="2664102"/>
          </a:xfrm>
          <a:prstGeom prst="ellipse">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74"/>
          <p:cNvSpPr/>
          <p:nvPr/>
        </p:nvSpPr>
        <p:spPr>
          <a:xfrm>
            <a:off x="8975567" y="2141094"/>
            <a:ext cx="2664102" cy="2664102"/>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2" name="Google Shape;92;p74"/>
          <p:cNvSpPr/>
          <p:nvPr/>
        </p:nvSpPr>
        <p:spPr>
          <a:xfrm>
            <a:off x="2458765" y="1698686"/>
            <a:ext cx="1268168" cy="1268168"/>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3" name="Google Shape;93;p74"/>
          <p:cNvSpPr/>
          <p:nvPr/>
        </p:nvSpPr>
        <p:spPr>
          <a:xfrm>
            <a:off x="4753991" y="1698686"/>
            <a:ext cx="1268168" cy="1268168"/>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4" name="Google Shape;94;p74"/>
          <p:cNvSpPr/>
          <p:nvPr/>
        </p:nvSpPr>
        <p:spPr>
          <a:xfrm>
            <a:off x="7049217" y="1698686"/>
            <a:ext cx="1268168" cy="1268168"/>
          </a:xfrm>
          <a:prstGeom prst="ellipse">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5" name="Google Shape;95;p74"/>
          <p:cNvSpPr/>
          <p:nvPr/>
        </p:nvSpPr>
        <p:spPr>
          <a:xfrm>
            <a:off x="9344443" y="1698686"/>
            <a:ext cx="1268168" cy="1268168"/>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74"/>
          <p:cNvSpPr/>
          <p:nvPr/>
        </p:nvSpPr>
        <p:spPr>
          <a:xfrm>
            <a:off x="2562014" y="1786976"/>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74"/>
          <p:cNvSpPr/>
          <p:nvPr/>
        </p:nvSpPr>
        <p:spPr>
          <a:xfrm>
            <a:off x="4860745" y="1805440"/>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8" name="Google Shape;98;p74"/>
          <p:cNvSpPr/>
          <p:nvPr/>
        </p:nvSpPr>
        <p:spPr>
          <a:xfrm>
            <a:off x="7155971" y="1805439"/>
            <a:ext cx="1054660" cy="1054661"/>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9" name="Google Shape;99;p74"/>
          <p:cNvSpPr/>
          <p:nvPr/>
        </p:nvSpPr>
        <p:spPr>
          <a:xfrm>
            <a:off x="9451197" y="1805439"/>
            <a:ext cx="1054660" cy="105466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74"/>
          <p:cNvSpPr/>
          <p:nvPr/>
        </p:nvSpPr>
        <p:spPr>
          <a:xfrm>
            <a:off x="3435379" y="4279578"/>
            <a:ext cx="879736" cy="879735"/>
          </a:xfrm>
          <a:prstGeom prst="ellipse">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74"/>
          <p:cNvSpPr/>
          <p:nvPr/>
        </p:nvSpPr>
        <p:spPr>
          <a:xfrm>
            <a:off x="5798873" y="4279578"/>
            <a:ext cx="879736" cy="879735"/>
          </a:xfrm>
          <a:prstGeom prst="ellipse">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74"/>
          <p:cNvSpPr/>
          <p:nvPr/>
        </p:nvSpPr>
        <p:spPr>
          <a:xfrm>
            <a:off x="8095831" y="4279578"/>
            <a:ext cx="879736" cy="879735"/>
          </a:xfrm>
          <a:prstGeom prst="ellipse">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74"/>
          <p:cNvSpPr/>
          <p:nvPr/>
        </p:nvSpPr>
        <p:spPr>
          <a:xfrm>
            <a:off x="10526240" y="4279578"/>
            <a:ext cx="879736" cy="879735"/>
          </a:xfrm>
          <a:prstGeom prst="ellipse">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74"/>
          <p:cNvSpPr txBox="1"/>
          <p:nvPr>
            <p:ph idx="2" type="body"/>
          </p:nvPr>
        </p:nvSpPr>
        <p:spPr>
          <a:xfrm>
            <a:off x="2747941" y="194690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1B728D"/>
              </a:buClr>
              <a:buSzPts val="4800"/>
              <a:buNone/>
              <a:defRPr b="1" i="0" sz="4800">
                <a:solidFill>
                  <a:srgbClr val="1B728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74"/>
          <p:cNvSpPr txBox="1"/>
          <p:nvPr>
            <p:ph idx="3" type="body"/>
          </p:nvPr>
        </p:nvSpPr>
        <p:spPr>
          <a:xfrm>
            <a:off x="5064548" y="1949503"/>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279BD3"/>
              </a:buClr>
              <a:buSzPts val="4800"/>
              <a:buNone/>
              <a:defRPr b="1" i="0" sz="4800">
                <a:solidFill>
                  <a:srgbClr val="279BD3"/>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74"/>
          <p:cNvSpPr txBox="1"/>
          <p:nvPr>
            <p:ph idx="4" type="body"/>
          </p:nvPr>
        </p:nvSpPr>
        <p:spPr>
          <a:xfrm>
            <a:off x="7338393" y="1962861"/>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7F59A1"/>
              </a:buClr>
              <a:buSzPts val="4800"/>
              <a:buNone/>
              <a:defRPr b="1" i="0" sz="4800">
                <a:solidFill>
                  <a:srgbClr val="7F59A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74"/>
          <p:cNvSpPr txBox="1"/>
          <p:nvPr>
            <p:ph idx="5" type="body"/>
          </p:nvPr>
        </p:nvSpPr>
        <p:spPr>
          <a:xfrm>
            <a:off x="9655000" y="1965457"/>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3D3D7D"/>
              </a:buClr>
              <a:buSzPts val="4800"/>
              <a:buNone/>
              <a:defRPr b="1" i="0" sz="4800">
                <a:solidFill>
                  <a:srgbClr val="3D3D7D"/>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74"/>
          <p:cNvSpPr txBox="1"/>
          <p:nvPr>
            <p:ph idx="6" type="body"/>
          </p:nvPr>
        </p:nvSpPr>
        <p:spPr>
          <a:xfrm>
            <a:off x="2291885" y="313586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74"/>
          <p:cNvSpPr txBox="1"/>
          <p:nvPr>
            <p:ph idx="7" type="body"/>
          </p:nvPr>
        </p:nvSpPr>
        <p:spPr>
          <a:xfrm>
            <a:off x="4623112" y="311706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74"/>
          <p:cNvSpPr txBox="1"/>
          <p:nvPr>
            <p:ph idx="8" type="body"/>
          </p:nvPr>
        </p:nvSpPr>
        <p:spPr>
          <a:xfrm>
            <a:off x="6878370" y="3121537"/>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74"/>
          <p:cNvSpPr txBox="1"/>
          <p:nvPr>
            <p:ph idx="9" type="body"/>
          </p:nvPr>
        </p:nvSpPr>
        <p:spPr>
          <a:xfrm>
            <a:off x="9209597" y="3102739"/>
            <a:ext cx="2093228" cy="120208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2" name="Google Shape;112;p74"/>
          <p:cNvGrpSpPr/>
          <p:nvPr/>
        </p:nvGrpSpPr>
        <p:grpSpPr>
          <a:xfrm>
            <a:off x="495393" y="6135034"/>
            <a:ext cx="3059425" cy="407404"/>
            <a:chOff x="4345239" y="6324600"/>
            <a:chExt cx="3059425" cy="407404"/>
          </a:xfrm>
        </p:grpSpPr>
        <p:sp>
          <p:nvSpPr>
            <p:cNvPr id="113" name="Google Shape;113;p74"/>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14" name="Google Shape;114;p74"/>
            <p:cNvPicPr preferRelativeResize="0"/>
            <p:nvPr/>
          </p:nvPicPr>
          <p:blipFill rotWithShape="1">
            <a:blip r:embed="rId2">
              <a:alphaModFix/>
            </a:blip>
            <a:srcRect b="-7348" l="28689" r="49707" t="328"/>
            <a:stretch/>
          </p:blipFill>
          <p:spPr>
            <a:xfrm>
              <a:off x="4345239" y="6324600"/>
              <a:ext cx="358362" cy="407404"/>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number graph with icons A">
  <p:cSld name="5 point number graph with icons A">
    <p:spTree>
      <p:nvGrpSpPr>
        <p:cNvPr id="115" name="Shape 115"/>
        <p:cNvGrpSpPr/>
        <p:nvPr/>
      </p:nvGrpSpPr>
      <p:grpSpPr>
        <a:xfrm>
          <a:off x="0" y="0"/>
          <a:ext cx="0" cy="0"/>
          <a:chOff x="0" y="0"/>
          <a:chExt cx="0" cy="0"/>
        </a:xfrm>
      </p:grpSpPr>
      <p:sp>
        <p:nvSpPr>
          <p:cNvPr id="116" name="Google Shape;116;p75"/>
          <p:cNvSpPr txBox="1"/>
          <p:nvPr>
            <p:ph idx="1" type="body"/>
          </p:nvPr>
        </p:nvSpPr>
        <p:spPr>
          <a:xfrm>
            <a:off x="411246" y="1263516"/>
            <a:ext cx="4312551" cy="74824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200"/>
              <a:buNone/>
              <a:defRPr b="0" i="0" sz="22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75"/>
          <p:cNvSpPr/>
          <p:nvPr/>
        </p:nvSpPr>
        <p:spPr>
          <a:xfrm>
            <a:off x="495393" y="1126973"/>
            <a:ext cx="792000" cy="21410"/>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18" name="Google Shape;118;p75"/>
          <p:cNvSpPr txBox="1"/>
          <p:nvPr>
            <p:ph idx="2" type="body"/>
          </p:nvPr>
        </p:nvSpPr>
        <p:spPr>
          <a:xfrm>
            <a:off x="411246" y="429619"/>
            <a:ext cx="4308887" cy="58222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75"/>
          <p:cNvSpPr/>
          <p:nvPr/>
        </p:nvSpPr>
        <p:spPr>
          <a:xfrm>
            <a:off x="2384303" y="2144026"/>
            <a:ext cx="2066436" cy="2071148"/>
          </a:xfrm>
          <a:custGeom>
            <a:rect b="b" l="l" r="r" t="t"/>
            <a:pathLst>
              <a:path extrusionOk="0" h="3876" w="3868">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1B72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0" name="Google Shape;120;p75"/>
          <p:cNvSpPr/>
          <p:nvPr/>
        </p:nvSpPr>
        <p:spPr>
          <a:xfrm>
            <a:off x="6875324" y="2733089"/>
            <a:ext cx="2365680" cy="2365680"/>
          </a:xfrm>
          <a:custGeom>
            <a:rect b="b" l="l" r="r" t="t"/>
            <a:pathLst>
              <a:path extrusionOk="0" h="4428" w="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3D3D7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p75"/>
          <p:cNvSpPr/>
          <p:nvPr/>
        </p:nvSpPr>
        <p:spPr>
          <a:xfrm>
            <a:off x="4224538" y="3013484"/>
            <a:ext cx="2313842" cy="2313842"/>
          </a:xfrm>
          <a:custGeom>
            <a:rect b="b" l="l" r="r" t="t"/>
            <a:pathLst>
              <a:path extrusionOk="0" h="4329" w="4330">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 name="Google Shape;122;p75"/>
          <p:cNvSpPr/>
          <p:nvPr/>
        </p:nvSpPr>
        <p:spPr>
          <a:xfrm>
            <a:off x="8911127" y="1536112"/>
            <a:ext cx="2690842" cy="2688487"/>
          </a:xfrm>
          <a:custGeom>
            <a:rect b="b" l="l" r="r" t="t"/>
            <a:pathLst>
              <a:path extrusionOk="0" h="5033" w="5034">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 name="Google Shape;123;p75"/>
          <p:cNvSpPr/>
          <p:nvPr/>
        </p:nvSpPr>
        <p:spPr>
          <a:xfrm>
            <a:off x="5574671" y="1498412"/>
            <a:ext cx="1983966" cy="1979254"/>
          </a:xfrm>
          <a:custGeom>
            <a:rect b="b" l="l" r="r" t="t"/>
            <a:pathLst>
              <a:path extrusionOk="0" h="3704" w="371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F59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 name="Google Shape;124;p75"/>
          <p:cNvSpPr/>
          <p:nvPr/>
        </p:nvSpPr>
        <p:spPr>
          <a:xfrm>
            <a:off x="2108622" y="3272672"/>
            <a:ext cx="791702" cy="791702"/>
          </a:xfrm>
          <a:custGeom>
            <a:rect b="b" l="l" r="r" t="t"/>
            <a:pathLst>
              <a:path extrusionOk="0" h="1482" w="1483">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1B728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 name="Google Shape;125;p75"/>
          <p:cNvSpPr/>
          <p:nvPr/>
        </p:nvSpPr>
        <p:spPr>
          <a:xfrm>
            <a:off x="5923397" y="4495568"/>
            <a:ext cx="791702" cy="791702"/>
          </a:xfrm>
          <a:custGeom>
            <a:rect b="b" l="l" r="r" t="t"/>
            <a:pathLst>
              <a:path extrusionOk="0" h="1482" w="1483">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6" name="Google Shape;126;p75"/>
          <p:cNvSpPr/>
          <p:nvPr/>
        </p:nvSpPr>
        <p:spPr>
          <a:xfrm>
            <a:off x="5527546" y="1342899"/>
            <a:ext cx="791702" cy="786989"/>
          </a:xfrm>
          <a:custGeom>
            <a:rect b="b" l="l" r="r" t="t"/>
            <a:pathLst>
              <a:path extrusionOk="0" h="1473" w="148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F59A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7" name="Google Shape;127;p75"/>
          <p:cNvSpPr/>
          <p:nvPr/>
        </p:nvSpPr>
        <p:spPr>
          <a:xfrm>
            <a:off x="8058164" y="2400858"/>
            <a:ext cx="786989" cy="786989"/>
          </a:xfrm>
          <a:custGeom>
            <a:rect b="b" l="l" r="r" t="t"/>
            <a:pathLst>
              <a:path extrusionOk="0" h="1473" w="1474">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3D3D7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8" name="Google Shape;128;p75"/>
          <p:cNvSpPr/>
          <p:nvPr/>
        </p:nvSpPr>
        <p:spPr>
          <a:xfrm>
            <a:off x="10852680" y="1609156"/>
            <a:ext cx="786989" cy="791702"/>
          </a:xfrm>
          <a:custGeom>
            <a:rect b="b" l="l" r="r" t="t"/>
            <a:pathLst>
              <a:path extrusionOk="0" h="1482" w="1474">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9" name="Google Shape;129;p75"/>
          <p:cNvSpPr txBox="1"/>
          <p:nvPr>
            <p:ph idx="3" type="body"/>
          </p:nvPr>
        </p:nvSpPr>
        <p:spPr>
          <a:xfrm>
            <a:off x="2519373" y="2476787"/>
            <a:ext cx="1740791"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0" name="Google Shape;130;p75"/>
          <p:cNvSpPr txBox="1"/>
          <p:nvPr>
            <p:ph idx="4" type="body"/>
          </p:nvPr>
        </p:nvSpPr>
        <p:spPr>
          <a:xfrm>
            <a:off x="4466172" y="3462500"/>
            <a:ext cx="1853076"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75"/>
          <p:cNvSpPr txBox="1"/>
          <p:nvPr>
            <p:ph idx="5" type="body"/>
          </p:nvPr>
        </p:nvSpPr>
        <p:spPr>
          <a:xfrm>
            <a:off x="5659370" y="1887731"/>
            <a:ext cx="1740791"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2" name="Google Shape;132;p75"/>
          <p:cNvSpPr txBox="1"/>
          <p:nvPr>
            <p:ph idx="6" type="body"/>
          </p:nvPr>
        </p:nvSpPr>
        <p:spPr>
          <a:xfrm>
            <a:off x="2138039" y="3421579"/>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75"/>
          <p:cNvSpPr txBox="1"/>
          <p:nvPr>
            <p:ph idx="7" type="body"/>
          </p:nvPr>
        </p:nvSpPr>
        <p:spPr>
          <a:xfrm>
            <a:off x="6003355" y="464181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75"/>
          <p:cNvSpPr txBox="1"/>
          <p:nvPr>
            <p:ph idx="8" type="body"/>
          </p:nvPr>
        </p:nvSpPr>
        <p:spPr>
          <a:xfrm>
            <a:off x="6964823" y="3174422"/>
            <a:ext cx="2130961"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75"/>
          <p:cNvSpPr txBox="1"/>
          <p:nvPr>
            <p:ph idx="9" type="body"/>
          </p:nvPr>
        </p:nvSpPr>
        <p:spPr>
          <a:xfrm>
            <a:off x="9081526" y="2119951"/>
            <a:ext cx="2333958" cy="23846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2400"/>
              <a:buNone/>
              <a:defRPr b="0" i="0" sz="24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75"/>
          <p:cNvSpPr txBox="1"/>
          <p:nvPr>
            <p:ph idx="13" type="body"/>
          </p:nvPr>
        </p:nvSpPr>
        <p:spPr>
          <a:xfrm>
            <a:off x="10942078" y="1707788"/>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37" name="Google Shape;137;p75"/>
          <p:cNvGrpSpPr/>
          <p:nvPr/>
        </p:nvGrpSpPr>
        <p:grpSpPr>
          <a:xfrm>
            <a:off x="495393" y="6135034"/>
            <a:ext cx="3059425" cy="407404"/>
            <a:chOff x="4345239" y="6324600"/>
            <a:chExt cx="3059425" cy="407404"/>
          </a:xfrm>
        </p:grpSpPr>
        <p:sp>
          <p:nvSpPr>
            <p:cNvPr id="138" name="Google Shape;138;p75"/>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39" name="Google Shape;139;p75"/>
            <p:cNvPicPr preferRelativeResize="0"/>
            <p:nvPr/>
          </p:nvPicPr>
          <p:blipFill rotWithShape="1">
            <a:blip r:embed="rId2">
              <a:alphaModFix/>
            </a:blip>
            <a:srcRect b="-7348" l="28689" r="49707" t="328"/>
            <a:stretch/>
          </p:blipFill>
          <p:spPr>
            <a:xfrm>
              <a:off x="4345239" y="6324600"/>
              <a:ext cx="358362" cy="407404"/>
            </a:xfrm>
            <a:prstGeom prst="rect">
              <a:avLst/>
            </a:prstGeom>
            <a:noFill/>
            <a:ln>
              <a:noFill/>
            </a:ln>
          </p:spPr>
        </p:pic>
      </p:grpSp>
      <p:sp>
        <p:nvSpPr>
          <p:cNvPr id="140" name="Google Shape;140;p75"/>
          <p:cNvSpPr txBox="1"/>
          <p:nvPr>
            <p:ph idx="14" type="body"/>
          </p:nvPr>
        </p:nvSpPr>
        <p:spPr>
          <a:xfrm>
            <a:off x="5575772" y="1390066"/>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75"/>
          <p:cNvSpPr txBox="1"/>
          <p:nvPr>
            <p:ph idx="15" type="body"/>
          </p:nvPr>
        </p:nvSpPr>
        <p:spPr>
          <a:xfrm>
            <a:off x="8119887" y="2463875"/>
            <a:ext cx="695250" cy="73479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600"/>
              <a:buNone/>
              <a:defRPr b="1" i="0" sz="36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oint icon Graph C">
  <p:cSld name="5 point icon Graph C">
    <p:spTree>
      <p:nvGrpSpPr>
        <p:cNvPr id="142" name="Shape 142"/>
        <p:cNvGrpSpPr/>
        <p:nvPr/>
      </p:nvGrpSpPr>
      <p:grpSpPr>
        <a:xfrm>
          <a:off x="0" y="0"/>
          <a:ext cx="0" cy="0"/>
          <a:chOff x="0" y="0"/>
          <a:chExt cx="0" cy="0"/>
        </a:xfrm>
      </p:grpSpPr>
      <p:grpSp>
        <p:nvGrpSpPr>
          <p:cNvPr id="143" name="Google Shape;143;p76"/>
          <p:cNvGrpSpPr/>
          <p:nvPr/>
        </p:nvGrpSpPr>
        <p:grpSpPr>
          <a:xfrm>
            <a:off x="1154562" y="1887157"/>
            <a:ext cx="9882876" cy="2798187"/>
            <a:chOff x="1875859" y="4907106"/>
            <a:chExt cx="20625932" cy="5839921"/>
          </a:xfrm>
        </p:grpSpPr>
        <p:sp>
          <p:nvSpPr>
            <p:cNvPr id="144" name="Google Shape;144;p76"/>
            <p:cNvSpPr/>
            <p:nvPr/>
          </p:nvSpPr>
          <p:spPr>
            <a:xfrm rot="10800000">
              <a:off x="1875859" y="4907106"/>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5" name="Google Shape;145;p76"/>
            <p:cNvSpPr/>
            <p:nvPr/>
          </p:nvSpPr>
          <p:spPr>
            <a:xfrm>
              <a:off x="5916227" y="4907106"/>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6" name="Google Shape;146;p76"/>
            <p:cNvSpPr/>
            <p:nvPr/>
          </p:nvSpPr>
          <p:spPr>
            <a:xfrm rot="10800000">
              <a:off x="9956596" y="4907109"/>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7" name="Google Shape;147;p76"/>
            <p:cNvSpPr/>
            <p:nvPr/>
          </p:nvSpPr>
          <p:spPr>
            <a:xfrm>
              <a:off x="13996964" y="4907111"/>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8" name="Google Shape;148;p76"/>
            <p:cNvSpPr/>
            <p:nvPr/>
          </p:nvSpPr>
          <p:spPr>
            <a:xfrm>
              <a:off x="1875859" y="4907106"/>
              <a:ext cx="4464459" cy="4631501"/>
            </a:xfrm>
            <a:prstGeom prst="blockArc">
              <a:avLst>
                <a:gd fmla="val 10800000" name="adj1"/>
                <a:gd fmla="val 0" name="adj2"/>
                <a:gd fmla="val 9694" name="adj3"/>
              </a:avLst>
            </a:prstGeom>
            <a:solidFill>
              <a:srgbClr val="1B728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49" name="Google Shape;149;p76"/>
            <p:cNvSpPr/>
            <p:nvPr/>
          </p:nvSpPr>
          <p:spPr>
            <a:xfrm rot="10800000">
              <a:off x="18037332" y="4907111"/>
              <a:ext cx="4464459" cy="4631501"/>
            </a:xfrm>
            <a:prstGeom prst="blockArc">
              <a:avLst>
                <a:gd fmla="val 10800000" name="adj1"/>
                <a:gd fmla="val 0" name="adj2"/>
                <a:gd fmla="val 9694" name="adj3"/>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0" name="Google Shape;150;p76"/>
            <p:cNvSpPr/>
            <p:nvPr/>
          </p:nvSpPr>
          <p:spPr>
            <a:xfrm rot="10800000">
              <a:off x="5916227" y="4907106"/>
              <a:ext cx="4464459" cy="4631501"/>
            </a:xfrm>
            <a:prstGeom prst="blockArc">
              <a:avLst>
                <a:gd fmla="val 10800000" name="adj1"/>
                <a:gd fmla="val 0" name="adj2"/>
                <a:gd fmla="val 9694" name="adj3"/>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1" name="Google Shape;151;p76"/>
            <p:cNvSpPr/>
            <p:nvPr/>
          </p:nvSpPr>
          <p:spPr>
            <a:xfrm rot="10800000">
              <a:off x="13996964" y="4907111"/>
              <a:ext cx="4464459" cy="4631501"/>
            </a:xfrm>
            <a:prstGeom prst="blockArc">
              <a:avLst>
                <a:gd fmla="val 10800000" name="adj1"/>
                <a:gd fmla="val 0" name="adj2"/>
                <a:gd fmla="val 9694" name="adj3"/>
              </a:avLst>
            </a:prstGeom>
            <a:solidFill>
              <a:srgbClr val="3D3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2" name="Google Shape;152;p76"/>
            <p:cNvSpPr/>
            <p:nvPr/>
          </p:nvSpPr>
          <p:spPr>
            <a:xfrm>
              <a:off x="9956596" y="4907108"/>
              <a:ext cx="4464459" cy="4631501"/>
            </a:xfrm>
            <a:prstGeom prst="blockArc">
              <a:avLst>
                <a:gd fmla="val 10800000" name="adj1"/>
                <a:gd fmla="val 0" name="adj2"/>
                <a:gd fmla="val 9694" name="adj3"/>
              </a:avLst>
            </a:prstGeom>
            <a:solidFill>
              <a:srgbClr val="7F59A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3" name="Google Shape;153;p76"/>
            <p:cNvSpPr/>
            <p:nvPr/>
          </p:nvSpPr>
          <p:spPr>
            <a:xfrm>
              <a:off x="18037331" y="4907110"/>
              <a:ext cx="4464459" cy="4631501"/>
            </a:xfrm>
            <a:prstGeom prst="blockArc">
              <a:avLst>
                <a:gd fmla="val 10800000" name="adj1"/>
                <a:gd fmla="val 0" name="adj2"/>
                <a:gd fmla="val 9694" name="adj3"/>
              </a:avLst>
            </a:prstGeom>
            <a:solidFill>
              <a:srgbClr val="279B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598"/>
                <a:buFont typeface="Arial"/>
                <a:buNone/>
              </a:pPr>
              <a:r>
                <a:t/>
              </a:r>
              <a:endParaRPr b="0" i="0" sz="9598" u="none" cap="none" strike="noStrike">
                <a:solidFill>
                  <a:schemeClr val="dk1"/>
                </a:solidFill>
                <a:latin typeface="Calibri"/>
                <a:ea typeface="Calibri"/>
                <a:cs typeface="Calibri"/>
                <a:sym typeface="Calibri"/>
              </a:endParaRPr>
            </a:p>
          </p:txBody>
        </p:sp>
        <p:sp>
          <p:nvSpPr>
            <p:cNvPr id="154" name="Google Shape;154;p76"/>
            <p:cNvSpPr txBox="1"/>
            <p:nvPr/>
          </p:nvSpPr>
          <p:spPr>
            <a:xfrm>
              <a:off x="3248482" y="10100696"/>
              <a:ext cx="1927131"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Mission</a:t>
              </a:r>
              <a:endParaRPr b="0" i="0" sz="1400" u="none" cap="none" strike="noStrike">
                <a:solidFill>
                  <a:srgbClr val="000000"/>
                </a:solidFill>
                <a:latin typeface="Arial"/>
                <a:ea typeface="Arial"/>
                <a:cs typeface="Arial"/>
                <a:sym typeface="Arial"/>
              </a:endParaRPr>
            </a:p>
          </p:txBody>
        </p:sp>
        <p:sp>
          <p:nvSpPr>
            <p:cNvPr id="155" name="Google Shape;155;p76"/>
            <p:cNvSpPr txBox="1"/>
            <p:nvPr/>
          </p:nvSpPr>
          <p:spPr>
            <a:xfrm>
              <a:off x="7357215" y="10100696"/>
              <a:ext cx="1582486"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Vision</a:t>
              </a:r>
              <a:endParaRPr b="0" i="0" sz="1400" u="none" cap="none" strike="noStrike">
                <a:solidFill>
                  <a:srgbClr val="000000"/>
                </a:solidFill>
                <a:latin typeface="Arial"/>
                <a:ea typeface="Arial"/>
                <a:cs typeface="Arial"/>
                <a:sym typeface="Arial"/>
              </a:endParaRPr>
            </a:p>
          </p:txBody>
        </p:sp>
        <p:sp>
          <p:nvSpPr>
            <p:cNvPr id="156" name="Google Shape;156;p76"/>
            <p:cNvSpPr txBox="1"/>
            <p:nvPr/>
          </p:nvSpPr>
          <p:spPr>
            <a:xfrm>
              <a:off x="11461705" y="10100696"/>
              <a:ext cx="1454245"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Goals</a:t>
              </a:r>
              <a:endParaRPr b="0" i="0" sz="1400" u="none" cap="none" strike="noStrike">
                <a:solidFill>
                  <a:srgbClr val="000000"/>
                </a:solidFill>
                <a:latin typeface="Arial"/>
                <a:ea typeface="Arial"/>
                <a:cs typeface="Arial"/>
                <a:sym typeface="Arial"/>
              </a:endParaRPr>
            </a:p>
          </p:txBody>
        </p:sp>
        <p:sp>
          <p:nvSpPr>
            <p:cNvPr id="157" name="Google Shape;157;p76"/>
            <p:cNvSpPr txBox="1"/>
            <p:nvPr/>
          </p:nvSpPr>
          <p:spPr>
            <a:xfrm>
              <a:off x="15369825" y="10100696"/>
              <a:ext cx="1718740"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Values</a:t>
              </a:r>
              <a:endParaRPr b="0" i="0" sz="1400" u="none" cap="none" strike="noStrike">
                <a:solidFill>
                  <a:srgbClr val="000000"/>
                </a:solidFill>
                <a:latin typeface="Arial"/>
                <a:ea typeface="Arial"/>
                <a:cs typeface="Arial"/>
                <a:sym typeface="Arial"/>
              </a:endParaRPr>
            </a:p>
          </p:txBody>
        </p:sp>
        <p:sp>
          <p:nvSpPr>
            <p:cNvPr id="158" name="Google Shape;158;p76"/>
            <p:cNvSpPr txBox="1"/>
            <p:nvPr/>
          </p:nvSpPr>
          <p:spPr>
            <a:xfrm>
              <a:off x="19196192" y="10100696"/>
              <a:ext cx="214674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2"/>
                  </a:solidFill>
                  <a:latin typeface="Montserrat"/>
                  <a:ea typeface="Montserrat"/>
                  <a:cs typeface="Montserrat"/>
                  <a:sym typeface="Montserrat"/>
                </a:rPr>
                <a:t>Strategy</a:t>
              </a:r>
              <a:endParaRPr b="0" i="0" sz="1400" u="none" cap="none" strike="noStrike">
                <a:solidFill>
                  <a:srgbClr val="000000"/>
                </a:solidFill>
                <a:latin typeface="Arial"/>
                <a:ea typeface="Arial"/>
                <a:cs typeface="Arial"/>
                <a:sym typeface="Arial"/>
              </a:endParaRPr>
            </a:p>
          </p:txBody>
        </p:sp>
      </p:grpSp>
      <p:sp>
        <p:nvSpPr>
          <p:cNvPr id="159" name="Google Shape;159;p76"/>
          <p:cNvSpPr txBox="1"/>
          <p:nvPr>
            <p:ph idx="1" type="body"/>
          </p:nvPr>
        </p:nvSpPr>
        <p:spPr>
          <a:xfrm>
            <a:off x="3269110" y="4533160"/>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76"/>
          <p:cNvSpPr txBox="1"/>
          <p:nvPr>
            <p:ph idx="2" type="body"/>
          </p:nvPr>
        </p:nvSpPr>
        <p:spPr>
          <a:xfrm>
            <a:off x="1333175" y="4539912"/>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1" name="Google Shape;161;p76"/>
          <p:cNvSpPr txBox="1"/>
          <p:nvPr>
            <p:ph idx="3" type="body"/>
          </p:nvPr>
        </p:nvSpPr>
        <p:spPr>
          <a:xfrm>
            <a:off x="7165569" y="4535946"/>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76"/>
          <p:cNvSpPr txBox="1"/>
          <p:nvPr>
            <p:ph idx="4" type="body"/>
          </p:nvPr>
        </p:nvSpPr>
        <p:spPr>
          <a:xfrm>
            <a:off x="5229634" y="4542698"/>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76"/>
          <p:cNvSpPr txBox="1"/>
          <p:nvPr>
            <p:ph idx="5" type="body"/>
          </p:nvPr>
        </p:nvSpPr>
        <p:spPr>
          <a:xfrm>
            <a:off x="9101503" y="4557649"/>
            <a:ext cx="1732731" cy="1237497"/>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76"/>
          <p:cNvSpPr txBox="1"/>
          <p:nvPr>
            <p:ph idx="6" type="body"/>
          </p:nvPr>
        </p:nvSpPr>
        <p:spPr>
          <a:xfrm>
            <a:off x="10764" y="446202"/>
            <a:ext cx="12181236" cy="582221"/>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65" name="Google Shape;165;p76"/>
          <p:cNvGrpSpPr/>
          <p:nvPr/>
        </p:nvGrpSpPr>
        <p:grpSpPr>
          <a:xfrm>
            <a:off x="4571670" y="6135034"/>
            <a:ext cx="3059425" cy="407404"/>
            <a:chOff x="4345239" y="6324600"/>
            <a:chExt cx="3059425" cy="407404"/>
          </a:xfrm>
        </p:grpSpPr>
        <p:sp>
          <p:nvSpPr>
            <p:cNvPr id="166" name="Google Shape;166;p76"/>
            <p:cNvSpPr txBox="1"/>
            <p:nvPr/>
          </p:nvSpPr>
          <p:spPr>
            <a:xfrm>
              <a:off x="4660003" y="6362700"/>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67" name="Google Shape;167;p76"/>
            <p:cNvPicPr preferRelativeResize="0"/>
            <p:nvPr/>
          </p:nvPicPr>
          <p:blipFill rotWithShape="1">
            <a:blip r:embed="rId2">
              <a:alphaModFix/>
            </a:blip>
            <a:srcRect b="-7348" l="28689" r="49707" t="328"/>
            <a:stretch/>
          </p:blipFill>
          <p:spPr>
            <a:xfrm>
              <a:off x="4345239" y="6324600"/>
              <a:ext cx="358362" cy="407404"/>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3">
  <p:cSld name="Text Slide with Photo 3">
    <p:spTree>
      <p:nvGrpSpPr>
        <p:cNvPr id="168" name="Shape 168"/>
        <p:cNvGrpSpPr/>
        <p:nvPr/>
      </p:nvGrpSpPr>
      <p:grpSpPr>
        <a:xfrm>
          <a:off x="0" y="0"/>
          <a:ext cx="0" cy="0"/>
          <a:chOff x="0" y="0"/>
          <a:chExt cx="0" cy="0"/>
        </a:xfrm>
      </p:grpSpPr>
      <p:sp>
        <p:nvSpPr>
          <p:cNvPr id="169" name="Google Shape;169;p47"/>
          <p:cNvSpPr/>
          <p:nvPr>
            <p:ph idx="2" type="pic"/>
          </p:nvPr>
        </p:nvSpPr>
        <p:spPr>
          <a:xfrm>
            <a:off x="16300" y="-732"/>
            <a:ext cx="12175708" cy="3635823"/>
          </a:xfrm>
          <a:prstGeom prst="rect">
            <a:avLst/>
          </a:prstGeom>
          <a:noFill/>
          <a:ln>
            <a:noFill/>
          </a:ln>
        </p:spPr>
      </p:sp>
      <p:sp>
        <p:nvSpPr>
          <p:cNvPr id="170" name="Google Shape;170;p47"/>
          <p:cNvSpPr/>
          <p:nvPr/>
        </p:nvSpPr>
        <p:spPr>
          <a:xfrm>
            <a:off x="16300" y="-732"/>
            <a:ext cx="2746956" cy="3664678"/>
          </a:xfrm>
          <a:custGeom>
            <a:rect b="b" l="l" r="r" t="t"/>
            <a:pathLst>
              <a:path extrusionOk="0" h="408635" w="308734">
                <a:moveTo>
                  <a:pt x="0" y="408635"/>
                </a:moveTo>
                <a:lnTo>
                  <a:pt x="308735" y="368072"/>
                </a:lnTo>
                <a:lnTo>
                  <a:pt x="3428" y="0"/>
                </a:lnTo>
                <a:close/>
              </a:path>
            </a:pathLst>
          </a:custGeom>
          <a:gradFill>
            <a:gsLst>
              <a:gs pos="0">
                <a:srgbClr val="3D3D7D"/>
              </a:gs>
              <a:gs pos="32000">
                <a:srgbClr val="7F59A1"/>
              </a:gs>
              <a:gs pos="64000">
                <a:srgbClr val="279BD3"/>
              </a:gs>
              <a:gs pos="100000">
                <a:srgbClr val="1B728D"/>
              </a:gs>
            </a:gsLst>
            <a:lin ang="19199999"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p47"/>
          <p:cNvSpPr/>
          <p:nvPr/>
        </p:nvSpPr>
        <p:spPr>
          <a:xfrm>
            <a:off x="0" y="-29587"/>
            <a:ext cx="2746956" cy="3664678"/>
          </a:xfrm>
          <a:custGeom>
            <a:rect b="b" l="l" r="r" t="t"/>
            <a:pathLst>
              <a:path extrusionOk="0" h="408635" w="308734">
                <a:moveTo>
                  <a:pt x="0" y="408635"/>
                </a:moveTo>
                <a:lnTo>
                  <a:pt x="308735" y="368072"/>
                </a:lnTo>
                <a:lnTo>
                  <a:pt x="3428" y="0"/>
                </a:lnTo>
                <a:close/>
              </a:path>
            </a:pathLst>
          </a:custGeom>
          <a:blipFill rotWithShape="1">
            <a:blip r:embed="rId2">
              <a:alphaModFix/>
            </a:blip>
            <a:stretch>
              <a:fillRect b="-17747" l="-13481" r="5541" t="17749"/>
            </a:stretch>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2" name="Google Shape;172;p47"/>
          <p:cNvSpPr/>
          <p:nvPr/>
        </p:nvSpPr>
        <p:spPr>
          <a:xfrm rot="-5400000">
            <a:off x="4603789" y="4842414"/>
            <a:ext cx="2160000" cy="45719"/>
          </a:xfrm>
          <a:prstGeom prst="rect">
            <a:avLst/>
          </a:prstGeom>
          <a:solidFill>
            <a:srgbClr val="279BD3"/>
          </a:solidFill>
          <a:ln cap="flat" cmpd="sng" w="12700">
            <a:solidFill>
              <a:srgbClr val="279BD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Montserrat Light"/>
              <a:ea typeface="Montserrat Light"/>
              <a:cs typeface="Montserrat Light"/>
              <a:sym typeface="Montserrat Light"/>
            </a:endParaRPr>
          </a:p>
        </p:txBody>
      </p:sp>
      <p:sp>
        <p:nvSpPr>
          <p:cNvPr id="173" name="Google Shape;173;p47"/>
          <p:cNvSpPr txBox="1"/>
          <p:nvPr>
            <p:ph idx="1" type="body"/>
          </p:nvPr>
        </p:nvSpPr>
        <p:spPr>
          <a:xfrm>
            <a:off x="5942234" y="3947558"/>
            <a:ext cx="5812377" cy="175937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2400"/>
              <a:buNone/>
              <a:defRPr b="0" i="0" sz="2400">
                <a:solidFill>
                  <a:srgbClr val="595959"/>
                </a:solidFill>
                <a:latin typeface="Calibri"/>
                <a:ea typeface="Calibri"/>
                <a:cs typeface="Calibri"/>
                <a:sym typeface="Calibri"/>
              </a:defRPr>
            </a:lvl1pPr>
            <a:lvl2pPr indent="-228600" lvl="1" marL="9144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2pPr>
            <a:lvl3pPr indent="-228600" lvl="2" marL="13716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3pPr>
            <a:lvl4pPr indent="-228600" lvl="3" marL="18288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4pPr>
            <a:lvl5pPr indent="-228600" lvl="4" marL="2286000" algn="l">
              <a:lnSpc>
                <a:spcPct val="90000"/>
              </a:lnSpc>
              <a:spcBef>
                <a:spcPts val="500"/>
              </a:spcBef>
              <a:spcAft>
                <a:spcPts val="0"/>
              </a:spcAft>
              <a:buClr>
                <a:schemeClr val="lt1"/>
              </a:buClr>
              <a:buSzPts val="2000"/>
              <a:buNone/>
              <a:defRPr b="0" i="0" sz="2000">
                <a:solidFill>
                  <a:schemeClr val="lt1"/>
                </a:solidFill>
                <a:latin typeface="Montserrat Light"/>
                <a:ea typeface="Montserrat Light"/>
                <a:cs typeface="Montserrat Light"/>
                <a:sym typeface="Montserrat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47"/>
          <p:cNvSpPr txBox="1"/>
          <p:nvPr>
            <p:ph idx="3" type="body"/>
          </p:nvPr>
        </p:nvSpPr>
        <p:spPr>
          <a:xfrm>
            <a:off x="787112" y="3956644"/>
            <a:ext cx="4668890" cy="175937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95959"/>
              </a:buClr>
              <a:buSzPts val="3600"/>
              <a:buNone/>
              <a:defRPr b="0" i="0" sz="3600">
                <a:solidFill>
                  <a:srgbClr val="595959"/>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75" name="Google Shape;175;p47"/>
          <p:cNvGrpSpPr/>
          <p:nvPr/>
        </p:nvGrpSpPr>
        <p:grpSpPr>
          <a:xfrm>
            <a:off x="408953" y="6110271"/>
            <a:ext cx="11323912" cy="541807"/>
            <a:chOff x="430699" y="6069857"/>
            <a:chExt cx="11323912" cy="541807"/>
          </a:xfrm>
        </p:grpSpPr>
        <p:sp>
          <p:nvSpPr>
            <p:cNvPr id="176" name="Google Shape;176;p47"/>
            <p:cNvSpPr/>
            <p:nvPr/>
          </p:nvSpPr>
          <p:spPr>
            <a:xfrm>
              <a:off x="825500" y="6203959"/>
              <a:ext cx="10896450" cy="45719"/>
            </a:xfrm>
            <a:custGeom>
              <a:rect b="b" l="l" r="r" t="t"/>
              <a:pathLst>
                <a:path extrusionOk="0" h="8144" w="2568842">
                  <a:moveTo>
                    <a:pt x="0" y="0"/>
                  </a:moveTo>
                  <a:lnTo>
                    <a:pt x="2568843" y="0"/>
                  </a:lnTo>
                </a:path>
              </a:pathLst>
            </a:custGeom>
            <a:noFill/>
            <a:ln cap="flat" cmpd="sng" w="12700">
              <a:solidFill>
                <a:srgbClr val="279BD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7" name="Google Shape;177;p47"/>
            <p:cNvSpPr txBox="1"/>
            <p:nvPr/>
          </p:nvSpPr>
          <p:spPr>
            <a:xfrm>
              <a:off x="9009950" y="6380832"/>
              <a:ext cx="2744661" cy="23083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rgbClr val="2D5592"/>
                  </a:solidFill>
                  <a:latin typeface="Arial"/>
                  <a:ea typeface="Arial"/>
                  <a:cs typeface="Arial"/>
                  <a:sym typeface="Arial"/>
                </a:rPr>
                <a:t>Empowering Young Mountain Entrepreneurs</a:t>
              </a:r>
              <a:endParaRPr b="0" i="0" sz="1400" u="none" cap="none" strike="noStrike">
                <a:solidFill>
                  <a:srgbClr val="000000"/>
                </a:solidFill>
                <a:latin typeface="Arial"/>
                <a:ea typeface="Arial"/>
                <a:cs typeface="Arial"/>
                <a:sym typeface="Arial"/>
              </a:endParaRPr>
            </a:p>
          </p:txBody>
        </p:sp>
        <p:pic>
          <p:nvPicPr>
            <p:cNvPr descr="A picture containing text, clock, sign, gauge&#10;&#10;Description automatically generated" id="178" name="Google Shape;178;p47"/>
            <p:cNvPicPr preferRelativeResize="0"/>
            <p:nvPr/>
          </p:nvPicPr>
          <p:blipFill rotWithShape="1">
            <a:blip r:embed="rId3">
              <a:alphaModFix/>
            </a:blip>
            <a:srcRect b="-7348" l="28689" r="49707" t="328"/>
            <a:stretch/>
          </p:blipFill>
          <p:spPr>
            <a:xfrm>
              <a:off x="430699" y="6069857"/>
              <a:ext cx="394801" cy="44883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A1A2"/>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A1A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1" Type="http://schemas.openxmlformats.org/officeDocument/2006/relationships/hyperlink" Target="https://www.gemconsortium.org/file/open?fileId=50405" TargetMode="External"/><Relationship Id="rId10" Type="http://schemas.openxmlformats.org/officeDocument/2006/relationships/hyperlink" Target="https://www.bcs.org/articles-opinion-and-research/women-in-it-still-a-mountain-to-climb/" TargetMode="External"/><Relationship Id="rId12" Type="http://schemas.openxmlformats.org/officeDocument/2006/relationships/hyperlink" Target="https://portals.iucn.org/library/sites/library/files/documents/2021-040-En.pdf" TargetMode="External"/><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27.jpg"/><Relationship Id="rId4" Type="http://schemas.openxmlformats.org/officeDocument/2006/relationships/hyperlink" Target="https://drive.google.com/file/d/1RKR2KYmgwLc1Pl3F8ybVQdQxQPm-mNbr/view?usp=sharing" TargetMode="External"/><Relationship Id="rId9" Type="http://schemas.openxmlformats.org/officeDocument/2006/relationships/hyperlink" Target="https://www.ifc.org/wps/wcm/connect/news_ext_content/ifc_external_corporate_site/news+and+events/news/bridging+the+gender+gap+in+access+to+finance" TargetMode="External"/><Relationship Id="rId5" Type="http://schemas.openxmlformats.org/officeDocument/2006/relationships/hyperlink" Target="https://www.worldbank.org/en/topic/girlseducation" TargetMode="External"/><Relationship Id="rId6" Type="http://schemas.openxmlformats.org/officeDocument/2006/relationships/hyperlink" Target="https://www.unesco.org/en/artificial-intelligence/gender-equality" TargetMode="External"/><Relationship Id="rId7" Type="http://schemas.openxmlformats.org/officeDocument/2006/relationships/hyperlink" Target="https://www.unep.org/news-and-stories/news/role-women-mountainous-regions" TargetMode="External"/><Relationship Id="rId8" Type="http://schemas.openxmlformats.org/officeDocument/2006/relationships/hyperlink" Target="https://www.worldbank.org/en/results/2013/04/01/banking-on-women-extending-womens-access-to-financial-service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0" Type="http://schemas.openxmlformats.org/officeDocument/2006/relationships/hyperlink" Target="https://medium.com/@gracehawkins/women-ask-for-what-you-want-585d5145441f" TargetMode="External"/><Relationship Id="rId22" Type="http://schemas.openxmlformats.org/officeDocument/2006/relationships/hyperlink" Target="https://ied.eu/blog/entrepreneurship-blog/tips-on-becoming-a-successful-female-entrepreneur/" TargetMode="External"/><Relationship Id="rId21" Type="http://schemas.openxmlformats.org/officeDocument/2006/relationships/hyperlink" Target="https://www.robertwaltersgroup.com/news/expert-insight/careers-blog/seven-lessons-for-aspiring-women-entrepreneurs.html" TargetMode="External"/><Relationship Id="rId24" Type="http://schemas.openxmlformats.org/officeDocument/2006/relationships/hyperlink" Target="https://startupsavant.com/how-to-build-confidence-as-a-female-entrepreneur" TargetMode="External"/><Relationship Id="rId23" Type="http://schemas.openxmlformats.org/officeDocument/2006/relationships/hyperlink" Target="https://www.etf.europa.eu/sites/default/files/m/A6FAE24F1DE8FA27C12580DC005F733D_Women%20entrepreneurship.pdf"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emerald.com/insight/content/doi/10.1108/JSBED-10-2018-0306/full/html" TargetMode="External"/><Relationship Id="rId4" Type="http://schemas.openxmlformats.org/officeDocument/2006/relationships/hyperlink" Target="https://www.inc.com/marcel-schwantes/30-motivational-quotes-from-women-entrepreneurs-that-will-inspire-you-to-succeed.html" TargetMode="External"/><Relationship Id="rId9" Type="http://schemas.openxmlformats.org/officeDocument/2006/relationships/hyperlink" Target="https://www.forbes.com/sites/committeeof200/2021/10/26/mentoring-matters-the-importance--of-female-mentorship/" TargetMode="External"/><Relationship Id="rId25" Type="http://schemas.openxmlformats.org/officeDocument/2006/relationships/image" Target="../media/image50.png"/><Relationship Id="rId5" Type="http://schemas.openxmlformats.org/officeDocument/2006/relationships/hyperlink" Target="https://www.researchgate.net/publication/330937334_Motivation_of_female_entrepreneurs_a_cross-national_study" TargetMode="External"/><Relationship Id="rId6" Type="http://schemas.openxmlformats.org/officeDocument/2006/relationships/hyperlink" Target="https://ied.eu/project-updates/projects/fit/5-essential-skills-for-women-entrepreneurs/" TargetMode="External"/><Relationship Id="rId7" Type="http://schemas.openxmlformats.org/officeDocument/2006/relationships/hyperlink" Target="https://www.oecd.org/gender/data/how-can-more-women-have-the-right-skills-to-successfully-start-a-business.htm" TargetMode="External"/><Relationship Id="rId8" Type="http://schemas.openxmlformats.org/officeDocument/2006/relationships/hyperlink" Target="https://womenontop.gr/mentoring-learning/" TargetMode="External"/><Relationship Id="rId11" Type="http://schemas.openxmlformats.org/officeDocument/2006/relationships/hyperlink" Target="https://www.jstor.org/stable/3005054#metadata_info_tab_contents" TargetMode="External"/><Relationship Id="rId10" Type="http://schemas.openxmlformats.org/officeDocument/2006/relationships/hyperlink" Target="https://www.togetherplatform.com/blog/women-mentorship" TargetMode="External"/><Relationship Id="rId13" Type="http://schemas.openxmlformats.org/officeDocument/2006/relationships/hyperlink" Target="https://www.cnbc.com/select/top-indicators-financial-independence-women-survey/" TargetMode="External"/><Relationship Id="rId12" Type="http://schemas.openxmlformats.org/officeDocument/2006/relationships/hyperlink" Target="https://humanrights.gov.au/our-work/3-theme-one-economic-independence-women-listening-tour-report" TargetMode="External"/><Relationship Id="rId15" Type="http://schemas.openxmlformats.org/officeDocument/2006/relationships/hyperlink" Target="https://mentoringher.com/" TargetMode="External"/><Relationship Id="rId14" Type="http://schemas.openxmlformats.org/officeDocument/2006/relationships/hyperlink" Target="https://www.unesco.org/en/articles/skills-development-essential-womens-empowerment" TargetMode="External"/><Relationship Id="rId17" Type="http://schemas.openxmlformats.org/officeDocument/2006/relationships/hyperlink" Target="https://www.grantsforwomen.org/" TargetMode="External"/><Relationship Id="rId16" Type="http://schemas.openxmlformats.org/officeDocument/2006/relationships/hyperlink" Target="https://www.globalfundforwomen.org/apply-for-a-grant/" TargetMode="External"/><Relationship Id="rId19" Type="http://schemas.openxmlformats.org/officeDocument/2006/relationships/hyperlink" Target="https://www.forbes.com/sites/yec/2021/04/21/eight-ways-female-entrepreneurs-can-support-other-women-in-business/" TargetMode="External"/><Relationship Id="rId18" Type="http://schemas.openxmlformats.org/officeDocument/2006/relationships/hyperlink" Target="https://www.nasdaq.com/articles/entrepreneurial-women:-how-asking-for-help-transformed-their-journey-2021-07-0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hyperlink" Target="https://ec.europa.eu/docsroom/documents/17322/attachments/1/translations" TargetMode="Externa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7.jpg"/><Relationship Id="rId4" Type="http://schemas.openxmlformats.org/officeDocument/2006/relationships/image" Target="../media/image31.jpg"/><Relationship Id="rId9" Type="http://schemas.openxmlformats.org/officeDocument/2006/relationships/hyperlink" Target="https://youtu.be/AYiikis3huE" TargetMode="External"/><Relationship Id="rId5" Type="http://schemas.openxmlformats.org/officeDocument/2006/relationships/image" Target="../media/image32.jpg"/><Relationship Id="rId6" Type="http://schemas.openxmlformats.org/officeDocument/2006/relationships/hyperlink" Target="https://www.youtube.com/watch?v=Pu0ozR7NRvI" TargetMode="External"/><Relationship Id="rId7" Type="http://schemas.openxmlformats.org/officeDocument/2006/relationships/hyperlink" Target="https://www.youtube.com/watch?v=WoMbuvoO2aA" TargetMode="External"/><Relationship Id="rId8" Type="http://schemas.openxmlformats.org/officeDocument/2006/relationships/hyperlink" Target="https://youtu.be/AYiikis3hu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drive.google.com/drive/folders/1OnVshGnCljEY28nxXyxYh50-ndt-ZJeV" TargetMode="External"/><Relationship Id="rId4" Type="http://schemas.openxmlformats.org/officeDocument/2006/relationships/image" Target="../media/image35.jpg"/><Relationship Id="rId5" Type="http://schemas.openxmlformats.org/officeDocument/2006/relationships/hyperlink" Target="https://www.youtube.com/watch?v=SetUSLSH3jY" TargetMode="External"/><Relationship Id="rId6" Type="http://schemas.openxmlformats.org/officeDocument/2006/relationships/image" Target="../media/image29.jpg"/><Relationship Id="rId7" Type="http://schemas.openxmlformats.org/officeDocument/2006/relationships/hyperlink" Target="https://www.youtube.com/watch?v=9aMj01Atx9I" TargetMode="External"/><Relationship Id="rId8" Type="http://schemas.openxmlformats.org/officeDocument/2006/relationships/image" Target="../media/image3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mindmapping.com/" TargetMode="External"/><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1.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40.jpg"/><Relationship Id="rId4" Type="http://schemas.openxmlformats.org/officeDocument/2006/relationships/hyperlink" Target="https://www.youtube.com/@peakentrepreneurs2892/videos" TargetMode="External"/><Relationship Id="rId9" Type="http://schemas.openxmlformats.org/officeDocument/2006/relationships/image" Target="../media/image43.png"/><Relationship Id="rId5" Type="http://schemas.openxmlformats.org/officeDocument/2006/relationships/hyperlink" Target="https://www.tiktok.com/@peakentrepreneurs" TargetMode="External"/><Relationship Id="rId6" Type="http://schemas.openxmlformats.org/officeDocument/2006/relationships/hyperlink" Target="https://www.instagram.com/peak.entrepreneurs/" TargetMode="External"/><Relationship Id="rId7" Type="http://schemas.openxmlformats.org/officeDocument/2006/relationships/hyperlink" Target="https://www.facebook.com/PeakEntrepreneurs" TargetMode="External"/><Relationship Id="rId8" Type="http://schemas.openxmlformats.org/officeDocument/2006/relationships/image" Target="../media/image47.png"/><Relationship Id="rId10"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8.jpg"/><Relationship Id="rId4" Type="http://schemas.openxmlformats.org/officeDocument/2006/relationships/hyperlink" Target="https://drive.google.com/file/d/1RKR2KYmgwLc1Pl3F8ybVQdQxQPm-mNbr/view?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cherieblairfoundation.org/what-we-do/research/gender-stereotypes-report/" TargetMode="External"/><Relationship Id="rId4" Type="http://schemas.openxmlformats.org/officeDocument/2006/relationships/hyperlink" Target="https://www.findevgateway.org/finequity/blog/2022/01/gender-stereotypes-undermine-womens-entrepreneurship-and-economic-empowerment" TargetMode="External"/><Relationship Id="rId5" Type="http://schemas.openxmlformats.org/officeDocument/2006/relationships/hyperlink" Target="https://centreforentrepreneurs.org/cfe-research/shattering-stereotypes/" TargetMode="External"/><Relationship Id="rId6" Type="http://schemas.openxmlformats.org/officeDocument/2006/relationships/hyperlink" Target="https://theconversation.com/female-entrepreneurs-and-the-curse-of-male-only-business-attributes-77272" TargetMode="External"/><Relationship Id="rId7" Type="http://schemas.openxmlformats.org/officeDocument/2006/relationships/hyperlink" Target="https://www.kauffman.org/currents/the-gender-stereotypes-of-entrepreneurshi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6.png"/><Relationship Id="rId5" Type="http://schemas.openxmlformats.org/officeDocument/2006/relationships/image" Target="../media/image19.jpg"/><Relationship Id="rId6"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6.png"/><Relationship Id="rId5" Type="http://schemas.openxmlformats.org/officeDocument/2006/relationships/image" Target="../media/image19.jpg"/><Relationship Id="rId6" Type="http://schemas.openxmlformats.org/officeDocument/2006/relationships/image" Target="../media/image13.jpg"/></Relationships>
</file>

<file path=ppt/slides/_rels/slide8.xml.rels><?xml version="1.0" encoding="UTF-8" standalone="yes"?><Relationships xmlns="http://schemas.openxmlformats.org/package/2006/relationships"><Relationship Id="rId11" Type="http://schemas.openxmlformats.org/officeDocument/2006/relationships/hyperlink" Target="https://eige.europa.eu/thesaurus/terms/1267" TargetMode="External"/><Relationship Id="rId10" Type="http://schemas.openxmlformats.org/officeDocument/2006/relationships/hyperlink" Target="https://www.investopedia.com/terms/g/glass-ceiling.asp" TargetMode="External"/><Relationship Id="rId13" Type="http://schemas.openxmlformats.org/officeDocument/2006/relationships/hyperlink" Target="https://www.eurofound.europa.eu/observatories/eurwork/industrial-relations-dictionary/labour-market-segmentation" TargetMode="External"/><Relationship Id="rId12" Type="http://schemas.openxmlformats.org/officeDocument/2006/relationships/hyperlink" Target="https://www.eurofound.europa.eu/observatories/eurwork/industrial-relations-dictionary/labour-market-segmentation" TargetMode="External"/><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23.png"/><Relationship Id="rId4" Type="http://schemas.openxmlformats.org/officeDocument/2006/relationships/image" Target="../media/image11.jpg"/><Relationship Id="rId9" Type="http://schemas.openxmlformats.org/officeDocument/2006/relationships/hyperlink" Target="https://www.investopedia.com/terms/g/glass-ceiling.asp" TargetMode="External"/><Relationship Id="rId14" Type="http://schemas.openxmlformats.org/officeDocument/2006/relationships/hyperlink" Target="https://www.eurofound.europa.eu/observatories/eurwork/industrial-relations-dictionary/labour-market-segmentation" TargetMode="External"/><Relationship Id="rId5" Type="http://schemas.openxmlformats.org/officeDocument/2006/relationships/image" Target="../media/image22.jpg"/><Relationship Id="rId6" Type="http://schemas.openxmlformats.org/officeDocument/2006/relationships/image" Target="../media/image17.png"/><Relationship Id="rId7" Type="http://schemas.openxmlformats.org/officeDocument/2006/relationships/hyperlink" Target="https://www.hrzone.com/hr-glossary/what-is-work-life-balance" TargetMode="External"/><Relationship Id="rId8" Type="http://schemas.openxmlformats.org/officeDocument/2006/relationships/hyperlink" Target="https://www.hrzone.com/hr-glossary/what-is-work-life-balance" TargetMode="External"/></Relationships>
</file>

<file path=ppt/slides/_rels/slide9.xml.rels><?xml version="1.0" encoding="UTF-8" standalone="yes"?><Relationships xmlns="http://schemas.openxmlformats.org/package/2006/relationships"><Relationship Id="rId11" Type="http://schemas.openxmlformats.org/officeDocument/2006/relationships/hyperlink" Target="https://www.insurancebusinessmag.com/us/diversity-inclusion/the-invisible-barriers-faced-by-female-leaders-166596.aspx" TargetMode="External"/><Relationship Id="rId10" Type="http://schemas.openxmlformats.org/officeDocument/2006/relationships/image" Target="../media/image17.png"/><Relationship Id="rId13" Type="http://schemas.openxmlformats.org/officeDocument/2006/relationships/hyperlink" Target="https://www.jil.go.jp/english/JLR/documents/2009/JLR21_hori.pdf" TargetMode="External"/><Relationship Id="rId12" Type="http://schemas.openxmlformats.org/officeDocument/2006/relationships/hyperlink" Target="https://www.huffpost.com/entry/the-invisible-barrier-that-holds-women-entrepreneurs_b_599b07dee4b033e0fbdec65a" TargetMode="External"/><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s://www.businessnewsdaily.com/5244-improve-work-life-balance-today.html" TargetMode="External"/><Relationship Id="rId4" Type="http://schemas.openxmlformats.org/officeDocument/2006/relationships/hyperlink" Target="https://www.frontiersin.org/articles/10.3389/fpsyg.2021.618250/full" TargetMode="External"/><Relationship Id="rId9" Type="http://schemas.openxmlformats.org/officeDocument/2006/relationships/image" Target="../media/image22.jpg"/><Relationship Id="rId15" Type="http://schemas.openxmlformats.org/officeDocument/2006/relationships/hyperlink" Target="https://www.oecd.org/economy/sticky-floors-or-glass-ceilings-the-role-of-human-capital-working-time-flexibility-and-discrimination-in-the-gender-wage-02ef3235-en.htm" TargetMode="External"/><Relationship Id="rId14" Type="http://schemas.openxmlformats.org/officeDocument/2006/relationships/hyperlink" Target="https://www.everydayhealth.com/womens-health/glass-ceiling-effect-its-impact-on-women/" TargetMode="External"/><Relationship Id="rId17" Type="http://schemas.openxmlformats.org/officeDocument/2006/relationships/hyperlink" Target="https://thehappinessindex.com/blog/importance-work-life-balance" TargetMode="External"/><Relationship Id="rId16" Type="http://schemas.openxmlformats.org/officeDocument/2006/relationships/hyperlink" Target="https://builtin.com/diversity-inclusion/glass-ceiling" TargetMode="External"/><Relationship Id="rId5" Type="http://schemas.openxmlformats.org/officeDocument/2006/relationships/hyperlink" Target="https://oae.illinois.edu/wp-content/uploads/2022/06/Women-Rising-The-Unseen-Barriers-Harvard-Business-Review-0913.pdf" TargetMode="External"/><Relationship Id="rId6" Type="http://schemas.openxmlformats.org/officeDocument/2006/relationships/hyperlink" Target="https://journals.sagepub.com/doi/abs/10.1177/1350506804042097?journalCode=ejwa" TargetMode="External"/><Relationship Id="rId18" Type="http://schemas.openxmlformats.org/officeDocument/2006/relationships/hyperlink" Target="https://ec.europa.eu/social/main.jsp?catId=1311&amp;langId=en" TargetMode="External"/><Relationship Id="rId7" Type="http://schemas.openxmlformats.org/officeDocument/2006/relationships/image" Target="../media/image23.png"/><Relationship Id="rId8"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
          <p:cNvSpPr txBox="1"/>
          <p:nvPr>
            <p:ph idx="1" type="body"/>
          </p:nvPr>
        </p:nvSpPr>
        <p:spPr>
          <a:xfrm>
            <a:off x="5317932" y="4422163"/>
            <a:ext cx="7026468" cy="115826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5000"/>
              <a:buNone/>
            </a:pPr>
            <a:r>
              <a:rPr lang="en-US" sz="3600"/>
              <a:t>Donne e Imprenditorialità </a:t>
            </a:r>
            <a:endParaRPr sz="3600"/>
          </a:p>
        </p:txBody>
      </p:sp>
      <p:sp>
        <p:nvSpPr>
          <p:cNvPr id="254" name="Google Shape;254;p3"/>
          <p:cNvSpPr txBox="1"/>
          <p:nvPr>
            <p:ph idx="3" type="body"/>
          </p:nvPr>
        </p:nvSpPr>
        <p:spPr>
          <a:xfrm>
            <a:off x="5303418" y="3620336"/>
            <a:ext cx="3085839"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3600"/>
              <a:buNone/>
            </a:pPr>
            <a:r>
              <a:rPr lang="en-US" sz="4800">
                <a:solidFill>
                  <a:srgbClr val="20EEF1"/>
                </a:solidFill>
              </a:rPr>
              <a:t>Modulo 6</a:t>
            </a:r>
            <a:endParaRPr sz="4800">
              <a:solidFill>
                <a:srgbClr val="20EEF1"/>
              </a:solidFill>
            </a:endParaRPr>
          </a:p>
        </p:txBody>
      </p:sp>
      <p:grpSp>
        <p:nvGrpSpPr>
          <p:cNvPr id="255" name="Google Shape;255;p3"/>
          <p:cNvGrpSpPr/>
          <p:nvPr/>
        </p:nvGrpSpPr>
        <p:grpSpPr>
          <a:xfrm>
            <a:off x="2088627" y="3786905"/>
            <a:ext cx="2082443" cy="2861107"/>
            <a:chOff x="5875548" y="3125276"/>
            <a:chExt cx="438214" cy="602070"/>
          </a:xfrm>
        </p:grpSpPr>
        <p:sp>
          <p:nvSpPr>
            <p:cNvPr id="256" name="Google Shape;256;p3"/>
            <p:cNvSpPr/>
            <p:nvPr/>
          </p:nvSpPr>
          <p:spPr>
            <a:xfrm>
              <a:off x="5875548" y="3125276"/>
              <a:ext cx="369945" cy="602070"/>
            </a:xfrm>
            <a:custGeom>
              <a:rect b="b" l="l" r="r" t="t"/>
              <a:pathLst>
                <a:path extrusionOk="0" h="602070" w="369945">
                  <a:moveTo>
                    <a:pt x="369945" y="5539"/>
                  </a:moveTo>
                  <a:lnTo>
                    <a:pt x="343224" y="0"/>
                  </a:lnTo>
                  <a:lnTo>
                    <a:pt x="0" y="582197"/>
                  </a:lnTo>
                  <a:lnTo>
                    <a:pt x="94910" y="602071"/>
                  </a:lnTo>
                  <a:lnTo>
                    <a:pt x="95236" y="601582"/>
                  </a:lnTo>
                  <a:lnTo>
                    <a:pt x="26966" y="587328"/>
                  </a:lnTo>
                  <a:close/>
                </a:path>
              </a:pathLst>
            </a:custGeom>
            <a:solidFill>
              <a:srgbClr val="279BD3">
                <a:alpha val="5294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7" name="Google Shape;257;p3"/>
            <p:cNvSpPr/>
            <p:nvPr/>
          </p:nvSpPr>
          <p:spPr>
            <a:xfrm>
              <a:off x="5902513" y="3130815"/>
              <a:ext cx="411249" cy="596043"/>
            </a:xfrm>
            <a:custGeom>
              <a:rect b="b" l="l" r="r" t="t"/>
              <a:pathLst>
                <a:path extrusionOk="0" h="596043" w="411249">
                  <a:moveTo>
                    <a:pt x="342979" y="0"/>
                  </a:moveTo>
                  <a:lnTo>
                    <a:pt x="0" y="581790"/>
                  </a:lnTo>
                  <a:lnTo>
                    <a:pt x="68270" y="596043"/>
                  </a:lnTo>
                  <a:lnTo>
                    <a:pt x="411250" y="14254"/>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258" name="Google Shape;258;p3"/>
          <p:cNvPicPr preferRelativeResize="0"/>
          <p:nvPr>
            <p:ph idx="2" type="pic"/>
          </p:nvPr>
        </p:nvPicPr>
        <p:blipFill rotWithShape="1">
          <a:blip r:embed="rId3">
            <a:alphaModFix/>
          </a:blip>
          <a:srcRect b="0" l="641" r="641" t="0"/>
          <a:stretch/>
        </p:blipFill>
        <p:spPr>
          <a:xfrm>
            <a:off x="116113" y="923489"/>
            <a:ext cx="4259985" cy="5793476"/>
          </a:xfrm>
          <a:prstGeom prst="rect">
            <a:avLst/>
          </a:prstGeom>
          <a:noFill/>
          <a:ln>
            <a:noFill/>
          </a:ln>
        </p:spPr>
      </p:pic>
      <p:sp>
        <p:nvSpPr>
          <p:cNvPr id="259" name="Google Shape;259;p3"/>
          <p:cNvSpPr txBox="1"/>
          <p:nvPr/>
        </p:nvSpPr>
        <p:spPr>
          <a:xfrm>
            <a:off x="2898873" y="6368985"/>
            <a:ext cx="1579739" cy="27786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3600"/>
              <a:buFont typeface="Arial"/>
              <a:buNone/>
            </a:pPr>
            <a:r>
              <a:rPr b="0" i="1" lang="en-US" sz="1200" u="none" cap="none" strike="noStrike">
                <a:solidFill>
                  <a:srgbClr val="002060"/>
                </a:solidFill>
                <a:latin typeface="Calibri"/>
                <a:ea typeface="Calibri"/>
                <a:cs typeface="Calibri"/>
                <a:sym typeface="Calibri"/>
              </a:rPr>
              <a:t>Artist: Victor Sheleg</a:t>
            </a:r>
            <a:endParaRPr b="0" i="1" sz="1200" u="none" cap="none" strike="noStrike">
              <a:solidFill>
                <a:srgbClr val="00206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68"/>
          <p:cNvSpPr/>
          <p:nvPr/>
        </p:nvSpPr>
        <p:spPr>
          <a:xfrm>
            <a:off x="7714028" y="5848720"/>
            <a:ext cx="4477972" cy="813338"/>
          </a:xfrm>
          <a:prstGeom prst="rect">
            <a:avLst/>
          </a:prstGeom>
          <a:solidFill>
            <a:srgbClr val="292929">
              <a:alpha val="9372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88" name="Google Shape;388;p68"/>
          <p:cNvSpPr txBox="1"/>
          <p:nvPr>
            <p:ph idx="1" type="body"/>
          </p:nvPr>
        </p:nvSpPr>
        <p:spPr>
          <a:xfrm>
            <a:off x="411247" y="1227420"/>
            <a:ext cx="1417554" cy="748242"/>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rgbClr val="595959"/>
              </a:buClr>
              <a:buSzPct val="68750"/>
              <a:buNone/>
            </a:pPr>
            <a:r>
              <a:rPr lang="en-US" sz="3200">
                <a:solidFill>
                  <a:srgbClr val="0070C0"/>
                </a:solidFill>
              </a:rPr>
              <a:t>Perchè?</a:t>
            </a:r>
            <a:endParaRPr sz="3200">
              <a:solidFill>
                <a:srgbClr val="0070C0"/>
              </a:solidFill>
            </a:endParaRPr>
          </a:p>
        </p:txBody>
      </p:sp>
      <p:sp>
        <p:nvSpPr>
          <p:cNvPr id="389" name="Google Shape;389;p68"/>
          <p:cNvSpPr txBox="1"/>
          <p:nvPr>
            <p:ph idx="2" type="body"/>
          </p:nvPr>
        </p:nvSpPr>
        <p:spPr>
          <a:xfrm>
            <a:off x="411246" y="500543"/>
            <a:ext cx="6787840"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None/>
            </a:pPr>
            <a:r>
              <a:rPr lang="en-US" sz="3200">
                <a:solidFill>
                  <a:srgbClr val="0070C0"/>
                </a:solidFill>
              </a:rPr>
              <a:t>Le cose sono più difficili in montagna</a:t>
            </a:r>
            <a:endParaRPr sz="3200">
              <a:solidFill>
                <a:srgbClr val="0070C0"/>
              </a:solidFill>
            </a:endParaRPr>
          </a:p>
        </p:txBody>
      </p:sp>
      <p:sp>
        <p:nvSpPr>
          <p:cNvPr id="390" name="Google Shape;390;p68"/>
          <p:cNvSpPr txBox="1"/>
          <p:nvPr>
            <p:ph idx="3" type="body"/>
          </p:nvPr>
        </p:nvSpPr>
        <p:spPr>
          <a:xfrm>
            <a:off x="2330541" y="2542951"/>
            <a:ext cx="2086600" cy="176184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sz="2800"/>
              <a:t>Livello di istruzione inferiore</a:t>
            </a:r>
            <a:endParaRPr/>
          </a:p>
        </p:txBody>
      </p:sp>
      <p:sp>
        <p:nvSpPr>
          <p:cNvPr id="391" name="Google Shape;391;p68"/>
          <p:cNvSpPr txBox="1"/>
          <p:nvPr>
            <p:ph idx="3" type="body"/>
          </p:nvPr>
        </p:nvSpPr>
        <p:spPr>
          <a:xfrm>
            <a:off x="4417141" y="3345320"/>
            <a:ext cx="1929067" cy="134670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sz="2600"/>
              <a:t>Accesso limitato alle tecnologie informatiche</a:t>
            </a:r>
            <a:endParaRPr i="1" sz="2600"/>
          </a:p>
        </p:txBody>
      </p:sp>
      <p:sp>
        <p:nvSpPr>
          <p:cNvPr id="392" name="Google Shape;392;p68"/>
          <p:cNvSpPr txBox="1"/>
          <p:nvPr>
            <p:ph idx="3" type="body"/>
          </p:nvPr>
        </p:nvSpPr>
        <p:spPr>
          <a:xfrm>
            <a:off x="7163825" y="3049518"/>
            <a:ext cx="2157000" cy="20139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500"/>
              <a:t>Meno fiducia in se stessi</a:t>
            </a:r>
            <a:endParaRPr sz="2500"/>
          </a:p>
          <a:p>
            <a:pPr indent="0" lvl="0" marL="0" rtl="0" algn="l">
              <a:lnSpc>
                <a:spcPct val="115000"/>
              </a:lnSpc>
              <a:spcBef>
                <a:spcPts val="0"/>
              </a:spcBef>
              <a:spcAft>
                <a:spcPts val="0"/>
              </a:spcAft>
              <a:buNone/>
            </a:pPr>
            <a:r>
              <a:rPr lang="en-US" sz="2500"/>
              <a:t>Esitazione a correre rischi</a:t>
            </a:r>
            <a:endParaRPr sz="2500"/>
          </a:p>
          <a:p>
            <a:pPr indent="0" lvl="0" marL="0" rtl="0" algn="ctr">
              <a:lnSpc>
                <a:spcPct val="90000"/>
              </a:lnSpc>
              <a:spcBef>
                <a:spcPts val="600"/>
              </a:spcBef>
              <a:spcAft>
                <a:spcPts val="0"/>
              </a:spcAft>
              <a:buClr>
                <a:schemeClr val="lt1"/>
              </a:buClr>
              <a:buSzPts val="2400"/>
              <a:buNone/>
            </a:pPr>
            <a:r>
              <a:t/>
            </a:r>
            <a:endParaRPr sz="2800"/>
          </a:p>
        </p:txBody>
      </p:sp>
      <p:sp>
        <p:nvSpPr>
          <p:cNvPr id="393" name="Google Shape;393;p68"/>
          <p:cNvSpPr txBox="1"/>
          <p:nvPr>
            <p:ph idx="3" type="body"/>
          </p:nvPr>
        </p:nvSpPr>
        <p:spPr>
          <a:xfrm>
            <a:off x="5627843" y="1707728"/>
            <a:ext cx="1956900" cy="18135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Meno aperto </a:t>
            </a:r>
            <a:endParaRPr/>
          </a:p>
          <a:p>
            <a:pPr indent="0" lvl="0" marL="0" rtl="0" algn="l">
              <a:lnSpc>
                <a:spcPct val="115000"/>
              </a:lnSpc>
              <a:spcBef>
                <a:spcPts val="0"/>
              </a:spcBef>
              <a:spcAft>
                <a:spcPts val="0"/>
              </a:spcAft>
              <a:buNone/>
            </a:pPr>
            <a:r>
              <a:rPr lang="en-US"/>
              <a:t>a nuove idee o metodi</a:t>
            </a:r>
            <a:endParaRPr/>
          </a:p>
          <a:p>
            <a:pPr indent="0" lvl="0" marL="0" rtl="0" algn="ctr">
              <a:lnSpc>
                <a:spcPct val="90000"/>
              </a:lnSpc>
              <a:spcBef>
                <a:spcPts val="0"/>
              </a:spcBef>
              <a:spcAft>
                <a:spcPts val="0"/>
              </a:spcAft>
              <a:buClr>
                <a:schemeClr val="lt1"/>
              </a:buClr>
              <a:buSzPts val="2400"/>
              <a:buNone/>
            </a:pPr>
            <a:r>
              <a:t/>
            </a:r>
            <a:endParaRPr sz="2800"/>
          </a:p>
        </p:txBody>
      </p:sp>
      <p:sp>
        <p:nvSpPr>
          <p:cNvPr id="394" name="Google Shape;394;p68"/>
          <p:cNvSpPr txBox="1"/>
          <p:nvPr>
            <p:ph idx="3" type="body"/>
          </p:nvPr>
        </p:nvSpPr>
        <p:spPr>
          <a:xfrm>
            <a:off x="9194625" y="1869600"/>
            <a:ext cx="2217600" cy="2102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sz="2200"/>
              <a:t>Mancanza di accesso al credito, ai prestiti e ai finanziamenti</a:t>
            </a:r>
            <a:endParaRPr sz="1800"/>
          </a:p>
        </p:txBody>
      </p:sp>
      <p:sp>
        <p:nvSpPr>
          <p:cNvPr id="395" name="Google Shape;395;p68"/>
          <p:cNvSpPr/>
          <p:nvPr/>
        </p:nvSpPr>
        <p:spPr>
          <a:xfrm>
            <a:off x="2304118" y="3475946"/>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rgbClr val="FF0066"/>
              </a:solidFill>
              <a:latin typeface="Calibri"/>
              <a:ea typeface="Calibri"/>
              <a:cs typeface="Calibri"/>
              <a:sym typeface="Calibri"/>
            </a:endParaRPr>
          </a:p>
        </p:txBody>
      </p:sp>
      <p:sp>
        <p:nvSpPr>
          <p:cNvPr id="396" name="Google Shape;396;p68"/>
          <p:cNvSpPr/>
          <p:nvPr/>
        </p:nvSpPr>
        <p:spPr>
          <a:xfrm>
            <a:off x="6246975" y="4721053"/>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97" name="Google Shape;397;p68"/>
          <p:cNvSpPr/>
          <p:nvPr/>
        </p:nvSpPr>
        <p:spPr>
          <a:xfrm>
            <a:off x="5783330" y="1380553"/>
            <a:ext cx="327183" cy="327179"/>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98" name="Google Shape;398;p68"/>
          <p:cNvSpPr/>
          <p:nvPr/>
        </p:nvSpPr>
        <p:spPr>
          <a:xfrm>
            <a:off x="11070006" y="1766767"/>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99" name="Google Shape;399;p68"/>
          <p:cNvSpPr/>
          <p:nvPr/>
        </p:nvSpPr>
        <p:spPr>
          <a:xfrm>
            <a:off x="8256535" y="2540125"/>
            <a:ext cx="388734" cy="415139"/>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pic>
        <p:nvPicPr>
          <p:cNvPr id="400" name="Google Shape;400;p68"/>
          <p:cNvPicPr preferRelativeResize="0"/>
          <p:nvPr/>
        </p:nvPicPr>
        <p:blipFill rotWithShape="1">
          <a:blip r:embed="rId3">
            <a:alphaModFix/>
          </a:blip>
          <a:srcRect b="62071" l="0" r="0" t="5667"/>
          <a:stretch/>
        </p:blipFill>
        <p:spPr>
          <a:xfrm>
            <a:off x="7167401" y="91692"/>
            <a:ext cx="4400726" cy="939838"/>
          </a:xfrm>
          <a:prstGeom prst="rect">
            <a:avLst/>
          </a:prstGeom>
          <a:noFill/>
          <a:ln>
            <a:noFill/>
          </a:ln>
        </p:spPr>
      </p:pic>
      <p:sp>
        <p:nvSpPr>
          <p:cNvPr id="401" name="Google Shape;401;p68"/>
          <p:cNvSpPr txBox="1"/>
          <p:nvPr>
            <p:ph idx="1" type="body"/>
          </p:nvPr>
        </p:nvSpPr>
        <p:spPr>
          <a:xfrm>
            <a:off x="7893862" y="5869034"/>
            <a:ext cx="4036882" cy="528754"/>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595959"/>
              </a:buClr>
              <a:buSzPts val="2200"/>
              <a:buNone/>
            </a:pPr>
            <a:r>
              <a:rPr i="1" lang="en-US" sz="2800">
                <a:solidFill>
                  <a:srgbClr val="10D2D2"/>
                </a:solidFill>
              </a:rPr>
              <a:t>Trova gli studi relativi</a:t>
            </a:r>
            <a:r>
              <a:rPr i="1" lang="en-US" sz="2800">
                <a:solidFill>
                  <a:srgbClr val="10D2D2"/>
                </a:solidFill>
              </a:rPr>
              <a:t> </a:t>
            </a:r>
            <a:r>
              <a:rPr i="1" lang="en-US" sz="2800" u="sng">
                <a:solidFill>
                  <a:schemeClr val="hlink"/>
                </a:solidFill>
                <a:hlinkClick r:id="rId4"/>
              </a:rPr>
              <a:t>QUI</a:t>
            </a:r>
            <a:r>
              <a:rPr i="1" lang="en-US" sz="2800">
                <a:solidFill>
                  <a:srgbClr val="10D2D2"/>
                </a:solidFill>
              </a:rPr>
              <a:t>!</a:t>
            </a:r>
            <a:endParaRPr i="1" sz="2800">
              <a:solidFill>
                <a:srgbClr val="10D2D2"/>
              </a:solidFill>
            </a:endParaRPr>
          </a:p>
        </p:txBody>
      </p:sp>
      <p:sp>
        <p:nvSpPr>
          <p:cNvPr id="402" name="Google Shape;402;p68"/>
          <p:cNvSpPr txBox="1"/>
          <p:nvPr>
            <p:ph idx="3" type="body"/>
          </p:nvPr>
        </p:nvSpPr>
        <p:spPr>
          <a:xfrm>
            <a:off x="536608" y="3893736"/>
            <a:ext cx="2086600" cy="53881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chemeClr val="hlink"/>
                </a:solidFill>
                <a:hlinkClick r:id="rId5"/>
              </a:rPr>
              <a:t>Maggiori informazioni </a:t>
            </a:r>
            <a:endParaRPr>
              <a:solidFill>
                <a:srgbClr val="006666"/>
              </a:solidFill>
            </a:endParaRPr>
          </a:p>
        </p:txBody>
      </p:sp>
      <p:sp>
        <p:nvSpPr>
          <p:cNvPr id="403" name="Google Shape;403;p68"/>
          <p:cNvSpPr txBox="1"/>
          <p:nvPr>
            <p:ph idx="3" type="body"/>
          </p:nvPr>
        </p:nvSpPr>
        <p:spPr>
          <a:xfrm>
            <a:off x="4983818" y="5354268"/>
            <a:ext cx="2086600" cy="53881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chemeClr val="hlink"/>
                </a:solidFill>
                <a:hlinkClick r:id="rId6"/>
              </a:rPr>
              <a:t>Maggiori informazioni </a:t>
            </a:r>
            <a:endParaRPr>
              <a:solidFill>
                <a:srgbClr val="006666"/>
              </a:solidFill>
            </a:endParaRPr>
          </a:p>
        </p:txBody>
      </p:sp>
      <p:sp>
        <p:nvSpPr>
          <p:cNvPr id="404" name="Google Shape;404;p68"/>
          <p:cNvSpPr txBox="1"/>
          <p:nvPr>
            <p:ph idx="3" type="body"/>
          </p:nvPr>
        </p:nvSpPr>
        <p:spPr>
          <a:xfrm>
            <a:off x="3727754" y="1353625"/>
            <a:ext cx="2086600" cy="53881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chemeClr val="hlink"/>
                </a:solidFill>
                <a:hlinkClick r:id="rId7"/>
              </a:rPr>
              <a:t>Maggiori informazioni </a:t>
            </a:r>
            <a:endParaRPr>
              <a:solidFill>
                <a:srgbClr val="006666"/>
              </a:solidFill>
            </a:endParaRPr>
          </a:p>
        </p:txBody>
      </p:sp>
      <p:sp>
        <p:nvSpPr>
          <p:cNvPr id="405" name="Google Shape;405;p68"/>
          <p:cNvSpPr txBox="1"/>
          <p:nvPr>
            <p:ph idx="3" type="body"/>
          </p:nvPr>
        </p:nvSpPr>
        <p:spPr>
          <a:xfrm>
            <a:off x="8859200" y="1084218"/>
            <a:ext cx="2086600" cy="53881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chemeClr val="hlink"/>
                </a:solidFill>
                <a:hlinkClick r:id="rId8"/>
              </a:rPr>
              <a:t>Maggiori informazioni </a:t>
            </a:r>
            <a:endParaRPr>
              <a:solidFill>
                <a:srgbClr val="006666"/>
              </a:solidFill>
            </a:endParaRPr>
          </a:p>
        </p:txBody>
      </p:sp>
      <p:sp>
        <p:nvSpPr>
          <p:cNvPr id="406" name="Google Shape;406;p68"/>
          <p:cNvSpPr txBox="1"/>
          <p:nvPr>
            <p:ph idx="3" type="body"/>
          </p:nvPr>
        </p:nvSpPr>
        <p:spPr>
          <a:xfrm>
            <a:off x="10281012" y="1251104"/>
            <a:ext cx="2086600" cy="53881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chemeClr val="hlink"/>
                </a:solidFill>
                <a:hlinkClick r:id="rId9"/>
              </a:rPr>
              <a:t>Maggiori informazioni </a:t>
            </a:r>
            <a:endParaRPr>
              <a:solidFill>
                <a:srgbClr val="006666"/>
              </a:solidFill>
            </a:endParaRPr>
          </a:p>
        </p:txBody>
      </p:sp>
      <p:sp>
        <p:nvSpPr>
          <p:cNvPr id="407" name="Google Shape;407;p68"/>
          <p:cNvSpPr txBox="1"/>
          <p:nvPr>
            <p:ph idx="3" type="body"/>
          </p:nvPr>
        </p:nvSpPr>
        <p:spPr>
          <a:xfrm>
            <a:off x="3097250" y="5433692"/>
            <a:ext cx="2086500" cy="538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chemeClr val="hlink"/>
                </a:solidFill>
                <a:hlinkClick r:id="rId10"/>
              </a:rPr>
              <a:t>Maggiori informazioni </a:t>
            </a:r>
            <a:endParaRPr>
              <a:solidFill>
                <a:srgbClr val="006666"/>
              </a:solidFill>
            </a:endParaRPr>
          </a:p>
        </p:txBody>
      </p:sp>
      <p:sp>
        <p:nvSpPr>
          <p:cNvPr id="408" name="Google Shape;408;p68"/>
          <p:cNvSpPr txBox="1"/>
          <p:nvPr>
            <p:ph idx="3" type="body"/>
          </p:nvPr>
        </p:nvSpPr>
        <p:spPr>
          <a:xfrm>
            <a:off x="8983406" y="4433308"/>
            <a:ext cx="2086600" cy="53881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chemeClr val="hlink"/>
                </a:solidFill>
                <a:hlinkClick r:id="rId11"/>
              </a:rPr>
              <a:t>Maggiori informazioni </a:t>
            </a:r>
            <a:endParaRPr>
              <a:solidFill>
                <a:srgbClr val="006666"/>
              </a:solidFill>
            </a:endParaRPr>
          </a:p>
        </p:txBody>
      </p:sp>
      <p:sp>
        <p:nvSpPr>
          <p:cNvPr id="409" name="Google Shape;409;p68"/>
          <p:cNvSpPr txBox="1"/>
          <p:nvPr>
            <p:ph idx="3" type="body"/>
          </p:nvPr>
        </p:nvSpPr>
        <p:spPr>
          <a:xfrm>
            <a:off x="7199084" y="1725400"/>
            <a:ext cx="2086500" cy="538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u="sng">
                <a:solidFill>
                  <a:schemeClr val="hlink"/>
                </a:solidFill>
                <a:hlinkClick r:id="rId12"/>
              </a:rPr>
              <a:t>Maggiori informazioni </a:t>
            </a:r>
            <a:endParaRPr>
              <a:solidFill>
                <a:srgbClr val="006666"/>
              </a:solidFill>
            </a:endParaRPr>
          </a:p>
        </p:txBody>
      </p:sp>
      <p:sp>
        <p:nvSpPr>
          <p:cNvPr id="410" name="Google Shape;410;p68"/>
          <p:cNvSpPr/>
          <p:nvPr/>
        </p:nvSpPr>
        <p:spPr>
          <a:xfrm>
            <a:off x="3794866" y="6225155"/>
            <a:ext cx="3095719"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i="1" lang="en-US" sz="1800">
                <a:solidFill>
                  <a:srgbClr val="0070C0"/>
                </a:solidFill>
                <a:latin typeface="Calibri"/>
                <a:ea typeface="Calibri"/>
                <a:cs typeface="Calibri"/>
                <a:sym typeface="Calibri"/>
              </a:rPr>
              <a:t>Clicca sui</a:t>
            </a:r>
            <a:r>
              <a:rPr i="1" lang="en-US" sz="1800">
                <a:solidFill>
                  <a:srgbClr val="FF0066"/>
                </a:solidFill>
                <a:latin typeface="Calibri"/>
                <a:ea typeface="Calibri"/>
                <a:cs typeface="Calibri"/>
                <a:sym typeface="Calibri"/>
              </a:rPr>
              <a:t> link di maggiori informazioni</a:t>
            </a:r>
            <a:r>
              <a:rPr i="1" lang="en-US" sz="1800">
                <a:solidFill>
                  <a:srgbClr val="0070C0"/>
                </a:solidFill>
                <a:latin typeface="Calibri"/>
                <a:ea typeface="Calibri"/>
                <a:cs typeface="Calibri"/>
                <a:sym typeface="Calibri"/>
              </a:rPr>
              <a:t> qui sopra!</a:t>
            </a:r>
            <a:endParaRPr b="0" i="0" sz="1400" u="none" cap="none" strike="noStrike">
              <a:solidFill>
                <a:srgbClr val="000000"/>
              </a:solidFill>
              <a:latin typeface="Arial"/>
              <a:ea typeface="Arial"/>
              <a:cs typeface="Arial"/>
              <a:sym typeface="Arial"/>
            </a:endParaRPr>
          </a:p>
        </p:txBody>
      </p:sp>
      <p:sp>
        <p:nvSpPr>
          <p:cNvPr id="411" name="Google Shape;411;p68"/>
          <p:cNvSpPr/>
          <p:nvPr/>
        </p:nvSpPr>
        <p:spPr>
          <a:xfrm>
            <a:off x="10280997" y="6271325"/>
            <a:ext cx="1597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chemeClr val="lt1"/>
                </a:solidFill>
              </a:rPr>
              <a:t>Pagine</a:t>
            </a:r>
            <a:r>
              <a:rPr b="0" i="0" lang="en-US" sz="1400" u="none" cap="none" strike="noStrike">
                <a:solidFill>
                  <a:schemeClr val="lt1"/>
                </a:solidFill>
                <a:latin typeface="Arial"/>
                <a:ea typeface="Arial"/>
                <a:cs typeface="Arial"/>
                <a:sym typeface="Arial"/>
              </a:rPr>
              <a:t> 50-62</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9"/>
          <p:cNvSpPr txBox="1"/>
          <p:nvPr>
            <p:ph idx="1" type="body"/>
          </p:nvPr>
        </p:nvSpPr>
        <p:spPr>
          <a:xfrm>
            <a:off x="3428769" y="2646006"/>
            <a:ext cx="2534700" cy="76230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115000"/>
              </a:lnSpc>
              <a:spcBef>
                <a:spcPts val="0"/>
              </a:spcBef>
              <a:spcAft>
                <a:spcPts val="0"/>
              </a:spcAft>
              <a:buNone/>
            </a:pPr>
            <a:r>
              <a:rPr b="1" lang="en-US" sz="2000">
                <a:solidFill>
                  <a:srgbClr val="EC34AF"/>
                </a:solidFill>
              </a:rPr>
              <a:t>CONOSCENZE</a:t>
            </a:r>
            <a:endParaRPr b="1" sz="2000">
              <a:solidFill>
                <a:srgbClr val="EC34AF"/>
              </a:solidFill>
            </a:endParaRPr>
          </a:p>
          <a:p>
            <a:pPr indent="0" lvl="0" marL="0" rtl="0" algn="l">
              <a:lnSpc>
                <a:spcPct val="115000"/>
              </a:lnSpc>
              <a:spcBef>
                <a:spcPts val="0"/>
              </a:spcBef>
              <a:spcAft>
                <a:spcPts val="0"/>
              </a:spcAft>
              <a:buNone/>
            </a:pPr>
            <a:r>
              <a:rPr b="1" lang="en-US" sz="2000">
                <a:solidFill>
                  <a:srgbClr val="EC34AF"/>
                </a:solidFill>
              </a:rPr>
              <a:t>COMPETENZE</a:t>
            </a:r>
            <a:endParaRPr b="1" sz="2000">
              <a:solidFill>
                <a:srgbClr val="EC34AF"/>
              </a:solidFill>
            </a:endParaRPr>
          </a:p>
          <a:p>
            <a:pPr indent="-228600" lvl="0" marL="228600" rtl="0" algn="ctr">
              <a:lnSpc>
                <a:spcPct val="90000"/>
              </a:lnSpc>
              <a:spcBef>
                <a:spcPts val="0"/>
              </a:spcBef>
              <a:spcAft>
                <a:spcPts val="0"/>
              </a:spcAft>
              <a:buClr>
                <a:srgbClr val="595959"/>
              </a:buClr>
              <a:buSzPct val="120000"/>
              <a:buNone/>
            </a:pPr>
            <a:r>
              <a:t/>
            </a:r>
            <a:endParaRPr b="1" sz="2000">
              <a:solidFill>
                <a:srgbClr val="EC34AF"/>
              </a:solidFill>
            </a:endParaRPr>
          </a:p>
        </p:txBody>
      </p:sp>
      <p:sp>
        <p:nvSpPr>
          <p:cNvPr id="417" name="Google Shape;417;p69"/>
          <p:cNvSpPr txBox="1"/>
          <p:nvPr>
            <p:ph idx="2" type="body"/>
          </p:nvPr>
        </p:nvSpPr>
        <p:spPr>
          <a:xfrm>
            <a:off x="1253156" y="3041861"/>
            <a:ext cx="1935935" cy="345987"/>
          </a:xfrm>
          <a:prstGeom prst="rect">
            <a:avLst/>
          </a:prstGeom>
          <a:noFill/>
          <a:ln>
            <a:noFill/>
          </a:ln>
        </p:spPr>
        <p:txBody>
          <a:bodyPr anchorCtr="0" anchor="t" bIns="45700" lIns="91425" spcFirstLastPara="1" rIns="91425" wrap="square" tIns="45700">
            <a:normAutofit lnSpcReduction="10000"/>
          </a:bodyPr>
          <a:lstStyle/>
          <a:p>
            <a:pPr indent="-228600" lvl="0" marL="228600" rtl="0" algn="ctr">
              <a:lnSpc>
                <a:spcPct val="90000"/>
              </a:lnSpc>
              <a:spcBef>
                <a:spcPts val="0"/>
              </a:spcBef>
              <a:spcAft>
                <a:spcPts val="0"/>
              </a:spcAft>
              <a:buClr>
                <a:srgbClr val="595959"/>
              </a:buClr>
              <a:buSzPts val="2400"/>
              <a:buNone/>
            </a:pPr>
            <a:r>
              <a:rPr b="1" lang="en-US" sz="2000">
                <a:solidFill>
                  <a:srgbClr val="EC34AF"/>
                </a:solidFill>
              </a:rPr>
              <a:t>MOTIVAZIONE</a:t>
            </a:r>
            <a:endParaRPr b="1" sz="2000">
              <a:solidFill>
                <a:srgbClr val="EC34AF"/>
              </a:solidFill>
            </a:endParaRPr>
          </a:p>
        </p:txBody>
      </p:sp>
      <p:sp>
        <p:nvSpPr>
          <p:cNvPr id="418" name="Google Shape;418;p69"/>
          <p:cNvSpPr txBox="1"/>
          <p:nvPr>
            <p:ph idx="3" type="body"/>
          </p:nvPr>
        </p:nvSpPr>
        <p:spPr>
          <a:xfrm>
            <a:off x="5168250" y="4535951"/>
            <a:ext cx="1732800" cy="16974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None/>
            </a:pPr>
            <a:r>
              <a:rPr lang="en-US"/>
              <a:t>AMICI</a:t>
            </a:r>
            <a:endParaRPr/>
          </a:p>
          <a:p>
            <a:pPr indent="0" lvl="0" marL="0" rtl="0" algn="l">
              <a:lnSpc>
                <a:spcPct val="115000"/>
              </a:lnSpc>
              <a:spcBef>
                <a:spcPts val="0"/>
              </a:spcBef>
              <a:spcAft>
                <a:spcPts val="0"/>
              </a:spcAft>
              <a:buNone/>
            </a:pPr>
            <a:r>
              <a:rPr lang="en-US"/>
              <a:t>FAMIGLIA</a:t>
            </a:r>
            <a:endParaRPr/>
          </a:p>
          <a:p>
            <a:pPr indent="0" lvl="0" marL="0" rtl="0" algn="l">
              <a:lnSpc>
                <a:spcPct val="115000"/>
              </a:lnSpc>
              <a:spcBef>
                <a:spcPts val="0"/>
              </a:spcBef>
              <a:spcAft>
                <a:spcPts val="0"/>
              </a:spcAft>
              <a:buNone/>
            </a:pPr>
            <a:r>
              <a:rPr lang="en-US"/>
              <a:t>MENTORI</a:t>
            </a:r>
            <a:endParaRPr/>
          </a:p>
          <a:p>
            <a:pPr indent="0" lvl="0" marL="0" rtl="0" algn="ctr">
              <a:lnSpc>
                <a:spcPct val="90000"/>
              </a:lnSpc>
              <a:spcBef>
                <a:spcPts val="600"/>
              </a:spcBef>
              <a:spcAft>
                <a:spcPts val="0"/>
              </a:spcAft>
              <a:buClr>
                <a:srgbClr val="595959"/>
              </a:buClr>
              <a:buSzPts val="2400"/>
              <a:buNone/>
            </a:pPr>
            <a:r>
              <a:t/>
            </a:r>
            <a:endParaRPr/>
          </a:p>
        </p:txBody>
      </p:sp>
      <p:sp>
        <p:nvSpPr>
          <p:cNvPr id="419" name="Google Shape;419;p69"/>
          <p:cNvSpPr txBox="1"/>
          <p:nvPr>
            <p:ph idx="4" type="body"/>
          </p:nvPr>
        </p:nvSpPr>
        <p:spPr>
          <a:xfrm>
            <a:off x="6826187" y="4542699"/>
            <a:ext cx="2133779" cy="152427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5000"/>
              </a:lnSpc>
              <a:spcBef>
                <a:spcPts val="0"/>
              </a:spcBef>
              <a:spcAft>
                <a:spcPts val="0"/>
              </a:spcAft>
              <a:buNone/>
            </a:pPr>
            <a:r>
              <a:rPr lang="en-US" sz="2388"/>
              <a:t>PROGRAMMI DI FINANZIAMENTO</a:t>
            </a:r>
            <a:endParaRPr sz="2388"/>
          </a:p>
          <a:p>
            <a:pPr indent="0" lvl="0" marL="0" rtl="0" algn="l">
              <a:lnSpc>
                <a:spcPct val="115000"/>
              </a:lnSpc>
              <a:spcBef>
                <a:spcPts val="0"/>
              </a:spcBef>
              <a:spcAft>
                <a:spcPts val="0"/>
              </a:spcAft>
              <a:buNone/>
            </a:pPr>
            <a:r>
              <a:rPr lang="en-US" sz="2388"/>
              <a:t>PRESTITI</a:t>
            </a:r>
            <a:endParaRPr sz="2388"/>
          </a:p>
          <a:p>
            <a:pPr indent="0" lvl="0" marL="0" rtl="0" algn="l">
              <a:lnSpc>
                <a:spcPct val="115000"/>
              </a:lnSpc>
              <a:spcBef>
                <a:spcPts val="0"/>
              </a:spcBef>
              <a:spcAft>
                <a:spcPts val="0"/>
              </a:spcAft>
              <a:buNone/>
            </a:pPr>
            <a:r>
              <a:t/>
            </a:r>
            <a:endParaRPr/>
          </a:p>
          <a:p>
            <a:pPr indent="0" lvl="0" marL="0" rtl="0" algn="ctr">
              <a:lnSpc>
                <a:spcPct val="90000"/>
              </a:lnSpc>
              <a:spcBef>
                <a:spcPts val="0"/>
              </a:spcBef>
              <a:spcAft>
                <a:spcPts val="0"/>
              </a:spcAft>
              <a:buClr>
                <a:srgbClr val="595959"/>
              </a:buClr>
              <a:buSzPct val="100000"/>
              <a:buNone/>
            </a:pPr>
            <a:r>
              <a:t/>
            </a:r>
            <a:endParaRPr/>
          </a:p>
        </p:txBody>
      </p:sp>
      <p:sp>
        <p:nvSpPr>
          <p:cNvPr id="420" name="Google Shape;420;p69"/>
          <p:cNvSpPr txBox="1"/>
          <p:nvPr>
            <p:ph idx="5" type="body"/>
          </p:nvPr>
        </p:nvSpPr>
        <p:spPr>
          <a:xfrm>
            <a:off x="9101500" y="4557650"/>
            <a:ext cx="2534700" cy="1697400"/>
          </a:xfrm>
          <a:prstGeom prst="rect">
            <a:avLst/>
          </a:prstGeom>
          <a:noFill/>
          <a:ln>
            <a:noFill/>
          </a:ln>
        </p:spPr>
        <p:txBody>
          <a:bodyPr anchorCtr="0" anchor="t" bIns="45700" lIns="91425" spcFirstLastPara="1" rIns="91425" wrap="square" tIns="45700">
            <a:normAutofit fontScale="55000"/>
          </a:bodyPr>
          <a:lstStyle/>
          <a:p>
            <a:pPr indent="0" lvl="0" marL="0" rtl="0" algn="l">
              <a:lnSpc>
                <a:spcPct val="115000"/>
              </a:lnSpc>
              <a:spcBef>
                <a:spcPts val="0"/>
              </a:spcBef>
              <a:spcAft>
                <a:spcPts val="0"/>
              </a:spcAft>
              <a:buNone/>
            </a:pPr>
            <a:r>
              <a:rPr lang="en-US" sz="3342"/>
              <a:t>MENTORING</a:t>
            </a:r>
            <a:endParaRPr sz="3342"/>
          </a:p>
          <a:p>
            <a:pPr indent="0" lvl="0" marL="0" rtl="0" algn="l">
              <a:lnSpc>
                <a:spcPct val="115000"/>
              </a:lnSpc>
              <a:spcBef>
                <a:spcPts val="0"/>
              </a:spcBef>
              <a:spcAft>
                <a:spcPts val="0"/>
              </a:spcAft>
              <a:buNone/>
            </a:pPr>
            <a:r>
              <a:rPr lang="en-US" sz="3342"/>
              <a:t>FIDUCIA IN SE STESSI</a:t>
            </a:r>
            <a:endParaRPr sz="3342"/>
          </a:p>
          <a:p>
            <a:pPr indent="0" lvl="0" marL="0" rtl="0" algn="l">
              <a:lnSpc>
                <a:spcPct val="115000"/>
              </a:lnSpc>
              <a:spcBef>
                <a:spcPts val="0"/>
              </a:spcBef>
              <a:spcAft>
                <a:spcPts val="0"/>
              </a:spcAft>
              <a:buNone/>
            </a:pPr>
            <a:r>
              <a:rPr lang="en-US" sz="3342"/>
              <a:t>LIBERTA</a:t>
            </a:r>
            <a:endParaRPr sz="3342"/>
          </a:p>
          <a:p>
            <a:pPr indent="0" lvl="0" marL="0" rtl="0" algn="ctr">
              <a:lnSpc>
                <a:spcPct val="90000"/>
              </a:lnSpc>
              <a:spcBef>
                <a:spcPts val="600"/>
              </a:spcBef>
              <a:spcAft>
                <a:spcPts val="0"/>
              </a:spcAft>
              <a:buClr>
                <a:srgbClr val="595959"/>
              </a:buClr>
              <a:buSzPct val="108108"/>
              <a:buNone/>
            </a:pPr>
            <a:r>
              <a:t/>
            </a:r>
            <a:endParaRPr/>
          </a:p>
          <a:p>
            <a:pPr indent="-228600" lvl="0" marL="228600" rtl="0" algn="ctr">
              <a:lnSpc>
                <a:spcPct val="90000"/>
              </a:lnSpc>
              <a:spcBef>
                <a:spcPts val="0"/>
              </a:spcBef>
              <a:spcAft>
                <a:spcPts val="0"/>
              </a:spcAft>
              <a:buClr>
                <a:srgbClr val="595959"/>
              </a:buClr>
              <a:buSzPct val="108108"/>
              <a:buNone/>
            </a:pPr>
            <a:r>
              <a:t/>
            </a:r>
            <a:endParaRPr/>
          </a:p>
        </p:txBody>
      </p:sp>
      <p:sp>
        <p:nvSpPr>
          <p:cNvPr id="421" name="Google Shape;421;p69"/>
          <p:cNvSpPr txBox="1"/>
          <p:nvPr>
            <p:ph idx="6" type="body"/>
          </p:nvPr>
        </p:nvSpPr>
        <p:spPr>
          <a:xfrm>
            <a:off x="10764" y="528090"/>
            <a:ext cx="12181236" cy="58222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595959"/>
              </a:buClr>
              <a:buSzPts val="3600"/>
              <a:buNone/>
            </a:pPr>
            <a:r>
              <a:rPr lang="en-US" sz="3200">
                <a:solidFill>
                  <a:srgbClr val="0070C0"/>
                </a:solidFill>
              </a:rPr>
              <a:t>Come superare sfide e difficoltà</a:t>
            </a:r>
            <a:endParaRPr sz="3200">
              <a:solidFill>
                <a:srgbClr val="0070C0"/>
              </a:solidFill>
            </a:endParaRPr>
          </a:p>
        </p:txBody>
      </p:sp>
      <p:sp>
        <p:nvSpPr>
          <p:cNvPr id="422" name="Google Shape;422;p69"/>
          <p:cNvSpPr txBox="1"/>
          <p:nvPr/>
        </p:nvSpPr>
        <p:spPr>
          <a:xfrm>
            <a:off x="6777476" y="2646083"/>
            <a:ext cx="2534829" cy="762171"/>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400"/>
              <a:buFont typeface="Arial"/>
              <a:buNone/>
            </a:pPr>
            <a:r>
              <a:rPr b="1" lang="en-US" sz="2000">
                <a:solidFill>
                  <a:srgbClr val="EC34AF"/>
                </a:solidFill>
                <a:latin typeface="Calibri"/>
                <a:ea typeface="Calibri"/>
                <a:cs typeface="Calibri"/>
                <a:sym typeface="Calibri"/>
              </a:rPr>
              <a:t>INDIPENDENZA</a:t>
            </a:r>
            <a:endParaRPr b="1" i="0" sz="2000" u="none" cap="none" strike="noStrike">
              <a:solidFill>
                <a:srgbClr val="EC34AF"/>
              </a:solidFill>
              <a:latin typeface="Calibri"/>
              <a:ea typeface="Calibri"/>
              <a:cs typeface="Calibri"/>
              <a:sym typeface="Calibri"/>
            </a:endParaRPr>
          </a:p>
        </p:txBody>
      </p:sp>
      <p:sp>
        <p:nvSpPr>
          <p:cNvPr id="423" name="Google Shape;423;p69"/>
          <p:cNvSpPr txBox="1"/>
          <p:nvPr/>
        </p:nvSpPr>
        <p:spPr>
          <a:xfrm>
            <a:off x="4864238" y="3077207"/>
            <a:ext cx="2534829" cy="762171"/>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2400"/>
              <a:buFont typeface="Arial"/>
              <a:buNone/>
            </a:pPr>
            <a:r>
              <a:rPr b="1" lang="en-US" sz="2000">
                <a:solidFill>
                  <a:srgbClr val="EC34AF"/>
                </a:solidFill>
                <a:latin typeface="Calibri"/>
                <a:ea typeface="Calibri"/>
                <a:cs typeface="Calibri"/>
                <a:sym typeface="Calibri"/>
              </a:rPr>
              <a:t>CHIEDI AIUTO</a:t>
            </a:r>
            <a:endParaRPr b="1" i="0" sz="2000" u="none" cap="none" strike="noStrike">
              <a:solidFill>
                <a:srgbClr val="EC34AF"/>
              </a:solidFill>
              <a:latin typeface="Calibri"/>
              <a:ea typeface="Calibri"/>
              <a:cs typeface="Calibri"/>
              <a:sym typeface="Calibri"/>
            </a:endParaRPr>
          </a:p>
        </p:txBody>
      </p:sp>
      <p:sp>
        <p:nvSpPr>
          <p:cNvPr id="424" name="Google Shape;424;p69"/>
          <p:cNvSpPr txBox="1"/>
          <p:nvPr/>
        </p:nvSpPr>
        <p:spPr>
          <a:xfrm>
            <a:off x="9074225" y="2826000"/>
            <a:ext cx="1732800" cy="582300"/>
          </a:xfrm>
          <a:prstGeom prst="rect">
            <a:avLst/>
          </a:prstGeom>
          <a:noFill/>
          <a:ln>
            <a:noFill/>
          </a:ln>
        </p:spPr>
        <p:txBody>
          <a:bodyPr anchorCtr="0" anchor="t" bIns="45700" lIns="91425" spcFirstLastPara="1" rIns="91425" wrap="square" tIns="45700">
            <a:normAutofit fontScale="92500"/>
          </a:bodyPr>
          <a:lstStyle/>
          <a:p>
            <a:pPr indent="-228600" lvl="0" marL="228600" marR="0" rtl="0" algn="ctr">
              <a:lnSpc>
                <a:spcPct val="80000"/>
              </a:lnSpc>
              <a:spcBef>
                <a:spcPts val="0"/>
              </a:spcBef>
              <a:spcAft>
                <a:spcPts val="0"/>
              </a:spcAft>
              <a:buClr>
                <a:srgbClr val="595959"/>
              </a:buClr>
              <a:buSzPct val="126315"/>
              <a:buFont typeface="Arial"/>
              <a:buNone/>
            </a:pPr>
            <a:r>
              <a:rPr b="1" lang="en-US" sz="1900">
                <a:solidFill>
                  <a:srgbClr val="EC34AF"/>
                </a:solidFill>
                <a:latin typeface="Calibri"/>
                <a:ea typeface="Calibri"/>
                <a:cs typeface="Calibri"/>
                <a:sym typeface="Calibri"/>
              </a:rPr>
              <a:t>EMPOWERMENT FEMMINILE </a:t>
            </a:r>
            <a:endParaRPr b="1" i="0" sz="1900" u="none" cap="none" strike="noStrike">
              <a:solidFill>
                <a:srgbClr val="EC34AF"/>
              </a:solidFill>
              <a:latin typeface="Calibri"/>
              <a:ea typeface="Calibri"/>
              <a:cs typeface="Calibri"/>
              <a:sym typeface="Calibri"/>
            </a:endParaRPr>
          </a:p>
        </p:txBody>
      </p:sp>
      <p:sp>
        <p:nvSpPr>
          <p:cNvPr id="425" name="Google Shape;425;p69"/>
          <p:cNvSpPr txBox="1"/>
          <p:nvPr/>
        </p:nvSpPr>
        <p:spPr>
          <a:xfrm>
            <a:off x="3293992" y="4549958"/>
            <a:ext cx="1732731" cy="1237497"/>
          </a:xfrm>
          <a:prstGeom prst="rect">
            <a:avLst/>
          </a:prstGeom>
          <a:noFill/>
          <a:ln>
            <a:noFill/>
          </a:ln>
        </p:spPr>
        <p:txBody>
          <a:bodyPr anchorCtr="0" anchor="t" bIns="45700" lIns="91425" spcFirstLastPara="1" rIns="91425" wrap="square" tIns="45700">
            <a:normAutofit fontScale="85000"/>
          </a:bodyPr>
          <a:lstStyle/>
          <a:p>
            <a:pPr indent="0" lvl="0" marL="0" rtl="0" algn="l">
              <a:lnSpc>
                <a:spcPct val="115000"/>
              </a:lnSpc>
              <a:spcBef>
                <a:spcPts val="0"/>
              </a:spcBef>
              <a:spcAft>
                <a:spcPts val="0"/>
              </a:spcAft>
              <a:buNone/>
            </a:pPr>
            <a:r>
              <a:rPr lang="en-US" sz="2400">
                <a:solidFill>
                  <a:srgbClr val="595959"/>
                </a:solidFill>
                <a:latin typeface="Calibri"/>
                <a:ea typeface="Calibri"/>
                <a:cs typeface="Calibri"/>
                <a:sym typeface="Calibri"/>
              </a:rPr>
              <a:t>SEMINARI</a:t>
            </a:r>
            <a:endParaRPr sz="2400">
              <a:solidFill>
                <a:srgbClr val="595959"/>
              </a:solidFill>
              <a:latin typeface="Calibri"/>
              <a:ea typeface="Calibri"/>
              <a:cs typeface="Calibri"/>
              <a:sym typeface="Calibri"/>
            </a:endParaRPr>
          </a:p>
          <a:p>
            <a:pPr indent="0" lvl="0" marL="0" rtl="0" algn="l">
              <a:lnSpc>
                <a:spcPct val="115000"/>
              </a:lnSpc>
              <a:spcBef>
                <a:spcPts val="0"/>
              </a:spcBef>
              <a:spcAft>
                <a:spcPts val="0"/>
              </a:spcAft>
              <a:buNone/>
            </a:pPr>
            <a:r>
              <a:rPr lang="en-US" sz="2400">
                <a:solidFill>
                  <a:srgbClr val="595959"/>
                </a:solidFill>
                <a:latin typeface="Calibri"/>
                <a:ea typeface="Calibri"/>
                <a:cs typeface="Calibri"/>
                <a:sym typeface="Calibri"/>
              </a:rPr>
              <a:t>FORMAZIONE</a:t>
            </a:r>
            <a:endParaRPr sz="2400">
              <a:solidFill>
                <a:srgbClr val="595959"/>
              </a:solidFill>
              <a:latin typeface="Calibri"/>
              <a:ea typeface="Calibri"/>
              <a:cs typeface="Calibri"/>
              <a:sym typeface="Calibri"/>
            </a:endParaRPr>
          </a:p>
          <a:p>
            <a:pPr indent="0" lvl="0" marL="0" marR="0" rtl="0" algn="ctr">
              <a:lnSpc>
                <a:spcPct val="90000"/>
              </a:lnSpc>
              <a:spcBef>
                <a:spcPts val="600"/>
              </a:spcBef>
              <a:spcAft>
                <a:spcPts val="0"/>
              </a:spcAft>
              <a:buClr>
                <a:srgbClr val="595959"/>
              </a:buClr>
              <a:buSzPct val="100000"/>
              <a:buFont typeface="Arial"/>
              <a:buNone/>
            </a:pPr>
            <a:r>
              <a:t/>
            </a:r>
            <a:endParaRPr sz="2400">
              <a:solidFill>
                <a:srgbClr val="595959"/>
              </a:solidFill>
              <a:latin typeface="Calibri"/>
              <a:ea typeface="Calibri"/>
              <a:cs typeface="Calibri"/>
              <a:sym typeface="Calibri"/>
            </a:endParaRPr>
          </a:p>
        </p:txBody>
      </p:sp>
      <p:sp>
        <p:nvSpPr>
          <p:cNvPr id="426" name="Google Shape;426;p69"/>
          <p:cNvSpPr txBox="1"/>
          <p:nvPr/>
        </p:nvSpPr>
        <p:spPr>
          <a:xfrm>
            <a:off x="1358050" y="4557650"/>
            <a:ext cx="1732800" cy="21249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115000"/>
              </a:lnSpc>
              <a:spcBef>
                <a:spcPts val="0"/>
              </a:spcBef>
              <a:spcAft>
                <a:spcPts val="0"/>
              </a:spcAft>
              <a:buNone/>
            </a:pPr>
            <a:r>
              <a:rPr lang="en-US" sz="2629">
                <a:solidFill>
                  <a:srgbClr val="595959"/>
                </a:solidFill>
                <a:latin typeface="Calibri"/>
                <a:ea typeface="Calibri"/>
                <a:cs typeface="Calibri"/>
                <a:sym typeface="Calibri"/>
              </a:rPr>
              <a:t>TROVA CIÒ CHE TI PIACE:</a:t>
            </a:r>
            <a:endParaRPr sz="2629">
              <a:solidFill>
                <a:srgbClr val="595959"/>
              </a:solidFill>
              <a:latin typeface="Calibri"/>
              <a:ea typeface="Calibri"/>
              <a:cs typeface="Calibri"/>
              <a:sym typeface="Calibri"/>
            </a:endParaRPr>
          </a:p>
          <a:p>
            <a:pPr indent="0" lvl="0" marL="0" rtl="0" algn="l">
              <a:lnSpc>
                <a:spcPct val="115000"/>
              </a:lnSpc>
              <a:spcBef>
                <a:spcPts val="0"/>
              </a:spcBef>
              <a:spcAft>
                <a:spcPts val="0"/>
              </a:spcAft>
              <a:buNone/>
            </a:pPr>
            <a:r>
              <a:rPr lang="en-US" sz="2629">
                <a:solidFill>
                  <a:srgbClr val="595959"/>
                </a:solidFill>
                <a:latin typeface="Calibri"/>
                <a:ea typeface="Calibri"/>
                <a:cs typeface="Calibri"/>
                <a:sym typeface="Calibri"/>
              </a:rPr>
              <a:t>HOBBIES</a:t>
            </a:r>
            <a:endParaRPr sz="2629">
              <a:solidFill>
                <a:srgbClr val="595959"/>
              </a:solidFill>
              <a:latin typeface="Calibri"/>
              <a:ea typeface="Calibri"/>
              <a:cs typeface="Calibri"/>
              <a:sym typeface="Calibri"/>
            </a:endParaRPr>
          </a:p>
          <a:p>
            <a:pPr indent="0" lvl="0" marL="0" rtl="0" algn="l">
              <a:lnSpc>
                <a:spcPct val="115000"/>
              </a:lnSpc>
              <a:spcBef>
                <a:spcPts val="0"/>
              </a:spcBef>
              <a:spcAft>
                <a:spcPts val="0"/>
              </a:spcAft>
              <a:buNone/>
            </a:pPr>
            <a:r>
              <a:rPr lang="en-US" sz="2629">
                <a:solidFill>
                  <a:srgbClr val="595959"/>
                </a:solidFill>
                <a:latin typeface="Calibri"/>
                <a:ea typeface="Calibri"/>
                <a:cs typeface="Calibri"/>
                <a:sym typeface="Calibri"/>
              </a:rPr>
              <a:t>STUDI</a:t>
            </a:r>
            <a:endParaRPr sz="2629">
              <a:solidFill>
                <a:srgbClr val="595959"/>
              </a:solidFill>
              <a:latin typeface="Calibri"/>
              <a:ea typeface="Calibri"/>
              <a:cs typeface="Calibri"/>
              <a:sym typeface="Calibri"/>
            </a:endParaRPr>
          </a:p>
          <a:p>
            <a:pPr indent="0" lvl="0" marL="0" marR="0" rtl="0" algn="ctr">
              <a:lnSpc>
                <a:spcPct val="90000"/>
              </a:lnSpc>
              <a:spcBef>
                <a:spcPts val="600"/>
              </a:spcBef>
              <a:spcAft>
                <a:spcPts val="0"/>
              </a:spcAft>
              <a:buClr>
                <a:srgbClr val="595959"/>
              </a:buClr>
              <a:buSzPct val="108108"/>
              <a:buFont typeface="Arial"/>
              <a:buNone/>
            </a:pPr>
            <a:r>
              <a:t/>
            </a:r>
            <a:endParaRPr sz="2400">
              <a:solidFill>
                <a:srgbClr val="595959"/>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8"/>
          <p:cNvSpPr txBox="1"/>
          <p:nvPr>
            <p:ph idx="4294967295" type="body"/>
          </p:nvPr>
        </p:nvSpPr>
        <p:spPr>
          <a:xfrm>
            <a:off x="4713392" y="789347"/>
            <a:ext cx="6027179"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None/>
            </a:pPr>
            <a:r>
              <a:rPr lang="en-US" sz="3200">
                <a:solidFill>
                  <a:srgbClr val="0070C0"/>
                </a:solidFill>
              </a:rPr>
              <a:t>Trova studi e materiale relativo:</a:t>
            </a:r>
            <a:endParaRPr sz="3200">
              <a:solidFill>
                <a:srgbClr val="0070C0"/>
              </a:solidFill>
              <a:latin typeface="Calibri"/>
              <a:ea typeface="Calibri"/>
              <a:cs typeface="Calibri"/>
              <a:sym typeface="Calibri"/>
            </a:endParaRPr>
          </a:p>
        </p:txBody>
      </p:sp>
      <p:sp>
        <p:nvSpPr>
          <p:cNvPr id="432" name="Google Shape;432;p8"/>
          <p:cNvSpPr txBox="1"/>
          <p:nvPr>
            <p:ph idx="1" type="body"/>
          </p:nvPr>
        </p:nvSpPr>
        <p:spPr>
          <a:xfrm>
            <a:off x="4892943" y="1517862"/>
            <a:ext cx="2964664" cy="430236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30000"/>
              </a:lnSpc>
              <a:spcBef>
                <a:spcPts val="0"/>
              </a:spcBef>
              <a:spcAft>
                <a:spcPts val="0"/>
              </a:spcAft>
              <a:buClr>
                <a:srgbClr val="595959"/>
              </a:buClr>
              <a:buSzPts val="2400"/>
              <a:buFont typeface="Arial"/>
              <a:buNone/>
            </a:pPr>
            <a:r>
              <a:rPr lang="en-US" sz="1400" u="sng">
                <a:solidFill>
                  <a:schemeClr val="hlink"/>
                </a:solidFill>
                <a:hlinkClick r:id="rId3"/>
              </a:rPr>
              <a:t>MOTIVATIONE</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400" u="sng">
                <a:solidFill>
                  <a:schemeClr val="hlink"/>
                </a:solidFill>
                <a:hlinkClick r:id="rId4"/>
              </a:rPr>
              <a:t>MOTIVATIONE</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400" u="sng">
                <a:solidFill>
                  <a:schemeClr val="hlink"/>
                </a:solidFill>
                <a:hlinkClick r:id="rId5"/>
              </a:rPr>
              <a:t>MOTIVATIONE</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400" u="sng">
                <a:solidFill>
                  <a:schemeClr val="hlink"/>
                </a:solidFill>
                <a:hlinkClick r:id="rId6"/>
              </a:rPr>
              <a:t>CONOSCENZA DELLE COMPETENZE</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400" u="sng">
                <a:solidFill>
                  <a:schemeClr val="hlink"/>
                </a:solidFill>
                <a:hlinkClick r:id="rId7"/>
              </a:rPr>
              <a:t>CONOSCENZA DELLE COMPETENZE</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b="0" i="0" lang="en-US" sz="1400" u="sng" cap="none" strike="noStrike">
                <a:solidFill>
                  <a:schemeClr val="hlink"/>
                </a:solidFill>
                <a:latin typeface="Calibri"/>
                <a:ea typeface="Calibri"/>
                <a:cs typeface="Calibri"/>
                <a:sym typeface="Calibri"/>
                <a:hlinkClick r:id="rId8"/>
              </a:rPr>
              <a:t>MENTORING</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b="0" i="0" lang="en-US" sz="1400" u="sng" cap="none" strike="noStrike">
                <a:solidFill>
                  <a:srgbClr val="EC34AF"/>
                </a:solidFill>
                <a:latin typeface="Calibri"/>
                <a:ea typeface="Calibri"/>
                <a:cs typeface="Calibri"/>
                <a:sym typeface="Calibri"/>
                <a:hlinkClick r:id="rId9">
                  <a:extLst>
                    <a:ext uri="{A12FA001-AC4F-418D-AE19-62706E023703}">
                      <ahyp:hlinkClr val="tx"/>
                    </a:ext>
                  </a:extLst>
                </a:hlinkClick>
              </a:rPr>
              <a:t>MENTORING</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b="0" i="0" lang="en-US" sz="1400" u="sng" cap="none" strike="noStrike">
                <a:solidFill>
                  <a:srgbClr val="EC34AF"/>
                </a:solidFill>
                <a:latin typeface="Calibri"/>
                <a:ea typeface="Calibri"/>
                <a:cs typeface="Calibri"/>
                <a:sym typeface="Calibri"/>
                <a:hlinkClick r:id="rId10">
                  <a:extLst>
                    <a:ext uri="{A12FA001-AC4F-418D-AE19-62706E023703}">
                      <ahyp:hlinkClr val="tx"/>
                    </a:ext>
                  </a:extLst>
                </a:hlinkClick>
              </a:rPr>
              <a:t>MENTORING</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400" u="sng">
                <a:solidFill>
                  <a:schemeClr val="hlink"/>
                </a:solidFill>
                <a:hlinkClick r:id="rId11"/>
              </a:rPr>
              <a:t>INDIPENDENZA DELLE DONNE</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400" u="sng">
                <a:solidFill>
                  <a:schemeClr val="hlink"/>
                </a:solidFill>
                <a:hlinkClick r:id="rId12"/>
              </a:rPr>
              <a:t>INDIPENDENZA DELLE DONNE</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rPr lang="en-US" sz="1400" u="sng">
                <a:solidFill>
                  <a:schemeClr val="hlink"/>
                </a:solidFill>
                <a:hlinkClick r:id="rId13"/>
              </a:rPr>
              <a:t>INDIPENDENZA DELLE DONNE</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t/>
            </a:r>
            <a:endParaRPr b="0" i="0" sz="14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595959"/>
              </a:buClr>
              <a:buSzPts val="2400"/>
              <a:buFont typeface="Arial"/>
              <a:buNone/>
            </a:pPr>
            <a:r>
              <a:t/>
            </a:r>
            <a:endParaRPr b="0" i="0" sz="1400" u="none" cap="none" strike="noStrike">
              <a:solidFill>
                <a:srgbClr val="EC34AF"/>
              </a:solidFill>
              <a:latin typeface="Calibri"/>
              <a:ea typeface="Calibri"/>
              <a:cs typeface="Calibri"/>
              <a:sym typeface="Calibri"/>
            </a:endParaRPr>
          </a:p>
        </p:txBody>
      </p:sp>
      <p:sp>
        <p:nvSpPr>
          <p:cNvPr id="433" name="Google Shape;433;p8"/>
          <p:cNvSpPr/>
          <p:nvPr/>
        </p:nvSpPr>
        <p:spPr>
          <a:xfrm>
            <a:off x="8031775" y="1488834"/>
            <a:ext cx="3643086" cy="4053417"/>
          </a:xfrm>
          <a:prstGeom prst="rect">
            <a:avLst/>
          </a:prstGeom>
          <a:noFill/>
          <a:ln>
            <a:noFill/>
          </a:ln>
        </p:spPr>
        <p:txBody>
          <a:bodyPr anchorCtr="0" anchor="t" bIns="45700" lIns="91425" spcFirstLastPara="1" rIns="91425" wrap="square" tIns="45700">
            <a:spAutoFit/>
          </a:bodyPr>
          <a:lstStyle/>
          <a:p>
            <a:pPr indent="-228600" lvl="0" marL="228600" marR="0" rtl="0" algn="l">
              <a:lnSpc>
                <a:spcPct val="130000"/>
              </a:lnSpc>
              <a:spcBef>
                <a:spcPts val="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14"/>
              </a:rPr>
              <a:t>EMPOWERMENT FEMMINILE </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b="0" i="0" lang="en-US" sz="1800" u="sng" cap="none" strike="noStrike">
                <a:solidFill>
                  <a:srgbClr val="EC34AF"/>
                </a:solidFill>
                <a:latin typeface="Calibri"/>
                <a:ea typeface="Calibri"/>
                <a:cs typeface="Calibri"/>
                <a:sym typeface="Calibri"/>
                <a:hlinkClick r:id="rId15">
                  <a:extLst>
                    <a:ext uri="{A12FA001-AC4F-418D-AE19-62706E023703}">
                      <ahyp:hlinkClr val="tx"/>
                    </a:ext>
                  </a:extLst>
                </a:hlinkClick>
              </a:rPr>
              <a:t>MENTORING AND EMPOWERMENT</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16"/>
              </a:rPr>
              <a:t>FINANZIAMENTI</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17"/>
              </a:rPr>
              <a:t>FINANZIAMENTI</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18"/>
              </a:rPr>
              <a:t>CHIEDERE AIUTO</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19"/>
              </a:rPr>
              <a:t>CHIEDERE AIUTO</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20"/>
              </a:rPr>
              <a:t>CHIEDERE AIUTO</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21"/>
              </a:rPr>
              <a:t>ASPIRAZIONE </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22"/>
              </a:rPr>
              <a:t>ASPIRAZIONE </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23"/>
              </a:rPr>
              <a:t>FORMAZIONE E SUPPORTO</a:t>
            </a:r>
            <a:endParaRPr b="0" i="0" sz="1800" u="none" cap="none" strike="noStrike">
              <a:solidFill>
                <a:srgbClr val="EC34AF"/>
              </a:solidFill>
              <a:latin typeface="Calibri"/>
              <a:ea typeface="Calibri"/>
              <a:cs typeface="Calibri"/>
              <a:sym typeface="Calibri"/>
            </a:endParaRPr>
          </a:p>
          <a:p>
            <a:pPr indent="-228600" lvl="0" marL="228600" marR="0" rtl="0" algn="l">
              <a:lnSpc>
                <a:spcPct val="130000"/>
              </a:lnSpc>
              <a:spcBef>
                <a:spcPts val="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24"/>
              </a:rPr>
              <a:t>COSTRUIRE LA FIDUCIA</a:t>
            </a:r>
            <a:endParaRPr b="0" i="0" sz="1800" u="none" cap="none" strike="noStrike">
              <a:solidFill>
                <a:srgbClr val="EC34AF"/>
              </a:solidFill>
              <a:latin typeface="Calibri"/>
              <a:ea typeface="Calibri"/>
              <a:cs typeface="Calibri"/>
              <a:sym typeface="Calibri"/>
            </a:endParaRPr>
          </a:p>
        </p:txBody>
      </p:sp>
      <p:cxnSp>
        <p:nvCxnSpPr>
          <p:cNvPr id="434" name="Google Shape;434;p8"/>
          <p:cNvCxnSpPr/>
          <p:nvPr/>
        </p:nvCxnSpPr>
        <p:spPr>
          <a:xfrm>
            <a:off x="7857607" y="1517862"/>
            <a:ext cx="0" cy="4302367"/>
          </a:xfrm>
          <a:prstGeom prst="straightConnector1">
            <a:avLst/>
          </a:prstGeom>
          <a:noFill/>
          <a:ln cap="flat" cmpd="sng" w="9525">
            <a:solidFill>
              <a:srgbClr val="046C6D"/>
            </a:solidFill>
            <a:prstDash val="solid"/>
            <a:round/>
            <a:headEnd len="sm" w="sm" type="none"/>
            <a:tailEnd len="sm" w="sm" type="none"/>
          </a:ln>
        </p:spPr>
      </p:cxnSp>
      <p:pic>
        <p:nvPicPr>
          <p:cNvPr id="435" name="Google Shape;435;p8"/>
          <p:cNvPicPr preferRelativeResize="0"/>
          <p:nvPr/>
        </p:nvPicPr>
        <p:blipFill rotWithShape="1">
          <a:blip r:embed="rId25">
            <a:alphaModFix/>
          </a:blip>
          <a:srcRect b="9930" l="0" r="0" t="0"/>
          <a:stretch/>
        </p:blipFill>
        <p:spPr>
          <a:xfrm>
            <a:off x="194732" y="895388"/>
            <a:ext cx="4101497" cy="3066187"/>
          </a:xfrm>
          <a:prstGeom prst="rect">
            <a:avLst/>
          </a:prstGeom>
          <a:noFill/>
          <a:ln>
            <a:noFill/>
          </a:ln>
        </p:spPr>
      </p:pic>
      <p:sp>
        <p:nvSpPr>
          <p:cNvPr id="436" name="Google Shape;436;p8"/>
          <p:cNvSpPr txBox="1"/>
          <p:nvPr>
            <p:ph idx="4294967295" type="body"/>
          </p:nvPr>
        </p:nvSpPr>
        <p:spPr>
          <a:xfrm>
            <a:off x="4742421" y="439604"/>
            <a:ext cx="6429828"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None/>
            </a:pPr>
            <a:r>
              <a:rPr i="1" lang="en-US" sz="2400">
                <a:solidFill>
                  <a:srgbClr val="006666"/>
                </a:solidFill>
              </a:rPr>
              <a:t>Come superare sfide e difficoltà</a:t>
            </a:r>
            <a:endParaRPr i="1" sz="2400">
              <a:solidFill>
                <a:srgbClr val="0066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15"/>
          <p:cNvSpPr txBox="1"/>
          <p:nvPr>
            <p:ph idx="1" type="body"/>
          </p:nvPr>
        </p:nvSpPr>
        <p:spPr>
          <a:xfrm>
            <a:off x="5942234" y="3865669"/>
            <a:ext cx="5603103" cy="2308099"/>
          </a:xfrm>
          <a:prstGeom prst="rect">
            <a:avLst/>
          </a:prstGeom>
          <a:noFill/>
          <a:ln>
            <a:noFill/>
          </a:ln>
        </p:spPr>
        <p:txBody>
          <a:bodyPr anchorCtr="0" anchor="t" bIns="45700" lIns="91425" spcFirstLastPara="1" rIns="91425" wrap="square" tIns="45700">
            <a:noAutofit/>
          </a:bodyPr>
          <a:lstStyle/>
          <a:p>
            <a:pPr indent="-355600" lvl="0" marL="457200" rtl="0" algn="l">
              <a:lnSpc>
                <a:spcPct val="115000"/>
              </a:lnSpc>
              <a:spcBef>
                <a:spcPts val="0"/>
              </a:spcBef>
              <a:spcAft>
                <a:spcPts val="0"/>
              </a:spcAft>
              <a:buSzPts val="2000"/>
              <a:buChar char="•"/>
            </a:pPr>
            <a:r>
              <a:rPr lang="en-US" sz="1600"/>
              <a:t>Una </a:t>
            </a:r>
            <a:r>
              <a:rPr lang="en-US" sz="1600">
                <a:solidFill>
                  <a:srgbClr val="0070C0"/>
                </a:solidFill>
              </a:rPr>
              <a:t>rete di sicurezza</a:t>
            </a:r>
            <a:r>
              <a:rPr lang="en-US" sz="1600"/>
              <a:t> attorno alle donne che crea un ambiente familiare.</a:t>
            </a:r>
            <a:endParaRPr sz="1600"/>
          </a:p>
          <a:p>
            <a:pPr indent="-355600" lvl="0" marL="457200" rtl="0" algn="l">
              <a:lnSpc>
                <a:spcPct val="115000"/>
              </a:lnSpc>
              <a:spcBef>
                <a:spcPts val="0"/>
              </a:spcBef>
              <a:spcAft>
                <a:spcPts val="0"/>
              </a:spcAft>
              <a:buSzPts val="2000"/>
              <a:buChar char="•"/>
            </a:pPr>
            <a:r>
              <a:rPr lang="en-US" sz="1600"/>
              <a:t>Aiuta le donne a superare le </a:t>
            </a:r>
            <a:r>
              <a:rPr lang="en-US" sz="1600">
                <a:solidFill>
                  <a:srgbClr val="0070C0"/>
                </a:solidFill>
              </a:rPr>
              <a:t>proprie paure</a:t>
            </a:r>
            <a:r>
              <a:rPr lang="en-US" sz="1600"/>
              <a:t>, a trovare percorsi per migliorare le proprie capacità e a darsi forza.</a:t>
            </a:r>
            <a:endParaRPr sz="1600"/>
          </a:p>
          <a:p>
            <a:pPr indent="-355600" lvl="0" marL="457200" rtl="0" algn="l">
              <a:lnSpc>
                <a:spcPct val="115000"/>
              </a:lnSpc>
              <a:spcBef>
                <a:spcPts val="0"/>
              </a:spcBef>
              <a:spcAft>
                <a:spcPts val="0"/>
              </a:spcAft>
              <a:buSzPts val="2000"/>
              <a:buChar char="•"/>
            </a:pPr>
            <a:r>
              <a:rPr lang="en-US" sz="1600"/>
              <a:t>Aiuta a trovare </a:t>
            </a:r>
            <a:r>
              <a:rPr lang="en-US" sz="1600">
                <a:solidFill>
                  <a:srgbClr val="0070C0"/>
                </a:solidFill>
              </a:rPr>
              <a:t>ispirazione</a:t>
            </a:r>
            <a:r>
              <a:rPr lang="en-US" sz="1600"/>
              <a:t> attraverso altre donne.</a:t>
            </a:r>
            <a:endParaRPr sz="1600"/>
          </a:p>
          <a:p>
            <a:pPr indent="-355600" lvl="0" marL="457200" rtl="0" algn="l">
              <a:lnSpc>
                <a:spcPct val="115000"/>
              </a:lnSpc>
              <a:spcBef>
                <a:spcPts val="0"/>
              </a:spcBef>
              <a:spcAft>
                <a:spcPts val="0"/>
              </a:spcAft>
              <a:buSzPts val="2000"/>
              <a:buChar char="•"/>
            </a:pPr>
            <a:r>
              <a:rPr lang="en-US" sz="1600"/>
              <a:t>Fondamentale per </a:t>
            </a:r>
            <a:r>
              <a:rPr lang="en-US" sz="1600">
                <a:solidFill>
                  <a:srgbClr val="0070C0"/>
                </a:solidFill>
              </a:rPr>
              <a:t>creare una connessione e superare le barriere imposte dalle regioni montane.</a:t>
            </a:r>
            <a:endParaRPr sz="1600">
              <a:solidFill>
                <a:srgbClr val="0070C0"/>
              </a:solidFill>
            </a:endParaRPr>
          </a:p>
          <a:p>
            <a:pPr indent="0" lvl="0" marL="457200" rtl="0" algn="just">
              <a:lnSpc>
                <a:spcPct val="100000"/>
              </a:lnSpc>
              <a:spcBef>
                <a:spcPts val="0"/>
              </a:spcBef>
              <a:spcAft>
                <a:spcPts val="0"/>
              </a:spcAft>
              <a:buNone/>
            </a:pPr>
            <a:r>
              <a:t/>
            </a:r>
            <a:endParaRPr sz="2000"/>
          </a:p>
        </p:txBody>
      </p:sp>
      <p:sp>
        <p:nvSpPr>
          <p:cNvPr id="442" name="Google Shape;442;p15"/>
          <p:cNvSpPr txBox="1"/>
          <p:nvPr>
            <p:ph idx="3" type="body"/>
          </p:nvPr>
        </p:nvSpPr>
        <p:spPr>
          <a:xfrm>
            <a:off x="957943" y="3956644"/>
            <a:ext cx="4498059" cy="218289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595959"/>
              </a:buClr>
              <a:buSzPts val="3892"/>
              <a:buNone/>
            </a:pPr>
            <a:r>
              <a:rPr lang="en-US">
                <a:solidFill>
                  <a:srgbClr val="0070C0"/>
                </a:solidFill>
              </a:rPr>
              <a:t>IL </a:t>
            </a:r>
            <a:r>
              <a:rPr lang="en-US">
                <a:solidFill>
                  <a:srgbClr val="0070C0"/>
                </a:solidFill>
              </a:rPr>
              <a:t>NETWORKING</a:t>
            </a:r>
            <a:r>
              <a:rPr lang="en-US"/>
              <a:t> </a:t>
            </a:r>
            <a:r>
              <a:rPr lang="en-US" sz="3200"/>
              <a:t>è molto importante.</a:t>
            </a:r>
            <a:endParaRPr>
              <a:solidFill>
                <a:srgbClr val="0070C0"/>
              </a:solidFill>
            </a:endParaRPr>
          </a:p>
          <a:p>
            <a:pPr indent="0" lvl="0" marL="0" rtl="0" algn="l">
              <a:lnSpc>
                <a:spcPct val="90000"/>
              </a:lnSpc>
              <a:spcBef>
                <a:spcPts val="1200"/>
              </a:spcBef>
              <a:spcAft>
                <a:spcPts val="0"/>
              </a:spcAft>
              <a:buClr>
                <a:srgbClr val="595959"/>
              </a:buClr>
              <a:buSzPts val="3892"/>
              <a:buNone/>
            </a:pPr>
            <a:r>
              <a:rPr i="1" lang="en-US">
                <a:solidFill>
                  <a:srgbClr val="0070C0"/>
                </a:solidFill>
              </a:rPr>
              <a:t>Perchè</a:t>
            </a:r>
            <a:r>
              <a:rPr i="1" lang="en-US">
                <a:solidFill>
                  <a:srgbClr val="0070C0"/>
                </a:solidFill>
              </a:rPr>
              <a:t>?</a:t>
            </a:r>
            <a:endParaRPr i="1"/>
          </a:p>
          <a:p>
            <a:pPr indent="0" lvl="0" marL="0" rtl="0" algn="l">
              <a:lnSpc>
                <a:spcPct val="90000"/>
              </a:lnSpc>
              <a:spcBef>
                <a:spcPts val="1200"/>
              </a:spcBef>
              <a:spcAft>
                <a:spcPts val="0"/>
              </a:spcAft>
              <a:buClr>
                <a:srgbClr val="595959"/>
              </a:buClr>
              <a:buSzPts val="3892"/>
              <a:buNone/>
            </a:pPr>
            <a:r>
              <a:t/>
            </a:r>
            <a:endParaRPr>
              <a:solidFill>
                <a:srgbClr val="0070C0"/>
              </a:solidFill>
            </a:endParaRPr>
          </a:p>
        </p:txBody>
      </p:sp>
      <p:grpSp>
        <p:nvGrpSpPr>
          <p:cNvPr id="443" name="Google Shape;443;p15"/>
          <p:cNvGrpSpPr/>
          <p:nvPr/>
        </p:nvGrpSpPr>
        <p:grpSpPr>
          <a:xfrm rot="3085413">
            <a:off x="8757057" y="997524"/>
            <a:ext cx="2082443" cy="2861107"/>
            <a:chOff x="5875548" y="3125276"/>
            <a:chExt cx="438214" cy="602070"/>
          </a:xfrm>
        </p:grpSpPr>
        <p:sp>
          <p:nvSpPr>
            <p:cNvPr id="444" name="Google Shape;444;p15"/>
            <p:cNvSpPr/>
            <p:nvPr/>
          </p:nvSpPr>
          <p:spPr>
            <a:xfrm>
              <a:off x="5875548" y="3125276"/>
              <a:ext cx="369945" cy="602070"/>
            </a:xfrm>
            <a:custGeom>
              <a:rect b="b" l="l" r="r" t="t"/>
              <a:pathLst>
                <a:path extrusionOk="0" h="602070" w="369945">
                  <a:moveTo>
                    <a:pt x="369945" y="5539"/>
                  </a:moveTo>
                  <a:lnTo>
                    <a:pt x="343224" y="0"/>
                  </a:lnTo>
                  <a:lnTo>
                    <a:pt x="0" y="582197"/>
                  </a:lnTo>
                  <a:lnTo>
                    <a:pt x="94910" y="602071"/>
                  </a:lnTo>
                  <a:lnTo>
                    <a:pt x="95236" y="601582"/>
                  </a:lnTo>
                  <a:lnTo>
                    <a:pt x="26966" y="587328"/>
                  </a:lnTo>
                  <a:close/>
                </a:path>
              </a:pathLst>
            </a:custGeom>
            <a:solidFill>
              <a:srgbClr val="279BD3">
                <a:alpha val="52941"/>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5" name="Google Shape;445;p15"/>
            <p:cNvSpPr/>
            <p:nvPr/>
          </p:nvSpPr>
          <p:spPr>
            <a:xfrm>
              <a:off x="5902513" y="3130815"/>
              <a:ext cx="411249" cy="596043"/>
            </a:xfrm>
            <a:custGeom>
              <a:rect b="b" l="l" r="r" t="t"/>
              <a:pathLst>
                <a:path extrusionOk="0" h="596043" w="411249">
                  <a:moveTo>
                    <a:pt x="342979" y="0"/>
                  </a:moveTo>
                  <a:lnTo>
                    <a:pt x="0" y="581790"/>
                  </a:lnTo>
                  <a:lnTo>
                    <a:pt x="68270" y="596043"/>
                  </a:lnTo>
                  <a:lnTo>
                    <a:pt x="411250" y="14254"/>
                  </a:lnTo>
                  <a:close/>
                </a:path>
              </a:pathLst>
            </a:custGeom>
            <a:solidFill>
              <a:srgbClr val="279BD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446" name="Google Shape;446;p15"/>
          <p:cNvPicPr preferRelativeResize="0"/>
          <p:nvPr>
            <p:ph idx="2" type="pic"/>
          </p:nvPr>
        </p:nvPicPr>
        <p:blipFill rotWithShape="1">
          <a:blip r:embed="rId3">
            <a:alphaModFix/>
          </a:blip>
          <a:srcRect b="26321" l="0" r="0" t="26321"/>
          <a:stretch/>
        </p:blipFill>
        <p:spPr>
          <a:xfrm>
            <a:off x="16300" y="-732"/>
            <a:ext cx="12175708" cy="36358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9"/>
          <p:cNvSpPr txBox="1"/>
          <p:nvPr>
            <p:ph idx="1" type="body"/>
          </p:nvPr>
        </p:nvSpPr>
        <p:spPr>
          <a:xfrm>
            <a:off x="653138" y="1734996"/>
            <a:ext cx="7503886" cy="439003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lt1"/>
              </a:buClr>
              <a:buSzPts val="2400"/>
              <a:buNone/>
            </a:pPr>
            <a:r>
              <a:rPr b="1" lang="en-US" sz="2000">
                <a:solidFill>
                  <a:schemeClr val="lt1"/>
                </a:solidFill>
                <a:latin typeface="Arial Narrow"/>
                <a:ea typeface="Arial Narrow"/>
                <a:cs typeface="Arial Narrow"/>
                <a:sym typeface="Arial Narrow"/>
              </a:rPr>
              <a:t>Ambassadors Network,</a:t>
            </a:r>
            <a:r>
              <a:rPr lang="en-US" sz="2000">
                <a:solidFill>
                  <a:schemeClr val="lt1"/>
                </a:solidFill>
                <a:latin typeface="Arial Narrow"/>
                <a:ea typeface="Arial Narrow"/>
                <a:cs typeface="Arial Narrow"/>
                <a:sym typeface="Arial Narrow"/>
              </a:rPr>
              <a:t> con 270 imprenditori di successo provenienti da 22 paesi europei.</a:t>
            </a:r>
            <a:endParaRPr/>
          </a:p>
          <a:p>
            <a:pPr indent="0" lvl="0" marL="0" rtl="0" algn="just">
              <a:lnSpc>
                <a:spcPct val="100000"/>
              </a:lnSpc>
              <a:spcBef>
                <a:spcPts val="600"/>
              </a:spcBef>
              <a:spcAft>
                <a:spcPts val="0"/>
              </a:spcAft>
              <a:buClr>
                <a:schemeClr val="lt1"/>
              </a:buClr>
              <a:buSzPts val="2400"/>
              <a:buNone/>
            </a:pPr>
            <a:r>
              <a:rPr lang="en-US" sz="2000">
                <a:solidFill>
                  <a:srgbClr val="00B0F0"/>
                </a:solidFill>
                <a:latin typeface="Arial Narrow"/>
                <a:ea typeface="Arial Narrow"/>
                <a:cs typeface="Arial Narrow"/>
                <a:sym typeface="Arial Narrow"/>
              </a:rPr>
              <a:t>LINK: </a:t>
            </a:r>
            <a:r>
              <a:rPr lang="en-US" sz="2000" u="sng">
                <a:solidFill>
                  <a:srgbClr val="00B0F0"/>
                </a:solidFill>
                <a:latin typeface="Arial Narrow"/>
                <a:ea typeface="Arial Narrow"/>
                <a:cs typeface="Arial Narrow"/>
                <a:sym typeface="Arial Narrow"/>
                <a:hlinkClick r:id="rId3">
                  <a:extLst>
                    <a:ext uri="{A12FA001-AC4F-418D-AE19-62706E023703}">
                      <ahyp:hlinkClr val="tx"/>
                    </a:ext>
                  </a:extLst>
                </a:hlinkClick>
              </a:rPr>
              <a:t>https://ec.europa.eu/docsroom/documents/17322/attachments/1/translations</a:t>
            </a:r>
            <a:endParaRPr sz="2000">
              <a:solidFill>
                <a:srgbClr val="00B0F0"/>
              </a:solidFill>
              <a:latin typeface="Arial Narrow"/>
              <a:ea typeface="Arial Narrow"/>
              <a:cs typeface="Arial Narrow"/>
              <a:sym typeface="Arial Narrow"/>
            </a:endParaRPr>
          </a:p>
          <a:p>
            <a:pPr indent="0" lvl="0" marL="0" rtl="0" algn="just">
              <a:lnSpc>
                <a:spcPct val="100000"/>
              </a:lnSpc>
              <a:spcBef>
                <a:spcPts val="600"/>
              </a:spcBef>
              <a:spcAft>
                <a:spcPts val="0"/>
              </a:spcAft>
              <a:buClr>
                <a:schemeClr val="lt1"/>
              </a:buClr>
              <a:buSzPts val="2400"/>
              <a:buNone/>
            </a:pPr>
            <a:r>
              <a:t/>
            </a:r>
            <a:endParaRPr sz="2000">
              <a:solidFill>
                <a:srgbClr val="000714"/>
              </a:solidFill>
              <a:latin typeface="Arial Narrow"/>
              <a:ea typeface="Arial Narrow"/>
              <a:cs typeface="Arial Narrow"/>
              <a:sym typeface="Arial Narrow"/>
            </a:endParaRPr>
          </a:p>
          <a:p>
            <a:pPr indent="0" lvl="0" marL="0" rtl="0" algn="just">
              <a:lnSpc>
                <a:spcPct val="100000"/>
              </a:lnSpc>
              <a:spcBef>
                <a:spcPts val="600"/>
              </a:spcBef>
              <a:spcAft>
                <a:spcPts val="0"/>
              </a:spcAft>
              <a:buClr>
                <a:schemeClr val="lt1"/>
              </a:buClr>
              <a:buSzPts val="2400"/>
              <a:buNone/>
            </a:pPr>
            <a:r>
              <a:rPr lang="en-US" sz="2000">
                <a:solidFill>
                  <a:srgbClr val="000714"/>
                </a:solidFill>
                <a:latin typeface="Arial Narrow"/>
                <a:ea typeface="Arial Narrow"/>
                <a:cs typeface="Arial Narrow"/>
                <a:sym typeface="Arial Narrow"/>
              </a:rPr>
              <a:t>La piattaforma</a:t>
            </a:r>
            <a:r>
              <a:rPr b="1" lang="en-US" sz="2000">
                <a:solidFill>
                  <a:srgbClr val="000714"/>
                </a:solidFill>
                <a:latin typeface="Arial Narrow"/>
                <a:ea typeface="Arial Narrow"/>
                <a:cs typeface="Arial Narrow"/>
                <a:sym typeface="Arial Narrow"/>
              </a:rPr>
              <a:t> WEgate _ </a:t>
            </a:r>
            <a:r>
              <a:rPr lang="en-US" sz="2000">
                <a:solidFill>
                  <a:srgbClr val="000714"/>
                </a:solidFill>
                <a:latin typeface="Arial Narrow"/>
                <a:ea typeface="Arial Narrow"/>
                <a:cs typeface="Arial Narrow"/>
                <a:sym typeface="Arial Narrow"/>
              </a:rPr>
              <a:t>per le donne di tutte le età che vogliono avviare, gestire e far crescere un'attività.</a:t>
            </a:r>
            <a:endParaRPr/>
          </a:p>
          <a:p>
            <a:pPr indent="0" lvl="0" marL="0" rtl="0" algn="just">
              <a:lnSpc>
                <a:spcPct val="100000"/>
              </a:lnSpc>
              <a:spcBef>
                <a:spcPts val="600"/>
              </a:spcBef>
              <a:spcAft>
                <a:spcPts val="0"/>
              </a:spcAft>
              <a:buClr>
                <a:schemeClr val="lt1"/>
              </a:buClr>
              <a:buSzPts val="2400"/>
              <a:buNone/>
            </a:pPr>
            <a:r>
              <a:rPr lang="en-US" sz="2000">
                <a:solidFill>
                  <a:srgbClr val="00B0F0"/>
                </a:solidFill>
                <a:latin typeface="Arial Narrow"/>
                <a:ea typeface="Arial Narrow"/>
                <a:cs typeface="Arial Narrow"/>
                <a:sym typeface="Arial Narrow"/>
              </a:rPr>
              <a:t>LINK: https://www.wegate.eu/</a:t>
            </a:r>
            <a:endParaRPr/>
          </a:p>
          <a:p>
            <a:pPr indent="0" lvl="0" marL="0" rtl="0" algn="just">
              <a:lnSpc>
                <a:spcPct val="100000"/>
              </a:lnSpc>
              <a:spcBef>
                <a:spcPts val="600"/>
              </a:spcBef>
              <a:spcAft>
                <a:spcPts val="0"/>
              </a:spcAft>
              <a:buClr>
                <a:schemeClr val="lt1"/>
              </a:buClr>
              <a:buSzPts val="2400"/>
              <a:buNone/>
            </a:pPr>
            <a:r>
              <a:t/>
            </a:r>
            <a:endParaRPr sz="2000">
              <a:solidFill>
                <a:srgbClr val="000714"/>
              </a:solidFill>
              <a:latin typeface="Arial Narrow"/>
              <a:ea typeface="Arial Narrow"/>
              <a:cs typeface="Arial Narrow"/>
              <a:sym typeface="Arial Narrow"/>
            </a:endParaRPr>
          </a:p>
          <a:p>
            <a:pPr indent="0" lvl="0" marL="0" rtl="0" algn="just">
              <a:lnSpc>
                <a:spcPct val="100000"/>
              </a:lnSpc>
              <a:spcBef>
                <a:spcPts val="600"/>
              </a:spcBef>
              <a:spcAft>
                <a:spcPts val="0"/>
              </a:spcAft>
              <a:buClr>
                <a:srgbClr val="000714"/>
              </a:buClr>
              <a:buSzPts val="2400"/>
              <a:buNone/>
            </a:pPr>
            <a:r>
              <a:rPr b="1" lang="en-US" sz="2000">
                <a:solidFill>
                  <a:srgbClr val="000714"/>
                </a:solidFill>
                <a:latin typeface="Arial Narrow"/>
                <a:ea typeface="Arial Narrow"/>
                <a:cs typeface="Arial Narrow"/>
                <a:sym typeface="Arial Narrow"/>
              </a:rPr>
              <a:t>Rete europea per la promozione dell'imprenditoria femminile (WES) _ </a:t>
            </a:r>
            <a:r>
              <a:rPr lang="en-US" sz="2000">
                <a:solidFill>
                  <a:srgbClr val="000714"/>
                </a:solidFill>
                <a:latin typeface="Arial Narrow"/>
                <a:ea typeface="Arial Narrow"/>
                <a:cs typeface="Arial Narrow"/>
                <a:sym typeface="Arial Narrow"/>
              </a:rPr>
              <a:t>una rete politica con membri provenienti da 31 nazioni europee.</a:t>
            </a:r>
            <a:endParaRPr/>
          </a:p>
          <a:p>
            <a:pPr indent="0" lvl="0" marL="0" rtl="0" algn="just">
              <a:lnSpc>
                <a:spcPct val="100000"/>
              </a:lnSpc>
              <a:spcBef>
                <a:spcPts val="600"/>
              </a:spcBef>
              <a:spcAft>
                <a:spcPts val="600"/>
              </a:spcAft>
              <a:buClr>
                <a:srgbClr val="00B0F0"/>
              </a:buClr>
              <a:buSzPts val="2400"/>
              <a:buNone/>
            </a:pPr>
            <a:r>
              <a:rPr lang="en-US" sz="2000">
                <a:solidFill>
                  <a:srgbClr val="00B0F0"/>
                </a:solidFill>
                <a:latin typeface="Arial Narrow"/>
                <a:ea typeface="Arial Narrow"/>
                <a:cs typeface="Arial Narrow"/>
                <a:sym typeface="Arial Narrow"/>
              </a:rPr>
              <a:t>LINK: https://uia.org/s/or/en/1122268925</a:t>
            </a:r>
            <a:endParaRPr sz="2000">
              <a:solidFill>
                <a:srgbClr val="00B0F0"/>
              </a:solidFill>
              <a:latin typeface="Arial Narrow"/>
              <a:ea typeface="Arial Narrow"/>
              <a:cs typeface="Arial Narrow"/>
              <a:sym typeface="Arial Narrow"/>
            </a:endParaRPr>
          </a:p>
        </p:txBody>
      </p:sp>
      <p:sp>
        <p:nvSpPr>
          <p:cNvPr id="452" name="Google Shape;452;p9"/>
          <p:cNvSpPr txBox="1"/>
          <p:nvPr>
            <p:ph idx="3" type="body"/>
          </p:nvPr>
        </p:nvSpPr>
        <p:spPr>
          <a:xfrm>
            <a:off x="740228" y="508644"/>
            <a:ext cx="6821715" cy="7831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sz="3200">
                <a:solidFill>
                  <a:srgbClr val="20EEF1"/>
                </a:solidFill>
              </a:rPr>
              <a:t>Reti e piattaforme per sostenere e aiutare l'imprenditoria femminile</a:t>
            </a:r>
            <a:endParaRPr sz="3200">
              <a:solidFill>
                <a:srgbClr val="20EEF1"/>
              </a:solidFill>
            </a:endParaRPr>
          </a:p>
        </p:txBody>
      </p:sp>
      <p:pic>
        <p:nvPicPr>
          <p:cNvPr id="453" name="Google Shape;453;p9"/>
          <p:cNvPicPr preferRelativeResize="0"/>
          <p:nvPr>
            <p:ph idx="2" type="pic"/>
          </p:nvPr>
        </p:nvPicPr>
        <p:blipFill rotWithShape="1">
          <a:blip r:embed="rId4">
            <a:alphaModFix/>
          </a:blip>
          <a:srcRect b="0" l="33996" r="33994" t="0"/>
          <a:stretch/>
        </p:blipFill>
        <p:spPr>
          <a:xfrm>
            <a:off x="8602116" y="1265033"/>
            <a:ext cx="2266512" cy="3978298"/>
          </a:xfrm>
          <a:prstGeom prst="rect">
            <a:avLst/>
          </a:prstGeom>
          <a:solidFill>
            <a:schemeClr val="lt1"/>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10"/>
          <p:cNvSpPr txBox="1"/>
          <p:nvPr>
            <p:ph idx="1" type="body"/>
          </p:nvPr>
        </p:nvSpPr>
        <p:spPr>
          <a:xfrm>
            <a:off x="377373" y="1851108"/>
            <a:ext cx="7823200" cy="4404545"/>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000714"/>
              </a:buClr>
              <a:buSzPts val="2400"/>
              <a:buNone/>
            </a:pPr>
            <a:r>
              <a:rPr b="1" lang="en-US" sz="2000">
                <a:solidFill>
                  <a:schemeClr val="lt1"/>
                </a:solidFill>
                <a:latin typeface="Arial Narrow"/>
                <a:ea typeface="Arial Narrow"/>
                <a:cs typeface="Arial Narrow"/>
                <a:sym typeface="Arial Narrow"/>
              </a:rPr>
              <a:t>Rete europea di mentori per le donne imprenditrici _ </a:t>
            </a:r>
            <a:r>
              <a:rPr lang="en-US" sz="2000">
                <a:solidFill>
                  <a:schemeClr val="lt1"/>
                </a:solidFill>
                <a:latin typeface="Arial Narrow"/>
                <a:ea typeface="Arial Narrow"/>
                <a:cs typeface="Arial Narrow"/>
                <a:sym typeface="Arial Narrow"/>
              </a:rPr>
              <a:t>La rete di mentori fornisce consulenza e supporto alle donne imprenditrici per l'avvio, la gestione e la crescita delle loro imprese nelle prime fasi.</a:t>
            </a:r>
            <a:endParaRPr/>
          </a:p>
          <a:p>
            <a:pPr indent="0" lvl="0" marL="0" rtl="0" algn="just">
              <a:lnSpc>
                <a:spcPct val="100000"/>
              </a:lnSpc>
              <a:spcBef>
                <a:spcPts val="600"/>
              </a:spcBef>
              <a:spcAft>
                <a:spcPts val="0"/>
              </a:spcAft>
              <a:buClr>
                <a:srgbClr val="000714"/>
              </a:buClr>
              <a:buSzPts val="2400"/>
              <a:buNone/>
            </a:pPr>
            <a:r>
              <a:rPr lang="en-US" sz="2000">
                <a:solidFill>
                  <a:srgbClr val="00B0F0"/>
                </a:solidFill>
                <a:latin typeface="Arial Narrow"/>
                <a:ea typeface="Arial Narrow"/>
                <a:cs typeface="Arial Narrow"/>
                <a:sym typeface="Arial Narrow"/>
              </a:rPr>
              <a:t>LINK: </a:t>
            </a:r>
            <a:r>
              <a:rPr lang="en-US" sz="2000">
                <a:solidFill>
                  <a:srgbClr val="00B0F0"/>
                </a:solidFill>
                <a:latin typeface="Arial Narrow"/>
                <a:ea typeface="Arial Narrow"/>
                <a:cs typeface="Arial Narrow"/>
                <a:sym typeface="Arial Narrow"/>
              </a:rPr>
              <a:t>https://ec.europa.eu/docsroom/documents/10306/attachments/1/translations</a:t>
            </a:r>
            <a:endParaRPr/>
          </a:p>
          <a:p>
            <a:pPr indent="0" lvl="0" marL="0" rtl="0" algn="just">
              <a:lnSpc>
                <a:spcPct val="100000"/>
              </a:lnSpc>
              <a:spcBef>
                <a:spcPts val="600"/>
              </a:spcBef>
              <a:spcAft>
                <a:spcPts val="0"/>
              </a:spcAft>
              <a:buClr>
                <a:srgbClr val="000714"/>
              </a:buClr>
              <a:buSzPts val="2400"/>
              <a:buNone/>
            </a:pPr>
            <a:r>
              <a:rPr b="1" lang="en-US" sz="2000">
                <a:solidFill>
                  <a:srgbClr val="000714"/>
                </a:solidFill>
                <a:latin typeface="Arial Narrow"/>
                <a:ea typeface="Arial Narrow"/>
                <a:cs typeface="Arial Narrow"/>
                <a:sym typeface="Arial Narrow"/>
              </a:rPr>
              <a:t>WOMEN ENTREPRENEURSHIP PLATFORM (WEP) _ </a:t>
            </a:r>
            <a:r>
              <a:rPr lang="en-US" sz="2000">
                <a:solidFill>
                  <a:srgbClr val="000714"/>
                </a:solidFill>
                <a:latin typeface="Arial Narrow"/>
                <a:ea typeface="Arial Narrow"/>
                <a:cs typeface="Arial Narrow"/>
                <a:sym typeface="Arial Narrow"/>
              </a:rPr>
              <a:t>Associazione di rete europea che rappresenta, promuove, supporta e sostiene le donne imprenditrici in tutta Europa.</a:t>
            </a:r>
            <a:endParaRPr/>
          </a:p>
          <a:p>
            <a:pPr indent="0" lvl="0" marL="0" rtl="0" algn="just">
              <a:lnSpc>
                <a:spcPct val="100000"/>
              </a:lnSpc>
              <a:spcBef>
                <a:spcPts val="600"/>
              </a:spcBef>
              <a:spcAft>
                <a:spcPts val="0"/>
              </a:spcAft>
              <a:buClr>
                <a:srgbClr val="000714"/>
              </a:buClr>
              <a:buSzPts val="2400"/>
              <a:buNone/>
            </a:pPr>
            <a:r>
              <a:rPr lang="en-US" sz="2000">
                <a:solidFill>
                  <a:srgbClr val="00B0F0"/>
                </a:solidFill>
                <a:latin typeface="Arial Narrow"/>
                <a:ea typeface="Arial Narrow"/>
                <a:cs typeface="Arial Narrow"/>
                <a:sym typeface="Arial Narrow"/>
              </a:rPr>
              <a:t>LINK: http://www.womenentrepreneurshipplatform.org/</a:t>
            </a:r>
            <a:endParaRPr/>
          </a:p>
          <a:p>
            <a:pPr indent="0" lvl="0" marL="0" rtl="0" algn="just">
              <a:lnSpc>
                <a:spcPct val="100000"/>
              </a:lnSpc>
              <a:spcBef>
                <a:spcPts val="600"/>
              </a:spcBef>
              <a:spcAft>
                <a:spcPts val="0"/>
              </a:spcAft>
              <a:buClr>
                <a:srgbClr val="000714"/>
              </a:buClr>
              <a:buSzPts val="2400"/>
              <a:buNone/>
            </a:pPr>
            <a:r>
              <a:rPr lang="en-US" sz="2000">
                <a:solidFill>
                  <a:srgbClr val="000714"/>
                </a:solidFill>
                <a:latin typeface="Arial Narrow"/>
                <a:ea typeface="Arial Narrow"/>
                <a:cs typeface="Arial Narrow"/>
                <a:sym typeface="Arial Narrow"/>
              </a:rPr>
              <a:t>Il </a:t>
            </a:r>
            <a:r>
              <a:rPr b="1" lang="en-US" sz="2000">
                <a:solidFill>
                  <a:srgbClr val="000714"/>
                </a:solidFill>
                <a:latin typeface="Arial Narrow"/>
                <a:ea typeface="Arial Narrow"/>
                <a:cs typeface="Arial Narrow"/>
                <a:sym typeface="Arial Narrow"/>
              </a:rPr>
              <a:t>programma WiRE</a:t>
            </a:r>
            <a:r>
              <a:rPr lang="en-US" sz="2000">
                <a:solidFill>
                  <a:srgbClr val="000714"/>
                </a:solidFill>
                <a:latin typeface="Arial Narrow"/>
                <a:ea typeface="Arial Narrow"/>
                <a:cs typeface="Arial Narrow"/>
                <a:sym typeface="Arial Narrow"/>
              </a:rPr>
              <a:t> mira a promuovere e coltivare l'imprenditoria femminile e l'innovazione nell'Australia rurale, regionale e remota (RRR), attraverso la realizzazione di un programma integrato di sviluppo delle capacità.</a:t>
            </a:r>
            <a:endParaRPr/>
          </a:p>
          <a:p>
            <a:pPr indent="0" lvl="0" marL="0" rtl="0" algn="just">
              <a:lnSpc>
                <a:spcPct val="100000"/>
              </a:lnSpc>
              <a:spcBef>
                <a:spcPts val="600"/>
              </a:spcBef>
              <a:spcAft>
                <a:spcPts val="600"/>
              </a:spcAft>
              <a:buClr>
                <a:srgbClr val="000714"/>
              </a:buClr>
              <a:buSzPts val="2400"/>
              <a:buNone/>
            </a:pPr>
            <a:r>
              <a:rPr lang="en-US" sz="2000">
                <a:solidFill>
                  <a:srgbClr val="00B0F0"/>
                </a:solidFill>
                <a:latin typeface="Arial Narrow"/>
                <a:ea typeface="Arial Narrow"/>
                <a:cs typeface="Arial Narrow"/>
                <a:sym typeface="Arial Narrow"/>
              </a:rPr>
              <a:t>LINK: https://www.wireprogram.com/</a:t>
            </a:r>
            <a:endParaRPr/>
          </a:p>
        </p:txBody>
      </p:sp>
      <p:sp>
        <p:nvSpPr>
          <p:cNvPr id="459" name="Google Shape;459;p10"/>
          <p:cNvSpPr txBox="1"/>
          <p:nvPr>
            <p:ph idx="3" type="body"/>
          </p:nvPr>
        </p:nvSpPr>
        <p:spPr>
          <a:xfrm>
            <a:off x="740228" y="508644"/>
            <a:ext cx="6821715" cy="78313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3600"/>
              <a:buNone/>
            </a:pPr>
            <a:r>
              <a:rPr lang="en-US" sz="3200">
                <a:solidFill>
                  <a:srgbClr val="20EEF1"/>
                </a:solidFill>
              </a:rPr>
              <a:t>Reti e piattaforme per sostenere e aiutare l'imprenditoria femminile</a:t>
            </a:r>
            <a:endParaRPr sz="3200">
              <a:solidFill>
                <a:srgbClr val="20EEF1"/>
              </a:solidFill>
            </a:endParaRPr>
          </a:p>
        </p:txBody>
      </p:sp>
      <p:pic>
        <p:nvPicPr>
          <p:cNvPr id="460" name="Google Shape;460;p10"/>
          <p:cNvPicPr preferRelativeResize="0"/>
          <p:nvPr>
            <p:ph idx="2" type="pic"/>
          </p:nvPr>
        </p:nvPicPr>
        <p:blipFill rotWithShape="1">
          <a:blip r:embed="rId3">
            <a:alphaModFix/>
          </a:blip>
          <a:srcRect b="0" l="33996" r="33994" t="0"/>
          <a:stretch/>
        </p:blipFill>
        <p:spPr>
          <a:xfrm>
            <a:off x="8602116" y="1265033"/>
            <a:ext cx="2266512" cy="3978298"/>
          </a:xfrm>
          <a:prstGeom prst="rect">
            <a:avLst/>
          </a:prstGeom>
          <a:solidFill>
            <a:schemeClr val="lt1"/>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12"/>
          <p:cNvSpPr txBox="1"/>
          <p:nvPr>
            <p:ph idx="16" type="body"/>
          </p:nvPr>
        </p:nvSpPr>
        <p:spPr>
          <a:xfrm>
            <a:off x="254000" y="329203"/>
            <a:ext cx="11696700"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SzPts val="3600"/>
              <a:buNone/>
            </a:pPr>
            <a:r>
              <a:rPr lang="en-US">
                <a:solidFill>
                  <a:srgbClr val="20EEF1"/>
                </a:solidFill>
              </a:rPr>
              <a:t>Lasciati ispirare dalle giovani donne!</a:t>
            </a:r>
            <a:endParaRPr/>
          </a:p>
        </p:txBody>
      </p:sp>
      <p:pic>
        <p:nvPicPr>
          <p:cNvPr id="466" name="Google Shape;466;p12"/>
          <p:cNvPicPr preferRelativeResize="0"/>
          <p:nvPr>
            <p:ph idx="2" type="pic"/>
          </p:nvPr>
        </p:nvPicPr>
        <p:blipFill rotWithShape="1">
          <a:blip r:embed="rId3">
            <a:alphaModFix/>
          </a:blip>
          <a:srcRect b="0" l="11090" r="11089" t="0"/>
          <a:stretch/>
        </p:blipFill>
        <p:spPr>
          <a:xfrm>
            <a:off x="1452032" y="1713378"/>
            <a:ext cx="2039157" cy="2039157"/>
          </a:xfrm>
          <a:prstGeom prst="ellipse">
            <a:avLst/>
          </a:prstGeom>
          <a:solidFill>
            <a:schemeClr val="lt1"/>
          </a:solidFill>
          <a:ln>
            <a:noFill/>
          </a:ln>
        </p:spPr>
      </p:pic>
      <p:pic>
        <p:nvPicPr>
          <p:cNvPr id="467" name="Google Shape;467;p12"/>
          <p:cNvPicPr preferRelativeResize="0"/>
          <p:nvPr>
            <p:ph idx="3" type="pic"/>
          </p:nvPr>
        </p:nvPicPr>
        <p:blipFill rotWithShape="1">
          <a:blip r:embed="rId4">
            <a:alphaModFix/>
          </a:blip>
          <a:srcRect b="0" l="5906" r="5905" t="0"/>
          <a:stretch/>
        </p:blipFill>
        <p:spPr>
          <a:xfrm>
            <a:off x="4880080" y="1713379"/>
            <a:ext cx="2063064" cy="2063064"/>
          </a:xfrm>
          <a:prstGeom prst="ellipse">
            <a:avLst/>
          </a:prstGeom>
          <a:solidFill>
            <a:schemeClr val="lt1"/>
          </a:solidFill>
          <a:ln>
            <a:noFill/>
          </a:ln>
        </p:spPr>
      </p:pic>
      <p:pic>
        <p:nvPicPr>
          <p:cNvPr id="468" name="Google Shape;468;p12"/>
          <p:cNvPicPr preferRelativeResize="0"/>
          <p:nvPr>
            <p:ph idx="4" type="pic"/>
          </p:nvPr>
        </p:nvPicPr>
        <p:blipFill rotWithShape="1">
          <a:blip r:embed="rId5">
            <a:alphaModFix/>
          </a:blip>
          <a:srcRect b="21556" l="0" r="0" t="21556"/>
          <a:stretch/>
        </p:blipFill>
        <p:spPr>
          <a:xfrm>
            <a:off x="8683486" y="1720689"/>
            <a:ext cx="2051451" cy="2051451"/>
          </a:xfrm>
          <a:prstGeom prst="ellipse">
            <a:avLst/>
          </a:prstGeom>
          <a:solidFill>
            <a:schemeClr val="lt1"/>
          </a:solidFill>
          <a:ln>
            <a:noFill/>
          </a:ln>
        </p:spPr>
      </p:pic>
      <p:sp>
        <p:nvSpPr>
          <p:cNvPr id="469" name="Google Shape;469;p12"/>
          <p:cNvSpPr/>
          <p:nvPr/>
        </p:nvSpPr>
        <p:spPr>
          <a:xfrm>
            <a:off x="2405281" y="801504"/>
            <a:ext cx="740619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i="1" lang="en-US" sz="2400">
                <a:solidFill>
                  <a:schemeClr val="lt1"/>
                </a:solidFill>
                <a:latin typeface="Calibri"/>
                <a:ea typeface="Calibri"/>
                <a:cs typeface="Calibri"/>
                <a:sym typeface="Calibri"/>
              </a:rPr>
              <a:t>che hanno creato un'attività in proprio in zone montane o rurali</a:t>
            </a:r>
            <a:endParaRPr b="0" i="1" sz="2400" u="none" cap="none" strike="noStrike">
              <a:solidFill>
                <a:schemeClr val="lt1"/>
              </a:solidFill>
              <a:latin typeface="Calibri"/>
              <a:ea typeface="Calibri"/>
              <a:cs typeface="Calibri"/>
              <a:sym typeface="Calibri"/>
            </a:endParaRPr>
          </a:p>
        </p:txBody>
      </p:sp>
      <p:sp>
        <p:nvSpPr>
          <p:cNvPr id="470" name="Google Shape;470;p12"/>
          <p:cNvSpPr txBox="1"/>
          <p:nvPr>
            <p:ph idx="7" type="body"/>
          </p:nvPr>
        </p:nvSpPr>
        <p:spPr>
          <a:xfrm>
            <a:off x="554670" y="4444939"/>
            <a:ext cx="3024340" cy="442916"/>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chemeClr val="lt1"/>
              </a:buClr>
              <a:buSzPts val="2000"/>
              <a:buFont typeface="Arial"/>
              <a:buNone/>
            </a:pPr>
            <a:r>
              <a:rPr lang="en-US" sz="2000">
                <a:solidFill>
                  <a:srgbClr val="096E6C"/>
                </a:solidFill>
                <a:latin typeface="Arial Narrow"/>
                <a:ea typeface="Arial Narrow"/>
                <a:cs typeface="Arial Narrow"/>
                <a:sym typeface="Arial Narrow"/>
              </a:rPr>
              <a:t>Apicoltrice</a:t>
            </a:r>
            <a:endParaRPr b="0" i="0" sz="2000" u="none" cap="none" strike="noStrike">
              <a:solidFill>
                <a:srgbClr val="096E6C"/>
              </a:solidFill>
              <a:latin typeface="Arial Narrow"/>
              <a:ea typeface="Arial Narrow"/>
              <a:cs typeface="Arial Narrow"/>
              <a:sym typeface="Arial Narrow"/>
            </a:endParaRPr>
          </a:p>
        </p:txBody>
      </p:sp>
      <p:sp>
        <p:nvSpPr>
          <p:cNvPr id="471" name="Google Shape;471;p12"/>
          <p:cNvSpPr txBox="1"/>
          <p:nvPr>
            <p:ph idx="8" type="body"/>
          </p:nvPr>
        </p:nvSpPr>
        <p:spPr>
          <a:xfrm>
            <a:off x="808642" y="3902992"/>
            <a:ext cx="3049353" cy="48958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2800"/>
              <a:buFont typeface="Arial"/>
              <a:buNone/>
            </a:pPr>
            <a:r>
              <a:rPr b="0" i="0" lang="en-US" sz="2400" u="sng" cap="none" strike="noStrike">
                <a:solidFill>
                  <a:schemeClr val="hlink"/>
                </a:solidFill>
                <a:latin typeface="Arial Narrow"/>
                <a:ea typeface="Arial Narrow"/>
                <a:cs typeface="Arial Narrow"/>
                <a:sym typeface="Arial Narrow"/>
                <a:hlinkClick r:id="rId6"/>
              </a:rPr>
              <a:t>Dimitra Karani</a:t>
            </a:r>
            <a:endParaRPr b="0" i="0" sz="2400" u="none" cap="none" strike="noStrike">
              <a:solidFill>
                <a:srgbClr val="000000"/>
              </a:solidFill>
              <a:latin typeface="Arial Narrow"/>
              <a:ea typeface="Arial Narrow"/>
              <a:cs typeface="Arial Narrow"/>
              <a:sym typeface="Arial Narrow"/>
            </a:endParaRPr>
          </a:p>
        </p:txBody>
      </p:sp>
      <p:sp>
        <p:nvSpPr>
          <p:cNvPr id="472" name="Google Shape;472;p12"/>
          <p:cNvSpPr txBox="1"/>
          <p:nvPr>
            <p:ph idx="6" type="body"/>
          </p:nvPr>
        </p:nvSpPr>
        <p:spPr>
          <a:xfrm>
            <a:off x="738426" y="4772339"/>
            <a:ext cx="3024340" cy="442916"/>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1600"/>
              <a:buNone/>
            </a:pPr>
            <a:r>
              <a:rPr lang="en-US">
                <a:solidFill>
                  <a:srgbClr val="096E6C"/>
                </a:solidFill>
                <a:latin typeface="Arial Narrow"/>
                <a:ea typeface="Arial Narrow"/>
                <a:cs typeface="Arial Narrow"/>
                <a:sym typeface="Arial Narrow"/>
              </a:rPr>
              <a:t>Agrafa, Grecia </a:t>
            </a:r>
            <a:endParaRPr>
              <a:solidFill>
                <a:srgbClr val="096E6C"/>
              </a:solidFill>
              <a:latin typeface="Arial Narrow"/>
              <a:ea typeface="Arial Narrow"/>
              <a:cs typeface="Arial Narrow"/>
              <a:sym typeface="Arial Narrow"/>
            </a:endParaRPr>
          </a:p>
        </p:txBody>
      </p:sp>
      <p:sp>
        <p:nvSpPr>
          <p:cNvPr id="473" name="Google Shape;473;p12"/>
          <p:cNvSpPr txBox="1"/>
          <p:nvPr>
            <p:ph idx="1" type="body"/>
          </p:nvPr>
        </p:nvSpPr>
        <p:spPr>
          <a:xfrm>
            <a:off x="4595220" y="4444164"/>
            <a:ext cx="2242970" cy="740365"/>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000"/>
              <a:buNone/>
            </a:pPr>
            <a:r>
              <a:rPr lang="en-US" sz="2000">
                <a:solidFill>
                  <a:srgbClr val="096E6C"/>
                </a:solidFill>
                <a:latin typeface="Arial Narrow"/>
                <a:ea typeface="Arial Narrow"/>
                <a:cs typeface="Arial Narrow"/>
                <a:sym typeface="Arial Narrow"/>
              </a:rPr>
              <a:t>Insegnante di Yoga</a:t>
            </a:r>
            <a:r>
              <a:rPr lang="en-US" sz="2000">
                <a:solidFill>
                  <a:srgbClr val="096E6C"/>
                </a:solidFill>
                <a:latin typeface="Arial Narrow"/>
                <a:ea typeface="Arial Narrow"/>
                <a:cs typeface="Arial Narrow"/>
                <a:sym typeface="Arial Narrow"/>
              </a:rPr>
              <a:t>, </a:t>
            </a:r>
            <a:endParaRPr sz="2000">
              <a:solidFill>
                <a:srgbClr val="096E6C"/>
              </a:solidFill>
              <a:latin typeface="Arial Narrow"/>
              <a:ea typeface="Arial Narrow"/>
              <a:cs typeface="Arial Narrow"/>
              <a:sym typeface="Arial Narrow"/>
            </a:endParaRPr>
          </a:p>
          <a:p>
            <a:pPr indent="-228600" lvl="0" marL="228600" rtl="0" algn="l">
              <a:lnSpc>
                <a:spcPct val="90000"/>
              </a:lnSpc>
              <a:spcBef>
                <a:spcPts val="0"/>
              </a:spcBef>
              <a:spcAft>
                <a:spcPts val="0"/>
              </a:spcAft>
              <a:buClr>
                <a:schemeClr val="lt1"/>
              </a:buClr>
              <a:buSzPts val="2000"/>
              <a:buNone/>
            </a:pPr>
            <a:r>
              <a:rPr lang="en-US" sz="2000">
                <a:solidFill>
                  <a:srgbClr val="096E6C"/>
                </a:solidFill>
                <a:latin typeface="Arial Narrow"/>
                <a:ea typeface="Arial Narrow"/>
                <a:cs typeface="Arial Narrow"/>
                <a:sym typeface="Arial Narrow"/>
              </a:rPr>
              <a:t>Ambientalista </a:t>
            </a:r>
            <a:endParaRPr sz="2000">
              <a:solidFill>
                <a:srgbClr val="096E6C"/>
              </a:solidFill>
              <a:latin typeface="Arial Narrow"/>
              <a:ea typeface="Arial Narrow"/>
              <a:cs typeface="Arial Narrow"/>
              <a:sym typeface="Arial Narrow"/>
            </a:endParaRPr>
          </a:p>
        </p:txBody>
      </p:sp>
      <p:sp>
        <p:nvSpPr>
          <p:cNvPr id="474" name="Google Shape;474;p12"/>
          <p:cNvSpPr txBox="1"/>
          <p:nvPr>
            <p:ph idx="1" type="body"/>
          </p:nvPr>
        </p:nvSpPr>
        <p:spPr>
          <a:xfrm>
            <a:off x="4323737" y="3957952"/>
            <a:ext cx="3049353" cy="420107"/>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2400"/>
              <a:buFont typeface="Arial"/>
              <a:buNone/>
            </a:pPr>
            <a:r>
              <a:rPr b="0" i="0" lang="en-US" sz="2400" u="sng" cap="none" strike="noStrike">
                <a:solidFill>
                  <a:schemeClr val="hlink"/>
                </a:solidFill>
                <a:latin typeface="Arial Narrow"/>
                <a:ea typeface="Arial Narrow"/>
                <a:cs typeface="Arial Narrow"/>
                <a:sym typeface="Arial Narrow"/>
                <a:hlinkClick r:id="rId7"/>
              </a:rPr>
              <a:t>Theodora Tzalonikou</a:t>
            </a:r>
            <a:endParaRPr b="0" i="0" sz="2400" u="none" cap="none" strike="noStrike">
              <a:solidFill>
                <a:srgbClr val="000000"/>
              </a:solidFill>
              <a:latin typeface="Arial Narrow"/>
              <a:ea typeface="Arial Narrow"/>
              <a:cs typeface="Arial Narrow"/>
              <a:sym typeface="Arial Narrow"/>
            </a:endParaRPr>
          </a:p>
        </p:txBody>
      </p:sp>
      <p:sp>
        <p:nvSpPr>
          <p:cNvPr id="475" name="Google Shape;475;p12"/>
          <p:cNvSpPr txBox="1"/>
          <p:nvPr>
            <p:ph idx="13" type="body"/>
          </p:nvPr>
        </p:nvSpPr>
        <p:spPr>
          <a:xfrm>
            <a:off x="8333007" y="4637851"/>
            <a:ext cx="3024340" cy="442916"/>
          </a:xfrm>
          <a:prstGeom prst="rect">
            <a:avLst/>
          </a:prstGeom>
          <a:noFill/>
          <a:ln>
            <a:noFill/>
          </a:ln>
        </p:spPr>
        <p:txBody>
          <a:bodyPr anchorCtr="0" anchor="t" bIns="45700" lIns="91425" spcFirstLastPara="1" rIns="91425" wrap="square" tIns="45700">
            <a:normAutofit fontScale="85000"/>
          </a:bodyPr>
          <a:lstStyle/>
          <a:p>
            <a:pPr indent="-228600" lvl="0" marL="228600" rtl="0" algn="ctr">
              <a:lnSpc>
                <a:spcPct val="90000"/>
              </a:lnSpc>
              <a:spcBef>
                <a:spcPts val="0"/>
              </a:spcBef>
              <a:spcAft>
                <a:spcPts val="0"/>
              </a:spcAft>
              <a:buSzPct val="100000"/>
              <a:buNone/>
            </a:pPr>
            <a:r>
              <a:rPr lang="en-US">
                <a:solidFill>
                  <a:srgbClr val="096E6C"/>
                </a:solidFill>
                <a:latin typeface="Arial Narrow"/>
                <a:ea typeface="Arial Narrow"/>
                <a:cs typeface="Arial Narrow"/>
                <a:sym typeface="Arial Narrow"/>
              </a:rPr>
              <a:t>Guida di montagna e di ghiacciaio</a:t>
            </a:r>
            <a:endParaRPr>
              <a:solidFill>
                <a:srgbClr val="096E6C"/>
              </a:solidFill>
              <a:latin typeface="Arial Narrow"/>
              <a:ea typeface="Arial Narrow"/>
              <a:cs typeface="Arial Narrow"/>
              <a:sym typeface="Arial Narrow"/>
            </a:endParaRPr>
          </a:p>
        </p:txBody>
      </p:sp>
      <p:sp>
        <p:nvSpPr>
          <p:cNvPr id="476" name="Google Shape;476;p12"/>
          <p:cNvSpPr txBox="1"/>
          <p:nvPr>
            <p:ph idx="14" type="body"/>
          </p:nvPr>
        </p:nvSpPr>
        <p:spPr>
          <a:xfrm>
            <a:off x="8351804" y="3919811"/>
            <a:ext cx="3049500" cy="7179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US" sz="2400" u="sng">
                <a:solidFill>
                  <a:schemeClr val="hlink"/>
                </a:solidFill>
                <a:latin typeface="Arial Narrow"/>
                <a:ea typeface="Arial Narrow"/>
                <a:cs typeface="Arial Narrow"/>
                <a:sym typeface="Arial Narrow"/>
                <a:hlinkClick r:id="rId8"/>
              </a:rPr>
              <a:t>Íris Ragnarsdóttir Petersen</a:t>
            </a:r>
            <a:endParaRPr sz="2400" u="sng">
              <a:solidFill>
                <a:schemeClr val="hlink"/>
              </a:solidFill>
              <a:latin typeface="Arial Narrow"/>
              <a:ea typeface="Arial Narrow"/>
              <a:cs typeface="Arial Narrow"/>
              <a:sym typeface="Arial Narrow"/>
              <a:hlinkClick r:id="rId9"/>
            </a:endParaRPr>
          </a:p>
        </p:txBody>
      </p:sp>
      <p:sp>
        <p:nvSpPr>
          <p:cNvPr id="477" name="Google Shape;477;p12"/>
          <p:cNvSpPr txBox="1"/>
          <p:nvPr>
            <p:ph idx="15" type="body"/>
          </p:nvPr>
        </p:nvSpPr>
        <p:spPr>
          <a:xfrm>
            <a:off x="8488708" y="4993638"/>
            <a:ext cx="3024340" cy="442916"/>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035"/>
              <a:buNone/>
            </a:pPr>
            <a:r>
              <a:rPr lang="en-US">
                <a:solidFill>
                  <a:srgbClr val="096E6C"/>
                </a:solidFill>
                <a:latin typeface="Arial Narrow"/>
                <a:ea typeface="Arial Narrow"/>
                <a:cs typeface="Arial Narrow"/>
                <a:sym typeface="Arial Narrow"/>
              </a:rPr>
              <a:t>Svínafell, Öræfi, </a:t>
            </a:r>
            <a:endParaRPr>
              <a:solidFill>
                <a:srgbClr val="096E6C"/>
              </a:solidFill>
              <a:latin typeface="Arial Narrow"/>
              <a:ea typeface="Arial Narrow"/>
              <a:cs typeface="Arial Narrow"/>
              <a:sym typeface="Arial Narrow"/>
            </a:endParaRPr>
          </a:p>
          <a:p>
            <a:pPr indent="-228600" lvl="0" marL="228600" rtl="0" algn="l">
              <a:lnSpc>
                <a:spcPct val="90000"/>
              </a:lnSpc>
              <a:spcBef>
                <a:spcPts val="0"/>
              </a:spcBef>
              <a:spcAft>
                <a:spcPts val="0"/>
              </a:spcAft>
              <a:buSzPts val="2035"/>
              <a:buNone/>
            </a:pPr>
            <a:r>
              <a:rPr lang="en-US">
                <a:solidFill>
                  <a:srgbClr val="096E6C"/>
                </a:solidFill>
                <a:latin typeface="Arial Narrow"/>
                <a:ea typeface="Arial Narrow"/>
                <a:cs typeface="Arial Narrow"/>
                <a:sym typeface="Arial Narrow"/>
              </a:rPr>
              <a:t>Islanda sud-orientale</a:t>
            </a:r>
            <a:endParaRPr>
              <a:solidFill>
                <a:srgbClr val="096E6C"/>
              </a:solidFill>
              <a:latin typeface="Arial Narrow"/>
              <a:ea typeface="Arial Narrow"/>
              <a:cs typeface="Arial Narrow"/>
              <a:sym typeface="Arial Narrow"/>
            </a:endParaRPr>
          </a:p>
        </p:txBody>
      </p:sp>
      <p:sp>
        <p:nvSpPr>
          <p:cNvPr id="478" name="Google Shape;478;p12"/>
          <p:cNvSpPr/>
          <p:nvPr/>
        </p:nvSpPr>
        <p:spPr>
          <a:xfrm>
            <a:off x="1508251" y="5800660"/>
            <a:ext cx="10738837" cy="430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i="1" lang="en-US" sz="2200">
                <a:solidFill>
                  <a:srgbClr val="0070C0"/>
                </a:solidFill>
                <a:latin typeface="Calibri"/>
                <a:ea typeface="Calibri"/>
                <a:cs typeface="Calibri"/>
                <a:sym typeface="Calibri"/>
              </a:rPr>
              <a:t>Clicca sui nomi e ascolta le giovani imprenditrici che descrivono la loro esperienza</a:t>
            </a:r>
            <a:endParaRPr b="0" i="1" sz="2200" u="none" cap="none" strike="noStrike">
              <a:solidFill>
                <a:srgbClr val="0070C0"/>
              </a:solidFill>
              <a:latin typeface="Calibri"/>
              <a:ea typeface="Calibri"/>
              <a:cs typeface="Calibri"/>
              <a:sym typeface="Calibri"/>
            </a:endParaRPr>
          </a:p>
        </p:txBody>
      </p:sp>
      <p:sp>
        <p:nvSpPr>
          <p:cNvPr id="479" name="Google Shape;479;p12"/>
          <p:cNvSpPr txBox="1"/>
          <p:nvPr>
            <p:ph idx="6" type="body"/>
          </p:nvPr>
        </p:nvSpPr>
        <p:spPr>
          <a:xfrm>
            <a:off x="3955413" y="5049678"/>
            <a:ext cx="3024340" cy="442916"/>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1600"/>
              <a:buNone/>
            </a:pPr>
            <a:r>
              <a:rPr lang="en-US">
                <a:solidFill>
                  <a:srgbClr val="096E6C"/>
                </a:solidFill>
                <a:latin typeface="Arial Narrow"/>
                <a:ea typeface="Arial Narrow"/>
                <a:cs typeface="Arial Narrow"/>
                <a:sym typeface="Arial Narrow"/>
              </a:rPr>
              <a:t>Grevena, Grecia </a:t>
            </a:r>
            <a:endParaRPr>
              <a:solidFill>
                <a:srgbClr val="096E6C"/>
              </a:solidFill>
              <a:latin typeface="Arial Narrow"/>
              <a:ea typeface="Arial Narrow"/>
              <a:cs typeface="Arial Narrow"/>
              <a:sym typeface="Arial Narr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13"/>
          <p:cNvSpPr txBox="1"/>
          <p:nvPr>
            <p:ph idx="16" type="body"/>
          </p:nvPr>
        </p:nvSpPr>
        <p:spPr>
          <a:xfrm>
            <a:off x="254000" y="256633"/>
            <a:ext cx="11696700"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SzPts val="3600"/>
              <a:buNone/>
            </a:pPr>
            <a:r>
              <a:rPr lang="en-US">
                <a:solidFill>
                  <a:srgbClr val="20EEF1"/>
                </a:solidFill>
              </a:rPr>
              <a:t>Lasciati ispirare dalle giovani donne!</a:t>
            </a:r>
            <a:endParaRPr/>
          </a:p>
        </p:txBody>
      </p:sp>
      <p:sp>
        <p:nvSpPr>
          <p:cNvPr id="485" name="Google Shape;485;p13"/>
          <p:cNvSpPr/>
          <p:nvPr/>
        </p:nvSpPr>
        <p:spPr>
          <a:xfrm>
            <a:off x="2405281" y="801504"/>
            <a:ext cx="740619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i="1" lang="en-US" sz="2400">
                <a:solidFill>
                  <a:schemeClr val="lt1"/>
                </a:solidFill>
                <a:latin typeface="Calibri"/>
                <a:ea typeface="Calibri"/>
                <a:cs typeface="Calibri"/>
                <a:sym typeface="Calibri"/>
              </a:rPr>
              <a:t>che hanno creato un'attività in proprio in zone montane o rurali</a:t>
            </a:r>
            <a:endParaRPr b="0" i="1" sz="2400" u="none" cap="none" strike="noStrike">
              <a:solidFill>
                <a:schemeClr val="lt1"/>
              </a:solidFill>
              <a:latin typeface="Calibri"/>
              <a:ea typeface="Calibri"/>
              <a:cs typeface="Calibri"/>
              <a:sym typeface="Calibri"/>
            </a:endParaRPr>
          </a:p>
        </p:txBody>
      </p:sp>
      <p:sp>
        <p:nvSpPr>
          <p:cNvPr id="486" name="Google Shape;486;p13"/>
          <p:cNvSpPr txBox="1"/>
          <p:nvPr>
            <p:ph idx="1" type="body"/>
          </p:nvPr>
        </p:nvSpPr>
        <p:spPr>
          <a:xfrm>
            <a:off x="933236" y="4386109"/>
            <a:ext cx="3269796" cy="835816"/>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000">
                <a:solidFill>
                  <a:srgbClr val="096E6C"/>
                </a:solidFill>
                <a:latin typeface="Arial Narrow"/>
                <a:ea typeface="Arial Narrow"/>
                <a:cs typeface="Arial Narrow"/>
                <a:sym typeface="Arial Narrow"/>
              </a:rPr>
              <a:t>Noleggio biciclette Cycle Luss</a:t>
            </a:r>
            <a:endParaRPr sz="2000">
              <a:solidFill>
                <a:srgbClr val="096E6C"/>
              </a:solidFill>
              <a:latin typeface="Arial Narrow"/>
              <a:ea typeface="Arial Narrow"/>
              <a:cs typeface="Arial Narrow"/>
              <a:sym typeface="Arial Narrow"/>
            </a:endParaRPr>
          </a:p>
          <a:p>
            <a:pPr indent="0" lvl="0" marL="0" rtl="0" algn="l">
              <a:lnSpc>
                <a:spcPct val="115000"/>
              </a:lnSpc>
              <a:spcBef>
                <a:spcPts val="0"/>
              </a:spcBef>
              <a:spcAft>
                <a:spcPts val="0"/>
              </a:spcAft>
              <a:buNone/>
            </a:pPr>
            <a:r>
              <a:rPr lang="en-US" sz="2000">
                <a:solidFill>
                  <a:srgbClr val="096E6C"/>
                </a:solidFill>
                <a:latin typeface="Arial Narrow"/>
                <a:ea typeface="Arial Narrow"/>
                <a:cs typeface="Arial Narrow"/>
                <a:sym typeface="Arial Narrow"/>
              </a:rPr>
              <a:t>Luss, Scozia</a:t>
            </a:r>
            <a:endParaRPr sz="2000">
              <a:solidFill>
                <a:srgbClr val="096E6C"/>
              </a:solidFill>
              <a:latin typeface="Arial Narrow"/>
              <a:ea typeface="Arial Narrow"/>
              <a:cs typeface="Arial Narrow"/>
              <a:sym typeface="Arial Narrow"/>
            </a:endParaRPr>
          </a:p>
          <a:p>
            <a:pPr indent="-228600" lvl="0" marL="228600" rtl="0" algn="l">
              <a:lnSpc>
                <a:spcPct val="90000"/>
              </a:lnSpc>
              <a:spcBef>
                <a:spcPts val="0"/>
              </a:spcBef>
              <a:spcAft>
                <a:spcPts val="0"/>
              </a:spcAft>
              <a:buClr>
                <a:schemeClr val="lt1"/>
              </a:buClr>
              <a:buSzPts val="2000"/>
              <a:buNone/>
            </a:pPr>
            <a:r>
              <a:t/>
            </a:r>
            <a:endParaRPr sz="2000">
              <a:solidFill>
                <a:srgbClr val="096E6C"/>
              </a:solidFill>
              <a:latin typeface="Arial Narrow"/>
              <a:ea typeface="Arial Narrow"/>
              <a:cs typeface="Arial Narrow"/>
              <a:sym typeface="Arial Narrow"/>
            </a:endParaRPr>
          </a:p>
        </p:txBody>
      </p:sp>
      <p:sp>
        <p:nvSpPr>
          <p:cNvPr id="487" name="Google Shape;487;p13"/>
          <p:cNvSpPr txBox="1"/>
          <p:nvPr>
            <p:ph idx="13" type="body"/>
          </p:nvPr>
        </p:nvSpPr>
        <p:spPr>
          <a:xfrm>
            <a:off x="8882700" y="4404325"/>
            <a:ext cx="1993200" cy="4428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SzPts val="2000"/>
              <a:buNone/>
            </a:pPr>
            <a:r>
              <a:rPr lang="en-US">
                <a:solidFill>
                  <a:srgbClr val="096E6C"/>
                </a:solidFill>
                <a:latin typeface="Arial Narrow"/>
                <a:ea typeface="Arial Narrow"/>
                <a:cs typeface="Arial Narrow"/>
                <a:sym typeface="Arial Narrow"/>
              </a:rPr>
              <a:t>Juvara winery</a:t>
            </a:r>
            <a:endParaRPr>
              <a:solidFill>
                <a:srgbClr val="096E6C"/>
              </a:solidFill>
              <a:latin typeface="Arial Narrow"/>
              <a:ea typeface="Arial Narrow"/>
              <a:cs typeface="Arial Narrow"/>
              <a:sym typeface="Arial Narrow"/>
            </a:endParaRPr>
          </a:p>
        </p:txBody>
      </p:sp>
      <p:sp>
        <p:nvSpPr>
          <p:cNvPr id="488" name="Google Shape;488;p13"/>
          <p:cNvSpPr txBox="1"/>
          <p:nvPr>
            <p:ph idx="14" type="body"/>
          </p:nvPr>
        </p:nvSpPr>
        <p:spPr>
          <a:xfrm>
            <a:off x="8351816" y="3919774"/>
            <a:ext cx="3049500" cy="582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US" sz="2400" u="sng">
                <a:solidFill>
                  <a:schemeClr val="hlink"/>
                </a:solidFill>
                <a:latin typeface="Arial Narrow"/>
                <a:ea typeface="Arial Narrow"/>
                <a:cs typeface="Arial Narrow"/>
                <a:sym typeface="Arial Narrow"/>
                <a:hlinkClick r:id="rId3"/>
              </a:rPr>
              <a:t>Antonietta Casiero</a:t>
            </a:r>
            <a:endParaRPr sz="2400">
              <a:latin typeface="Arial Narrow"/>
              <a:ea typeface="Arial Narrow"/>
              <a:cs typeface="Arial Narrow"/>
              <a:sym typeface="Arial Narrow"/>
            </a:endParaRPr>
          </a:p>
        </p:txBody>
      </p:sp>
      <p:sp>
        <p:nvSpPr>
          <p:cNvPr id="489" name="Google Shape;489;p13"/>
          <p:cNvSpPr txBox="1"/>
          <p:nvPr>
            <p:ph idx="15" type="body"/>
          </p:nvPr>
        </p:nvSpPr>
        <p:spPr>
          <a:xfrm>
            <a:off x="8926402" y="4694733"/>
            <a:ext cx="3024300" cy="4428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2035"/>
              <a:buNone/>
            </a:pPr>
            <a:r>
              <a:rPr lang="en-US">
                <a:solidFill>
                  <a:srgbClr val="096E6C"/>
                </a:solidFill>
                <a:latin typeface="Arial Narrow"/>
                <a:ea typeface="Arial Narrow"/>
                <a:cs typeface="Arial Narrow"/>
                <a:sym typeface="Arial Narrow"/>
              </a:rPr>
              <a:t>Lucera, Italia</a:t>
            </a:r>
            <a:endParaRPr>
              <a:solidFill>
                <a:srgbClr val="096E6C"/>
              </a:solidFill>
              <a:latin typeface="Arial Narrow"/>
              <a:ea typeface="Arial Narrow"/>
              <a:cs typeface="Arial Narrow"/>
              <a:sym typeface="Arial Narrow"/>
            </a:endParaRPr>
          </a:p>
        </p:txBody>
      </p:sp>
      <p:sp>
        <p:nvSpPr>
          <p:cNvPr id="490" name="Google Shape;490;p13"/>
          <p:cNvSpPr/>
          <p:nvPr/>
        </p:nvSpPr>
        <p:spPr>
          <a:xfrm>
            <a:off x="1508251" y="5800660"/>
            <a:ext cx="10738837" cy="430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200"/>
              <a:buFont typeface="Arial"/>
              <a:buNone/>
            </a:pPr>
            <a:r>
              <a:rPr i="1" lang="en-US" sz="2200">
                <a:solidFill>
                  <a:srgbClr val="0070C0"/>
                </a:solidFill>
                <a:latin typeface="Calibri"/>
                <a:ea typeface="Calibri"/>
                <a:cs typeface="Calibri"/>
                <a:sym typeface="Calibri"/>
              </a:rPr>
              <a:t>Clicca sui nomi e ascolta le giovani imprenditrici che descrivono la loro esperienza</a:t>
            </a:r>
            <a:endParaRPr b="0" i="1" sz="2200" u="none" cap="none" strike="noStrike">
              <a:solidFill>
                <a:srgbClr val="0070C0"/>
              </a:solidFill>
              <a:latin typeface="Calibri"/>
              <a:ea typeface="Calibri"/>
              <a:cs typeface="Calibri"/>
              <a:sym typeface="Calibri"/>
            </a:endParaRPr>
          </a:p>
        </p:txBody>
      </p:sp>
      <p:pic>
        <p:nvPicPr>
          <p:cNvPr id="491" name="Google Shape;491;p13"/>
          <p:cNvPicPr preferRelativeResize="0"/>
          <p:nvPr>
            <p:ph idx="3" type="pic"/>
          </p:nvPr>
        </p:nvPicPr>
        <p:blipFill rotWithShape="1">
          <a:blip r:embed="rId4">
            <a:alphaModFix/>
          </a:blip>
          <a:srcRect b="2646" l="0" r="0" t="2647"/>
          <a:stretch/>
        </p:blipFill>
        <p:spPr>
          <a:xfrm>
            <a:off x="1074626" y="1743124"/>
            <a:ext cx="2060460" cy="2060460"/>
          </a:xfrm>
          <a:prstGeom prst="ellipse">
            <a:avLst/>
          </a:prstGeom>
          <a:solidFill>
            <a:schemeClr val="lt1"/>
          </a:solidFill>
          <a:ln>
            <a:noFill/>
          </a:ln>
        </p:spPr>
      </p:pic>
      <p:sp>
        <p:nvSpPr>
          <p:cNvPr id="492" name="Google Shape;492;p13"/>
          <p:cNvSpPr txBox="1"/>
          <p:nvPr>
            <p:ph idx="14" type="body"/>
          </p:nvPr>
        </p:nvSpPr>
        <p:spPr>
          <a:xfrm>
            <a:off x="254000" y="3919811"/>
            <a:ext cx="3049353" cy="58222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500"/>
              <a:buNone/>
            </a:pPr>
            <a:r>
              <a:rPr lang="en-US" sz="2400" u="sng">
                <a:solidFill>
                  <a:schemeClr val="hlink"/>
                </a:solidFill>
                <a:latin typeface="Arial Narrow"/>
                <a:ea typeface="Arial Narrow"/>
                <a:cs typeface="Arial Narrow"/>
                <a:sym typeface="Arial Narrow"/>
                <a:hlinkClick r:id="rId5"/>
              </a:rPr>
              <a:t>Erin Charters</a:t>
            </a:r>
            <a:endParaRPr sz="2400">
              <a:latin typeface="Arial Narrow"/>
              <a:ea typeface="Arial Narrow"/>
              <a:cs typeface="Arial Narrow"/>
              <a:sym typeface="Arial Narrow"/>
            </a:endParaRPr>
          </a:p>
        </p:txBody>
      </p:sp>
      <p:pic>
        <p:nvPicPr>
          <p:cNvPr id="493" name="Google Shape;493;p13"/>
          <p:cNvPicPr preferRelativeResize="0"/>
          <p:nvPr>
            <p:ph idx="5" type="pic"/>
          </p:nvPr>
        </p:nvPicPr>
        <p:blipFill rotWithShape="1">
          <a:blip r:embed="rId6">
            <a:alphaModFix/>
          </a:blip>
          <a:srcRect b="0" l="0" r="0" t="0"/>
          <a:stretch/>
        </p:blipFill>
        <p:spPr>
          <a:xfrm>
            <a:off x="4836901" y="1718468"/>
            <a:ext cx="2063063" cy="2063063"/>
          </a:xfrm>
          <a:prstGeom prst="ellipse">
            <a:avLst/>
          </a:prstGeom>
          <a:solidFill>
            <a:schemeClr val="lt1"/>
          </a:solidFill>
          <a:ln>
            <a:noFill/>
          </a:ln>
        </p:spPr>
      </p:pic>
      <p:sp>
        <p:nvSpPr>
          <p:cNvPr id="494" name="Google Shape;494;p13"/>
          <p:cNvSpPr txBox="1"/>
          <p:nvPr>
            <p:ph idx="7" type="body"/>
          </p:nvPr>
        </p:nvSpPr>
        <p:spPr>
          <a:xfrm>
            <a:off x="4880483" y="4553856"/>
            <a:ext cx="3024340" cy="442916"/>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2000"/>
              <a:buNone/>
            </a:pPr>
            <a:r>
              <a:rPr lang="en-US" sz="2000">
                <a:solidFill>
                  <a:srgbClr val="096E6C"/>
                </a:solidFill>
                <a:latin typeface="Arial Narrow"/>
                <a:ea typeface="Arial Narrow"/>
                <a:cs typeface="Arial Narrow"/>
                <a:sym typeface="Arial Narrow"/>
              </a:rPr>
              <a:t>Manager di una guest house</a:t>
            </a:r>
            <a:endParaRPr sz="2000">
              <a:solidFill>
                <a:srgbClr val="096E6C"/>
              </a:solidFill>
              <a:latin typeface="Arial Narrow"/>
              <a:ea typeface="Arial Narrow"/>
              <a:cs typeface="Arial Narrow"/>
              <a:sym typeface="Arial Narrow"/>
            </a:endParaRPr>
          </a:p>
        </p:txBody>
      </p:sp>
      <p:sp>
        <p:nvSpPr>
          <p:cNvPr id="495" name="Google Shape;495;p13"/>
          <p:cNvSpPr txBox="1"/>
          <p:nvPr>
            <p:ph idx="8" type="body"/>
          </p:nvPr>
        </p:nvSpPr>
        <p:spPr>
          <a:xfrm>
            <a:off x="4478374" y="3957776"/>
            <a:ext cx="3049353" cy="58222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500"/>
              <a:buNone/>
            </a:pPr>
            <a:r>
              <a:rPr lang="en-US" sz="2400" u="sng">
                <a:solidFill>
                  <a:schemeClr val="hlink"/>
                </a:solidFill>
                <a:latin typeface="Arial Narrow"/>
                <a:ea typeface="Arial Narrow"/>
                <a:cs typeface="Arial Narrow"/>
                <a:sym typeface="Arial Narrow"/>
                <a:hlinkClick r:id="rId7"/>
              </a:rPr>
              <a:t>Vasiliki Todi</a:t>
            </a:r>
            <a:endParaRPr sz="2400">
              <a:latin typeface="Arial Narrow"/>
              <a:ea typeface="Arial Narrow"/>
              <a:cs typeface="Arial Narrow"/>
              <a:sym typeface="Arial Narrow"/>
            </a:endParaRPr>
          </a:p>
        </p:txBody>
      </p:sp>
      <p:sp>
        <p:nvSpPr>
          <p:cNvPr id="496" name="Google Shape;496;p13"/>
          <p:cNvSpPr txBox="1"/>
          <p:nvPr>
            <p:ph idx="9" type="body"/>
          </p:nvPr>
        </p:nvSpPr>
        <p:spPr>
          <a:xfrm>
            <a:off x="4558759" y="4904662"/>
            <a:ext cx="3024300" cy="4428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1600"/>
              <a:buNone/>
            </a:pPr>
            <a:r>
              <a:rPr lang="en-US" sz="2000">
                <a:solidFill>
                  <a:srgbClr val="096E6C"/>
                </a:solidFill>
                <a:latin typeface="Arial Narrow"/>
                <a:ea typeface="Arial Narrow"/>
                <a:cs typeface="Arial Narrow"/>
                <a:sym typeface="Arial Narrow"/>
              </a:rPr>
              <a:t>Metsovo, Grecia</a:t>
            </a:r>
            <a:endParaRPr sz="2000">
              <a:solidFill>
                <a:srgbClr val="096E6C"/>
              </a:solidFill>
              <a:latin typeface="Arial Narrow"/>
              <a:ea typeface="Arial Narrow"/>
              <a:cs typeface="Arial Narrow"/>
              <a:sym typeface="Arial Narrow"/>
            </a:endParaRPr>
          </a:p>
        </p:txBody>
      </p:sp>
      <p:pic>
        <p:nvPicPr>
          <p:cNvPr id="497" name="Google Shape;497;p13"/>
          <p:cNvPicPr preferRelativeResize="0"/>
          <p:nvPr>
            <p:ph idx="4" type="pic"/>
          </p:nvPr>
        </p:nvPicPr>
        <p:blipFill rotWithShape="1">
          <a:blip r:embed="rId8">
            <a:alphaModFix/>
          </a:blip>
          <a:srcRect b="0" l="575" r="572" t="0"/>
          <a:stretch/>
        </p:blipFill>
        <p:spPr>
          <a:xfrm>
            <a:off x="8850313" y="1819275"/>
            <a:ext cx="1922462" cy="1922463"/>
          </a:xfrm>
          <a:prstGeom prst="ellipse">
            <a:avLst/>
          </a:prstGeom>
          <a:solidFill>
            <a:schemeClr val="lt1"/>
          </a:solid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id="502" name="Google Shape;502;p71"/>
          <p:cNvPicPr preferRelativeResize="0"/>
          <p:nvPr/>
        </p:nvPicPr>
        <p:blipFill rotWithShape="1">
          <a:blip r:embed="rId3">
            <a:alphaModFix/>
          </a:blip>
          <a:srcRect b="0" l="0" r="0" t="0"/>
          <a:stretch/>
        </p:blipFill>
        <p:spPr>
          <a:xfrm>
            <a:off x="4992280" y="0"/>
            <a:ext cx="7199719" cy="6879772"/>
          </a:xfrm>
          <a:prstGeom prst="rect">
            <a:avLst/>
          </a:prstGeom>
          <a:noFill/>
          <a:ln>
            <a:noFill/>
          </a:ln>
        </p:spPr>
      </p:pic>
      <p:sp>
        <p:nvSpPr>
          <p:cNvPr id="503" name="Google Shape;503;p71"/>
          <p:cNvSpPr txBox="1"/>
          <p:nvPr>
            <p:ph idx="1" type="body"/>
          </p:nvPr>
        </p:nvSpPr>
        <p:spPr>
          <a:xfrm>
            <a:off x="510160" y="1741099"/>
            <a:ext cx="4306395" cy="4572619"/>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5000"/>
              </a:lnSpc>
              <a:spcBef>
                <a:spcPts val="0"/>
              </a:spcBef>
              <a:spcAft>
                <a:spcPts val="0"/>
              </a:spcAft>
              <a:buNone/>
            </a:pPr>
            <a:r>
              <a:rPr lang="en-US"/>
              <a:t>È una tecnica che ti aiuta a sviluppare e organizzare qualsiasi idea o argomento.</a:t>
            </a:r>
            <a:endParaRPr/>
          </a:p>
          <a:p>
            <a:pPr indent="0" lvl="0" marL="0" rtl="0" algn="l">
              <a:lnSpc>
                <a:spcPct val="115000"/>
              </a:lnSpc>
              <a:spcBef>
                <a:spcPts val="0"/>
              </a:spcBef>
              <a:spcAft>
                <a:spcPts val="0"/>
              </a:spcAft>
              <a:buNone/>
            </a:pPr>
            <a:r>
              <a:rPr lang="en-US"/>
              <a:t>Aiuta a comprendere un concetto scomponendolo nelle sue componenti.</a:t>
            </a:r>
            <a:endParaRPr/>
          </a:p>
          <a:p>
            <a:pPr indent="0" lvl="0" marL="0" rtl="0" algn="l">
              <a:lnSpc>
                <a:spcPct val="115000"/>
              </a:lnSpc>
              <a:spcBef>
                <a:spcPts val="0"/>
              </a:spcBef>
              <a:spcAft>
                <a:spcPts val="0"/>
              </a:spcAft>
              <a:buNone/>
            </a:pPr>
            <a:r>
              <a:rPr lang="en-US"/>
              <a:t>È una struttura ampia e flessibile.</a:t>
            </a:r>
            <a:endParaRPr/>
          </a:p>
          <a:p>
            <a:pPr indent="0" lvl="0" marL="0" rtl="0" algn="l">
              <a:lnSpc>
                <a:spcPct val="115000"/>
              </a:lnSpc>
              <a:spcBef>
                <a:spcPts val="0"/>
              </a:spcBef>
              <a:spcAft>
                <a:spcPts val="0"/>
              </a:spcAft>
              <a:buNone/>
            </a:pPr>
            <a:r>
              <a:rPr b="1" lang="en-US">
                <a:solidFill>
                  <a:srgbClr val="0070C0"/>
                </a:solidFill>
              </a:rPr>
              <a:t>Elementi fondamentali</a:t>
            </a:r>
            <a:r>
              <a:rPr lang="en-US"/>
              <a:t>: argomento centrale chiave, struttura ad albero espansiva, utilizzo di parole chiave piuttosto che di frasi lunghe.</a:t>
            </a:r>
            <a:endParaRPr/>
          </a:p>
          <a:p>
            <a:pPr indent="-228600" lvl="0" marL="228600" rtl="0" algn="just">
              <a:lnSpc>
                <a:spcPct val="90000"/>
              </a:lnSpc>
              <a:spcBef>
                <a:spcPts val="0"/>
              </a:spcBef>
              <a:spcAft>
                <a:spcPts val="0"/>
              </a:spcAft>
              <a:buClr>
                <a:schemeClr val="lt1"/>
              </a:buClr>
              <a:buSzPct val="100000"/>
              <a:buNone/>
            </a:pPr>
            <a:r>
              <a:t/>
            </a:r>
            <a:endParaRPr/>
          </a:p>
        </p:txBody>
      </p:sp>
      <p:sp>
        <p:nvSpPr>
          <p:cNvPr id="504" name="Google Shape;504;p71"/>
          <p:cNvSpPr txBox="1"/>
          <p:nvPr>
            <p:ph idx="2" type="body"/>
          </p:nvPr>
        </p:nvSpPr>
        <p:spPr>
          <a:xfrm>
            <a:off x="510160" y="896433"/>
            <a:ext cx="3341315" cy="603631"/>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lt1"/>
              </a:buClr>
              <a:buSzPct val="112500"/>
              <a:buNone/>
            </a:pPr>
            <a:r>
              <a:rPr lang="en-US" sz="3200">
                <a:solidFill>
                  <a:srgbClr val="20EEF1"/>
                </a:solidFill>
              </a:rPr>
              <a:t>Mappatura mentale</a:t>
            </a:r>
            <a:endParaRPr sz="3200">
              <a:solidFill>
                <a:srgbClr val="20EEF1"/>
              </a:solidFill>
            </a:endParaRPr>
          </a:p>
        </p:txBody>
      </p:sp>
      <p:sp>
        <p:nvSpPr>
          <p:cNvPr id="505" name="Google Shape;505;p71"/>
          <p:cNvSpPr txBox="1"/>
          <p:nvPr>
            <p:ph idx="7" type="body"/>
          </p:nvPr>
        </p:nvSpPr>
        <p:spPr>
          <a:xfrm>
            <a:off x="8059100" y="3445750"/>
            <a:ext cx="942300" cy="72450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595959"/>
              </a:buClr>
              <a:buSzPts val="2095"/>
              <a:buNone/>
            </a:pPr>
            <a:r>
              <a:rPr lang="en-US" sz="1600"/>
              <a:t>Argomento Centrale </a:t>
            </a:r>
            <a:endParaRPr sz="1600"/>
          </a:p>
        </p:txBody>
      </p:sp>
      <p:sp>
        <p:nvSpPr>
          <p:cNvPr id="506" name="Google Shape;506;p71"/>
          <p:cNvSpPr txBox="1"/>
          <p:nvPr>
            <p:ph idx="7" type="body"/>
          </p:nvPr>
        </p:nvSpPr>
        <p:spPr>
          <a:xfrm>
            <a:off x="6870947" y="2396500"/>
            <a:ext cx="1325700" cy="5493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ctr">
              <a:lnSpc>
                <a:spcPct val="90000"/>
              </a:lnSpc>
              <a:spcBef>
                <a:spcPts val="0"/>
              </a:spcBef>
              <a:spcAft>
                <a:spcPts val="0"/>
              </a:spcAft>
              <a:buClr>
                <a:srgbClr val="595959"/>
              </a:buClr>
              <a:buSzPct val="116883"/>
              <a:buNone/>
            </a:pPr>
            <a:r>
              <a:rPr lang="en-US"/>
              <a:t>Supporto idea</a:t>
            </a:r>
            <a:endParaRPr/>
          </a:p>
        </p:txBody>
      </p:sp>
      <p:sp>
        <p:nvSpPr>
          <p:cNvPr id="507" name="Google Shape;507;p71"/>
          <p:cNvSpPr txBox="1"/>
          <p:nvPr>
            <p:ph idx="7" type="body"/>
          </p:nvPr>
        </p:nvSpPr>
        <p:spPr>
          <a:xfrm>
            <a:off x="8490551" y="2275925"/>
            <a:ext cx="1306500" cy="5493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ctr">
              <a:lnSpc>
                <a:spcPct val="90000"/>
              </a:lnSpc>
              <a:spcBef>
                <a:spcPts val="0"/>
              </a:spcBef>
              <a:spcAft>
                <a:spcPts val="0"/>
              </a:spcAft>
              <a:buClr>
                <a:srgbClr val="595959"/>
              </a:buClr>
              <a:buSzPct val="116883"/>
              <a:buNone/>
            </a:pPr>
            <a:r>
              <a:rPr lang="en-US"/>
              <a:t>Supporto idea</a:t>
            </a:r>
            <a:endParaRPr/>
          </a:p>
        </p:txBody>
      </p:sp>
      <p:sp>
        <p:nvSpPr>
          <p:cNvPr id="508" name="Google Shape;508;p71"/>
          <p:cNvSpPr txBox="1"/>
          <p:nvPr>
            <p:ph idx="7" type="body"/>
          </p:nvPr>
        </p:nvSpPr>
        <p:spPr>
          <a:xfrm>
            <a:off x="6531010" y="3755501"/>
            <a:ext cx="1081314" cy="549319"/>
          </a:xfrm>
          <a:prstGeom prst="rect">
            <a:avLst/>
          </a:prstGeom>
          <a:noFill/>
          <a:ln>
            <a:noFill/>
          </a:ln>
        </p:spPr>
        <p:txBody>
          <a:bodyPr anchorCtr="0" anchor="t" bIns="45700" lIns="91425" spcFirstLastPara="1" rIns="91425" wrap="square" tIns="45700">
            <a:normAutofit fontScale="77500" lnSpcReduction="10000"/>
          </a:bodyPr>
          <a:lstStyle/>
          <a:p>
            <a:pPr indent="-228600" lvl="0" marL="228600" rtl="0" algn="ctr">
              <a:lnSpc>
                <a:spcPct val="90000"/>
              </a:lnSpc>
              <a:spcBef>
                <a:spcPts val="0"/>
              </a:spcBef>
              <a:spcAft>
                <a:spcPts val="0"/>
              </a:spcAft>
              <a:buClr>
                <a:srgbClr val="595959"/>
              </a:buClr>
              <a:buSzPct val="116883"/>
              <a:buNone/>
            </a:pPr>
            <a:r>
              <a:rPr lang="en-US"/>
              <a:t>Supporto</a:t>
            </a:r>
            <a:endParaRPr/>
          </a:p>
          <a:p>
            <a:pPr indent="-228600" lvl="0" marL="228600" rtl="0" algn="ctr">
              <a:lnSpc>
                <a:spcPct val="90000"/>
              </a:lnSpc>
              <a:spcBef>
                <a:spcPts val="0"/>
              </a:spcBef>
              <a:spcAft>
                <a:spcPts val="0"/>
              </a:spcAft>
              <a:buClr>
                <a:srgbClr val="595959"/>
              </a:buClr>
              <a:buSzPct val="116883"/>
              <a:buNone/>
            </a:pPr>
            <a:r>
              <a:rPr lang="en-US"/>
              <a:t> idea</a:t>
            </a:r>
            <a:endParaRPr/>
          </a:p>
        </p:txBody>
      </p:sp>
      <p:sp>
        <p:nvSpPr>
          <p:cNvPr id="509" name="Google Shape;509;p71"/>
          <p:cNvSpPr txBox="1"/>
          <p:nvPr>
            <p:ph idx="7" type="body"/>
          </p:nvPr>
        </p:nvSpPr>
        <p:spPr>
          <a:xfrm>
            <a:off x="9165703" y="3500171"/>
            <a:ext cx="1081314" cy="549319"/>
          </a:xfrm>
          <a:prstGeom prst="rect">
            <a:avLst/>
          </a:prstGeom>
          <a:noFill/>
          <a:ln>
            <a:noFill/>
          </a:ln>
        </p:spPr>
        <p:txBody>
          <a:bodyPr anchorCtr="0" anchor="t" bIns="45700" lIns="91425" spcFirstLastPara="1" rIns="91425" wrap="square" tIns="45700">
            <a:normAutofit fontScale="77500" lnSpcReduction="10000"/>
          </a:bodyPr>
          <a:lstStyle/>
          <a:p>
            <a:pPr indent="-228600" lvl="0" marL="228600" rtl="0" algn="ctr">
              <a:lnSpc>
                <a:spcPct val="90000"/>
              </a:lnSpc>
              <a:spcBef>
                <a:spcPts val="0"/>
              </a:spcBef>
              <a:spcAft>
                <a:spcPts val="0"/>
              </a:spcAft>
              <a:buClr>
                <a:srgbClr val="595959"/>
              </a:buClr>
              <a:buSzPct val="116883"/>
              <a:buNone/>
            </a:pPr>
            <a:r>
              <a:rPr lang="en-US"/>
              <a:t>Supporto</a:t>
            </a:r>
            <a:endParaRPr/>
          </a:p>
          <a:p>
            <a:pPr indent="-228600" lvl="0" marL="228600" rtl="0" algn="ctr">
              <a:lnSpc>
                <a:spcPct val="90000"/>
              </a:lnSpc>
              <a:spcBef>
                <a:spcPts val="0"/>
              </a:spcBef>
              <a:spcAft>
                <a:spcPts val="0"/>
              </a:spcAft>
              <a:buClr>
                <a:srgbClr val="595959"/>
              </a:buClr>
              <a:buSzPct val="116883"/>
              <a:buNone/>
            </a:pPr>
            <a:r>
              <a:rPr lang="en-US"/>
              <a:t> idea</a:t>
            </a:r>
            <a:endParaRPr/>
          </a:p>
        </p:txBody>
      </p:sp>
      <p:sp>
        <p:nvSpPr>
          <p:cNvPr id="510" name="Google Shape;510;p71"/>
          <p:cNvSpPr txBox="1"/>
          <p:nvPr>
            <p:ph idx="7" type="body"/>
          </p:nvPr>
        </p:nvSpPr>
        <p:spPr>
          <a:xfrm>
            <a:off x="8051482" y="4445033"/>
            <a:ext cx="1081314" cy="549319"/>
          </a:xfrm>
          <a:prstGeom prst="rect">
            <a:avLst/>
          </a:prstGeom>
          <a:noFill/>
          <a:ln>
            <a:noFill/>
          </a:ln>
        </p:spPr>
        <p:txBody>
          <a:bodyPr anchorCtr="0" anchor="t" bIns="45700" lIns="91425" spcFirstLastPara="1" rIns="91425" wrap="square" tIns="45700">
            <a:normAutofit fontScale="77500" lnSpcReduction="10000"/>
          </a:bodyPr>
          <a:lstStyle/>
          <a:p>
            <a:pPr indent="-228600" lvl="0" marL="228600" rtl="0" algn="ctr">
              <a:lnSpc>
                <a:spcPct val="90000"/>
              </a:lnSpc>
              <a:spcBef>
                <a:spcPts val="0"/>
              </a:spcBef>
              <a:spcAft>
                <a:spcPts val="0"/>
              </a:spcAft>
              <a:buClr>
                <a:srgbClr val="595959"/>
              </a:buClr>
              <a:buSzPct val="116883"/>
              <a:buNone/>
            </a:pPr>
            <a:r>
              <a:rPr lang="en-US"/>
              <a:t>Supporto</a:t>
            </a:r>
            <a:endParaRPr/>
          </a:p>
          <a:p>
            <a:pPr indent="-228600" lvl="0" marL="228600" rtl="0" algn="ctr">
              <a:lnSpc>
                <a:spcPct val="90000"/>
              </a:lnSpc>
              <a:spcBef>
                <a:spcPts val="0"/>
              </a:spcBef>
              <a:spcAft>
                <a:spcPts val="0"/>
              </a:spcAft>
              <a:buClr>
                <a:srgbClr val="595959"/>
              </a:buClr>
              <a:buSzPct val="116883"/>
              <a:buNone/>
            </a:pPr>
            <a:r>
              <a:rPr lang="en-US"/>
              <a:t> idea</a:t>
            </a:r>
            <a:endParaRPr/>
          </a:p>
        </p:txBody>
      </p:sp>
      <p:sp>
        <p:nvSpPr>
          <p:cNvPr id="511" name="Google Shape;511;p71"/>
          <p:cNvSpPr txBox="1"/>
          <p:nvPr>
            <p:ph idx="7" type="body"/>
          </p:nvPr>
        </p:nvSpPr>
        <p:spPr>
          <a:xfrm>
            <a:off x="6934950" y="1051825"/>
            <a:ext cx="1797000" cy="603600"/>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ctr">
              <a:lnSpc>
                <a:spcPct val="90000"/>
              </a:lnSpc>
              <a:spcBef>
                <a:spcPts val="0"/>
              </a:spcBef>
              <a:spcAft>
                <a:spcPts val="0"/>
              </a:spcAft>
              <a:buClr>
                <a:srgbClr val="595959"/>
              </a:buClr>
              <a:buSzPct val="88451"/>
              <a:buNone/>
            </a:pPr>
            <a:r>
              <a:rPr lang="en-US"/>
              <a:t>sotto-</a:t>
            </a:r>
            <a:endParaRPr/>
          </a:p>
          <a:p>
            <a:pPr indent="-228600" lvl="0" marL="228600" rtl="0" algn="ctr">
              <a:lnSpc>
                <a:spcPct val="90000"/>
              </a:lnSpc>
              <a:spcBef>
                <a:spcPts val="0"/>
              </a:spcBef>
              <a:spcAft>
                <a:spcPts val="0"/>
              </a:spcAft>
              <a:buClr>
                <a:srgbClr val="595959"/>
              </a:buClr>
              <a:buSzPct val="88452"/>
              <a:buNone/>
            </a:pPr>
            <a:r>
              <a:rPr lang="en-US"/>
              <a:t>argomento</a:t>
            </a:r>
            <a:endParaRPr/>
          </a:p>
        </p:txBody>
      </p:sp>
      <p:sp>
        <p:nvSpPr>
          <p:cNvPr id="512" name="Google Shape;512;p71"/>
          <p:cNvSpPr txBox="1"/>
          <p:nvPr>
            <p:ph idx="7" type="body"/>
          </p:nvPr>
        </p:nvSpPr>
        <p:spPr>
          <a:xfrm>
            <a:off x="5354826" y="2121854"/>
            <a:ext cx="1325700" cy="724500"/>
          </a:xfrm>
          <a:prstGeom prst="rect">
            <a:avLst/>
          </a:prstGeom>
          <a:noFill/>
          <a:ln>
            <a:noFill/>
          </a:ln>
        </p:spPr>
        <p:txBody>
          <a:bodyPr anchorCtr="0" anchor="t" bIns="45700" lIns="91425" spcFirstLastPara="1" rIns="91425" wrap="square" tIns="45700">
            <a:normAutofit fontScale="92500"/>
          </a:bodyPr>
          <a:lstStyle/>
          <a:p>
            <a:pPr indent="-228600" lvl="0" marL="228600" rtl="0" algn="ctr">
              <a:lnSpc>
                <a:spcPct val="90000"/>
              </a:lnSpc>
              <a:spcBef>
                <a:spcPts val="0"/>
              </a:spcBef>
              <a:spcAft>
                <a:spcPts val="0"/>
              </a:spcAft>
              <a:buClr>
                <a:srgbClr val="595959"/>
              </a:buClr>
              <a:buSzPct val="97297"/>
              <a:buNone/>
            </a:pPr>
            <a:r>
              <a:rPr lang="en-US" sz="2000"/>
              <a:t>sotto-</a:t>
            </a:r>
            <a:endParaRPr sz="2000"/>
          </a:p>
          <a:p>
            <a:pPr indent="-228600" lvl="0" marL="228600" rtl="0" algn="ctr">
              <a:lnSpc>
                <a:spcPct val="90000"/>
              </a:lnSpc>
              <a:spcBef>
                <a:spcPts val="0"/>
              </a:spcBef>
              <a:spcAft>
                <a:spcPts val="0"/>
              </a:spcAft>
              <a:buClr>
                <a:srgbClr val="595959"/>
              </a:buClr>
              <a:buSzPct val="97297"/>
              <a:buNone/>
            </a:pPr>
            <a:r>
              <a:rPr lang="en-US" sz="2000"/>
              <a:t>argomento</a:t>
            </a:r>
            <a:endParaRPr sz="2000"/>
          </a:p>
        </p:txBody>
      </p:sp>
      <p:sp>
        <p:nvSpPr>
          <p:cNvPr id="513" name="Google Shape;513;p71"/>
          <p:cNvSpPr txBox="1"/>
          <p:nvPr>
            <p:ph idx="7" type="body"/>
          </p:nvPr>
        </p:nvSpPr>
        <p:spPr>
          <a:xfrm>
            <a:off x="5145250" y="3157800"/>
            <a:ext cx="1450500" cy="724500"/>
          </a:xfrm>
          <a:prstGeom prst="rect">
            <a:avLst/>
          </a:prstGeom>
          <a:noFill/>
          <a:ln>
            <a:noFill/>
          </a:ln>
        </p:spPr>
        <p:txBody>
          <a:bodyPr anchorCtr="0" anchor="t" bIns="45700" lIns="91425" spcFirstLastPara="1" rIns="91425" wrap="square" tIns="45700">
            <a:normAutofit/>
          </a:bodyPr>
          <a:lstStyle/>
          <a:p>
            <a:pPr indent="-228600" lvl="0" marL="228600" rtl="0" algn="ctr">
              <a:lnSpc>
                <a:spcPct val="70000"/>
              </a:lnSpc>
              <a:spcBef>
                <a:spcPts val="0"/>
              </a:spcBef>
              <a:spcAft>
                <a:spcPts val="0"/>
              </a:spcAft>
              <a:buClr>
                <a:srgbClr val="595959"/>
              </a:buClr>
              <a:buSzPts val="1946"/>
              <a:buNone/>
            </a:pPr>
            <a:r>
              <a:rPr lang="en-US" sz="2100"/>
              <a:t>sotto-</a:t>
            </a:r>
            <a:endParaRPr sz="2100"/>
          </a:p>
          <a:p>
            <a:pPr indent="-228600" lvl="0" marL="228600" rtl="0" algn="ctr">
              <a:lnSpc>
                <a:spcPct val="70000"/>
              </a:lnSpc>
              <a:spcBef>
                <a:spcPts val="0"/>
              </a:spcBef>
              <a:spcAft>
                <a:spcPts val="0"/>
              </a:spcAft>
              <a:buClr>
                <a:srgbClr val="595959"/>
              </a:buClr>
              <a:buSzPts val="1946"/>
              <a:buNone/>
            </a:pPr>
            <a:r>
              <a:rPr lang="en-US" sz="2100"/>
              <a:t>argomento</a:t>
            </a:r>
            <a:endParaRPr sz="2100"/>
          </a:p>
        </p:txBody>
      </p:sp>
      <p:sp>
        <p:nvSpPr>
          <p:cNvPr id="514" name="Google Shape;514;p71"/>
          <p:cNvSpPr txBox="1"/>
          <p:nvPr>
            <p:ph idx="7" type="body"/>
          </p:nvPr>
        </p:nvSpPr>
        <p:spPr>
          <a:xfrm>
            <a:off x="6481975" y="5338900"/>
            <a:ext cx="1633200" cy="603600"/>
          </a:xfrm>
          <a:prstGeom prst="rect">
            <a:avLst/>
          </a:prstGeom>
          <a:noFill/>
          <a:ln>
            <a:noFill/>
          </a:ln>
        </p:spPr>
        <p:txBody>
          <a:bodyPr anchorCtr="0" anchor="t" bIns="45700" lIns="91425" spcFirstLastPara="1" rIns="91425" wrap="square" tIns="45700">
            <a:normAutofit lnSpcReduction="20000"/>
          </a:bodyPr>
          <a:lstStyle/>
          <a:p>
            <a:pPr indent="-228600" lvl="0" marL="228600" rtl="0" algn="ctr">
              <a:lnSpc>
                <a:spcPct val="90000"/>
              </a:lnSpc>
              <a:spcBef>
                <a:spcPts val="0"/>
              </a:spcBef>
              <a:spcAft>
                <a:spcPts val="0"/>
              </a:spcAft>
              <a:buClr>
                <a:srgbClr val="595959"/>
              </a:buClr>
              <a:buSzPts val="1946"/>
              <a:buNone/>
            </a:pPr>
            <a:r>
              <a:rPr lang="en-US"/>
              <a:t>sotto-</a:t>
            </a:r>
            <a:endParaRPr/>
          </a:p>
          <a:p>
            <a:pPr indent="-228600" lvl="0" marL="228600" rtl="0" algn="ctr">
              <a:lnSpc>
                <a:spcPct val="90000"/>
              </a:lnSpc>
              <a:spcBef>
                <a:spcPts val="0"/>
              </a:spcBef>
              <a:spcAft>
                <a:spcPts val="0"/>
              </a:spcAft>
              <a:buClr>
                <a:srgbClr val="595959"/>
              </a:buClr>
              <a:buSzPts val="1946"/>
              <a:buNone/>
            </a:pPr>
            <a:r>
              <a:rPr lang="en-US"/>
              <a:t>argomento</a:t>
            </a:r>
            <a:endParaRPr/>
          </a:p>
        </p:txBody>
      </p:sp>
      <p:sp>
        <p:nvSpPr>
          <p:cNvPr id="515" name="Google Shape;515;p71"/>
          <p:cNvSpPr txBox="1"/>
          <p:nvPr>
            <p:ph idx="7" type="body"/>
          </p:nvPr>
        </p:nvSpPr>
        <p:spPr>
          <a:xfrm>
            <a:off x="9571850" y="685725"/>
            <a:ext cx="1450500" cy="72450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rgbClr val="595959"/>
              </a:buClr>
              <a:buSzPts val="1362"/>
              <a:buNone/>
            </a:pPr>
            <a:r>
              <a:rPr lang="en-US" sz="2040"/>
              <a:t>sotto-</a:t>
            </a:r>
            <a:endParaRPr sz="2040"/>
          </a:p>
          <a:p>
            <a:pPr indent="-228600" lvl="0" marL="228600" rtl="0" algn="ctr">
              <a:lnSpc>
                <a:spcPct val="90000"/>
              </a:lnSpc>
              <a:spcBef>
                <a:spcPts val="0"/>
              </a:spcBef>
              <a:spcAft>
                <a:spcPts val="0"/>
              </a:spcAft>
              <a:buClr>
                <a:srgbClr val="595959"/>
              </a:buClr>
              <a:buSzPts val="1362"/>
              <a:buNone/>
            </a:pPr>
            <a:r>
              <a:rPr lang="en-US" sz="2040"/>
              <a:t>argomento</a:t>
            </a:r>
            <a:endParaRPr sz="2040"/>
          </a:p>
        </p:txBody>
      </p:sp>
      <p:sp>
        <p:nvSpPr>
          <p:cNvPr id="516" name="Google Shape;516;p71"/>
          <p:cNvSpPr txBox="1"/>
          <p:nvPr>
            <p:ph idx="7" type="body"/>
          </p:nvPr>
        </p:nvSpPr>
        <p:spPr>
          <a:xfrm>
            <a:off x="10138200" y="2663150"/>
            <a:ext cx="1633200" cy="724500"/>
          </a:xfrm>
          <a:prstGeom prst="rect">
            <a:avLst/>
          </a:prstGeom>
          <a:noFill/>
          <a:ln>
            <a:noFill/>
          </a:ln>
        </p:spPr>
        <p:txBody>
          <a:bodyPr anchorCtr="0" anchor="t" bIns="45700" lIns="91425" spcFirstLastPara="1" rIns="91425" wrap="square" tIns="45700">
            <a:noAutofit/>
          </a:bodyPr>
          <a:lstStyle/>
          <a:p>
            <a:pPr indent="-228600" lvl="0" marL="228600" rtl="0" algn="ctr">
              <a:lnSpc>
                <a:spcPct val="70000"/>
              </a:lnSpc>
              <a:spcBef>
                <a:spcPts val="0"/>
              </a:spcBef>
              <a:spcAft>
                <a:spcPts val="0"/>
              </a:spcAft>
              <a:buClr>
                <a:srgbClr val="595959"/>
              </a:buClr>
              <a:buSzPts val="1654"/>
              <a:buNone/>
            </a:pPr>
            <a:r>
              <a:rPr lang="en-US" sz="2070"/>
              <a:t>sotto-</a:t>
            </a:r>
            <a:endParaRPr sz="2070"/>
          </a:p>
          <a:p>
            <a:pPr indent="-228600" lvl="0" marL="228600" rtl="0" algn="ctr">
              <a:lnSpc>
                <a:spcPct val="70000"/>
              </a:lnSpc>
              <a:spcBef>
                <a:spcPts val="0"/>
              </a:spcBef>
              <a:spcAft>
                <a:spcPts val="0"/>
              </a:spcAft>
              <a:buClr>
                <a:srgbClr val="595959"/>
              </a:buClr>
              <a:buSzPts val="1654"/>
              <a:buNone/>
            </a:pPr>
            <a:r>
              <a:rPr lang="en-US" sz="2070"/>
              <a:t>argomento</a:t>
            </a:r>
            <a:endParaRPr sz="2070"/>
          </a:p>
        </p:txBody>
      </p:sp>
      <p:sp>
        <p:nvSpPr>
          <p:cNvPr id="517" name="Google Shape;517;p71"/>
          <p:cNvSpPr txBox="1"/>
          <p:nvPr>
            <p:ph idx="7" type="body"/>
          </p:nvPr>
        </p:nvSpPr>
        <p:spPr>
          <a:xfrm>
            <a:off x="10621425" y="3387650"/>
            <a:ext cx="1450500" cy="7644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1946"/>
              <a:buNone/>
            </a:pPr>
            <a:r>
              <a:rPr lang="en-US"/>
              <a:t>sotto-</a:t>
            </a:r>
            <a:endParaRPr/>
          </a:p>
          <a:p>
            <a:pPr indent="-228600" lvl="0" marL="228600" rtl="0" algn="ctr">
              <a:lnSpc>
                <a:spcPct val="90000"/>
              </a:lnSpc>
              <a:spcBef>
                <a:spcPts val="0"/>
              </a:spcBef>
              <a:spcAft>
                <a:spcPts val="0"/>
              </a:spcAft>
              <a:buClr>
                <a:srgbClr val="595959"/>
              </a:buClr>
              <a:buSzPts val="1946"/>
              <a:buNone/>
            </a:pPr>
            <a:r>
              <a:rPr lang="en-US"/>
              <a:t>argomento</a:t>
            </a:r>
            <a:endParaRPr/>
          </a:p>
        </p:txBody>
      </p:sp>
      <p:sp>
        <p:nvSpPr>
          <p:cNvPr id="518" name="Google Shape;518;p71"/>
          <p:cNvSpPr txBox="1"/>
          <p:nvPr>
            <p:ph idx="7" type="body"/>
          </p:nvPr>
        </p:nvSpPr>
        <p:spPr>
          <a:xfrm>
            <a:off x="10059400" y="4404000"/>
            <a:ext cx="1450500" cy="76440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1946"/>
              <a:buNone/>
            </a:pPr>
            <a:r>
              <a:rPr lang="en-US"/>
              <a:t>sotto-</a:t>
            </a:r>
            <a:endParaRPr/>
          </a:p>
          <a:p>
            <a:pPr indent="-228600" lvl="0" marL="228600" rtl="0" algn="ctr">
              <a:lnSpc>
                <a:spcPct val="90000"/>
              </a:lnSpc>
              <a:spcBef>
                <a:spcPts val="0"/>
              </a:spcBef>
              <a:spcAft>
                <a:spcPts val="0"/>
              </a:spcAft>
              <a:buClr>
                <a:srgbClr val="595959"/>
              </a:buClr>
              <a:buSzPts val="1946"/>
              <a:buNone/>
            </a:pPr>
            <a:r>
              <a:rPr lang="en-US"/>
              <a:t>argomento</a:t>
            </a:r>
            <a:endParaRPr/>
          </a:p>
        </p:txBody>
      </p:sp>
      <p:sp>
        <p:nvSpPr>
          <p:cNvPr id="519" name="Google Shape;519;p71"/>
          <p:cNvSpPr txBox="1"/>
          <p:nvPr/>
        </p:nvSpPr>
        <p:spPr>
          <a:xfrm>
            <a:off x="9287200" y="5462050"/>
            <a:ext cx="1797000" cy="5493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marR="0" rtl="0" algn="ctr">
              <a:lnSpc>
                <a:spcPct val="90000"/>
              </a:lnSpc>
              <a:spcBef>
                <a:spcPts val="0"/>
              </a:spcBef>
              <a:spcAft>
                <a:spcPts val="0"/>
              </a:spcAft>
              <a:buClr>
                <a:srgbClr val="595959"/>
              </a:buClr>
              <a:buSzPct val="88451"/>
              <a:buFont typeface="Arial"/>
              <a:buNone/>
            </a:pPr>
            <a:r>
              <a:rPr lang="en-US" sz="2200">
                <a:solidFill>
                  <a:srgbClr val="595959"/>
                </a:solidFill>
                <a:latin typeface="Calibri"/>
                <a:ea typeface="Calibri"/>
                <a:cs typeface="Calibri"/>
                <a:sym typeface="Calibri"/>
              </a:rPr>
              <a:t>sotto-</a:t>
            </a:r>
            <a:endParaRPr sz="2200">
              <a:solidFill>
                <a:srgbClr val="595959"/>
              </a:solidFill>
              <a:latin typeface="Calibri"/>
              <a:ea typeface="Calibri"/>
              <a:cs typeface="Calibri"/>
              <a:sym typeface="Calibri"/>
            </a:endParaRPr>
          </a:p>
          <a:p>
            <a:pPr indent="-228600" lvl="0" marL="228600" marR="0" rtl="0" algn="ctr">
              <a:lnSpc>
                <a:spcPct val="90000"/>
              </a:lnSpc>
              <a:spcBef>
                <a:spcPts val="0"/>
              </a:spcBef>
              <a:spcAft>
                <a:spcPts val="0"/>
              </a:spcAft>
              <a:buClr>
                <a:srgbClr val="595959"/>
              </a:buClr>
              <a:buSzPct val="88452"/>
              <a:buFont typeface="Arial"/>
              <a:buNone/>
            </a:pPr>
            <a:r>
              <a:rPr lang="en-US" sz="2200">
                <a:solidFill>
                  <a:srgbClr val="595959"/>
                </a:solidFill>
                <a:latin typeface="Calibri"/>
                <a:ea typeface="Calibri"/>
                <a:cs typeface="Calibri"/>
                <a:sym typeface="Calibri"/>
              </a:rPr>
              <a:t>argomento</a:t>
            </a:r>
            <a:endParaRPr b="0" i="0" sz="2200" u="none" cap="none" strike="noStrike">
              <a:solidFill>
                <a:srgbClr val="595959"/>
              </a:solidFill>
              <a:latin typeface="Calibri"/>
              <a:ea typeface="Calibri"/>
              <a:cs typeface="Calibri"/>
              <a:sym typeface="Calibri"/>
            </a:endParaRPr>
          </a:p>
        </p:txBody>
      </p:sp>
      <p:sp>
        <p:nvSpPr>
          <p:cNvPr id="520" name="Google Shape;520;p71"/>
          <p:cNvSpPr txBox="1"/>
          <p:nvPr>
            <p:ph idx="2" type="body"/>
          </p:nvPr>
        </p:nvSpPr>
        <p:spPr>
          <a:xfrm>
            <a:off x="524674" y="455180"/>
            <a:ext cx="1565384" cy="60363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i="1" lang="en-US" sz="2400">
                <a:solidFill>
                  <a:srgbClr val="F2F2F2"/>
                </a:solidFill>
              </a:rPr>
              <a:t>attività</a:t>
            </a:r>
            <a:endParaRPr i="1" sz="2400">
              <a:solidFill>
                <a:srgbClr val="F2F2F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21"/>
          <p:cNvSpPr txBox="1"/>
          <p:nvPr>
            <p:ph idx="1" type="body"/>
          </p:nvPr>
        </p:nvSpPr>
        <p:spPr>
          <a:xfrm>
            <a:off x="464195" y="545897"/>
            <a:ext cx="5113283"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None/>
            </a:pPr>
            <a:r>
              <a:rPr lang="en-US" sz="3200">
                <a:solidFill>
                  <a:srgbClr val="0070C0"/>
                </a:solidFill>
              </a:rPr>
              <a:t>Mappatura mentale</a:t>
            </a:r>
            <a:endParaRPr sz="3200">
              <a:solidFill>
                <a:srgbClr val="0070C0"/>
              </a:solidFill>
            </a:endParaRPr>
          </a:p>
        </p:txBody>
      </p:sp>
      <p:sp>
        <p:nvSpPr>
          <p:cNvPr id="526" name="Google Shape;526;p21"/>
          <p:cNvSpPr txBox="1"/>
          <p:nvPr>
            <p:ph idx="2" type="body"/>
          </p:nvPr>
        </p:nvSpPr>
        <p:spPr>
          <a:xfrm>
            <a:off x="4564743" y="3676457"/>
            <a:ext cx="3062513" cy="1976862"/>
          </a:xfrm>
          <a:prstGeom prst="rect">
            <a:avLst/>
          </a:prstGeom>
          <a:noFill/>
          <a:ln>
            <a:noFill/>
          </a:ln>
        </p:spPr>
        <p:txBody>
          <a:bodyPr anchorCtr="0" anchor="t" bIns="45700" lIns="91425" spcFirstLastPara="1" rIns="91425" wrap="square" tIns="45700">
            <a:normAutofit lnSpcReduction="10000"/>
          </a:bodyPr>
          <a:lstStyle/>
          <a:p>
            <a:pPr indent="-228600" lvl="0" marL="228600" rtl="0" algn="ctr">
              <a:lnSpc>
                <a:spcPct val="90000"/>
              </a:lnSpc>
              <a:spcBef>
                <a:spcPts val="0"/>
              </a:spcBef>
              <a:spcAft>
                <a:spcPts val="0"/>
              </a:spcAft>
              <a:buClr>
                <a:srgbClr val="595959"/>
              </a:buClr>
              <a:buSzPts val="2000"/>
              <a:buNone/>
            </a:pPr>
            <a:r>
              <a:rPr lang="en-US" sz="2600"/>
              <a:t>Definisci il tuo argomento centrale</a:t>
            </a:r>
            <a:endParaRPr/>
          </a:p>
          <a:p>
            <a:pPr indent="-228600" lvl="0" marL="228600" rtl="0" algn="ctr">
              <a:lnSpc>
                <a:spcPct val="90000"/>
              </a:lnSpc>
              <a:spcBef>
                <a:spcPts val="0"/>
              </a:spcBef>
              <a:spcAft>
                <a:spcPts val="0"/>
              </a:spcAft>
              <a:buClr>
                <a:srgbClr val="595959"/>
              </a:buClr>
              <a:buSzPts val="2000"/>
              <a:buNone/>
            </a:pPr>
            <a:r>
              <a:rPr lang="en-US"/>
              <a:t>cioè scarsa fiducia in me stesso per avviare un'attività in proprio</a:t>
            </a:r>
            <a:endParaRPr/>
          </a:p>
        </p:txBody>
      </p:sp>
      <p:sp>
        <p:nvSpPr>
          <p:cNvPr id="527" name="Google Shape;527;p21"/>
          <p:cNvSpPr txBox="1"/>
          <p:nvPr>
            <p:ph idx="3" type="body"/>
          </p:nvPr>
        </p:nvSpPr>
        <p:spPr>
          <a:xfrm>
            <a:off x="7923415" y="1459086"/>
            <a:ext cx="2799577" cy="1844550"/>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90000"/>
              </a:lnSpc>
              <a:spcBef>
                <a:spcPts val="0"/>
              </a:spcBef>
              <a:spcAft>
                <a:spcPts val="0"/>
              </a:spcAft>
              <a:buClr>
                <a:srgbClr val="595959"/>
              </a:buClr>
              <a:buSzPts val="2162"/>
              <a:buNone/>
            </a:pPr>
            <a:r>
              <a:rPr lang="en-US" sz="2800"/>
              <a:t>Crea le idee di supporto al primo livello</a:t>
            </a:r>
            <a:endParaRPr/>
          </a:p>
          <a:p>
            <a:pPr indent="-228600" lvl="0" marL="228600" rtl="0" algn="ctr">
              <a:lnSpc>
                <a:spcPct val="90000"/>
              </a:lnSpc>
              <a:spcBef>
                <a:spcPts val="0"/>
              </a:spcBef>
              <a:spcAft>
                <a:spcPts val="0"/>
              </a:spcAft>
              <a:buClr>
                <a:srgbClr val="595959"/>
              </a:buClr>
              <a:buSzPts val="2162"/>
              <a:buNone/>
            </a:pPr>
            <a:r>
              <a:rPr lang="en-US"/>
              <a:t>cioè le fonti di scarsa autostima: famiglia, studio, lavoro, relazioni sociali.</a:t>
            </a:r>
            <a:endParaRPr/>
          </a:p>
        </p:txBody>
      </p:sp>
      <p:sp>
        <p:nvSpPr>
          <p:cNvPr id="528" name="Google Shape;528;p21"/>
          <p:cNvSpPr txBox="1"/>
          <p:nvPr>
            <p:ph idx="5" type="body"/>
          </p:nvPr>
        </p:nvSpPr>
        <p:spPr>
          <a:xfrm>
            <a:off x="4785825" y="2823339"/>
            <a:ext cx="2506226" cy="335052"/>
          </a:xfrm>
          <a:prstGeom prst="rect">
            <a:avLst/>
          </a:prstGeom>
          <a:noFill/>
          <a:ln>
            <a:noFill/>
          </a:ln>
        </p:spPr>
        <p:txBody>
          <a:bodyPr anchorCtr="0" anchor="t" bIns="45700" lIns="91425" spcFirstLastPara="1" rIns="91425" wrap="square" tIns="45700">
            <a:normAutofit lnSpcReduction="20000"/>
          </a:bodyPr>
          <a:lstStyle/>
          <a:p>
            <a:pPr indent="-228600" lvl="0" marL="228600" rtl="0" algn="ctr">
              <a:lnSpc>
                <a:spcPct val="90000"/>
              </a:lnSpc>
              <a:spcBef>
                <a:spcPts val="0"/>
              </a:spcBef>
              <a:spcAft>
                <a:spcPts val="0"/>
              </a:spcAft>
              <a:buClr>
                <a:srgbClr val="279BD3"/>
              </a:buClr>
              <a:buSzPts val="2000"/>
              <a:buNone/>
            </a:pPr>
            <a:r>
              <a:rPr lang="en-US"/>
              <a:t>Passaggio 1</a:t>
            </a:r>
            <a:endParaRPr/>
          </a:p>
        </p:txBody>
      </p:sp>
      <p:sp>
        <p:nvSpPr>
          <p:cNvPr id="529" name="Google Shape;529;p21"/>
          <p:cNvSpPr txBox="1"/>
          <p:nvPr>
            <p:ph idx="6" type="body"/>
          </p:nvPr>
        </p:nvSpPr>
        <p:spPr>
          <a:xfrm>
            <a:off x="8216766" y="3843245"/>
            <a:ext cx="2506226" cy="335052"/>
          </a:xfrm>
          <a:prstGeom prst="rect">
            <a:avLst/>
          </a:prstGeom>
          <a:noFill/>
          <a:ln>
            <a:noFill/>
          </a:ln>
        </p:spPr>
        <p:txBody>
          <a:bodyPr anchorCtr="0" anchor="t" bIns="45700" lIns="91425" spcFirstLastPara="1" rIns="91425" wrap="square" tIns="45700">
            <a:normAutofit lnSpcReduction="20000"/>
          </a:bodyPr>
          <a:lstStyle/>
          <a:p>
            <a:pPr indent="-228600" lvl="0" marL="228600" rtl="0" algn="ctr">
              <a:lnSpc>
                <a:spcPct val="90000"/>
              </a:lnSpc>
              <a:spcBef>
                <a:spcPts val="0"/>
              </a:spcBef>
              <a:spcAft>
                <a:spcPts val="0"/>
              </a:spcAft>
              <a:buClr>
                <a:srgbClr val="7F59A1"/>
              </a:buClr>
              <a:buSzPts val="2000"/>
              <a:buNone/>
            </a:pPr>
            <a:r>
              <a:rPr lang="en-US"/>
              <a:t>Passaggio 2</a:t>
            </a:r>
            <a:endParaRPr/>
          </a:p>
        </p:txBody>
      </p:sp>
      <p:sp>
        <p:nvSpPr>
          <p:cNvPr id="530" name="Google Shape;530;p21"/>
          <p:cNvSpPr txBox="1"/>
          <p:nvPr/>
        </p:nvSpPr>
        <p:spPr>
          <a:xfrm>
            <a:off x="464195" y="1215830"/>
            <a:ext cx="5631805" cy="743599"/>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i="1" lang="en-US" sz="2400">
                <a:solidFill>
                  <a:srgbClr val="0070C0"/>
                </a:solidFill>
                <a:latin typeface="Calibri"/>
                <a:ea typeface="Calibri"/>
                <a:cs typeface="Calibri"/>
                <a:sym typeface="Calibri"/>
              </a:rPr>
              <a:t>Un esercizio per esplorare te stesso</a:t>
            </a:r>
            <a:endParaRPr i="1" sz="2400">
              <a:solidFill>
                <a:srgbClr val="0070C0"/>
              </a:solidFill>
              <a:latin typeface="Calibri"/>
              <a:ea typeface="Calibri"/>
              <a:cs typeface="Calibri"/>
              <a:sym typeface="Calibri"/>
            </a:endParaRPr>
          </a:p>
          <a:p>
            <a:pPr indent="0" lvl="0" marL="0" rtl="0" algn="l">
              <a:lnSpc>
                <a:spcPct val="115000"/>
              </a:lnSpc>
              <a:spcBef>
                <a:spcPts val="0"/>
              </a:spcBef>
              <a:spcAft>
                <a:spcPts val="0"/>
              </a:spcAft>
              <a:buNone/>
            </a:pPr>
            <a:r>
              <a:rPr i="1" lang="en-US" sz="2400">
                <a:solidFill>
                  <a:srgbClr val="0070C0"/>
                </a:solidFill>
                <a:latin typeface="Calibri"/>
                <a:ea typeface="Calibri"/>
                <a:cs typeface="Calibri"/>
                <a:sym typeface="Calibri"/>
              </a:rPr>
              <a:t>che puoi applicare a qualsiasi tipo di argomento</a:t>
            </a:r>
            <a:endParaRPr i="1" sz="2400">
              <a:solidFill>
                <a:srgbClr val="0070C0"/>
              </a:solidFill>
              <a:latin typeface="Calibri"/>
              <a:ea typeface="Calibri"/>
              <a:cs typeface="Calibri"/>
              <a:sym typeface="Calibri"/>
            </a:endParaRPr>
          </a:p>
          <a:p>
            <a:pPr indent="0" lvl="0" marL="0" marR="0" rtl="0" algn="l">
              <a:lnSpc>
                <a:spcPct val="90000"/>
              </a:lnSpc>
              <a:spcBef>
                <a:spcPts val="0"/>
              </a:spcBef>
              <a:spcAft>
                <a:spcPts val="0"/>
              </a:spcAft>
              <a:buClr>
                <a:srgbClr val="595959"/>
              </a:buClr>
              <a:buSzPts val="3600"/>
              <a:buFont typeface="Arial"/>
              <a:buNone/>
            </a:pPr>
            <a:r>
              <a:t/>
            </a:r>
            <a:endParaRPr i="1" sz="2400">
              <a:solidFill>
                <a:srgbClr val="0070C0"/>
              </a:solidFill>
              <a:latin typeface="Calibri"/>
              <a:ea typeface="Calibri"/>
              <a:cs typeface="Calibri"/>
              <a:sym typeface="Calibri"/>
            </a:endParaRPr>
          </a:p>
        </p:txBody>
      </p:sp>
      <p:sp>
        <p:nvSpPr>
          <p:cNvPr id="531" name="Google Shape;531;p21"/>
          <p:cNvSpPr txBox="1"/>
          <p:nvPr>
            <p:ph idx="4" type="body"/>
          </p:nvPr>
        </p:nvSpPr>
        <p:spPr>
          <a:xfrm>
            <a:off x="1971754" y="3083075"/>
            <a:ext cx="1233055" cy="441123"/>
          </a:xfrm>
          <a:prstGeom prst="rect">
            <a:avLst/>
          </a:prstGeom>
          <a:noFill/>
          <a:ln>
            <a:noFill/>
          </a:ln>
        </p:spPr>
        <p:txBody>
          <a:bodyPr anchorCtr="0" anchor="ctr" bIns="45700" lIns="91425" spcFirstLastPara="1" rIns="91425" wrap="square" tIns="45700">
            <a:normAutofit fontScale="92500" lnSpcReduction="20000"/>
          </a:bodyPr>
          <a:lstStyle/>
          <a:p>
            <a:pPr indent="-228600" lvl="0" marL="457200" rtl="0" algn="ctr">
              <a:lnSpc>
                <a:spcPct val="90000"/>
              </a:lnSpc>
              <a:spcBef>
                <a:spcPts val="1000"/>
              </a:spcBef>
              <a:spcAft>
                <a:spcPts val="0"/>
              </a:spcAft>
              <a:buClr>
                <a:schemeClr val="lt1"/>
              </a:buClr>
              <a:buSzPct val="108107"/>
              <a:buNone/>
            </a:pPr>
            <a:r>
              <a:rPr lang="en-US"/>
              <a:t>inizio</a:t>
            </a:r>
            <a:endParaRPr/>
          </a:p>
        </p:txBody>
      </p:sp>
      <p:pic>
        <p:nvPicPr>
          <p:cNvPr id="532" name="Google Shape;532;p21"/>
          <p:cNvPicPr preferRelativeResize="0"/>
          <p:nvPr/>
        </p:nvPicPr>
        <p:blipFill rotWithShape="1">
          <a:blip r:embed="rId3">
            <a:alphaModFix/>
          </a:blip>
          <a:srcRect b="0" l="0" r="0" t="0"/>
          <a:stretch/>
        </p:blipFill>
        <p:spPr>
          <a:xfrm>
            <a:off x="2617310" y="3524198"/>
            <a:ext cx="304519" cy="30451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1"/>
          <p:cNvSpPr txBox="1"/>
          <p:nvPr>
            <p:ph idx="1" type="body"/>
          </p:nvPr>
        </p:nvSpPr>
        <p:spPr>
          <a:xfrm>
            <a:off x="4864476" y="1570632"/>
            <a:ext cx="6626936" cy="4031882"/>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just">
              <a:lnSpc>
                <a:spcPct val="90000"/>
              </a:lnSpc>
              <a:spcBef>
                <a:spcPts val="0"/>
              </a:spcBef>
              <a:spcAft>
                <a:spcPts val="0"/>
              </a:spcAft>
              <a:buClr>
                <a:srgbClr val="595959"/>
              </a:buClr>
              <a:buSzPct val="108108"/>
              <a:buNone/>
            </a:pPr>
            <a:r>
              <a:rPr lang="en-US"/>
              <a:t>Questo sesto modulo del corso PEAK in sei parti offre strumenti e analisi per:</a:t>
            </a:r>
            <a:endParaRPr/>
          </a:p>
          <a:p>
            <a:pPr indent="-228600" lvl="0" marL="228600" rtl="0" algn="just">
              <a:lnSpc>
                <a:spcPct val="90000"/>
              </a:lnSpc>
              <a:spcBef>
                <a:spcPts val="0"/>
              </a:spcBef>
              <a:spcAft>
                <a:spcPts val="0"/>
              </a:spcAft>
              <a:buClr>
                <a:srgbClr val="595959"/>
              </a:buClr>
              <a:buSzPct val="108108"/>
              <a:buNone/>
            </a:pPr>
            <a:r>
              <a:t/>
            </a:r>
            <a:endParaRPr/>
          </a:p>
          <a:p>
            <a:pPr indent="-368300" lvl="0" marL="457200" rtl="0" algn="l">
              <a:lnSpc>
                <a:spcPct val="115000"/>
              </a:lnSpc>
              <a:spcBef>
                <a:spcPts val="0"/>
              </a:spcBef>
              <a:spcAft>
                <a:spcPts val="0"/>
              </a:spcAft>
              <a:buSzPct val="99099"/>
              <a:buChar char="•"/>
            </a:pPr>
            <a:r>
              <a:rPr lang="en-US">
                <a:solidFill>
                  <a:srgbClr val="000714"/>
                </a:solidFill>
              </a:rPr>
              <a:t>Capire perché e come esiste un divario di genere nell'imprenditoria.</a:t>
            </a:r>
            <a:endParaRPr>
              <a:solidFill>
                <a:srgbClr val="000714"/>
              </a:solidFill>
            </a:endParaRPr>
          </a:p>
          <a:p>
            <a:pPr indent="-368300" lvl="0" marL="457200" rtl="0" algn="l">
              <a:lnSpc>
                <a:spcPct val="115000"/>
              </a:lnSpc>
              <a:spcBef>
                <a:spcPts val="0"/>
              </a:spcBef>
              <a:spcAft>
                <a:spcPts val="0"/>
              </a:spcAft>
              <a:buSzPct val="99099"/>
              <a:buChar char="•"/>
            </a:pPr>
            <a:r>
              <a:rPr lang="en-US">
                <a:solidFill>
                  <a:srgbClr val="000714"/>
                </a:solidFill>
              </a:rPr>
              <a:t>Capire che le donne devono affrontare sfide particolari nell'imprenditoria, che diventano più complicate nelle zone di montagna.</a:t>
            </a:r>
            <a:endParaRPr>
              <a:solidFill>
                <a:srgbClr val="000714"/>
              </a:solidFill>
            </a:endParaRPr>
          </a:p>
          <a:p>
            <a:pPr indent="-368300" lvl="0" marL="457200" rtl="0" algn="l">
              <a:lnSpc>
                <a:spcPct val="115000"/>
              </a:lnSpc>
              <a:spcBef>
                <a:spcPts val="0"/>
              </a:spcBef>
              <a:spcAft>
                <a:spcPts val="0"/>
              </a:spcAft>
              <a:buSzPct val="99099"/>
              <a:buChar char="•"/>
            </a:pPr>
            <a:r>
              <a:rPr lang="en-US">
                <a:solidFill>
                  <a:srgbClr val="000714"/>
                </a:solidFill>
              </a:rPr>
              <a:t>Individuare l'importanza per le donne della motivazione, delle competenze, dell'empowerment e delle reti.</a:t>
            </a:r>
            <a:endParaRPr>
              <a:solidFill>
                <a:srgbClr val="000714"/>
              </a:solidFill>
            </a:endParaRPr>
          </a:p>
          <a:p>
            <a:pPr indent="0" lvl="0" marL="457200" rtl="0" algn="just">
              <a:lnSpc>
                <a:spcPct val="140000"/>
              </a:lnSpc>
              <a:spcBef>
                <a:spcPts val="0"/>
              </a:spcBef>
              <a:spcAft>
                <a:spcPts val="0"/>
              </a:spcAft>
              <a:buNone/>
            </a:pPr>
            <a:r>
              <a:t/>
            </a:r>
            <a:endParaRPr>
              <a:solidFill>
                <a:srgbClr val="000714"/>
              </a:solidFill>
            </a:endParaRPr>
          </a:p>
          <a:p>
            <a:pPr indent="0" lvl="0" marL="0" rtl="0" algn="l">
              <a:lnSpc>
                <a:spcPct val="90000"/>
              </a:lnSpc>
              <a:spcBef>
                <a:spcPts val="0"/>
              </a:spcBef>
              <a:spcAft>
                <a:spcPts val="0"/>
              </a:spcAft>
              <a:buSzPct val="99099"/>
              <a:buNone/>
            </a:pPr>
            <a:r>
              <a:t/>
            </a:r>
            <a:endParaRPr>
              <a:solidFill>
                <a:srgbClr val="0070C0"/>
              </a:solidFill>
            </a:endParaRPr>
          </a:p>
        </p:txBody>
      </p:sp>
      <p:sp>
        <p:nvSpPr>
          <p:cNvPr id="265" name="Google Shape;265;p1"/>
          <p:cNvSpPr txBox="1"/>
          <p:nvPr>
            <p:ph idx="3" type="body"/>
          </p:nvPr>
        </p:nvSpPr>
        <p:spPr>
          <a:xfrm>
            <a:off x="4819638" y="666476"/>
            <a:ext cx="4242474" cy="75402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595959"/>
              </a:buClr>
              <a:buSzPts val="3600"/>
              <a:buNone/>
            </a:pPr>
            <a:r>
              <a:rPr lang="en-US" sz="4400">
                <a:solidFill>
                  <a:srgbClr val="0070C0"/>
                </a:solidFill>
              </a:rPr>
              <a:t>Introduzione  </a:t>
            </a:r>
            <a:endParaRPr sz="4400">
              <a:solidFill>
                <a:srgbClr val="0070C0"/>
              </a:solidFill>
            </a:endParaRPr>
          </a:p>
        </p:txBody>
      </p:sp>
      <p:pic>
        <p:nvPicPr>
          <p:cNvPr id="266" name="Google Shape;266;p1"/>
          <p:cNvPicPr preferRelativeResize="0"/>
          <p:nvPr/>
        </p:nvPicPr>
        <p:blipFill rotWithShape="1">
          <a:blip r:embed="rId3">
            <a:alphaModFix/>
          </a:blip>
          <a:srcRect b="0" l="23294" r="36451" t="0"/>
          <a:stretch/>
        </p:blipFill>
        <p:spPr>
          <a:xfrm>
            <a:off x="203207" y="724532"/>
            <a:ext cx="4064004" cy="545410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22"/>
          <p:cNvSpPr txBox="1"/>
          <p:nvPr>
            <p:ph idx="1" type="body"/>
          </p:nvPr>
        </p:nvSpPr>
        <p:spPr>
          <a:xfrm>
            <a:off x="1070675" y="3695600"/>
            <a:ext cx="3468600" cy="2463000"/>
          </a:xfrm>
          <a:prstGeom prst="rect">
            <a:avLst/>
          </a:prstGeom>
          <a:noFill/>
          <a:ln>
            <a:noFill/>
          </a:ln>
        </p:spPr>
        <p:txBody>
          <a:bodyPr anchorCtr="0" anchor="t" bIns="45700" lIns="91425" spcFirstLastPara="1" rIns="91425" wrap="square" tIns="45700">
            <a:normAutofit fontScale="70000" lnSpcReduction="10000"/>
          </a:bodyPr>
          <a:lstStyle/>
          <a:p>
            <a:pPr indent="0" lvl="0" marL="0" rtl="0" algn="ctr">
              <a:lnSpc>
                <a:spcPct val="115000"/>
              </a:lnSpc>
              <a:spcBef>
                <a:spcPts val="0"/>
              </a:spcBef>
              <a:spcAft>
                <a:spcPts val="0"/>
              </a:spcAft>
              <a:buNone/>
            </a:pPr>
            <a:r>
              <a:rPr b="1" lang="en-US" sz="3440"/>
              <a:t>Espandi ognuna delle idee in sotto-argomenti</a:t>
            </a:r>
            <a:endParaRPr b="1" sz="3440"/>
          </a:p>
          <a:p>
            <a:pPr indent="0" lvl="0" marL="0" rtl="0" algn="ctr">
              <a:lnSpc>
                <a:spcPct val="115000"/>
              </a:lnSpc>
              <a:spcBef>
                <a:spcPts val="0"/>
              </a:spcBef>
              <a:spcAft>
                <a:spcPts val="0"/>
              </a:spcAft>
              <a:buNone/>
            </a:pPr>
            <a:r>
              <a:rPr lang="en-US" sz="2600"/>
              <a:t>Ad esempio, definisci perché la tua famiglia è una fonte di scarsa autostima (atteggiamenti, opinioni, convinzioni, ecc.).</a:t>
            </a:r>
            <a:endParaRPr sz="2600"/>
          </a:p>
          <a:p>
            <a:pPr indent="0" lvl="0" marL="0" rtl="0" algn="ctr">
              <a:lnSpc>
                <a:spcPct val="90000"/>
              </a:lnSpc>
              <a:spcBef>
                <a:spcPts val="0"/>
              </a:spcBef>
              <a:spcAft>
                <a:spcPts val="0"/>
              </a:spcAft>
              <a:buSzPct val="76923"/>
              <a:buNone/>
            </a:pPr>
            <a:r>
              <a:t/>
            </a:r>
            <a:endParaRPr sz="2600"/>
          </a:p>
          <a:p>
            <a:pPr indent="-228600" lvl="0" marL="228600" rtl="0" algn="ctr">
              <a:lnSpc>
                <a:spcPct val="90000"/>
              </a:lnSpc>
              <a:spcBef>
                <a:spcPts val="0"/>
              </a:spcBef>
              <a:spcAft>
                <a:spcPts val="0"/>
              </a:spcAft>
              <a:buClr>
                <a:srgbClr val="595959"/>
              </a:buClr>
              <a:buSzPct val="100000"/>
              <a:buNone/>
            </a:pPr>
            <a:r>
              <a:t/>
            </a:r>
            <a:endParaRPr/>
          </a:p>
        </p:txBody>
      </p:sp>
      <p:sp>
        <p:nvSpPr>
          <p:cNvPr id="538" name="Google Shape;538;p22"/>
          <p:cNvSpPr txBox="1"/>
          <p:nvPr>
            <p:ph idx="2" type="body"/>
          </p:nvPr>
        </p:nvSpPr>
        <p:spPr>
          <a:xfrm>
            <a:off x="4654941" y="810072"/>
            <a:ext cx="2976600" cy="1685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2000"/>
              <a:buNone/>
            </a:pPr>
            <a:r>
              <a:rPr lang="en-US" sz="2600"/>
              <a:t>Puoi continuare ad ampliare tutti o alcuni argomenti secondari, se questo ti aiuta a concentrarti sulle fonti.</a:t>
            </a:r>
            <a:endParaRPr sz="2600"/>
          </a:p>
        </p:txBody>
      </p:sp>
      <p:sp>
        <p:nvSpPr>
          <p:cNvPr id="539" name="Google Shape;539;p22"/>
          <p:cNvSpPr txBox="1"/>
          <p:nvPr>
            <p:ph idx="3" type="body"/>
          </p:nvPr>
        </p:nvSpPr>
        <p:spPr>
          <a:xfrm>
            <a:off x="8354055" y="3695605"/>
            <a:ext cx="2506226" cy="2052052"/>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200"/>
              <a:t>Definisci quali tra tutti i sottoargomenti contengono pregiudizi di genere</a:t>
            </a:r>
            <a:endParaRPr sz="2200"/>
          </a:p>
          <a:p>
            <a:pPr indent="0" lvl="0" marL="0" rtl="0" algn="ctr">
              <a:lnSpc>
                <a:spcPct val="115000"/>
              </a:lnSpc>
              <a:spcBef>
                <a:spcPts val="0"/>
              </a:spcBef>
              <a:spcAft>
                <a:spcPts val="0"/>
              </a:spcAft>
              <a:buNone/>
            </a:pPr>
            <a:r>
              <a:rPr lang="en-US" sz="2200"/>
              <a:t>o sono stereotipi</a:t>
            </a:r>
            <a:endParaRPr sz="2200"/>
          </a:p>
          <a:p>
            <a:pPr indent="0" lvl="0" marL="0" rtl="0" algn="ctr">
              <a:lnSpc>
                <a:spcPct val="90000"/>
              </a:lnSpc>
              <a:spcBef>
                <a:spcPts val="0"/>
              </a:spcBef>
              <a:spcAft>
                <a:spcPts val="0"/>
              </a:spcAft>
              <a:buClr>
                <a:srgbClr val="595959"/>
              </a:buClr>
              <a:buSzPts val="2000"/>
              <a:buNone/>
            </a:pPr>
            <a:r>
              <a:t/>
            </a:r>
            <a:endParaRPr sz="2200"/>
          </a:p>
        </p:txBody>
      </p:sp>
      <p:sp>
        <p:nvSpPr>
          <p:cNvPr id="540" name="Google Shape;540;p22"/>
          <p:cNvSpPr txBox="1"/>
          <p:nvPr>
            <p:ph idx="4" type="body"/>
          </p:nvPr>
        </p:nvSpPr>
        <p:spPr>
          <a:xfrm>
            <a:off x="1459184" y="2837148"/>
            <a:ext cx="2506226" cy="335052"/>
          </a:xfrm>
          <a:prstGeom prst="rect">
            <a:avLst/>
          </a:prstGeom>
          <a:noFill/>
          <a:ln>
            <a:noFill/>
          </a:ln>
        </p:spPr>
        <p:txBody>
          <a:bodyPr anchorCtr="0" anchor="t" bIns="45700" lIns="91425" spcFirstLastPara="1" rIns="91425" wrap="square" tIns="45700">
            <a:normAutofit lnSpcReduction="20000"/>
          </a:bodyPr>
          <a:lstStyle/>
          <a:p>
            <a:pPr indent="-228600" lvl="0" marL="228600" rtl="0" algn="ctr">
              <a:lnSpc>
                <a:spcPct val="90000"/>
              </a:lnSpc>
              <a:spcBef>
                <a:spcPts val="0"/>
              </a:spcBef>
              <a:spcAft>
                <a:spcPts val="0"/>
              </a:spcAft>
              <a:buClr>
                <a:srgbClr val="3D3D7D"/>
              </a:buClr>
              <a:buSzPts val="2000"/>
              <a:buNone/>
            </a:pPr>
            <a:r>
              <a:rPr lang="en-US"/>
              <a:t>Passaggio 3</a:t>
            </a:r>
            <a:endParaRPr/>
          </a:p>
        </p:txBody>
      </p:sp>
      <p:sp>
        <p:nvSpPr>
          <p:cNvPr id="541" name="Google Shape;541;p22"/>
          <p:cNvSpPr txBox="1"/>
          <p:nvPr>
            <p:ph idx="5" type="body"/>
          </p:nvPr>
        </p:nvSpPr>
        <p:spPr>
          <a:xfrm>
            <a:off x="4890125" y="3857054"/>
            <a:ext cx="2506226" cy="335052"/>
          </a:xfrm>
          <a:prstGeom prst="rect">
            <a:avLst/>
          </a:prstGeom>
          <a:noFill/>
          <a:ln>
            <a:noFill/>
          </a:ln>
        </p:spPr>
        <p:txBody>
          <a:bodyPr anchorCtr="0" anchor="t" bIns="45700" lIns="91425" spcFirstLastPara="1" rIns="91425" wrap="square" tIns="45700">
            <a:normAutofit lnSpcReduction="20000"/>
          </a:bodyPr>
          <a:lstStyle/>
          <a:p>
            <a:pPr indent="-228600" lvl="0" marL="228600" rtl="0" algn="ctr">
              <a:lnSpc>
                <a:spcPct val="90000"/>
              </a:lnSpc>
              <a:spcBef>
                <a:spcPts val="0"/>
              </a:spcBef>
              <a:spcAft>
                <a:spcPts val="0"/>
              </a:spcAft>
              <a:buClr>
                <a:srgbClr val="279BD3"/>
              </a:buClr>
              <a:buSzPts val="2000"/>
              <a:buNone/>
            </a:pPr>
            <a:r>
              <a:rPr lang="en-US"/>
              <a:t>Passaggio 4</a:t>
            </a:r>
            <a:endParaRPr/>
          </a:p>
        </p:txBody>
      </p:sp>
      <p:sp>
        <p:nvSpPr>
          <p:cNvPr id="542" name="Google Shape;542;p22"/>
          <p:cNvSpPr txBox="1"/>
          <p:nvPr>
            <p:ph idx="6" type="body"/>
          </p:nvPr>
        </p:nvSpPr>
        <p:spPr>
          <a:xfrm>
            <a:off x="8223426" y="2825658"/>
            <a:ext cx="2506226" cy="335052"/>
          </a:xfrm>
          <a:prstGeom prst="rect">
            <a:avLst/>
          </a:prstGeom>
          <a:noFill/>
          <a:ln>
            <a:noFill/>
          </a:ln>
        </p:spPr>
        <p:txBody>
          <a:bodyPr anchorCtr="0" anchor="t" bIns="45700" lIns="91425" spcFirstLastPara="1" rIns="91425" wrap="square" tIns="45700">
            <a:normAutofit lnSpcReduction="20000"/>
          </a:bodyPr>
          <a:lstStyle/>
          <a:p>
            <a:pPr indent="-228600" lvl="0" marL="228600" rtl="0" algn="ctr">
              <a:lnSpc>
                <a:spcPct val="90000"/>
              </a:lnSpc>
              <a:spcBef>
                <a:spcPts val="0"/>
              </a:spcBef>
              <a:spcAft>
                <a:spcPts val="0"/>
              </a:spcAft>
              <a:buClr>
                <a:srgbClr val="7F59A1"/>
              </a:buClr>
              <a:buSzPts val="2000"/>
              <a:buNone/>
            </a:pPr>
            <a:r>
              <a:rPr lang="en-US"/>
              <a:t>Passaggio 5</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3"/>
          <p:cNvSpPr txBox="1"/>
          <p:nvPr>
            <p:ph idx="1" type="body"/>
          </p:nvPr>
        </p:nvSpPr>
        <p:spPr>
          <a:xfrm>
            <a:off x="922180" y="1594589"/>
            <a:ext cx="3468300" cy="1550700"/>
          </a:xfrm>
          <a:prstGeom prst="rect">
            <a:avLst/>
          </a:prstGeom>
          <a:noFill/>
          <a:ln>
            <a:noFill/>
          </a:ln>
        </p:spPr>
        <p:txBody>
          <a:bodyPr anchorCtr="0" anchor="t" bIns="45700" lIns="91425" spcFirstLastPara="1" rIns="91425" wrap="square" tIns="45700">
            <a:noAutofit/>
          </a:bodyPr>
          <a:lstStyle/>
          <a:p>
            <a:pPr indent="0" lvl="0" marL="0" rtl="0" algn="ctr">
              <a:lnSpc>
                <a:spcPct val="115000"/>
              </a:lnSpc>
              <a:spcBef>
                <a:spcPts val="0"/>
              </a:spcBef>
              <a:spcAft>
                <a:spcPts val="0"/>
              </a:spcAft>
              <a:buNone/>
            </a:pPr>
            <a:r>
              <a:rPr lang="en-US" sz="2600"/>
              <a:t>Definisci le tue reali capacità e carenze</a:t>
            </a:r>
            <a:endParaRPr sz="2600"/>
          </a:p>
          <a:p>
            <a:pPr indent="0" lvl="0" marL="0" rtl="0" algn="ctr">
              <a:lnSpc>
                <a:spcPct val="115000"/>
              </a:lnSpc>
              <a:spcBef>
                <a:spcPts val="0"/>
              </a:spcBef>
              <a:spcAft>
                <a:spcPts val="0"/>
              </a:spcAft>
              <a:buNone/>
            </a:pPr>
            <a:r>
              <a:rPr lang="en-US" sz="2600"/>
              <a:t>in merito alla tua idea imprenditoriale.</a:t>
            </a:r>
            <a:endParaRPr sz="2600"/>
          </a:p>
          <a:p>
            <a:pPr indent="0" lvl="0" marL="0" rtl="0" algn="ctr">
              <a:lnSpc>
                <a:spcPct val="90000"/>
              </a:lnSpc>
              <a:spcBef>
                <a:spcPts val="0"/>
              </a:spcBef>
              <a:spcAft>
                <a:spcPts val="0"/>
              </a:spcAft>
              <a:buClr>
                <a:srgbClr val="595959"/>
              </a:buClr>
              <a:buSzPts val="2000"/>
              <a:buNone/>
            </a:pPr>
            <a:r>
              <a:t/>
            </a:r>
            <a:endParaRPr sz="2600"/>
          </a:p>
        </p:txBody>
      </p:sp>
      <p:sp>
        <p:nvSpPr>
          <p:cNvPr id="548" name="Google Shape;548;p23"/>
          <p:cNvSpPr txBox="1"/>
          <p:nvPr>
            <p:ph idx="2" type="body"/>
          </p:nvPr>
        </p:nvSpPr>
        <p:spPr>
          <a:xfrm>
            <a:off x="4390471" y="3842694"/>
            <a:ext cx="3341686" cy="219696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595959"/>
              </a:buClr>
              <a:buSzPts val="2000"/>
              <a:buNone/>
            </a:pPr>
            <a:r>
              <a:rPr lang="en-US" sz="2600"/>
              <a:t>Conoscendo le tue carenze, ora puoi concentrarti sul lavoro su di esse, utilizzando tutto il materiale disponibile.</a:t>
            </a:r>
            <a:endParaRPr i="1" sz="2600"/>
          </a:p>
        </p:txBody>
      </p:sp>
      <p:sp>
        <p:nvSpPr>
          <p:cNvPr id="549" name="Google Shape;549;p23"/>
          <p:cNvSpPr txBox="1"/>
          <p:nvPr>
            <p:ph idx="3" type="body"/>
          </p:nvPr>
        </p:nvSpPr>
        <p:spPr>
          <a:xfrm>
            <a:off x="8726183" y="3145311"/>
            <a:ext cx="1233055" cy="441123"/>
          </a:xfrm>
          <a:prstGeom prst="rect">
            <a:avLst/>
          </a:prstGeom>
          <a:noFill/>
          <a:ln>
            <a:noFill/>
          </a:ln>
        </p:spPr>
        <p:txBody>
          <a:bodyPr anchorCtr="0" anchor="ctr"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2000"/>
              <a:buNone/>
            </a:pPr>
            <a:r>
              <a:rPr lang="en-US"/>
              <a:t>FINE</a:t>
            </a:r>
            <a:endParaRPr/>
          </a:p>
        </p:txBody>
      </p:sp>
      <p:sp>
        <p:nvSpPr>
          <p:cNvPr id="550" name="Google Shape;550;p23"/>
          <p:cNvSpPr txBox="1"/>
          <p:nvPr>
            <p:ph idx="4" type="body"/>
          </p:nvPr>
        </p:nvSpPr>
        <p:spPr>
          <a:xfrm>
            <a:off x="1466515" y="3842694"/>
            <a:ext cx="2506226" cy="335052"/>
          </a:xfrm>
          <a:prstGeom prst="rect">
            <a:avLst/>
          </a:prstGeom>
          <a:noFill/>
          <a:ln>
            <a:noFill/>
          </a:ln>
        </p:spPr>
        <p:txBody>
          <a:bodyPr anchorCtr="0" anchor="t" bIns="45700" lIns="91425" spcFirstLastPara="1" rIns="91425" wrap="square" tIns="45700">
            <a:normAutofit lnSpcReduction="20000"/>
          </a:bodyPr>
          <a:lstStyle/>
          <a:p>
            <a:pPr indent="-228600" lvl="0" marL="228600" rtl="0" algn="ctr">
              <a:lnSpc>
                <a:spcPct val="90000"/>
              </a:lnSpc>
              <a:spcBef>
                <a:spcPts val="0"/>
              </a:spcBef>
              <a:spcAft>
                <a:spcPts val="0"/>
              </a:spcAft>
              <a:buClr>
                <a:srgbClr val="3D3D7D"/>
              </a:buClr>
              <a:buSzPts val="2000"/>
              <a:buNone/>
            </a:pPr>
            <a:r>
              <a:rPr lang="en-US"/>
              <a:t>Passaggio 6</a:t>
            </a:r>
            <a:endParaRPr/>
          </a:p>
        </p:txBody>
      </p:sp>
      <p:sp>
        <p:nvSpPr>
          <p:cNvPr id="551" name="Google Shape;551;p23"/>
          <p:cNvSpPr txBox="1"/>
          <p:nvPr>
            <p:ph idx="5" type="body"/>
          </p:nvPr>
        </p:nvSpPr>
        <p:spPr>
          <a:xfrm>
            <a:off x="4808201" y="2797420"/>
            <a:ext cx="2506226" cy="335052"/>
          </a:xfrm>
          <a:prstGeom prst="rect">
            <a:avLst/>
          </a:prstGeom>
          <a:noFill/>
          <a:ln>
            <a:noFill/>
          </a:ln>
        </p:spPr>
        <p:txBody>
          <a:bodyPr anchorCtr="0" anchor="t" bIns="45700" lIns="91425" spcFirstLastPara="1" rIns="91425" wrap="square" tIns="45700">
            <a:normAutofit lnSpcReduction="20000"/>
          </a:bodyPr>
          <a:lstStyle/>
          <a:p>
            <a:pPr indent="-228600" lvl="0" marL="228600" rtl="0" algn="ctr">
              <a:lnSpc>
                <a:spcPct val="90000"/>
              </a:lnSpc>
              <a:spcBef>
                <a:spcPts val="0"/>
              </a:spcBef>
              <a:spcAft>
                <a:spcPts val="0"/>
              </a:spcAft>
              <a:buClr>
                <a:srgbClr val="1B728D"/>
              </a:buClr>
              <a:buSzPts val="2000"/>
              <a:buNone/>
            </a:pPr>
            <a:r>
              <a:rPr lang="en-US"/>
              <a:t>Passaggio 7</a:t>
            </a:r>
            <a:endParaRPr/>
          </a:p>
        </p:txBody>
      </p:sp>
      <p:pic>
        <p:nvPicPr>
          <p:cNvPr id="552" name="Google Shape;552;p23"/>
          <p:cNvPicPr preferRelativeResize="0"/>
          <p:nvPr/>
        </p:nvPicPr>
        <p:blipFill rotWithShape="1">
          <a:blip r:embed="rId3">
            <a:alphaModFix/>
          </a:blip>
          <a:srcRect b="0" l="0" r="0" t="0"/>
          <a:stretch/>
        </p:blipFill>
        <p:spPr>
          <a:xfrm>
            <a:off x="9207592" y="3586434"/>
            <a:ext cx="270238" cy="25626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72"/>
          <p:cNvSpPr txBox="1"/>
          <p:nvPr>
            <p:ph idx="1" type="body"/>
          </p:nvPr>
        </p:nvSpPr>
        <p:spPr>
          <a:xfrm>
            <a:off x="5021943" y="1633640"/>
            <a:ext cx="6342742" cy="3286703"/>
          </a:xfrm>
          <a:prstGeom prst="rect">
            <a:avLst/>
          </a:prstGeom>
          <a:noFill/>
          <a:ln>
            <a:noFill/>
          </a:ln>
        </p:spPr>
        <p:txBody>
          <a:bodyPr anchorCtr="0" anchor="t" bIns="45700" lIns="91425" spcFirstLastPara="1" rIns="91425" wrap="square" tIns="45700">
            <a:normAutofit/>
          </a:bodyPr>
          <a:lstStyle/>
          <a:p>
            <a:pPr indent="-342900" lvl="0" marL="342900" rtl="0" algn="just">
              <a:lnSpc>
                <a:spcPct val="90000"/>
              </a:lnSpc>
              <a:spcBef>
                <a:spcPts val="0"/>
              </a:spcBef>
              <a:spcAft>
                <a:spcPts val="0"/>
              </a:spcAft>
              <a:buClr>
                <a:srgbClr val="595959"/>
              </a:buClr>
              <a:buSzPts val="2400"/>
              <a:buFont typeface="Arial"/>
              <a:buChar char="•"/>
            </a:pPr>
            <a:r>
              <a:rPr lang="en-US"/>
              <a:t>Puoi usare </a:t>
            </a:r>
            <a:r>
              <a:rPr lang="en-US">
                <a:solidFill>
                  <a:srgbClr val="0070C0"/>
                </a:solidFill>
              </a:rPr>
              <a:t>carta e penna</a:t>
            </a:r>
            <a:r>
              <a:rPr lang="en-US"/>
              <a:t> per applicare la tecnica della mappatura mentale.</a:t>
            </a:r>
            <a:endParaRPr/>
          </a:p>
          <a:p>
            <a:pPr indent="-190500" lvl="0" marL="342900" rtl="0" algn="just">
              <a:lnSpc>
                <a:spcPct val="90000"/>
              </a:lnSpc>
              <a:spcBef>
                <a:spcPts val="0"/>
              </a:spcBef>
              <a:spcAft>
                <a:spcPts val="0"/>
              </a:spcAft>
              <a:buClr>
                <a:srgbClr val="595959"/>
              </a:buClr>
              <a:buSzPts val="2400"/>
              <a:buFont typeface="Arial"/>
              <a:buNone/>
            </a:pPr>
            <a:r>
              <a:t/>
            </a:r>
            <a:endParaRPr/>
          </a:p>
          <a:p>
            <a:pPr indent="-342900" lvl="0" marL="342900" rtl="0" algn="just">
              <a:lnSpc>
                <a:spcPct val="90000"/>
              </a:lnSpc>
              <a:spcBef>
                <a:spcPts val="0"/>
              </a:spcBef>
              <a:spcAft>
                <a:spcPts val="0"/>
              </a:spcAft>
              <a:buClr>
                <a:srgbClr val="595959"/>
              </a:buClr>
              <a:buSzPts val="2400"/>
              <a:buFont typeface="Arial"/>
              <a:buChar char="•"/>
            </a:pPr>
            <a:r>
              <a:rPr lang="en-US"/>
              <a:t>Puoi anche utilizzare materiale online</a:t>
            </a:r>
            <a:r>
              <a:rPr lang="en-US"/>
              <a:t>  </a:t>
            </a:r>
            <a:r>
              <a:rPr lang="en-US" u="sng">
                <a:solidFill>
                  <a:schemeClr val="hlink"/>
                </a:solidFill>
                <a:hlinkClick r:id="rId3"/>
              </a:rPr>
              <a:t>QUI</a:t>
            </a:r>
            <a:endParaRPr/>
          </a:p>
          <a:p>
            <a:pPr indent="-190500" lvl="0" marL="342900" rtl="0" algn="just">
              <a:lnSpc>
                <a:spcPct val="90000"/>
              </a:lnSpc>
              <a:spcBef>
                <a:spcPts val="0"/>
              </a:spcBef>
              <a:spcAft>
                <a:spcPts val="0"/>
              </a:spcAft>
              <a:buClr>
                <a:srgbClr val="595959"/>
              </a:buClr>
              <a:buSzPts val="2400"/>
              <a:buFont typeface="Arial"/>
              <a:buNone/>
            </a:pPr>
            <a:r>
              <a:t/>
            </a:r>
            <a:endParaRPr>
              <a:solidFill>
                <a:srgbClr val="FF0066"/>
              </a:solidFill>
            </a:endParaRPr>
          </a:p>
          <a:p>
            <a:pPr indent="-342900" lvl="0" marL="342900" rtl="0" algn="just">
              <a:lnSpc>
                <a:spcPct val="90000"/>
              </a:lnSpc>
              <a:spcBef>
                <a:spcPts val="0"/>
              </a:spcBef>
              <a:spcAft>
                <a:spcPts val="0"/>
              </a:spcAft>
              <a:buClr>
                <a:srgbClr val="595959"/>
              </a:buClr>
              <a:buSzPts val="2400"/>
              <a:buFont typeface="Arial"/>
              <a:buChar char="•"/>
            </a:pPr>
            <a:r>
              <a:rPr b="1" i="1" lang="en-US">
                <a:solidFill>
                  <a:srgbClr val="A559A0"/>
                </a:solidFill>
              </a:rPr>
              <a:t>Puoi usare le mappe mentali per esplorare qualsiasi cosa ti venga in mente!</a:t>
            </a:r>
            <a:endParaRPr/>
          </a:p>
          <a:p>
            <a:pPr indent="0" lvl="0" marL="0" rtl="0" algn="just">
              <a:lnSpc>
                <a:spcPct val="90000"/>
              </a:lnSpc>
              <a:spcBef>
                <a:spcPts val="0"/>
              </a:spcBef>
              <a:spcAft>
                <a:spcPts val="0"/>
              </a:spcAft>
              <a:buClr>
                <a:srgbClr val="595959"/>
              </a:buClr>
              <a:buSzPts val="2400"/>
              <a:buNone/>
            </a:pPr>
            <a:r>
              <a:rPr i="1" lang="en-US" sz="2000">
                <a:solidFill>
                  <a:srgbClr val="000714"/>
                </a:solidFill>
              </a:rPr>
              <a:t>(ad esempio, puoi usarlo per esplorare i benefici che la tua idea porterà alle comunità locali, o come altri giovani della tua zona potrebbero essere ispirati).</a:t>
            </a:r>
            <a:endParaRPr i="1" sz="2000">
              <a:solidFill>
                <a:srgbClr val="000714"/>
              </a:solidFill>
            </a:endParaRPr>
          </a:p>
        </p:txBody>
      </p:sp>
      <p:sp>
        <p:nvSpPr>
          <p:cNvPr id="558" name="Google Shape;558;p72"/>
          <p:cNvSpPr txBox="1"/>
          <p:nvPr>
            <p:ph idx="3" type="body"/>
          </p:nvPr>
        </p:nvSpPr>
        <p:spPr>
          <a:xfrm>
            <a:off x="4993062" y="838915"/>
            <a:ext cx="3166684" cy="582221"/>
          </a:xfrm>
          <a:prstGeom prst="rect">
            <a:avLst/>
          </a:prstGeom>
          <a:noFill/>
          <a:ln>
            <a:noFill/>
          </a:ln>
        </p:spPr>
        <p:txBody>
          <a:bodyPr anchorCtr="0" anchor="t" bIns="45700" lIns="91425" spcFirstLastPara="1" rIns="91425" wrap="square" tIns="45700">
            <a:normAutofit fontScale="85000"/>
          </a:bodyPr>
          <a:lstStyle/>
          <a:p>
            <a:pPr indent="0" lvl="0" marL="0" rtl="0" algn="l">
              <a:lnSpc>
                <a:spcPct val="90000"/>
              </a:lnSpc>
              <a:spcBef>
                <a:spcPts val="0"/>
              </a:spcBef>
              <a:spcAft>
                <a:spcPts val="0"/>
              </a:spcAft>
              <a:buClr>
                <a:srgbClr val="595959"/>
              </a:buClr>
              <a:buSzPct val="112500"/>
              <a:buNone/>
            </a:pPr>
            <a:r>
              <a:rPr lang="en-US" sz="3200">
                <a:solidFill>
                  <a:srgbClr val="0070C0"/>
                </a:solidFill>
              </a:rPr>
              <a:t>Mappatura mentale</a:t>
            </a:r>
            <a:endParaRPr sz="3200">
              <a:solidFill>
                <a:srgbClr val="0070C0"/>
              </a:solidFill>
            </a:endParaRPr>
          </a:p>
        </p:txBody>
      </p:sp>
      <p:pic>
        <p:nvPicPr>
          <p:cNvPr id="559" name="Google Shape;559;p72"/>
          <p:cNvPicPr preferRelativeResize="0"/>
          <p:nvPr>
            <p:ph idx="2" type="pic"/>
          </p:nvPr>
        </p:nvPicPr>
        <p:blipFill rotWithShape="1">
          <a:blip r:embed="rId4">
            <a:alphaModFix/>
          </a:blip>
          <a:srcRect b="0" l="32265" r="32265" t="0"/>
          <a:stretch/>
        </p:blipFill>
        <p:spPr>
          <a:xfrm flipH="1">
            <a:off x="87083" y="232230"/>
            <a:ext cx="4637918" cy="65386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14"/>
          <p:cNvSpPr txBox="1"/>
          <p:nvPr>
            <p:ph idx="3" type="body"/>
          </p:nvPr>
        </p:nvSpPr>
        <p:spPr>
          <a:xfrm>
            <a:off x="512127" y="771183"/>
            <a:ext cx="4858164" cy="82237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595959"/>
              </a:buClr>
              <a:buSzPts val="2200"/>
              <a:buNone/>
            </a:pPr>
            <a:r>
              <a:rPr i="1" lang="en-US" sz="2800">
                <a:solidFill>
                  <a:srgbClr val="20EEF1"/>
                </a:solidFill>
              </a:rPr>
              <a:t>Tieni presente che:</a:t>
            </a:r>
            <a:endParaRPr i="1" sz="2800">
              <a:solidFill>
                <a:srgbClr val="20EEF1"/>
              </a:solidFill>
            </a:endParaRPr>
          </a:p>
        </p:txBody>
      </p:sp>
      <p:sp>
        <p:nvSpPr>
          <p:cNvPr id="565" name="Google Shape;565;p14"/>
          <p:cNvSpPr txBox="1"/>
          <p:nvPr>
            <p:ph idx="6" type="body"/>
          </p:nvPr>
        </p:nvSpPr>
        <p:spPr>
          <a:xfrm>
            <a:off x="512128" y="1959836"/>
            <a:ext cx="4858200" cy="21207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US" sz="2400">
                <a:solidFill>
                  <a:schemeClr val="lt1"/>
                </a:solidFill>
              </a:rPr>
              <a:t>La creazione, il sostegno e la promozione dell'imprenditoria femminile sono stati un fattore decisivo che ha cambiato la vita di molte donne. </a:t>
            </a:r>
            <a:endParaRPr sz="2400">
              <a:solidFill>
                <a:schemeClr val="lt1"/>
              </a:solidFill>
            </a:endParaRPr>
          </a:p>
          <a:p>
            <a:pPr indent="0" lvl="0" marL="0" rtl="0" algn="l">
              <a:lnSpc>
                <a:spcPct val="115000"/>
              </a:lnSpc>
              <a:spcBef>
                <a:spcPts val="0"/>
              </a:spcBef>
              <a:spcAft>
                <a:spcPts val="0"/>
              </a:spcAft>
              <a:buNone/>
            </a:pPr>
            <a:r>
              <a:rPr lang="en-US" sz="2400">
                <a:solidFill>
                  <a:schemeClr val="lt1"/>
                </a:solidFill>
              </a:rPr>
              <a:t>Soprattutto di quelle giovani.</a:t>
            </a:r>
            <a:endParaRPr sz="2400">
              <a:solidFill>
                <a:schemeClr val="lt1"/>
              </a:solidFill>
            </a:endParaRPr>
          </a:p>
          <a:p>
            <a:pPr indent="0" lvl="0" marL="0" rtl="0" algn="just">
              <a:lnSpc>
                <a:spcPct val="120000"/>
              </a:lnSpc>
              <a:spcBef>
                <a:spcPts val="0"/>
              </a:spcBef>
              <a:spcAft>
                <a:spcPts val="0"/>
              </a:spcAft>
              <a:buSzPts val="5000"/>
              <a:buNone/>
            </a:pPr>
            <a:r>
              <a:t/>
            </a:r>
            <a:endParaRPr sz="2400">
              <a:solidFill>
                <a:schemeClr val="lt1"/>
              </a:solidFill>
            </a:endParaRPr>
          </a:p>
        </p:txBody>
      </p:sp>
      <p:pic>
        <p:nvPicPr>
          <p:cNvPr id="566" name="Google Shape;566;p14"/>
          <p:cNvPicPr preferRelativeResize="0"/>
          <p:nvPr/>
        </p:nvPicPr>
        <p:blipFill rotWithShape="1">
          <a:blip r:embed="rId3">
            <a:alphaModFix/>
          </a:blip>
          <a:srcRect b="0" l="0" r="0" t="0"/>
          <a:stretch/>
        </p:blipFill>
        <p:spPr>
          <a:xfrm>
            <a:off x="6462107" y="481114"/>
            <a:ext cx="2193575" cy="2193575"/>
          </a:xfrm>
          <a:prstGeom prst="rect">
            <a:avLst/>
          </a:prstGeom>
          <a:noFill/>
          <a:ln>
            <a:noFill/>
          </a:ln>
        </p:spPr>
      </p:pic>
      <p:pic>
        <p:nvPicPr>
          <p:cNvPr id="567" name="Google Shape;567;p14"/>
          <p:cNvPicPr preferRelativeResize="0"/>
          <p:nvPr/>
        </p:nvPicPr>
        <p:blipFill rotWithShape="1">
          <a:blip r:embed="rId4">
            <a:alphaModFix/>
          </a:blip>
          <a:srcRect b="0" l="0" r="0" t="0"/>
          <a:stretch/>
        </p:blipFill>
        <p:spPr>
          <a:xfrm>
            <a:off x="7838108" y="1959826"/>
            <a:ext cx="2394463" cy="2394463"/>
          </a:xfrm>
          <a:prstGeom prst="rect">
            <a:avLst/>
          </a:prstGeom>
          <a:noFill/>
          <a:ln>
            <a:noFill/>
          </a:ln>
        </p:spPr>
      </p:pic>
      <p:pic>
        <p:nvPicPr>
          <p:cNvPr id="568" name="Google Shape;568;p14"/>
          <p:cNvPicPr preferRelativeResize="0"/>
          <p:nvPr/>
        </p:nvPicPr>
        <p:blipFill rotWithShape="1">
          <a:blip r:embed="rId5">
            <a:alphaModFix/>
          </a:blip>
          <a:srcRect b="0" l="0" r="0" t="0"/>
          <a:stretch/>
        </p:blipFill>
        <p:spPr>
          <a:xfrm>
            <a:off x="8796730" y="313620"/>
            <a:ext cx="2060627" cy="2060627"/>
          </a:xfrm>
          <a:prstGeom prst="rect">
            <a:avLst/>
          </a:prstGeom>
          <a:noFill/>
          <a:ln>
            <a:noFill/>
          </a:ln>
        </p:spPr>
      </p:pic>
      <p:pic>
        <p:nvPicPr>
          <p:cNvPr id="569" name="Google Shape;569;p14"/>
          <p:cNvPicPr preferRelativeResize="0"/>
          <p:nvPr/>
        </p:nvPicPr>
        <p:blipFill rotWithShape="1">
          <a:blip r:embed="rId6">
            <a:alphaModFix/>
          </a:blip>
          <a:srcRect b="0" l="0" r="0" t="0"/>
          <a:stretch/>
        </p:blipFill>
        <p:spPr>
          <a:xfrm>
            <a:off x="6083410" y="3233431"/>
            <a:ext cx="2433227" cy="2433227"/>
          </a:xfrm>
          <a:prstGeom prst="rect">
            <a:avLst/>
          </a:prstGeom>
          <a:noFill/>
          <a:ln>
            <a:noFill/>
          </a:ln>
        </p:spPr>
      </p:pic>
      <p:pic>
        <p:nvPicPr>
          <p:cNvPr id="570" name="Google Shape;570;p14"/>
          <p:cNvPicPr preferRelativeResize="0"/>
          <p:nvPr/>
        </p:nvPicPr>
        <p:blipFill rotWithShape="1">
          <a:blip r:embed="rId7">
            <a:alphaModFix/>
          </a:blip>
          <a:srcRect b="0" l="0" r="0" t="0"/>
          <a:stretch/>
        </p:blipFill>
        <p:spPr>
          <a:xfrm>
            <a:off x="9324448" y="3778471"/>
            <a:ext cx="1893773" cy="188818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2"/>
          <p:cNvSpPr txBox="1"/>
          <p:nvPr>
            <p:ph idx="6" type="body"/>
          </p:nvPr>
        </p:nvSpPr>
        <p:spPr>
          <a:xfrm>
            <a:off x="7986644" y="2223113"/>
            <a:ext cx="3195485" cy="8372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5000"/>
              <a:buNone/>
            </a:pPr>
            <a:r>
              <a:rPr lang="en-US"/>
              <a:t>Ben fatto!</a:t>
            </a:r>
            <a:endParaRPr/>
          </a:p>
        </p:txBody>
      </p:sp>
      <p:sp>
        <p:nvSpPr>
          <p:cNvPr id="576" name="Google Shape;576;p32"/>
          <p:cNvSpPr txBox="1"/>
          <p:nvPr>
            <p:ph idx="5" type="body"/>
          </p:nvPr>
        </p:nvSpPr>
        <p:spPr>
          <a:xfrm>
            <a:off x="7532799" y="2771675"/>
            <a:ext cx="4178700" cy="1813500"/>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600"/>
              </a:spcBef>
              <a:spcAft>
                <a:spcPts val="0"/>
              </a:spcAft>
              <a:buClr>
                <a:schemeClr val="lt1"/>
              </a:buClr>
              <a:buSzPts val="2800"/>
              <a:buNone/>
            </a:pPr>
            <a:r>
              <a:rPr lang="en-US" sz="2600"/>
              <a:t>Hai completato tutti i sei moduli di PEAK!</a:t>
            </a:r>
            <a:endParaRPr b="1" sz="2600"/>
          </a:p>
        </p:txBody>
      </p:sp>
      <p:pic>
        <p:nvPicPr>
          <p:cNvPr id="577" name="Google Shape;577;p32"/>
          <p:cNvPicPr preferRelativeResize="0"/>
          <p:nvPr/>
        </p:nvPicPr>
        <p:blipFill rotWithShape="1">
          <a:blip r:embed="rId3">
            <a:alphaModFix/>
          </a:blip>
          <a:srcRect b="0" l="0" r="0" t="0"/>
          <a:stretch/>
        </p:blipFill>
        <p:spPr>
          <a:xfrm>
            <a:off x="9428199" y="4229186"/>
            <a:ext cx="2138023" cy="1369552"/>
          </a:xfrm>
          <a:prstGeom prst="rect">
            <a:avLst/>
          </a:prstGeom>
          <a:noFill/>
          <a:ln>
            <a:noFill/>
          </a:ln>
        </p:spPr>
      </p:pic>
      <p:sp>
        <p:nvSpPr>
          <p:cNvPr id="578" name="Google Shape;578;p32"/>
          <p:cNvSpPr txBox="1"/>
          <p:nvPr/>
        </p:nvSpPr>
        <p:spPr>
          <a:xfrm>
            <a:off x="237069" y="1958538"/>
            <a:ext cx="3195600" cy="8373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00"/>
              </a:buClr>
              <a:buSzPts val="3000"/>
              <a:buFont typeface="Arial"/>
              <a:buNone/>
            </a:pPr>
            <a:r>
              <a:rPr b="1" lang="en-US" sz="3000">
                <a:solidFill>
                  <a:srgbClr val="1B728D"/>
                </a:solidFill>
                <a:latin typeface="Calibri"/>
                <a:ea typeface="Calibri"/>
                <a:cs typeface="Calibri"/>
                <a:sym typeface="Calibri"/>
              </a:rPr>
              <a:t>Link a PEAK:</a:t>
            </a:r>
            <a:endParaRPr b="1" i="0" sz="3000" u="none" cap="none" strike="noStrike">
              <a:solidFill>
                <a:srgbClr val="1B728D"/>
              </a:solidFill>
              <a:latin typeface="Calibri"/>
              <a:ea typeface="Calibri"/>
              <a:cs typeface="Calibri"/>
              <a:sym typeface="Calibri"/>
            </a:endParaRPr>
          </a:p>
        </p:txBody>
      </p:sp>
      <p:sp>
        <p:nvSpPr>
          <p:cNvPr id="579" name="Google Shape;579;p32"/>
          <p:cNvSpPr txBox="1"/>
          <p:nvPr/>
        </p:nvSpPr>
        <p:spPr>
          <a:xfrm>
            <a:off x="790425" y="2672650"/>
            <a:ext cx="5739300" cy="2810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0"/>
              </a:spcAft>
              <a:buClr>
                <a:srgbClr val="000000"/>
              </a:buClr>
              <a:buSzPts val="1400"/>
              <a:buFont typeface="Arial"/>
              <a:buNone/>
            </a:pPr>
            <a:r>
              <a:rPr b="1" i="0" lang="en-US" sz="1400" u="none" cap="none" strike="noStrike">
                <a:solidFill>
                  <a:srgbClr val="323338"/>
                </a:solidFill>
                <a:highlight>
                  <a:srgbClr val="FFFFFF"/>
                </a:highlight>
                <a:latin typeface="Arial"/>
                <a:ea typeface="Arial"/>
                <a:cs typeface="Arial"/>
                <a:sym typeface="Arial"/>
              </a:rPr>
              <a:t>YouTube: </a:t>
            </a:r>
            <a:r>
              <a:rPr b="0" i="0" lang="en-US" sz="1400" u="sng" cap="none" strike="noStrike">
                <a:solidFill>
                  <a:srgbClr val="87A66E"/>
                </a:solidFill>
                <a:highlight>
                  <a:srgbClr val="FFFFFF"/>
                </a:highlight>
                <a:latin typeface="Arial"/>
                <a:ea typeface="Arial"/>
                <a:cs typeface="Arial"/>
                <a:sym typeface="Arial"/>
                <a:hlinkClick r:id="rId4">
                  <a:extLst>
                    <a:ext uri="{A12FA001-AC4F-418D-AE19-62706E023703}">
                      <ahyp:hlinkClr val="tx"/>
                    </a:ext>
                  </a:extLst>
                </a:hlinkClick>
              </a:rPr>
              <a:t>https://www.youtube.com/@peakentrepreneurs2892/videos</a:t>
            </a:r>
            <a:endParaRPr b="0" i="0" sz="1400" u="sng" cap="none" strike="noStrike">
              <a:solidFill>
                <a:srgbClr val="87A66E"/>
              </a:solidFill>
              <a:highlight>
                <a:srgbClr val="FFFFFF"/>
              </a:highlight>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t/>
            </a:r>
            <a:endParaRPr b="1" i="0" sz="1400" u="none" cap="none" strike="noStrike">
              <a:solidFill>
                <a:srgbClr val="323338"/>
              </a:solidFill>
              <a:highlight>
                <a:srgbClr val="FFFFFF"/>
              </a:highlight>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rPr b="1" i="0" lang="en-US" sz="1400" u="none" cap="none" strike="noStrike">
                <a:solidFill>
                  <a:srgbClr val="323338"/>
                </a:solidFill>
                <a:highlight>
                  <a:srgbClr val="FFFFFF"/>
                </a:highlight>
                <a:latin typeface="Arial"/>
                <a:ea typeface="Arial"/>
                <a:cs typeface="Arial"/>
                <a:sym typeface="Arial"/>
              </a:rPr>
              <a:t>TikTok:</a:t>
            </a:r>
            <a:r>
              <a:rPr b="0" i="0" lang="en-US" sz="1400" u="none" cap="none" strike="noStrike">
                <a:solidFill>
                  <a:srgbClr val="323338"/>
                </a:solidFill>
                <a:highlight>
                  <a:srgbClr val="FFFFFF"/>
                </a:highlight>
                <a:latin typeface="Arial"/>
                <a:ea typeface="Arial"/>
                <a:cs typeface="Arial"/>
                <a:sym typeface="Arial"/>
              </a:rPr>
              <a:t> </a:t>
            </a:r>
            <a:r>
              <a:rPr b="0" i="0" lang="en-US" sz="1400" u="sng" cap="none" strike="noStrike">
                <a:solidFill>
                  <a:srgbClr val="87A66E"/>
                </a:solidFill>
                <a:highlight>
                  <a:srgbClr val="FFFFFF"/>
                </a:highlight>
                <a:latin typeface="Arial"/>
                <a:ea typeface="Arial"/>
                <a:cs typeface="Arial"/>
                <a:sym typeface="Arial"/>
                <a:hlinkClick r:id="rId5">
                  <a:extLst>
                    <a:ext uri="{A12FA001-AC4F-418D-AE19-62706E023703}">
                      <ahyp:hlinkClr val="tx"/>
                    </a:ext>
                  </a:extLst>
                </a:hlinkClick>
              </a:rPr>
              <a:t>https://www.tiktok.com/@peakentrepreneurs</a:t>
            </a:r>
            <a:endParaRPr b="0" i="0" sz="1400" u="sng" cap="none" strike="noStrike">
              <a:solidFill>
                <a:srgbClr val="87A66E"/>
              </a:solidFill>
              <a:highlight>
                <a:srgbClr val="FFFFFF"/>
              </a:highlight>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t/>
            </a:r>
            <a:endParaRPr b="1" i="0" sz="1400" u="none" cap="none" strike="noStrike">
              <a:solidFill>
                <a:srgbClr val="323338"/>
              </a:solidFill>
              <a:highlight>
                <a:srgbClr val="FFFFFF"/>
              </a:highlight>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rPr b="1" i="0" lang="en-US" sz="1400" u="none" cap="none" strike="noStrike">
                <a:solidFill>
                  <a:srgbClr val="323338"/>
                </a:solidFill>
                <a:highlight>
                  <a:srgbClr val="FFFFFF"/>
                </a:highlight>
                <a:latin typeface="Arial"/>
                <a:ea typeface="Arial"/>
                <a:cs typeface="Arial"/>
                <a:sym typeface="Arial"/>
              </a:rPr>
              <a:t>Instagram:</a:t>
            </a:r>
            <a:r>
              <a:rPr b="0" i="0" lang="en-US" sz="1400" u="none" cap="none" strike="noStrike">
                <a:solidFill>
                  <a:srgbClr val="323338"/>
                </a:solidFill>
                <a:highlight>
                  <a:srgbClr val="FFFFFF"/>
                </a:highlight>
                <a:latin typeface="Arial"/>
                <a:ea typeface="Arial"/>
                <a:cs typeface="Arial"/>
                <a:sym typeface="Arial"/>
              </a:rPr>
              <a:t> </a:t>
            </a:r>
            <a:r>
              <a:rPr b="0" i="0" lang="en-US" sz="1400" u="sng" cap="none" strike="noStrike">
                <a:solidFill>
                  <a:srgbClr val="87A66E"/>
                </a:solidFill>
                <a:highlight>
                  <a:srgbClr val="FFFFFF"/>
                </a:highlight>
                <a:latin typeface="Arial"/>
                <a:ea typeface="Arial"/>
                <a:cs typeface="Arial"/>
                <a:sym typeface="Arial"/>
                <a:hlinkClick r:id="rId6">
                  <a:extLst>
                    <a:ext uri="{A12FA001-AC4F-418D-AE19-62706E023703}">
                      <ahyp:hlinkClr val="tx"/>
                    </a:ext>
                  </a:extLst>
                </a:hlinkClick>
              </a:rPr>
              <a:t>https://www.instagram.com/peak.entrepreneurs/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400"/>
              <a:buFont typeface="Arial"/>
              <a:buNone/>
            </a:pPr>
            <a:r>
              <a:rPr b="0" i="0" lang="en-US" sz="1400" u="none" cap="none" strike="noStrike">
                <a:solidFill>
                  <a:srgbClr val="000000"/>
                </a:solidFill>
                <a:latin typeface="Arial"/>
                <a:ea typeface="Arial"/>
                <a:cs typeface="Arial"/>
                <a:sym typeface="Arial"/>
              </a:rPr>
              <a:t>Facebook: </a:t>
            </a:r>
            <a:r>
              <a:rPr b="0" i="0" lang="en-US" sz="1400" u="sng" cap="none" strike="noStrike">
                <a:solidFill>
                  <a:srgbClr val="87A66E"/>
                </a:solidFill>
                <a:latin typeface="Arial"/>
                <a:ea typeface="Arial"/>
                <a:cs typeface="Arial"/>
                <a:sym typeface="Arial"/>
                <a:hlinkClick r:id="rId7">
                  <a:extLst>
                    <a:ext uri="{A12FA001-AC4F-418D-AE19-62706E023703}">
                      <ahyp:hlinkClr val="tx"/>
                    </a:ext>
                  </a:extLst>
                </a:hlinkClick>
              </a:rPr>
              <a:t>https://www.facebook.com/PeakEntrepreneurs</a:t>
            </a:r>
            <a:endParaRPr b="0" i="0" sz="1400" u="none" cap="none" strike="noStrike">
              <a:solidFill>
                <a:srgbClr val="000000"/>
              </a:solidFill>
              <a:latin typeface="Arial"/>
              <a:ea typeface="Arial"/>
              <a:cs typeface="Arial"/>
              <a:sym typeface="Arial"/>
            </a:endParaRPr>
          </a:p>
        </p:txBody>
      </p:sp>
      <p:pic>
        <p:nvPicPr>
          <p:cNvPr id="580" name="Google Shape;580;p32"/>
          <p:cNvPicPr preferRelativeResize="0"/>
          <p:nvPr/>
        </p:nvPicPr>
        <p:blipFill rotWithShape="1">
          <a:blip r:embed="rId8">
            <a:alphaModFix/>
          </a:blip>
          <a:srcRect b="0" l="0" r="0" t="0"/>
          <a:stretch/>
        </p:blipFill>
        <p:spPr>
          <a:xfrm>
            <a:off x="313270" y="2672650"/>
            <a:ext cx="520600" cy="360349"/>
          </a:xfrm>
          <a:prstGeom prst="rect">
            <a:avLst/>
          </a:prstGeom>
          <a:noFill/>
          <a:ln>
            <a:noFill/>
          </a:ln>
        </p:spPr>
      </p:pic>
      <p:pic>
        <p:nvPicPr>
          <p:cNvPr id="581" name="Google Shape;581;p32"/>
          <p:cNvPicPr preferRelativeResize="0"/>
          <p:nvPr/>
        </p:nvPicPr>
        <p:blipFill rotWithShape="1">
          <a:blip r:embed="rId9">
            <a:alphaModFix/>
          </a:blip>
          <a:srcRect b="0" l="0" r="0" t="0"/>
          <a:stretch/>
        </p:blipFill>
        <p:spPr>
          <a:xfrm>
            <a:off x="413083" y="3498250"/>
            <a:ext cx="320982" cy="360350"/>
          </a:xfrm>
          <a:prstGeom prst="rect">
            <a:avLst/>
          </a:prstGeom>
          <a:noFill/>
          <a:ln>
            <a:noFill/>
          </a:ln>
        </p:spPr>
      </p:pic>
      <p:pic>
        <p:nvPicPr>
          <p:cNvPr id="582" name="Google Shape;582;p32"/>
          <p:cNvPicPr preferRelativeResize="0"/>
          <p:nvPr/>
        </p:nvPicPr>
        <p:blipFill rotWithShape="1">
          <a:blip r:embed="rId10">
            <a:alphaModFix/>
          </a:blip>
          <a:srcRect b="0" l="0" r="0" t="0"/>
          <a:stretch/>
        </p:blipFill>
        <p:spPr>
          <a:xfrm>
            <a:off x="353333" y="4229175"/>
            <a:ext cx="440476" cy="440474"/>
          </a:xfrm>
          <a:prstGeom prst="rect">
            <a:avLst/>
          </a:prstGeom>
          <a:noFill/>
          <a:ln>
            <a:noFill/>
          </a:ln>
        </p:spPr>
      </p:pic>
      <p:sp>
        <p:nvSpPr>
          <p:cNvPr id="583" name="Google Shape;583;p32"/>
          <p:cNvSpPr/>
          <p:nvPr/>
        </p:nvSpPr>
        <p:spPr>
          <a:xfrm>
            <a:off x="539250" y="5049300"/>
            <a:ext cx="245400" cy="434025"/>
          </a:xfrm>
          <a:custGeom>
            <a:rect b="b" l="l" r="r" t="t"/>
            <a:pathLst>
              <a:path extrusionOk="0" h="257" w="146">
                <a:moveTo>
                  <a:pt x="92" y="55"/>
                </a:moveTo>
                <a:cubicBezTo>
                  <a:pt x="92" y="91"/>
                  <a:pt x="92" y="91"/>
                  <a:pt x="92" y="91"/>
                </a:cubicBezTo>
                <a:cubicBezTo>
                  <a:pt x="146" y="91"/>
                  <a:pt x="146" y="91"/>
                  <a:pt x="146" y="91"/>
                </a:cubicBezTo>
                <a:cubicBezTo>
                  <a:pt x="137" y="146"/>
                  <a:pt x="137" y="146"/>
                  <a:pt x="137" y="146"/>
                </a:cubicBezTo>
                <a:cubicBezTo>
                  <a:pt x="92" y="146"/>
                  <a:pt x="92" y="146"/>
                  <a:pt x="92" y="146"/>
                </a:cubicBezTo>
                <a:cubicBezTo>
                  <a:pt x="92" y="257"/>
                  <a:pt x="92" y="257"/>
                  <a:pt x="92" y="257"/>
                </a:cubicBezTo>
                <a:cubicBezTo>
                  <a:pt x="37" y="257"/>
                  <a:pt x="37" y="257"/>
                  <a:pt x="37" y="257"/>
                </a:cubicBezTo>
                <a:cubicBezTo>
                  <a:pt x="37" y="146"/>
                  <a:pt x="37" y="146"/>
                  <a:pt x="37" y="146"/>
                </a:cubicBezTo>
                <a:cubicBezTo>
                  <a:pt x="0" y="146"/>
                  <a:pt x="0" y="146"/>
                  <a:pt x="0" y="146"/>
                </a:cubicBezTo>
                <a:cubicBezTo>
                  <a:pt x="0" y="91"/>
                  <a:pt x="0" y="91"/>
                  <a:pt x="0" y="91"/>
                </a:cubicBezTo>
                <a:cubicBezTo>
                  <a:pt x="37" y="91"/>
                  <a:pt x="37" y="91"/>
                  <a:pt x="37" y="91"/>
                </a:cubicBezTo>
                <a:cubicBezTo>
                  <a:pt x="37" y="55"/>
                  <a:pt x="37" y="55"/>
                  <a:pt x="37" y="55"/>
                </a:cubicBezTo>
                <a:cubicBezTo>
                  <a:pt x="37" y="34"/>
                  <a:pt x="48" y="17"/>
                  <a:pt x="64" y="7"/>
                </a:cubicBezTo>
                <a:cubicBezTo>
                  <a:pt x="72" y="3"/>
                  <a:pt x="82" y="0"/>
                  <a:pt x="92" y="0"/>
                </a:cubicBezTo>
                <a:cubicBezTo>
                  <a:pt x="146" y="0"/>
                  <a:pt x="146" y="0"/>
                  <a:pt x="146" y="0"/>
                </a:cubicBezTo>
                <a:cubicBezTo>
                  <a:pt x="146" y="55"/>
                  <a:pt x="146" y="55"/>
                  <a:pt x="146" y="55"/>
                </a:cubicBezTo>
                <a:lnTo>
                  <a:pt x="92" y="55"/>
                </a:lnTo>
                <a:close/>
              </a:path>
            </a:pathLst>
          </a:custGeom>
          <a:solidFill>
            <a:srgbClr val="279BD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86D6E"/>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
          <p:cNvSpPr txBox="1"/>
          <p:nvPr>
            <p:ph idx="1" type="body"/>
          </p:nvPr>
        </p:nvSpPr>
        <p:spPr>
          <a:xfrm>
            <a:off x="504268" y="882452"/>
            <a:ext cx="4535691" cy="652687"/>
          </a:xfrm>
          <a:prstGeom prst="rect">
            <a:avLst/>
          </a:prstGeom>
          <a:noFill/>
          <a:ln>
            <a:noFill/>
          </a:ln>
        </p:spPr>
        <p:txBody>
          <a:bodyPr anchorCtr="0" anchor="t" bIns="45700" lIns="91425" spcFirstLastPara="1" rIns="91425" wrap="square" tIns="45700">
            <a:normAutofit fontScale="70000"/>
          </a:bodyPr>
          <a:lstStyle/>
          <a:p>
            <a:pPr indent="-228600" lvl="0" marL="228600" rtl="0" algn="l">
              <a:lnSpc>
                <a:spcPct val="90000"/>
              </a:lnSpc>
              <a:spcBef>
                <a:spcPts val="0"/>
              </a:spcBef>
              <a:spcAft>
                <a:spcPts val="0"/>
              </a:spcAft>
              <a:buClr>
                <a:schemeClr val="lt1"/>
              </a:buClr>
              <a:buSzPct val="66666"/>
              <a:buNone/>
            </a:pPr>
            <a:r>
              <a:rPr lang="en-US" sz="3600">
                <a:solidFill>
                  <a:srgbClr val="33CCFF"/>
                </a:solidFill>
              </a:rPr>
              <a:t>OBIETTIVI DI APPRENDIMENTO</a:t>
            </a:r>
            <a:endParaRPr/>
          </a:p>
        </p:txBody>
      </p:sp>
      <p:sp>
        <p:nvSpPr>
          <p:cNvPr id="272" name="Google Shape;272;p2"/>
          <p:cNvSpPr txBox="1"/>
          <p:nvPr>
            <p:ph idx="3" type="body"/>
          </p:nvPr>
        </p:nvSpPr>
        <p:spPr>
          <a:xfrm>
            <a:off x="6414889" y="1101960"/>
            <a:ext cx="4858164" cy="822373"/>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lang="en-US" sz="2800">
                <a:solidFill>
                  <a:srgbClr val="0070C0"/>
                </a:solidFill>
              </a:rPr>
              <a:t>Al termine di questo modulo, </a:t>
            </a:r>
            <a:endParaRPr sz="2800">
              <a:solidFill>
                <a:srgbClr val="0070C0"/>
              </a:solidFill>
            </a:endParaRPr>
          </a:p>
          <a:p>
            <a:pPr indent="0" lvl="0" marL="0" rtl="0" algn="l">
              <a:lnSpc>
                <a:spcPct val="115000"/>
              </a:lnSpc>
              <a:spcBef>
                <a:spcPts val="0"/>
              </a:spcBef>
              <a:spcAft>
                <a:spcPts val="0"/>
              </a:spcAft>
              <a:buNone/>
            </a:pPr>
            <a:r>
              <a:rPr lang="en-US" sz="2800">
                <a:solidFill>
                  <a:srgbClr val="0070C0"/>
                </a:solidFill>
              </a:rPr>
              <a:t>dovresti essere in grado di:</a:t>
            </a:r>
            <a:endParaRPr sz="2800">
              <a:solidFill>
                <a:srgbClr val="0070C0"/>
              </a:solidFill>
            </a:endParaRPr>
          </a:p>
          <a:p>
            <a:pPr indent="0" lvl="0" marL="0" rtl="0" algn="l">
              <a:lnSpc>
                <a:spcPct val="90000"/>
              </a:lnSpc>
              <a:spcBef>
                <a:spcPts val="0"/>
              </a:spcBef>
              <a:spcAft>
                <a:spcPts val="0"/>
              </a:spcAft>
              <a:buClr>
                <a:srgbClr val="595959"/>
              </a:buClr>
              <a:buSzPts val="2200"/>
              <a:buNone/>
            </a:pPr>
            <a:r>
              <a:t/>
            </a:r>
            <a:endParaRPr sz="2800">
              <a:solidFill>
                <a:srgbClr val="0070C0"/>
              </a:solidFill>
            </a:endParaRPr>
          </a:p>
        </p:txBody>
      </p:sp>
      <p:sp>
        <p:nvSpPr>
          <p:cNvPr id="273" name="Google Shape;273;p2"/>
          <p:cNvSpPr/>
          <p:nvPr/>
        </p:nvSpPr>
        <p:spPr>
          <a:xfrm>
            <a:off x="6414891" y="1817975"/>
            <a:ext cx="5297700" cy="3816300"/>
          </a:xfrm>
          <a:prstGeom prst="rect">
            <a:avLst/>
          </a:prstGeom>
          <a:noFill/>
          <a:ln>
            <a:noFill/>
          </a:ln>
        </p:spPr>
        <p:txBody>
          <a:bodyPr anchorCtr="0" anchor="t" bIns="45700" lIns="91425" spcFirstLastPara="1" rIns="91425" wrap="square" tIns="45700">
            <a:spAutoFit/>
          </a:bodyPr>
          <a:lstStyle/>
          <a:p>
            <a:pPr indent="-355600" lvl="0" marL="457200" rtl="0" algn="l">
              <a:lnSpc>
                <a:spcPct val="115000"/>
              </a:lnSpc>
              <a:spcBef>
                <a:spcPts val="0"/>
              </a:spcBef>
              <a:spcAft>
                <a:spcPts val="0"/>
              </a:spcAft>
              <a:buSzPts val="2000"/>
              <a:buChar char="•"/>
            </a:pPr>
            <a:r>
              <a:rPr lang="en-US" sz="2000">
                <a:latin typeface="Calibri"/>
                <a:ea typeface="Calibri"/>
                <a:cs typeface="Calibri"/>
                <a:sym typeface="Calibri"/>
              </a:rPr>
              <a:t>Acquisire conoscenze attraverso studi sul divario di genere nell'imprenditoria.</a:t>
            </a:r>
            <a:endParaRPr sz="2000">
              <a:latin typeface="Calibri"/>
              <a:ea typeface="Calibri"/>
              <a:cs typeface="Calibri"/>
              <a:sym typeface="Calibri"/>
            </a:endParaRPr>
          </a:p>
          <a:p>
            <a:pPr indent="-355600" lvl="0" marL="457200" rtl="0" algn="l">
              <a:lnSpc>
                <a:spcPct val="115000"/>
              </a:lnSpc>
              <a:spcBef>
                <a:spcPts val="0"/>
              </a:spcBef>
              <a:spcAft>
                <a:spcPts val="0"/>
              </a:spcAft>
              <a:buSzPts val="2000"/>
              <a:buChar char="•"/>
            </a:pPr>
            <a:r>
              <a:rPr lang="en-US" sz="2000">
                <a:latin typeface="Calibri"/>
                <a:ea typeface="Calibri"/>
                <a:cs typeface="Calibri"/>
                <a:sym typeface="Calibri"/>
              </a:rPr>
              <a:t>Identificare gli ostacoli e le sfide particolari che le donne devono affrontare nell'imprenditoria.</a:t>
            </a:r>
            <a:endParaRPr sz="2000">
              <a:latin typeface="Calibri"/>
              <a:ea typeface="Calibri"/>
              <a:cs typeface="Calibri"/>
              <a:sym typeface="Calibri"/>
            </a:endParaRPr>
          </a:p>
          <a:p>
            <a:pPr indent="-355600" lvl="0" marL="457200" rtl="0" algn="l">
              <a:lnSpc>
                <a:spcPct val="115000"/>
              </a:lnSpc>
              <a:spcBef>
                <a:spcPts val="0"/>
              </a:spcBef>
              <a:spcAft>
                <a:spcPts val="0"/>
              </a:spcAft>
              <a:buSzPts val="2000"/>
              <a:buChar char="•"/>
            </a:pPr>
            <a:r>
              <a:rPr lang="en-US" sz="2000">
                <a:latin typeface="Calibri"/>
                <a:ea typeface="Calibri"/>
                <a:cs typeface="Calibri"/>
                <a:sym typeface="Calibri"/>
              </a:rPr>
              <a:t>Riconoscere le difficoltà aggiuntive derivanti dal contesto socioeconomico delle regioni montane.</a:t>
            </a:r>
            <a:endParaRPr sz="2000">
              <a:latin typeface="Calibri"/>
              <a:ea typeface="Calibri"/>
              <a:cs typeface="Calibri"/>
              <a:sym typeface="Calibri"/>
            </a:endParaRPr>
          </a:p>
          <a:p>
            <a:pPr indent="-355600" lvl="0" marL="457200" rtl="0" algn="l">
              <a:lnSpc>
                <a:spcPct val="115000"/>
              </a:lnSpc>
              <a:spcBef>
                <a:spcPts val="0"/>
              </a:spcBef>
              <a:spcAft>
                <a:spcPts val="0"/>
              </a:spcAft>
              <a:buSzPts val="2000"/>
              <a:buChar char="•"/>
            </a:pPr>
            <a:r>
              <a:rPr lang="en-US" sz="2000">
                <a:latin typeface="Calibri"/>
                <a:ea typeface="Calibri"/>
                <a:cs typeface="Calibri"/>
                <a:sym typeface="Calibri"/>
              </a:rPr>
              <a:t>Individuare il modo in cui le donne possono essere incoraggiate all'imprenditorialità.</a:t>
            </a:r>
            <a:endParaRPr sz="2000">
              <a:latin typeface="Calibri"/>
              <a:ea typeface="Calibri"/>
              <a:cs typeface="Calibri"/>
              <a:sym typeface="Calibri"/>
            </a:endParaRPr>
          </a:p>
          <a:p>
            <a:pPr indent="-355600" lvl="0" marL="457200" rtl="0" algn="l">
              <a:lnSpc>
                <a:spcPct val="115000"/>
              </a:lnSpc>
              <a:spcBef>
                <a:spcPts val="0"/>
              </a:spcBef>
              <a:spcAft>
                <a:spcPts val="0"/>
              </a:spcAft>
              <a:buSzPts val="2000"/>
              <a:buChar char="•"/>
            </a:pPr>
            <a:r>
              <a:rPr lang="en-US" sz="2000">
                <a:latin typeface="Calibri"/>
                <a:ea typeface="Calibri"/>
                <a:cs typeface="Calibri"/>
                <a:sym typeface="Calibri"/>
              </a:rPr>
              <a:t>Costruisci la tua mappa di sviluppo personale verso l'imprenditorialità.</a:t>
            </a:r>
            <a:endParaRPr sz="2000">
              <a:latin typeface="Calibri"/>
              <a:ea typeface="Calibri"/>
              <a:cs typeface="Calibri"/>
              <a:sym typeface="Calibri"/>
            </a:endParaRPr>
          </a:p>
          <a:p>
            <a:pPr indent="0" lvl="0" marL="457200" marR="0" rtl="0" algn="just">
              <a:lnSpc>
                <a:spcPct val="110000"/>
              </a:lnSpc>
              <a:spcBef>
                <a:spcPts val="0"/>
              </a:spcBef>
              <a:spcAft>
                <a:spcPts val="0"/>
              </a:spcAft>
              <a:buNone/>
            </a:pPr>
            <a:r>
              <a:t/>
            </a:r>
            <a:endParaRPr sz="2000">
              <a:latin typeface="Calibri"/>
              <a:ea typeface="Calibri"/>
              <a:cs typeface="Calibri"/>
              <a:sym typeface="Calibri"/>
            </a:endParaRPr>
          </a:p>
        </p:txBody>
      </p:sp>
      <p:sp>
        <p:nvSpPr>
          <p:cNvPr id="274" name="Google Shape;274;p2"/>
          <p:cNvSpPr/>
          <p:nvPr/>
        </p:nvSpPr>
        <p:spPr>
          <a:xfrm>
            <a:off x="7256025" y="6141000"/>
            <a:ext cx="4535700" cy="426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2"/>
          <p:cNvSpPr txBox="1"/>
          <p:nvPr/>
        </p:nvSpPr>
        <p:spPr>
          <a:xfrm>
            <a:off x="495300" y="5550000"/>
            <a:ext cx="3322200" cy="895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700"/>
              <a:buFont typeface="Arial"/>
              <a:buNone/>
            </a:pPr>
            <a:r>
              <a:rPr b="0" i="0" lang="en-US" sz="700" u="none" cap="none" strike="noStrike">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b="0" i="0" sz="7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pic>
        <p:nvPicPr>
          <p:cNvPr id="280" name="Google Shape;280;p65"/>
          <p:cNvPicPr preferRelativeResize="0"/>
          <p:nvPr>
            <p:ph idx="2" type="pic"/>
          </p:nvPr>
        </p:nvPicPr>
        <p:blipFill rotWithShape="1">
          <a:blip r:embed="rId3">
            <a:alphaModFix/>
          </a:blip>
          <a:srcRect b="0" l="12068" r="12063" t="0"/>
          <a:stretch/>
        </p:blipFill>
        <p:spPr>
          <a:xfrm>
            <a:off x="8602663" y="1265238"/>
            <a:ext cx="2265362" cy="3978275"/>
          </a:xfrm>
          <a:prstGeom prst="rect">
            <a:avLst/>
          </a:prstGeom>
          <a:solidFill>
            <a:schemeClr val="lt1"/>
          </a:solidFill>
          <a:ln>
            <a:noFill/>
          </a:ln>
        </p:spPr>
      </p:pic>
      <p:sp>
        <p:nvSpPr>
          <p:cNvPr id="281" name="Google Shape;281;p65"/>
          <p:cNvSpPr txBox="1"/>
          <p:nvPr>
            <p:ph idx="1" type="body"/>
          </p:nvPr>
        </p:nvSpPr>
        <p:spPr>
          <a:xfrm>
            <a:off x="734725" y="1618875"/>
            <a:ext cx="7422300" cy="4608600"/>
          </a:xfrm>
          <a:prstGeom prst="rect">
            <a:avLst/>
          </a:prstGeom>
          <a:noFill/>
          <a:ln>
            <a:noFill/>
          </a:ln>
        </p:spPr>
        <p:txBody>
          <a:bodyPr anchorCtr="0" anchor="t" bIns="45700" lIns="91425" spcFirstLastPara="1" rIns="91425" wrap="square" tIns="45700">
            <a:noAutofit/>
          </a:bodyPr>
          <a:lstStyle/>
          <a:p>
            <a:pPr indent="-361950" lvl="0" marL="457200" rtl="0" algn="l">
              <a:lnSpc>
                <a:spcPct val="115000"/>
              </a:lnSpc>
              <a:spcBef>
                <a:spcPts val="0"/>
              </a:spcBef>
              <a:spcAft>
                <a:spcPts val="0"/>
              </a:spcAft>
              <a:buClr>
                <a:srgbClr val="20EEF1"/>
              </a:buClr>
              <a:buSzPts val="2100"/>
              <a:buChar char="•"/>
            </a:pPr>
            <a:r>
              <a:rPr lang="en-US" sz="1700">
                <a:solidFill>
                  <a:schemeClr val="lt1"/>
                </a:solidFill>
              </a:rPr>
              <a:t>Una donna su dieci lavora in proprio, quasi la metà rispetto agli uomini (17%). </a:t>
            </a:r>
            <a:endParaRPr sz="1700">
              <a:solidFill>
                <a:schemeClr val="lt1"/>
              </a:solidFill>
            </a:endParaRPr>
          </a:p>
          <a:p>
            <a:pPr indent="-361950" lvl="0" marL="457200" rtl="0" algn="l">
              <a:lnSpc>
                <a:spcPct val="115000"/>
              </a:lnSpc>
              <a:spcBef>
                <a:spcPts val="0"/>
              </a:spcBef>
              <a:spcAft>
                <a:spcPts val="0"/>
              </a:spcAft>
              <a:buClr>
                <a:srgbClr val="20EEF1"/>
              </a:buClr>
              <a:buSzPts val="2100"/>
              <a:buChar char="•"/>
            </a:pPr>
            <a:r>
              <a:rPr lang="en-US" sz="1700">
                <a:solidFill>
                  <a:schemeClr val="lt1"/>
                </a:solidFill>
              </a:rPr>
              <a:t>DIVARIO RETRIBUTIVO: Le donne che lavorano a tempo pieno negli Stati Uniti sono ancora pagate solo 83 centesimi per ogni dollaro guadagnato dagli uomini.</a:t>
            </a:r>
            <a:endParaRPr sz="1700">
              <a:solidFill>
                <a:schemeClr val="lt1"/>
              </a:solidFill>
            </a:endParaRPr>
          </a:p>
          <a:p>
            <a:pPr indent="-361950" lvl="0" marL="457200" rtl="0" algn="l">
              <a:lnSpc>
                <a:spcPct val="115000"/>
              </a:lnSpc>
              <a:spcBef>
                <a:spcPts val="0"/>
              </a:spcBef>
              <a:spcAft>
                <a:spcPts val="0"/>
              </a:spcAft>
              <a:buClr>
                <a:srgbClr val="7F7F7F"/>
              </a:buClr>
              <a:buSzPts val="2100"/>
              <a:buChar char="•"/>
            </a:pPr>
            <a:r>
              <a:rPr lang="en-US" sz="1700">
                <a:solidFill>
                  <a:srgbClr val="7F7F7F"/>
                </a:solidFill>
              </a:rPr>
              <a:t>Le imprese gestite da donne sono più inclini a imparare dalla famiglia o dagli amici. Gli imprenditori uomini apprezzano l'apprendimento da altre imprese.</a:t>
            </a:r>
            <a:endParaRPr sz="1700">
              <a:solidFill>
                <a:srgbClr val="7F7F7F"/>
              </a:solidFill>
            </a:endParaRPr>
          </a:p>
          <a:p>
            <a:pPr indent="-361950" lvl="0" marL="457200" rtl="0" algn="l">
              <a:lnSpc>
                <a:spcPct val="115000"/>
              </a:lnSpc>
              <a:spcBef>
                <a:spcPts val="0"/>
              </a:spcBef>
              <a:spcAft>
                <a:spcPts val="0"/>
              </a:spcAft>
              <a:buClr>
                <a:srgbClr val="7F7F7F"/>
              </a:buClr>
              <a:buSzPts val="2100"/>
              <a:buChar char="•"/>
            </a:pPr>
            <a:r>
              <a:rPr lang="en-US" sz="1700">
                <a:solidFill>
                  <a:srgbClr val="7F7F7F"/>
                </a:solidFill>
              </a:rPr>
              <a:t>38 delle 141 economie presenti nel Women, Business and the Law stabiliscono la parità di diritti legali tra uomini e donne in settori chiave.</a:t>
            </a:r>
            <a:endParaRPr sz="1700">
              <a:solidFill>
                <a:srgbClr val="7F7F7F"/>
              </a:solidFill>
            </a:endParaRPr>
          </a:p>
          <a:p>
            <a:pPr indent="-361950" lvl="0" marL="457200" rtl="0" algn="l">
              <a:lnSpc>
                <a:spcPct val="115000"/>
              </a:lnSpc>
              <a:spcBef>
                <a:spcPts val="0"/>
              </a:spcBef>
              <a:spcAft>
                <a:spcPts val="0"/>
              </a:spcAft>
              <a:buClr>
                <a:srgbClr val="7F7F7F"/>
              </a:buClr>
              <a:buSzPts val="2100"/>
              <a:buChar char="•"/>
            </a:pPr>
            <a:r>
              <a:rPr lang="en-US" sz="1700">
                <a:solidFill>
                  <a:srgbClr val="7F7F7F"/>
                </a:solidFill>
              </a:rPr>
              <a:t>Il 2% degli amministratori delegati sono donne.</a:t>
            </a:r>
            <a:endParaRPr sz="1700">
              <a:solidFill>
                <a:srgbClr val="7F7F7F"/>
              </a:solidFill>
            </a:endParaRPr>
          </a:p>
          <a:p>
            <a:pPr indent="-361950" lvl="0" marL="457200" rtl="0" algn="l">
              <a:lnSpc>
                <a:spcPct val="115000"/>
              </a:lnSpc>
              <a:spcBef>
                <a:spcPts val="0"/>
              </a:spcBef>
              <a:spcAft>
                <a:spcPts val="0"/>
              </a:spcAft>
              <a:buClr>
                <a:srgbClr val="7F7F7F"/>
              </a:buClr>
              <a:buSzPts val="2100"/>
              <a:buChar char="•"/>
            </a:pPr>
            <a:r>
              <a:rPr lang="en-US" sz="1700">
                <a:solidFill>
                  <a:srgbClr val="7F7F7F"/>
                </a:solidFill>
              </a:rPr>
              <a:t>In 18 paesi, i mariti possono impedire legalmente alle mogli di lavorare.</a:t>
            </a:r>
            <a:endParaRPr sz="1700">
              <a:solidFill>
                <a:srgbClr val="7F7F7F"/>
              </a:solidFill>
            </a:endParaRPr>
          </a:p>
          <a:p>
            <a:pPr indent="-361950" lvl="0" marL="457200" rtl="0" algn="l">
              <a:lnSpc>
                <a:spcPct val="115000"/>
              </a:lnSpc>
              <a:spcBef>
                <a:spcPts val="0"/>
              </a:spcBef>
              <a:spcAft>
                <a:spcPts val="0"/>
              </a:spcAft>
              <a:buClr>
                <a:srgbClr val="7F7F7F"/>
              </a:buClr>
              <a:buSzPts val="2100"/>
              <a:buChar char="•"/>
            </a:pPr>
            <a:r>
              <a:rPr lang="en-US" sz="1700">
                <a:solidFill>
                  <a:srgbClr val="7F7F7F"/>
                </a:solidFill>
              </a:rPr>
              <a:t>Nell'Africa settentrionale le donne occupano meno di un posto di lavoro retribuito su cinque nei settori non agricoli.</a:t>
            </a:r>
            <a:endParaRPr sz="1700">
              <a:solidFill>
                <a:srgbClr val="7F7F7F"/>
              </a:solidFill>
            </a:endParaRPr>
          </a:p>
        </p:txBody>
      </p:sp>
      <p:sp>
        <p:nvSpPr>
          <p:cNvPr id="282" name="Google Shape;282;p65"/>
          <p:cNvSpPr txBox="1"/>
          <p:nvPr>
            <p:ph idx="3" type="body"/>
          </p:nvPr>
        </p:nvSpPr>
        <p:spPr>
          <a:xfrm>
            <a:off x="734714" y="974127"/>
            <a:ext cx="4171115"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US" sz="3200">
                <a:solidFill>
                  <a:srgbClr val="20EEF1"/>
                </a:solidFill>
              </a:rPr>
              <a:t>Lo sapevi? </a:t>
            </a:r>
            <a:endParaRPr sz="3200">
              <a:solidFill>
                <a:srgbClr val="FF0066"/>
              </a:solidFill>
            </a:endParaRPr>
          </a:p>
        </p:txBody>
      </p:sp>
      <p:sp>
        <p:nvSpPr>
          <p:cNvPr id="283" name="Google Shape;283;p65"/>
          <p:cNvSpPr txBox="1"/>
          <p:nvPr/>
        </p:nvSpPr>
        <p:spPr>
          <a:xfrm>
            <a:off x="8602663" y="4225476"/>
            <a:ext cx="2301979" cy="1594753"/>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lt1"/>
              </a:buClr>
              <a:buSzPts val="3600"/>
              <a:buFont typeface="Arial"/>
              <a:buNone/>
            </a:pPr>
            <a:r>
              <a:rPr b="1" lang="en-US" sz="2400">
                <a:solidFill>
                  <a:srgbClr val="F8FEFE"/>
                </a:solidFill>
                <a:latin typeface="Calibri"/>
                <a:ea typeface="Calibri"/>
                <a:cs typeface="Calibri"/>
                <a:sym typeface="Calibri"/>
              </a:rPr>
              <a:t>altri fatti e studi</a:t>
            </a:r>
            <a:endParaRPr b="1" i="0" sz="2400" u="none" cap="none" strike="noStrike">
              <a:solidFill>
                <a:srgbClr val="F8FEFE"/>
              </a:solidFill>
              <a:latin typeface="Calibri"/>
              <a:ea typeface="Calibri"/>
              <a:cs typeface="Calibri"/>
              <a:sym typeface="Calibri"/>
            </a:endParaRPr>
          </a:p>
          <a:p>
            <a:pPr indent="0" lvl="0" marL="0" marR="0" rtl="0" algn="ctr">
              <a:lnSpc>
                <a:spcPct val="90000"/>
              </a:lnSpc>
              <a:spcBef>
                <a:spcPts val="0"/>
              </a:spcBef>
              <a:spcAft>
                <a:spcPts val="0"/>
              </a:spcAft>
              <a:buClr>
                <a:schemeClr val="lt1"/>
              </a:buClr>
              <a:buSzPts val="3600"/>
              <a:buFont typeface="Arial"/>
              <a:buNone/>
            </a:pPr>
            <a:r>
              <a:rPr i="1" lang="en-US" sz="2800" u="sng">
                <a:solidFill>
                  <a:schemeClr val="hlink"/>
                </a:solidFill>
                <a:latin typeface="Calibri"/>
                <a:ea typeface="Calibri"/>
                <a:cs typeface="Calibri"/>
                <a:sym typeface="Calibri"/>
                <a:hlinkClick r:id="rId4"/>
              </a:rPr>
              <a:t>QUI</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chemeClr val="lt1"/>
              </a:buClr>
              <a:buSzPts val="3600"/>
              <a:buFont typeface="Arial"/>
              <a:buNone/>
            </a:pPr>
            <a:r>
              <a:rPr i="1" lang="en-US" sz="2000">
                <a:solidFill>
                  <a:srgbClr val="000714"/>
                </a:solidFill>
                <a:latin typeface="Calibri"/>
                <a:ea typeface="Calibri"/>
                <a:cs typeface="Calibri"/>
                <a:sym typeface="Calibri"/>
              </a:rPr>
              <a:t>Pagine 35-44</a:t>
            </a:r>
            <a:endParaRPr b="0" i="1" sz="2000" u="none" cap="none" strike="noStrike">
              <a:solidFill>
                <a:srgbClr val="000714"/>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7"/>
          <p:cNvSpPr/>
          <p:nvPr/>
        </p:nvSpPr>
        <p:spPr>
          <a:xfrm>
            <a:off x="3323771" y="5269586"/>
            <a:ext cx="5094513" cy="582221"/>
          </a:xfrm>
          <a:prstGeom prst="rect">
            <a:avLst/>
          </a:prstGeom>
          <a:solidFill>
            <a:srgbClr val="2929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9" name="Google Shape;289;p7"/>
          <p:cNvSpPr txBox="1"/>
          <p:nvPr>
            <p:ph idx="1" type="body"/>
          </p:nvPr>
        </p:nvSpPr>
        <p:spPr>
          <a:xfrm>
            <a:off x="734714" y="1515482"/>
            <a:ext cx="7249200" cy="3766800"/>
          </a:xfrm>
          <a:prstGeom prst="rect">
            <a:avLst/>
          </a:prstGeom>
          <a:noFill/>
          <a:ln>
            <a:noFill/>
          </a:ln>
        </p:spPr>
        <p:txBody>
          <a:bodyPr anchorCtr="0" anchor="t" bIns="45700" lIns="91425" spcFirstLastPara="1" rIns="91425" wrap="square" tIns="45700">
            <a:normAutofit fontScale="85000" lnSpcReduction="20000"/>
          </a:bodyPr>
          <a:lstStyle/>
          <a:p>
            <a:pPr indent="-358140" lvl="0" marL="457200" rtl="0" algn="l">
              <a:lnSpc>
                <a:spcPct val="115000"/>
              </a:lnSpc>
              <a:spcBef>
                <a:spcPts val="0"/>
              </a:spcBef>
              <a:spcAft>
                <a:spcPts val="0"/>
              </a:spcAft>
              <a:buClr>
                <a:schemeClr val="lt1"/>
              </a:buClr>
              <a:buSzPct val="100000"/>
              <a:buChar char="•"/>
            </a:pPr>
            <a:r>
              <a:rPr lang="en-US">
                <a:solidFill>
                  <a:schemeClr val="lt1"/>
                </a:solidFill>
              </a:rPr>
              <a:t>La matematica, la tecnologia digitale e la finanza sono competenze maschili.</a:t>
            </a:r>
            <a:endParaRPr>
              <a:solidFill>
                <a:schemeClr val="lt1"/>
              </a:solidFill>
            </a:endParaRPr>
          </a:p>
          <a:p>
            <a:pPr indent="-358140" lvl="0" marL="457200" rtl="0" algn="l">
              <a:lnSpc>
                <a:spcPct val="115000"/>
              </a:lnSpc>
              <a:spcBef>
                <a:spcPts val="0"/>
              </a:spcBef>
              <a:spcAft>
                <a:spcPts val="0"/>
              </a:spcAft>
              <a:buClr>
                <a:schemeClr val="lt1"/>
              </a:buClr>
              <a:buSzPct val="100000"/>
              <a:buChar char="•"/>
            </a:pPr>
            <a:r>
              <a:rPr lang="en-US">
                <a:solidFill>
                  <a:schemeClr val="lt1"/>
                </a:solidFill>
              </a:rPr>
              <a:t>Le donne sono emotive, incapaci di guidare e gestire.</a:t>
            </a:r>
            <a:endParaRPr>
              <a:solidFill>
                <a:schemeClr val="lt1"/>
              </a:solidFill>
            </a:endParaRPr>
          </a:p>
          <a:p>
            <a:pPr indent="-358140" lvl="0" marL="457200" rtl="0" algn="l">
              <a:lnSpc>
                <a:spcPct val="115000"/>
              </a:lnSpc>
              <a:spcBef>
                <a:spcPts val="0"/>
              </a:spcBef>
              <a:spcAft>
                <a:spcPts val="0"/>
              </a:spcAft>
              <a:buClr>
                <a:schemeClr val="lt1"/>
              </a:buClr>
              <a:buSzPct val="100000"/>
              <a:buChar char="•"/>
            </a:pPr>
            <a:r>
              <a:rPr lang="en-US">
                <a:solidFill>
                  <a:schemeClr val="lt1"/>
                </a:solidFill>
              </a:rPr>
              <a:t>Le donne non possono avere una carriera ed essere allo stesso tempo buone madri.</a:t>
            </a:r>
            <a:endParaRPr>
              <a:solidFill>
                <a:schemeClr val="lt1"/>
              </a:solidFill>
            </a:endParaRPr>
          </a:p>
          <a:p>
            <a:pPr indent="0" lvl="0" marL="457200" rtl="0" algn="l">
              <a:lnSpc>
                <a:spcPct val="115000"/>
              </a:lnSpc>
              <a:spcBef>
                <a:spcPts val="0"/>
              </a:spcBef>
              <a:spcAft>
                <a:spcPts val="0"/>
              </a:spcAft>
              <a:buNone/>
            </a:pPr>
            <a:r>
              <a:t/>
            </a:r>
            <a:endParaRPr>
              <a:solidFill>
                <a:schemeClr val="lt1"/>
              </a:solidFill>
            </a:endParaRPr>
          </a:p>
          <a:p>
            <a:pPr indent="-358140" lvl="0" marL="457200" rtl="0" algn="l">
              <a:lnSpc>
                <a:spcPct val="115000"/>
              </a:lnSpc>
              <a:spcBef>
                <a:spcPts val="0"/>
              </a:spcBef>
              <a:spcAft>
                <a:spcPts val="0"/>
              </a:spcAft>
              <a:buClr>
                <a:srgbClr val="7F7F7F"/>
              </a:buClr>
              <a:buSzPct val="100000"/>
              <a:buChar char="•"/>
            </a:pPr>
            <a:r>
              <a:rPr lang="en-US">
                <a:solidFill>
                  <a:srgbClr val="292929"/>
                </a:solidFill>
              </a:rPr>
              <a:t>Le donne "si prendono cura". Gli uomini "si assumono le responsabilità".</a:t>
            </a:r>
            <a:endParaRPr>
              <a:solidFill>
                <a:srgbClr val="292929"/>
              </a:solidFill>
            </a:endParaRPr>
          </a:p>
          <a:p>
            <a:pPr indent="-358140" lvl="0" marL="457200" rtl="0" algn="l">
              <a:lnSpc>
                <a:spcPct val="115000"/>
              </a:lnSpc>
              <a:spcBef>
                <a:spcPts val="0"/>
              </a:spcBef>
              <a:spcAft>
                <a:spcPts val="0"/>
              </a:spcAft>
              <a:buClr>
                <a:srgbClr val="7F7F7F"/>
              </a:buClr>
              <a:buSzPct val="100000"/>
              <a:buChar char="•"/>
            </a:pPr>
            <a:r>
              <a:rPr lang="en-US">
                <a:solidFill>
                  <a:srgbClr val="292929"/>
                </a:solidFill>
              </a:rPr>
              <a:t>Le donne non sono in grado di risolvere i problemi.</a:t>
            </a:r>
            <a:endParaRPr>
              <a:solidFill>
                <a:srgbClr val="292929"/>
              </a:solidFill>
            </a:endParaRPr>
          </a:p>
          <a:p>
            <a:pPr indent="-358140" lvl="0" marL="457200" rtl="0" algn="l">
              <a:lnSpc>
                <a:spcPct val="115000"/>
              </a:lnSpc>
              <a:spcBef>
                <a:spcPts val="0"/>
              </a:spcBef>
              <a:spcAft>
                <a:spcPts val="0"/>
              </a:spcAft>
              <a:buClr>
                <a:srgbClr val="7F7F7F"/>
              </a:buClr>
              <a:buSzPct val="100000"/>
              <a:buChar char="•"/>
            </a:pPr>
            <a:r>
              <a:rPr lang="en-US">
                <a:solidFill>
                  <a:srgbClr val="292929"/>
                </a:solidFill>
              </a:rPr>
              <a:t>Le donne sono adatte solo a lavori di tipo sociale: insegnanti, infermiere, segretarie, parrucchiere, ecc.</a:t>
            </a:r>
            <a:endParaRPr>
              <a:solidFill>
                <a:srgbClr val="292929"/>
              </a:solidFill>
            </a:endParaRPr>
          </a:p>
          <a:p>
            <a:pPr indent="0" lvl="0" marL="457200" rtl="0" algn="just">
              <a:lnSpc>
                <a:spcPct val="100000"/>
              </a:lnSpc>
              <a:spcBef>
                <a:spcPts val="600"/>
              </a:spcBef>
              <a:spcAft>
                <a:spcPts val="0"/>
              </a:spcAft>
              <a:buNone/>
            </a:pPr>
            <a:r>
              <a:t/>
            </a:r>
            <a:endParaRPr>
              <a:solidFill>
                <a:srgbClr val="292929"/>
              </a:solidFill>
            </a:endParaRPr>
          </a:p>
        </p:txBody>
      </p:sp>
      <p:sp>
        <p:nvSpPr>
          <p:cNvPr id="290" name="Google Shape;290;p7"/>
          <p:cNvSpPr txBox="1"/>
          <p:nvPr>
            <p:ph idx="3" type="body"/>
          </p:nvPr>
        </p:nvSpPr>
        <p:spPr>
          <a:xfrm>
            <a:off x="734714" y="933256"/>
            <a:ext cx="5085159" cy="58222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None/>
            </a:pPr>
            <a:r>
              <a:rPr lang="en-US" sz="3200">
                <a:solidFill>
                  <a:srgbClr val="20EEF1"/>
                </a:solidFill>
              </a:rPr>
              <a:t>STEREOTIPI</a:t>
            </a:r>
            <a:endParaRPr sz="3200">
              <a:solidFill>
                <a:srgbClr val="20EEF1"/>
              </a:solidFill>
            </a:endParaRPr>
          </a:p>
        </p:txBody>
      </p:sp>
      <p:sp>
        <p:nvSpPr>
          <p:cNvPr id="291" name="Google Shape;291;p7"/>
          <p:cNvSpPr/>
          <p:nvPr/>
        </p:nvSpPr>
        <p:spPr>
          <a:xfrm>
            <a:off x="8679543" y="1382618"/>
            <a:ext cx="195942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3"/>
              </a:rPr>
              <a:t>Stereotipi di genere </a:t>
            </a:r>
            <a:endParaRPr b="0" i="0" sz="1800" u="none" cap="none" strike="noStrike">
              <a:solidFill>
                <a:srgbClr val="FF0066"/>
              </a:solidFill>
              <a:latin typeface="Calibri"/>
              <a:ea typeface="Calibri"/>
              <a:cs typeface="Calibri"/>
              <a:sym typeface="Calibri"/>
            </a:endParaRPr>
          </a:p>
        </p:txBody>
      </p:sp>
      <p:sp>
        <p:nvSpPr>
          <p:cNvPr id="292" name="Google Shape;292;p7"/>
          <p:cNvSpPr/>
          <p:nvPr/>
        </p:nvSpPr>
        <p:spPr>
          <a:xfrm>
            <a:off x="8679544" y="2165910"/>
            <a:ext cx="133531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4"/>
              </a:rPr>
              <a:t>Stereotipi di genere </a:t>
            </a:r>
            <a:endParaRPr b="0" i="0" sz="1800" u="none" cap="none" strike="noStrike">
              <a:solidFill>
                <a:schemeClr val="lt1"/>
              </a:solidFill>
              <a:latin typeface="Calibri"/>
              <a:ea typeface="Calibri"/>
              <a:cs typeface="Calibri"/>
              <a:sym typeface="Calibri"/>
            </a:endParaRPr>
          </a:p>
        </p:txBody>
      </p:sp>
      <p:sp>
        <p:nvSpPr>
          <p:cNvPr id="293" name="Google Shape;293;p7"/>
          <p:cNvSpPr/>
          <p:nvPr/>
        </p:nvSpPr>
        <p:spPr>
          <a:xfrm>
            <a:off x="8679543" y="2966451"/>
            <a:ext cx="195942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5"/>
              </a:rPr>
              <a:t>Sfatare gli stereotipi</a:t>
            </a:r>
            <a:endParaRPr b="0" i="0" sz="1800" u="none" cap="none" strike="noStrike">
              <a:solidFill>
                <a:srgbClr val="FF0066"/>
              </a:solidFill>
              <a:latin typeface="Calibri"/>
              <a:ea typeface="Calibri"/>
              <a:cs typeface="Calibri"/>
              <a:sym typeface="Calibri"/>
            </a:endParaRPr>
          </a:p>
        </p:txBody>
      </p:sp>
      <p:sp>
        <p:nvSpPr>
          <p:cNvPr id="294" name="Google Shape;294;p7"/>
          <p:cNvSpPr/>
          <p:nvPr/>
        </p:nvSpPr>
        <p:spPr>
          <a:xfrm>
            <a:off x="8679543" y="3721951"/>
            <a:ext cx="195942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lang="en-US" sz="1600" u="sng">
                <a:solidFill>
                  <a:schemeClr val="hlink"/>
                </a:solidFill>
                <a:latin typeface="Calibri"/>
                <a:ea typeface="Calibri"/>
                <a:cs typeface="Calibri"/>
                <a:sym typeface="Calibri"/>
                <a:hlinkClick r:id="rId6"/>
              </a:rPr>
              <a:t>La maledizione del business per soli uomini</a:t>
            </a:r>
            <a:endParaRPr b="0" i="0" sz="1600" u="none" cap="none" strike="noStrike">
              <a:solidFill>
                <a:schemeClr val="lt1"/>
              </a:solidFill>
              <a:latin typeface="Calibri"/>
              <a:ea typeface="Calibri"/>
              <a:cs typeface="Calibri"/>
              <a:sym typeface="Calibri"/>
            </a:endParaRPr>
          </a:p>
        </p:txBody>
      </p:sp>
      <p:sp>
        <p:nvSpPr>
          <p:cNvPr id="295" name="Google Shape;295;p7"/>
          <p:cNvSpPr/>
          <p:nvPr/>
        </p:nvSpPr>
        <p:spPr>
          <a:xfrm>
            <a:off x="8679543" y="4460233"/>
            <a:ext cx="195942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lang="en-US" sz="1800" u="sng">
                <a:solidFill>
                  <a:schemeClr val="hlink"/>
                </a:solidFill>
                <a:latin typeface="Calibri"/>
                <a:ea typeface="Calibri"/>
                <a:cs typeface="Calibri"/>
                <a:sym typeface="Calibri"/>
                <a:hlinkClick r:id="rId7"/>
              </a:rPr>
              <a:t>Stereotipi di genere </a:t>
            </a:r>
            <a:endParaRPr b="0" i="0" sz="1800" u="none" cap="none" strike="noStrike">
              <a:solidFill>
                <a:srgbClr val="FF0066"/>
              </a:solidFill>
              <a:latin typeface="Calibri"/>
              <a:ea typeface="Calibri"/>
              <a:cs typeface="Calibri"/>
              <a:sym typeface="Calibri"/>
            </a:endParaRPr>
          </a:p>
        </p:txBody>
      </p:sp>
      <p:sp>
        <p:nvSpPr>
          <p:cNvPr id="296" name="Google Shape;296;p7"/>
          <p:cNvSpPr txBox="1"/>
          <p:nvPr/>
        </p:nvSpPr>
        <p:spPr>
          <a:xfrm>
            <a:off x="3817259" y="5313128"/>
            <a:ext cx="4065082" cy="582221"/>
          </a:xfrm>
          <a:prstGeom prst="rect">
            <a:avLst/>
          </a:prstGeom>
          <a:noFill/>
          <a:ln>
            <a:noFill/>
          </a:ln>
        </p:spPr>
        <p:txBody>
          <a:bodyPr anchorCtr="0" anchor="t" bIns="45700" lIns="91425" spcFirstLastPara="1" rIns="91425" wrap="square" tIns="45700">
            <a:normAutofit fontScale="62500" lnSpcReduction="10000"/>
          </a:bodyPr>
          <a:lstStyle/>
          <a:p>
            <a:pPr indent="0" lvl="0" marL="0" marR="0" rtl="0" algn="r">
              <a:lnSpc>
                <a:spcPct val="90000"/>
              </a:lnSpc>
              <a:spcBef>
                <a:spcPts val="0"/>
              </a:spcBef>
              <a:spcAft>
                <a:spcPts val="0"/>
              </a:spcAft>
              <a:buClr>
                <a:schemeClr val="lt1"/>
              </a:buClr>
              <a:buSzPct val="160714"/>
              <a:buFont typeface="Arial"/>
              <a:buNone/>
            </a:pPr>
            <a:r>
              <a:rPr i="1" lang="en-US" sz="3200">
                <a:solidFill>
                  <a:srgbClr val="20EEF1"/>
                </a:solidFill>
                <a:latin typeface="Calibri"/>
                <a:ea typeface="Calibri"/>
                <a:cs typeface="Calibri"/>
                <a:sym typeface="Calibri"/>
              </a:rPr>
              <a:t>Vuoi saperne di più sugli stereotipi di genere nell'imprenditoria?</a:t>
            </a:r>
            <a:endParaRPr b="0" i="1" sz="3200" u="none" cap="none" strike="noStrike">
              <a:solidFill>
                <a:srgbClr val="20EEF1"/>
              </a:solidFill>
              <a:latin typeface="Calibri"/>
              <a:ea typeface="Calibri"/>
              <a:cs typeface="Calibri"/>
              <a:sym typeface="Calibri"/>
            </a:endParaRPr>
          </a:p>
        </p:txBody>
      </p:sp>
      <p:sp>
        <p:nvSpPr>
          <p:cNvPr id="297" name="Google Shape;297;p7"/>
          <p:cNvSpPr/>
          <p:nvPr/>
        </p:nvSpPr>
        <p:spPr>
          <a:xfrm>
            <a:off x="8658125" y="5327650"/>
            <a:ext cx="2334600" cy="58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i="1" lang="en-US" sz="1800">
                <a:solidFill>
                  <a:srgbClr val="0070C0"/>
                </a:solidFill>
                <a:latin typeface="Calibri"/>
                <a:ea typeface="Calibri"/>
                <a:cs typeface="Calibri"/>
                <a:sym typeface="Calibri"/>
              </a:rPr>
              <a:t>Clicca sui link qui sopra!</a:t>
            </a:r>
            <a:endParaRPr b="0" i="0" sz="1400" u="none" cap="none" strike="noStrike">
              <a:solidFill>
                <a:srgbClr val="000000"/>
              </a:solidFill>
              <a:latin typeface="Arial"/>
              <a:ea typeface="Arial"/>
              <a:cs typeface="Arial"/>
              <a:sym typeface="Arial"/>
            </a:endParaRPr>
          </a:p>
        </p:txBody>
      </p:sp>
      <p:sp>
        <p:nvSpPr>
          <p:cNvPr id="298" name="Google Shape;298;p7"/>
          <p:cNvSpPr/>
          <p:nvPr/>
        </p:nvSpPr>
        <p:spPr>
          <a:xfrm>
            <a:off x="7975965" y="5420686"/>
            <a:ext cx="682171" cy="232228"/>
          </a:xfrm>
          <a:prstGeom prst="rightArrow">
            <a:avLst>
              <a:gd fmla="val 50000" name="adj1"/>
              <a:gd fmla="val 50000" name="adj2"/>
            </a:avLst>
          </a:prstGeom>
          <a:solidFill>
            <a:srgbClr val="20EEF1"/>
          </a:solidFill>
          <a:ln cap="flat" cmpd="sng" w="25400">
            <a:solidFill>
              <a:srgbClr val="00206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66"/>
          <p:cNvPicPr preferRelativeResize="0"/>
          <p:nvPr>
            <p:ph idx="2" type="pic"/>
          </p:nvPr>
        </p:nvPicPr>
        <p:blipFill rotWithShape="1">
          <a:blip r:embed="rId3">
            <a:alphaModFix/>
          </a:blip>
          <a:srcRect b="0" l="12469" r="12469" t="0"/>
          <a:stretch/>
        </p:blipFill>
        <p:spPr>
          <a:xfrm>
            <a:off x="1179513" y="1633673"/>
            <a:ext cx="1724025" cy="1724025"/>
          </a:xfrm>
          <a:prstGeom prst="ellipse">
            <a:avLst/>
          </a:prstGeom>
          <a:solidFill>
            <a:schemeClr val="lt1"/>
          </a:solidFill>
          <a:ln>
            <a:noFill/>
          </a:ln>
        </p:spPr>
      </p:pic>
      <p:pic>
        <p:nvPicPr>
          <p:cNvPr id="304" name="Google Shape;304;p66"/>
          <p:cNvPicPr preferRelativeResize="0"/>
          <p:nvPr>
            <p:ph idx="3" type="pic"/>
          </p:nvPr>
        </p:nvPicPr>
        <p:blipFill rotWithShape="1">
          <a:blip r:embed="rId4">
            <a:alphaModFix/>
          </a:blip>
          <a:srcRect b="0" l="12946" r="12949" t="0"/>
          <a:stretch/>
        </p:blipFill>
        <p:spPr>
          <a:xfrm>
            <a:off x="3867150" y="1643198"/>
            <a:ext cx="1724025" cy="1724025"/>
          </a:xfrm>
          <a:prstGeom prst="ellipse">
            <a:avLst/>
          </a:prstGeom>
          <a:solidFill>
            <a:schemeClr val="lt1"/>
          </a:solidFill>
          <a:ln>
            <a:noFill/>
          </a:ln>
        </p:spPr>
      </p:pic>
      <p:pic>
        <p:nvPicPr>
          <p:cNvPr id="305" name="Google Shape;305;p66"/>
          <p:cNvPicPr preferRelativeResize="0"/>
          <p:nvPr>
            <p:ph idx="4" type="pic"/>
          </p:nvPr>
        </p:nvPicPr>
        <p:blipFill rotWithShape="1">
          <a:blip r:embed="rId5">
            <a:alphaModFix/>
          </a:blip>
          <a:srcRect b="0" l="16667" r="16666" t="0"/>
          <a:stretch/>
        </p:blipFill>
        <p:spPr>
          <a:xfrm>
            <a:off x="6543675" y="1638435"/>
            <a:ext cx="1724025" cy="1724025"/>
          </a:xfrm>
          <a:prstGeom prst="ellipse">
            <a:avLst/>
          </a:prstGeom>
          <a:solidFill>
            <a:schemeClr val="lt1"/>
          </a:solidFill>
          <a:ln>
            <a:noFill/>
          </a:ln>
        </p:spPr>
      </p:pic>
      <p:pic>
        <p:nvPicPr>
          <p:cNvPr id="306" name="Google Shape;306;p66"/>
          <p:cNvPicPr preferRelativeResize="0"/>
          <p:nvPr>
            <p:ph idx="5" type="pic"/>
          </p:nvPr>
        </p:nvPicPr>
        <p:blipFill rotWithShape="1">
          <a:blip r:embed="rId6">
            <a:alphaModFix/>
          </a:blip>
          <a:srcRect b="0" l="16699" r="16698" t="0"/>
          <a:stretch/>
        </p:blipFill>
        <p:spPr>
          <a:xfrm>
            <a:off x="9231313" y="1647960"/>
            <a:ext cx="1724025" cy="1724025"/>
          </a:xfrm>
          <a:prstGeom prst="ellipse">
            <a:avLst/>
          </a:prstGeom>
          <a:solidFill>
            <a:schemeClr val="lt1"/>
          </a:solidFill>
          <a:ln>
            <a:noFill/>
          </a:ln>
        </p:spPr>
      </p:pic>
      <p:sp>
        <p:nvSpPr>
          <p:cNvPr id="307" name="Google Shape;307;p66"/>
          <p:cNvSpPr txBox="1"/>
          <p:nvPr>
            <p:ph idx="6" type="body"/>
          </p:nvPr>
        </p:nvSpPr>
        <p:spPr>
          <a:xfrm>
            <a:off x="609600" y="3398917"/>
            <a:ext cx="2544642" cy="125128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000"/>
              <a:buNone/>
            </a:pPr>
            <a:r>
              <a:rPr lang="en-US">
                <a:solidFill>
                  <a:srgbClr val="0070C0"/>
                </a:solidFill>
              </a:rPr>
              <a:t>Qual è la percentuale di imprese di proprietà femminile nei paesi dell'UE-27?</a:t>
            </a:r>
            <a:endParaRPr>
              <a:solidFill>
                <a:srgbClr val="0070C0"/>
              </a:solidFill>
            </a:endParaRPr>
          </a:p>
          <a:p>
            <a:pPr indent="0" lvl="0" marL="0" rtl="0" algn="ctr">
              <a:lnSpc>
                <a:spcPct val="100000"/>
              </a:lnSpc>
              <a:spcBef>
                <a:spcPts val="0"/>
              </a:spcBef>
              <a:spcAft>
                <a:spcPts val="0"/>
              </a:spcAft>
              <a:buClr>
                <a:srgbClr val="279BD3"/>
              </a:buClr>
              <a:buSzPts val="2000"/>
              <a:buNone/>
            </a:pPr>
            <a:r>
              <a:t/>
            </a:r>
            <a:endParaRPr/>
          </a:p>
        </p:txBody>
      </p:sp>
      <p:sp>
        <p:nvSpPr>
          <p:cNvPr id="308" name="Google Shape;308;p66"/>
          <p:cNvSpPr txBox="1"/>
          <p:nvPr>
            <p:ph idx="7" type="body"/>
          </p:nvPr>
        </p:nvSpPr>
        <p:spPr>
          <a:xfrm>
            <a:off x="3603613" y="4589581"/>
            <a:ext cx="2289837" cy="40956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1800"/>
              <a:buNone/>
            </a:pPr>
            <a:r>
              <a:rPr lang="en-US"/>
              <a:t>a. 65%</a:t>
            </a:r>
            <a:endParaRPr/>
          </a:p>
        </p:txBody>
      </p:sp>
      <p:sp>
        <p:nvSpPr>
          <p:cNvPr id="309" name="Google Shape;309;p66"/>
          <p:cNvSpPr txBox="1"/>
          <p:nvPr>
            <p:ph idx="8" type="body"/>
          </p:nvPr>
        </p:nvSpPr>
        <p:spPr>
          <a:xfrm>
            <a:off x="3473308" y="3523542"/>
            <a:ext cx="2550446" cy="90971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solidFill>
                  <a:srgbClr val="0070C0"/>
                </a:solidFill>
              </a:rPr>
              <a:t>Quanta terra agricola possiedono le donne a livello globale?</a:t>
            </a:r>
            <a:endParaRPr>
              <a:solidFill>
                <a:srgbClr val="0070C0"/>
              </a:solidFill>
            </a:endParaRPr>
          </a:p>
        </p:txBody>
      </p:sp>
      <p:sp>
        <p:nvSpPr>
          <p:cNvPr id="310" name="Google Shape;310;p66"/>
          <p:cNvSpPr txBox="1"/>
          <p:nvPr>
            <p:ph idx="9" type="body"/>
          </p:nvPr>
        </p:nvSpPr>
        <p:spPr>
          <a:xfrm>
            <a:off x="6298550" y="4669318"/>
            <a:ext cx="2289837" cy="312120"/>
          </a:xfrm>
          <a:prstGeom prst="rect">
            <a:avLst/>
          </a:prstGeom>
          <a:noFill/>
          <a:ln>
            <a:noFill/>
          </a:ln>
        </p:spPr>
        <p:txBody>
          <a:bodyPr anchorCtr="0" anchor="t" bIns="45700" lIns="91425" spcFirstLastPara="1" rIns="91425" wrap="square" tIns="45700">
            <a:normAutofit lnSpcReduction="10000"/>
          </a:bodyPr>
          <a:lstStyle/>
          <a:p>
            <a:pPr indent="-228600" lvl="0" marL="228600" rtl="0" algn="ctr">
              <a:lnSpc>
                <a:spcPct val="90000"/>
              </a:lnSpc>
              <a:spcBef>
                <a:spcPts val="0"/>
              </a:spcBef>
              <a:spcAft>
                <a:spcPts val="0"/>
              </a:spcAft>
              <a:buClr>
                <a:srgbClr val="595959"/>
              </a:buClr>
              <a:buSzPts val="1800"/>
              <a:buNone/>
            </a:pPr>
            <a:r>
              <a:rPr lang="en-US"/>
              <a:t>a. Lavoro autonomo</a:t>
            </a:r>
            <a:endParaRPr/>
          </a:p>
        </p:txBody>
      </p:sp>
      <p:sp>
        <p:nvSpPr>
          <p:cNvPr id="311" name="Google Shape;311;p66"/>
          <p:cNvSpPr txBox="1"/>
          <p:nvPr>
            <p:ph idx="13" type="body"/>
          </p:nvPr>
        </p:nvSpPr>
        <p:spPr>
          <a:xfrm>
            <a:off x="6298549" y="3604297"/>
            <a:ext cx="2289838" cy="985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solidFill>
                  <a:srgbClr val="0070C0"/>
                </a:solidFill>
              </a:rPr>
              <a:t>Il divario di genere nei pagamenti è più alto in:</a:t>
            </a:r>
            <a:endParaRPr>
              <a:solidFill>
                <a:srgbClr val="0070C0"/>
              </a:solidFill>
            </a:endParaRPr>
          </a:p>
        </p:txBody>
      </p:sp>
      <p:sp>
        <p:nvSpPr>
          <p:cNvPr id="312" name="Google Shape;312;p66"/>
          <p:cNvSpPr txBox="1"/>
          <p:nvPr>
            <p:ph idx="14" type="body"/>
          </p:nvPr>
        </p:nvSpPr>
        <p:spPr>
          <a:xfrm>
            <a:off x="9037758" y="4386757"/>
            <a:ext cx="2289837" cy="540084"/>
          </a:xfrm>
          <a:prstGeom prst="rect">
            <a:avLst/>
          </a:prstGeom>
          <a:noFill/>
          <a:ln>
            <a:noFill/>
          </a:ln>
        </p:spPr>
        <p:txBody>
          <a:bodyPr anchorCtr="0" anchor="t" bIns="45700" lIns="91425" spcFirstLastPara="1" rIns="91425" wrap="square" tIns="45700">
            <a:normAutofit fontScale="70000" lnSpcReduction="20000"/>
          </a:bodyPr>
          <a:lstStyle/>
          <a:p>
            <a:pPr indent="-308610" lvl="0" marL="342900" marR="0" rtl="0" algn="ctr">
              <a:lnSpc>
                <a:spcPct val="90000"/>
              </a:lnSpc>
              <a:spcBef>
                <a:spcPts val="0"/>
              </a:spcBef>
              <a:spcAft>
                <a:spcPts val="0"/>
              </a:spcAft>
              <a:buClr>
                <a:srgbClr val="595959"/>
              </a:buClr>
              <a:buSzPct val="100000"/>
              <a:buFont typeface="Arial"/>
              <a:buAutoNum type="alphaLcPeriod"/>
            </a:pPr>
            <a:r>
              <a:rPr lang="en-US"/>
              <a:t>Abbiamo ancora bisogno di almeno 50 anni</a:t>
            </a:r>
            <a:endParaRPr/>
          </a:p>
          <a:p>
            <a:pPr indent="0" lvl="0" marL="0" marR="0" rtl="0" algn="ctr">
              <a:lnSpc>
                <a:spcPct val="90000"/>
              </a:lnSpc>
              <a:spcBef>
                <a:spcPts val="0"/>
              </a:spcBef>
              <a:spcAft>
                <a:spcPts val="0"/>
              </a:spcAft>
              <a:buClr>
                <a:srgbClr val="595959"/>
              </a:buClr>
              <a:buSzPct val="100000"/>
              <a:buNone/>
            </a:pPr>
            <a:r>
              <a:t/>
            </a:r>
            <a:endParaRPr/>
          </a:p>
        </p:txBody>
      </p:sp>
      <p:sp>
        <p:nvSpPr>
          <p:cNvPr id="313" name="Google Shape;313;p66"/>
          <p:cNvSpPr txBox="1"/>
          <p:nvPr>
            <p:ph idx="15" type="body"/>
          </p:nvPr>
        </p:nvSpPr>
        <p:spPr>
          <a:xfrm>
            <a:off x="8993486" y="3395488"/>
            <a:ext cx="2289838" cy="7217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279BD3"/>
              </a:buClr>
              <a:buSzPts val="2000"/>
              <a:buNone/>
            </a:pPr>
            <a:r>
              <a:rPr lang="en-US">
                <a:solidFill>
                  <a:srgbClr val="0070C0"/>
                </a:solidFill>
              </a:rPr>
              <a:t>Quanto siamo vicini a eliminare il divario di genere?</a:t>
            </a:r>
            <a:endParaRPr>
              <a:solidFill>
                <a:srgbClr val="0070C0"/>
              </a:solidFill>
            </a:endParaRPr>
          </a:p>
        </p:txBody>
      </p:sp>
      <p:sp>
        <p:nvSpPr>
          <p:cNvPr id="314" name="Google Shape;314;p66"/>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3600"/>
              <a:buNone/>
            </a:pPr>
            <a:r>
              <a:rPr lang="en-US">
                <a:solidFill>
                  <a:srgbClr val="20EEF1"/>
                </a:solidFill>
              </a:rPr>
              <a:t>Quiz    </a:t>
            </a:r>
            <a:r>
              <a:rPr lang="en-US"/>
              <a:t>divario di genere</a:t>
            </a:r>
            <a:r>
              <a:rPr lang="en-US"/>
              <a:t>: </a:t>
            </a:r>
            <a:r>
              <a:rPr i="1" lang="en-US">
                <a:solidFill>
                  <a:srgbClr val="20EEF1"/>
                </a:solidFill>
              </a:rPr>
              <a:t>cosa ne sai?</a:t>
            </a:r>
            <a:endParaRPr i="1">
              <a:solidFill>
                <a:srgbClr val="20EEF1"/>
              </a:solidFill>
            </a:endParaRPr>
          </a:p>
        </p:txBody>
      </p:sp>
      <p:sp>
        <p:nvSpPr>
          <p:cNvPr id="315" name="Google Shape;315;p66"/>
          <p:cNvSpPr txBox="1"/>
          <p:nvPr/>
        </p:nvSpPr>
        <p:spPr>
          <a:xfrm>
            <a:off x="6300822" y="5108325"/>
            <a:ext cx="2406450" cy="323487"/>
          </a:xfrm>
          <a:prstGeom prst="rect">
            <a:avLst/>
          </a:prstGeom>
          <a:noFill/>
          <a:ln>
            <a:noFill/>
          </a:ln>
        </p:spPr>
        <p:txBody>
          <a:bodyPr anchorCtr="0" anchor="t" bIns="45700" lIns="91425" spcFirstLastPara="1" rIns="91425" wrap="square" tIns="45700">
            <a:noAutofit/>
          </a:bodyPr>
          <a:lstStyle/>
          <a:p>
            <a:pPr indent="-228600" lvl="0" marL="228600" marR="0" rtl="0" algn="ctr">
              <a:lnSpc>
                <a:spcPct val="90000"/>
              </a:lnSpc>
              <a:spcBef>
                <a:spcPts val="0"/>
              </a:spcBef>
              <a:spcAft>
                <a:spcPts val="0"/>
              </a:spcAft>
              <a:buClr>
                <a:srgbClr val="595959"/>
              </a:buClr>
              <a:buSzPts val="1800"/>
              <a:buFont typeface="Arial"/>
              <a:buNone/>
            </a:pPr>
            <a:r>
              <a:rPr lang="en-US" sz="1800">
                <a:solidFill>
                  <a:srgbClr val="595959"/>
                </a:solidFill>
                <a:latin typeface="Calibri"/>
                <a:ea typeface="Calibri"/>
                <a:cs typeface="Calibri"/>
                <a:sym typeface="Calibri"/>
              </a:rPr>
              <a:t>b. Salario - occupazione</a:t>
            </a:r>
            <a:endParaRPr b="0" i="0" sz="1800" u="none" cap="none" strike="noStrike">
              <a:solidFill>
                <a:srgbClr val="595959"/>
              </a:solidFill>
              <a:latin typeface="Calibri"/>
              <a:ea typeface="Calibri"/>
              <a:cs typeface="Calibri"/>
              <a:sym typeface="Calibri"/>
            </a:endParaRPr>
          </a:p>
        </p:txBody>
      </p:sp>
      <p:sp>
        <p:nvSpPr>
          <p:cNvPr id="316" name="Google Shape;316;p66"/>
          <p:cNvSpPr txBox="1"/>
          <p:nvPr/>
        </p:nvSpPr>
        <p:spPr>
          <a:xfrm>
            <a:off x="9092350" y="5013210"/>
            <a:ext cx="2289837" cy="540084"/>
          </a:xfrm>
          <a:prstGeom prst="rect">
            <a:avLst/>
          </a:prstGeom>
          <a:noFill/>
          <a:ln>
            <a:noFill/>
          </a:ln>
        </p:spPr>
        <p:txBody>
          <a:bodyPr anchorCtr="0" anchor="t" bIns="45700" lIns="91425" spcFirstLastPara="1" rIns="91425" wrap="square" tIns="45700">
            <a:normAutofit fontScale="77500" lnSpcReduction="20000"/>
          </a:bodyPr>
          <a:lstStyle/>
          <a:p>
            <a:pPr indent="0" lvl="0" marL="0" marR="0" rtl="0" algn="ctr">
              <a:lnSpc>
                <a:spcPct val="90000"/>
              </a:lnSpc>
              <a:spcBef>
                <a:spcPts val="0"/>
              </a:spcBef>
              <a:spcAft>
                <a:spcPts val="0"/>
              </a:spcAft>
              <a:buClr>
                <a:srgbClr val="595959"/>
              </a:buClr>
              <a:buSzPct val="100000"/>
              <a:buFont typeface="Arial"/>
              <a:buNone/>
            </a:pPr>
            <a:r>
              <a:rPr lang="en-US" sz="1800">
                <a:solidFill>
                  <a:srgbClr val="595959"/>
                </a:solidFill>
                <a:latin typeface="Calibri"/>
                <a:ea typeface="Calibri"/>
                <a:cs typeface="Calibri"/>
                <a:sym typeface="Calibri"/>
              </a:rPr>
              <a:t>b. Molto vicino. Tra 10 anni al massimo</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595959"/>
              </a:buClr>
              <a:buSzPct val="100000"/>
              <a:buFont typeface="Arial"/>
              <a:buNone/>
            </a:pPr>
            <a:r>
              <a:t/>
            </a:r>
            <a:endParaRPr b="0" i="0" sz="1800" u="none" cap="none" strike="noStrike">
              <a:solidFill>
                <a:srgbClr val="595959"/>
              </a:solidFill>
              <a:latin typeface="Calibri"/>
              <a:ea typeface="Calibri"/>
              <a:cs typeface="Calibri"/>
              <a:sym typeface="Calibri"/>
            </a:endParaRPr>
          </a:p>
        </p:txBody>
      </p:sp>
      <p:sp>
        <p:nvSpPr>
          <p:cNvPr id="317" name="Google Shape;317;p66"/>
          <p:cNvSpPr txBox="1"/>
          <p:nvPr/>
        </p:nvSpPr>
        <p:spPr>
          <a:xfrm>
            <a:off x="9092350" y="5612367"/>
            <a:ext cx="2289837" cy="540084"/>
          </a:xfrm>
          <a:prstGeom prst="rect">
            <a:avLst/>
          </a:prstGeom>
          <a:noFill/>
          <a:ln>
            <a:noFill/>
          </a:ln>
        </p:spPr>
        <p:txBody>
          <a:bodyPr anchorCtr="0" anchor="t" bIns="45700" lIns="91425" spcFirstLastPara="1" rIns="91425" wrap="square" tIns="45700">
            <a:normAutofit fontScale="85000"/>
          </a:bodyPr>
          <a:lstStyle/>
          <a:p>
            <a:pPr indent="0" lvl="0" marL="0" marR="0" rtl="0" algn="ctr">
              <a:lnSpc>
                <a:spcPct val="90000"/>
              </a:lnSpc>
              <a:spcBef>
                <a:spcPts val="0"/>
              </a:spcBef>
              <a:spcAft>
                <a:spcPts val="0"/>
              </a:spcAft>
              <a:buClr>
                <a:srgbClr val="595959"/>
              </a:buClr>
              <a:buSzPct val="100000"/>
              <a:buFont typeface="Arial"/>
              <a:buNone/>
            </a:pPr>
            <a:r>
              <a:rPr lang="en-US" sz="1800">
                <a:solidFill>
                  <a:srgbClr val="595959"/>
                </a:solidFill>
                <a:latin typeface="Calibri"/>
                <a:ea typeface="Calibri"/>
                <a:cs typeface="Calibri"/>
                <a:sym typeface="Calibri"/>
              </a:rPr>
              <a:t>c. Nemmeno tra 200 anni</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595959"/>
              </a:buClr>
              <a:buSzPct val="100000"/>
              <a:buFont typeface="Arial"/>
              <a:buNone/>
            </a:pPr>
            <a:r>
              <a:t/>
            </a:r>
            <a:endParaRPr b="0" i="0" sz="1800" u="none" cap="none" strike="noStrike">
              <a:solidFill>
                <a:srgbClr val="595959"/>
              </a:solidFill>
              <a:latin typeface="Calibri"/>
              <a:ea typeface="Calibri"/>
              <a:cs typeface="Calibri"/>
              <a:sym typeface="Calibri"/>
            </a:endParaRPr>
          </a:p>
        </p:txBody>
      </p:sp>
      <p:sp>
        <p:nvSpPr>
          <p:cNvPr id="318" name="Google Shape;318;p66"/>
          <p:cNvSpPr txBox="1"/>
          <p:nvPr/>
        </p:nvSpPr>
        <p:spPr>
          <a:xfrm>
            <a:off x="3625907" y="5015001"/>
            <a:ext cx="2289837" cy="40956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b. 28%</a:t>
            </a:r>
            <a:endParaRPr b="0" i="0" sz="1800" u="none" cap="none" strike="noStrike">
              <a:solidFill>
                <a:srgbClr val="595959"/>
              </a:solidFill>
              <a:latin typeface="Calibri"/>
              <a:ea typeface="Calibri"/>
              <a:cs typeface="Calibri"/>
              <a:sym typeface="Calibri"/>
            </a:endParaRPr>
          </a:p>
        </p:txBody>
      </p:sp>
      <p:sp>
        <p:nvSpPr>
          <p:cNvPr id="319" name="Google Shape;319;p66"/>
          <p:cNvSpPr txBox="1"/>
          <p:nvPr/>
        </p:nvSpPr>
        <p:spPr>
          <a:xfrm>
            <a:off x="3625906" y="5475401"/>
            <a:ext cx="2289837" cy="40956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c. 13%</a:t>
            </a:r>
            <a:endParaRPr b="0" i="0" sz="1800" u="none" cap="none" strike="noStrike">
              <a:solidFill>
                <a:srgbClr val="595959"/>
              </a:solidFill>
              <a:latin typeface="Calibri"/>
              <a:ea typeface="Calibri"/>
              <a:cs typeface="Calibri"/>
              <a:sym typeface="Calibri"/>
            </a:endParaRPr>
          </a:p>
        </p:txBody>
      </p:sp>
      <p:sp>
        <p:nvSpPr>
          <p:cNvPr id="320" name="Google Shape;320;p66"/>
          <p:cNvSpPr txBox="1"/>
          <p:nvPr>
            <p:ph idx="7" type="body"/>
          </p:nvPr>
        </p:nvSpPr>
        <p:spPr>
          <a:xfrm>
            <a:off x="726210" y="4701037"/>
            <a:ext cx="2289837" cy="40956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rgbClr val="595959"/>
              </a:buClr>
              <a:buSzPts val="1800"/>
              <a:buNone/>
            </a:pPr>
            <a:r>
              <a:rPr lang="en-US"/>
              <a:t>a. 15%</a:t>
            </a:r>
            <a:endParaRPr/>
          </a:p>
        </p:txBody>
      </p:sp>
      <p:sp>
        <p:nvSpPr>
          <p:cNvPr id="321" name="Google Shape;321;p66"/>
          <p:cNvSpPr txBox="1"/>
          <p:nvPr/>
        </p:nvSpPr>
        <p:spPr>
          <a:xfrm>
            <a:off x="748504" y="5217164"/>
            <a:ext cx="2289837" cy="40956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b. 35%</a:t>
            </a:r>
            <a:endParaRPr b="0" i="0" sz="1800" u="none" cap="none" strike="noStrike">
              <a:solidFill>
                <a:srgbClr val="595959"/>
              </a:solidFill>
              <a:latin typeface="Calibri"/>
              <a:ea typeface="Calibri"/>
              <a:cs typeface="Calibri"/>
              <a:sym typeface="Calibri"/>
            </a:endParaRPr>
          </a:p>
        </p:txBody>
      </p:sp>
      <p:sp>
        <p:nvSpPr>
          <p:cNvPr id="322" name="Google Shape;322;p66"/>
          <p:cNvSpPr txBox="1"/>
          <p:nvPr/>
        </p:nvSpPr>
        <p:spPr>
          <a:xfrm>
            <a:off x="748503" y="5677564"/>
            <a:ext cx="2289837" cy="409560"/>
          </a:xfrm>
          <a:prstGeom prst="rect">
            <a:avLst/>
          </a:prstGeom>
          <a:noFill/>
          <a:ln>
            <a:noFill/>
          </a:ln>
        </p:spPr>
        <p:txBody>
          <a:bodyPr anchorCtr="0" anchor="t" bIns="45700" lIns="91425" spcFirstLastPara="1" rIns="91425" wrap="square" tIns="45700">
            <a:normAutofit/>
          </a:bodyPr>
          <a:lstStyle/>
          <a:p>
            <a:pPr indent="-228600" lvl="0" marL="228600" marR="0" rtl="0" algn="ctr">
              <a:lnSpc>
                <a:spcPct val="90000"/>
              </a:lnSpc>
              <a:spcBef>
                <a:spcPts val="0"/>
              </a:spcBef>
              <a:spcAft>
                <a:spcPts val="0"/>
              </a:spcAft>
              <a:buClr>
                <a:srgbClr val="595959"/>
              </a:buClr>
              <a:buSzPts val="1800"/>
              <a:buFont typeface="Arial"/>
              <a:buNone/>
            </a:pPr>
            <a:r>
              <a:rPr b="0" i="0" lang="en-US" sz="1800" u="none" cap="none" strike="noStrike">
                <a:solidFill>
                  <a:srgbClr val="595959"/>
                </a:solidFill>
                <a:latin typeface="Calibri"/>
                <a:ea typeface="Calibri"/>
                <a:cs typeface="Calibri"/>
                <a:sym typeface="Calibri"/>
              </a:rPr>
              <a:t>c. 25%</a:t>
            </a:r>
            <a:endParaRPr b="0" i="0" sz="1800" u="none" cap="none" strike="noStrike">
              <a:solidFill>
                <a:srgbClr val="59595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5"/>
          <p:cNvPicPr preferRelativeResize="0"/>
          <p:nvPr>
            <p:ph idx="2" type="pic"/>
          </p:nvPr>
        </p:nvPicPr>
        <p:blipFill rotWithShape="1">
          <a:blip r:embed="rId3">
            <a:alphaModFix/>
          </a:blip>
          <a:srcRect b="0" l="12469" r="12469" t="0"/>
          <a:stretch/>
        </p:blipFill>
        <p:spPr>
          <a:xfrm>
            <a:off x="1179513" y="1488533"/>
            <a:ext cx="1724025" cy="1724025"/>
          </a:xfrm>
          <a:prstGeom prst="ellipse">
            <a:avLst/>
          </a:prstGeom>
          <a:solidFill>
            <a:schemeClr val="lt1"/>
          </a:solidFill>
          <a:ln>
            <a:noFill/>
          </a:ln>
        </p:spPr>
      </p:pic>
      <p:pic>
        <p:nvPicPr>
          <p:cNvPr id="328" name="Google Shape;328;p5"/>
          <p:cNvPicPr preferRelativeResize="0"/>
          <p:nvPr>
            <p:ph idx="3" type="pic"/>
          </p:nvPr>
        </p:nvPicPr>
        <p:blipFill rotWithShape="1">
          <a:blip r:embed="rId4">
            <a:alphaModFix/>
          </a:blip>
          <a:srcRect b="0" l="12946" r="12949" t="0"/>
          <a:stretch/>
        </p:blipFill>
        <p:spPr>
          <a:xfrm>
            <a:off x="3867150" y="1498058"/>
            <a:ext cx="1724025" cy="1724025"/>
          </a:xfrm>
          <a:prstGeom prst="ellipse">
            <a:avLst/>
          </a:prstGeom>
          <a:solidFill>
            <a:schemeClr val="lt1"/>
          </a:solidFill>
          <a:ln>
            <a:noFill/>
          </a:ln>
        </p:spPr>
      </p:pic>
      <p:pic>
        <p:nvPicPr>
          <p:cNvPr id="329" name="Google Shape;329;p5"/>
          <p:cNvPicPr preferRelativeResize="0"/>
          <p:nvPr>
            <p:ph idx="4" type="pic"/>
          </p:nvPr>
        </p:nvPicPr>
        <p:blipFill rotWithShape="1">
          <a:blip r:embed="rId5">
            <a:alphaModFix/>
          </a:blip>
          <a:srcRect b="0" l="16667" r="16666" t="0"/>
          <a:stretch/>
        </p:blipFill>
        <p:spPr>
          <a:xfrm>
            <a:off x="6543675" y="1493295"/>
            <a:ext cx="1724025" cy="1724025"/>
          </a:xfrm>
          <a:prstGeom prst="ellipse">
            <a:avLst/>
          </a:prstGeom>
          <a:solidFill>
            <a:schemeClr val="lt1"/>
          </a:solidFill>
          <a:ln>
            <a:noFill/>
          </a:ln>
        </p:spPr>
      </p:pic>
      <p:pic>
        <p:nvPicPr>
          <p:cNvPr id="330" name="Google Shape;330;p5"/>
          <p:cNvPicPr preferRelativeResize="0"/>
          <p:nvPr>
            <p:ph idx="5" type="pic"/>
          </p:nvPr>
        </p:nvPicPr>
        <p:blipFill rotWithShape="1">
          <a:blip r:embed="rId6">
            <a:alphaModFix/>
          </a:blip>
          <a:srcRect b="0" l="16699" r="16698" t="0"/>
          <a:stretch/>
        </p:blipFill>
        <p:spPr>
          <a:xfrm>
            <a:off x="9231313" y="1502820"/>
            <a:ext cx="1724025" cy="1724025"/>
          </a:xfrm>
          <a:prstGeom prst="ellipse">
            <a:avLst/>
          </a:prstGeom>
          <a:solidFill>
            <a:schemeClr val="lt1"/>
          </a:solidFill>
          <a:ln>
            <a:noFill/>
          </a:ln>
        </p:spPr>
      </p:pic>
      <p:sp>
        <p:nvSpPr>
          <p:cNvPr id="331" name="Google Shape;331;p5"/>
          <p:cNvSpPr txBox="1"/>
          <p:nvPr>
            <p:ph idx="6" type="body"/>
          </p:nvPr>
        </p:nvSpPr>
        <p:spPr>
          <a:xfrm>
            <a:off x="609675" y="3309075"/>
            <a:ext cx="2863500" cy="28401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2000"/>
              <a:buNone/>
            </a:pPr>
            <a:r>
              <a:rPr lang="en-US" sz="1900">
                <a:solidFill>
                  <a:srgbClr val="0070C0"/>
                </a:solidFill>
              </a:rPr>
              <a:t>Nei paesi dell'UE-27, solo il 25% dei titolari di imprese con dipendenti sono donne. Nello studio Eurobarometro del 2009, il 51% degli uomini e il 39% delle donne preferivano essere lavoratori autonomi piuttosto che dipendenti.</a:t>
            </a:r>
            <a:endParaRPr sz="1900">
              <a:solidFill>
                <a:srgbClr val="0070C0"/>
              </a:solidFill>
            </a:endParaRPr>
          </a:p>
        </p:txBody>
      </p:sp>
      <p:sp>
        <p:nvSpPr>
          <p:cNvPr id="332" name="Google Shape;332;p5"/>
          <p:cNvSpPr txBox="1"/>
          <p:nvPr>
            <p:ph idx="8" type="body"/>
          </p:nvPr>
        </p:nvSpPr>
        <p:spPr>
          <a:xfrm>
            <a:off x="3473308" y="3436458"/>
            <a:ext cx="2550446" cy="158478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solidFill>
                  <a:srgbClr val="0070C0"/>
                </a:solidFill>
              </a:rPr>
              <a:t>A livello globale, le donne rappresentano solo il 13% dei proprietari di terreni agricoli. Il resto appartiene agli uomini.</a:t>
            </a:r>
            <a:endParaRPr>
              <a:solidFill>
                <a:srgbClr val="0070C0"/>
              </a:solidFill>
            </a:endParaRPr>
          </a:p>
        </p:txBody>
      </p:sp>
      <p:sp>
        <p:nvSpPr>
          <p:cNvPr id="333" name="Google Shape;333;p5"/>
          <p:cNvSpPr txBox="1"/>
          <p:nvPr>
            <p:ph idx="13" type="body"/>
          </p:nvPr>
        </p:nvSpPr>
        <p:spPr>
          <a:xfrm>
            <a:off x="6298549" y="3459157"/>
            <a:ext cx="2289838" cy="2840046"/>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sz="1800">
                <a:solidFill>
                  <a:srgbClr val="0070C0"/>
                </a:solidFill>
              </a:rPr>
              <a:t>È più alta nel lavoro autonomo. Uno dei fattori principali è che le donne dedicano meno tempo all'attività rispetto agli uomini. Inoltre, le donne fanno meno affidamento sui finanziamenti esterni rispetto agli uomini.</a:t>
            </a:r>
            <a:endParaRPr sz="1800">
              <a:solidFill>
                <a:srgbClr val="0070C0"/>
              </a:solidFill>
            </a:endParaRPr>
          </a:p>
        </p:txBody>
      </p:sp>
      <p:sp>
        <p:nvSpPr>
          <p:cNvPr id="334" name="Google Shape;334;p5"/>
          <p:cNvSpPr txBox="1"/>
          <p:nvPr>
            <p:ph idx="15" type="body"/>
          </p:nvPr>
        </p:nvSpPr>
        <p:spPr>
          <a:xfrm>
            <a:off x="8993486" y="3395488"/>
            <a:ext cx="2289838" cy="72176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SzPts val="2000"/>
              <a:buNone/>
            </a:pPr>
            <a:r>
              <a:rPr lang="en-US">
                <a:solidFill>
                  <a:srgbClr val="0070C0"/>
                </a:solidFill>
              </a:rPr>
              <a:t>Il World Economic Forum stima che, al ritmo attuale, ci vorranno 267,6 anni per colmare il divario economico di genere.</a:t>
            </a:r>
            <a:endParaRPr>
              <a:solidFill>
                <a:srgbClr val="0070C0"/>
              </a:solidFill>
            </a:endParaRPr>
          </a:p>
        </p:txBody>
      </p:sp>
      <p:sp>
        <p:nvSpPr>
          <p:cNvPr id="335" name="Google Shape;335;p5"/>
          <p:cNvSpPr txBox="1"/>
          <p:nvPr>
            <p:ph idx="16" type="body"/>
          </p:nvPr>
        </p:nvSpPr>
        <p:spPr>
          <a:xfrm>
            <a:off x="254000" y="590455"/>
            <a:ext cx="11696700" cy="582221"/>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3600"/>
              <a:buNone/>
            </a:pPr>
            <a:r>
              <a:rPr lang="en-US">
                <a:solidFill>
                  <a:srgbClr val="20EEF1"/>
                </a:solidFill>
              </a:rPr>
              <a:t>Quiz   </a:t>
            </a:r>
            <a:r>
              <a:rPr lang="en-US">
                <a:solidFill>
                  <a:srgbClr val="20EEF1"/>
                </a:solidFill>
              </a:rPr>
              <a:t> </a:t>
            </a:r>
            <a:r>
              <a:rPr lang="en-US"/>
              <a:t>divario di genere</a:t>
            </a:r>
            <a:r>
              <a:rPr lang="en-US"/>
              <a:t>: </a:t>
            </a:r>
            <a:r>
              <a:rPr i="1" lang="en-US">
                <a:solidFill>
                  <a:srgbClr val="20EEF1"/>
                </a:solidFill>
              </a:rPr>
              <a:t>risposte</a:t>
            </a:r>
            <a:endParaRPr i="1">
              <a:solidFill>
                <a:srgbClr val="20EEF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67"/>
          <p:cNvSpPr/>
          <p:nvPr/>
        </p:nvSpPr>
        <p:spPr>
          <a:xfrm>
            <a:off x="8332147" y="4542045"/>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41" name="Google Shape;341;p67"/>
          <p:cNvSpPr txBox="1"/>
          <p:nvPr>
            <p:ph idx="1" type="body"/>
          </p:nvPr>
        </p:nvSpPr>
        <p:spPr>
          <a:xfrm>
            <a:off x="559051" y="565291"/>
            <a:ext cx="6686240" cy="582221"/>
          </a:xfrm>
          <a:prstGeom prst="rect">
            <a:avLst/>
          </a:prstGeom>
          <a:noFill/>
          <a:ln>
            <a:noFill/>
          </a:ln>
        </p:spPr>
        <p:txBody>
          <a:bodyPr anchorCtr="0" anchor="t" bIns="45700" lIns="91425" spcFirstLastPara="1" rIns="91425" wrap="square" tIns="45700">
            <a:normAutofit fontScale="77500"/>
          </a:bodyPr>
          <a:lstStyle/>
          <a:p>
            <a:pPr indent="0" lvl="0" marL="0" rtl="0" algn="l">
              <a:lnSpc>
                <a:spcPct val="90000"/>
              </a:lnSpc>
              <a:spcBef>
                <a:spcPts val="0"/>
              </a:spcBef>
              <a:spcAft>
                <a:spcPts val="0"/>
              </a:spcAft>
              <a:buClr>
                <a:srgbClr val="595959"/>
              </a:buClr>
              <a:buSzPct val="108093"/>
              <a:buNone/>
            </a:pPr>
            <a:r>
              <a:rPr lang="en-US" sz="3200">
                <a:solidFill>
                  <a:srgbClr val="0070C0"/>
                </a:solidFill>
              </a:rPr>
              <a:t>Sfide e ostacoli che le donne devono affrontare</a:t>
            </a:r>
            <a:endParaRPr sz="3200">
              <a:solidFill>
                <a:srgbClr val="0070C0"/>
              </a:solidFill>
            </a:endParaRPr>
          </a:p>
        </p:txBody>
      </p:sp>
      <p:sp>
        <p:nvSpPr>
          <p:cNvPr id="342" name="Google Shape;342;p67"/>
          <p:cNvSpPr txBox="1"/>
          <p:nvPr>
            <p:ph idx="6" type="body"/>
          </p:nvPr>
        </p:nvSpPr>
        <p:spPr>
          <a:xfrm>
            <a:off x="2160682" y="2976210"/>
            <a:ext cx="2093228" cy="120208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3100"/>
              <a:t>EQUILIBRIO VITA-LAVORO</a:t>
            </a:r>
            <a:endParaRPr sz="3100"/>
          </a:p>
        </p:txBody>
      </p:sp>
      <p:sp>
        <p:nvSpPr>
          <p:cNvPr id="343" name="Google Shape;343;p67"/>
          <p:cNvSpPr txBox="1"/>
          <p:nvPr>
            <p:ph idx="7" type="body"/>
          </p:nvPr>
        </p:nvSpPr>
        <p:spPr>
          <a:xfrm>
            <a:off x="4521514" y="3117069"/>
            <a:ext cx="2093228" cy="1202080"/>
          </a:xfrm>
          <a:prstGeom prst="rect">
            <a:avLst/>
          </a:prstGeom>
          <a:noFill/>
          <a:ln>
            <a:noFill/>
          </a:ln>
        </p:spPr>
        <p:txBody>
          <a:bodyPr anchorCtr="0" anchor="t" bIns="45700" lIns="91425" spcFirstLastPara="1" rIns="91425" wrap="square" tIns="45700">
            <a:normAutofit fontScale="92500"/>
          </a:bodyPr>
          <a:lstStyle/>
          <a:p>
            <a:pPr indent="-228600" lvl="0" marL="228600" rtl="0" algn="ctr">
              <a:lnSpc>
                <a:spcPct val="90000"/>
              </a:lnSpc>
              <a:spcBef>
                <a:spcPts val="0"/>
              </a:spcBef>
              <a:spcAft>
                <a:spcPts val="0"/>
              </a:spcAft>
              <a:buClr>
                <a:schemeClr val="lt1"/>
              </a:buClr>
              <a:buSzPct val="75000"/>
              <a:buNone/>
            </a:pPr>
            <a:r>
              <a:rPr lang="en-US" sz="3200"/>
              <a:t>SOFFITTO DI CRISTALLO</a:t>
            </a:r>
            <a:endParaRPr sz="3200"/>
          </a:p>
        </p:txBody>
      </p:sp>
      <p:sp>
        <p:nvSpPr>
          <p:cNvPr id="344" name="Google Shape;344;p67"/>
          <p:cNvSpPr txBox="1"/>
          <p:nvPr>
            <p:ph idx="8" type="body"/>
          </p:nvPr>
        </p:nvSpPr>
        <p:spPr>
          <a:xfrm>
            <a:off x="6805800" y="3121537"/>
            <a:ext cx="2093228" cy="1202080"/>
          </a:xfrm>
          <a:prstGeom prst="rect">
            <a:avLst/>
          </a:prstGeom>
          <a:noFill/>
          <a:ln>
            <a:noFill/>
          </a:ln>
        </p:spPr>
        <p:txBody>
          <a:bodyPr anchorCtr="0" anchor="t" bIns="45700" lIns="91425" spcFirstLastPara="1" rIns="91425" wrap="square" tIns="45700">
            <a:normAutofit/>
          </a:bodyPr>
          <a:lstStyle/>
          <a:p>
            <a:pPr indent="-228600" lvl="0" marL="228600" rtl="0" algn="ctr">
              <a:lnSpc>
                <a:spcPct val="90000"/>
              </a:lnSpc>
              <a:spcBef>
                <a:spcPts val="0"/>
              </a:spcBef>
              <a:spcAft>
                <a:spcPts val="0"/>
              </a:spcAft>
              <a:buClr>
                <a:schemeClr val="lt1"/>
              </a:buClr>
              <a:buSzPts val="2400"/>
              <a:buNone/>
            </a:pPr>
            <a:r>
              <a:rPr lang="en-US" sz="3200"/>
              <a:t>BARRIERE INVISIBILI</a:t>
            </a:r>
            <a:endParaRPr sz="3200"/>
          </a:p>
        </p:txBody>
      </p:sp>
      <p:sp>
        <p:nvSpPr>
          <p:cNvPr id="345" name="Google Shape;345;p67"/>
          <p:cNvSpPr txBox="1"/>
          <p:nvPr>
            <p:ph idx="9" type="body"/>
          </p:nvPr>
        </p:nvSpPr>
        <p:spPr>
          <a:xfrm>
            <a:off x="8899031" y="2976218"/>
            <a:ext cx="2851800" cy="120210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3000"/>
              <a:t>SEGREGAZIONE DEL MERCATO DEL LAVORO</a:t>
            </a:r>
            <a:endParaRPr sz="3000"/>
          </a:p>
        </p:txBody>
      </p:sp>
      <p:sp>
        <p:nvSpPr>
          <p:cNvPr id="346" name="Google Shape;346;p67"/>
          <p:cNvSpPr/>
          <p:nvPr/>
        </p:nvSpPr>
        <p:spPr>
          <a:xfrm>
            <a:off x="10734261" y="4542045"/>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47" name="Google Shape;347;p67"/>
          <p:cNvSpPr/>
          <p:nvPr/>
        </p:nvSpPr>
        <p:spPr>
          <a:xfrm>
            <a:off x="6066360" y="4556559"/>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48" name="Google Shape;348;p67"/>
          <p:cNvSpPr/>
          <p:nvPr/>
        </p:nvSpPr>
        <p:spPr>
          <a:xfrm>
            <a:off x="3693274" y="4611279"/>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pic>
        <p:nvPicPr>
          <p:cNvPr id="349" name="Google Shape;349;p67"/>
          <p:cNvPicPr preferRelativeResize="0"/>
          <p:nvPr/>
        </p:nvPicPr>
        <p:blipFill rotWithShape="1">
          <a:blip r:embed="rId3">
            <a:alphaModFix/>
          </a:blip>
          <a:srcRect b="0" l="0" r="0" t="0"/>
          <a:stretch/>
        </p:blipFill>
        <p:spPr>
          <a:xfrm>
            <a:off x="2522452" y="1805388"/>
            <a:ext cx="1074272" cy="1074272"/>
          </a:xfrm>
          <a:prstGeom prst="rect">
            <a:avLst/>
          </a:prstGeom>
          <a:noFill/>
          <a:ln>
            <a:noFill/>
          </a:ln>
        </p:spPr>
      </p:pic>
      <p:pic>
        <p:nvPicPr>
          <p:cNvPr id="350" name="Google Shape;350;p67"/>
          <p:cNvPicPr preferRelativeResize="0"/>
          <p:nvPr/>
        </p:nvPicPr>
        <p:blipFill rotWithShape="1">
          <a:blip r:embed="rId4">
            <a:alphaModFix/>
          </a:blip>
          <a:srcRect b="14134" l="0" r="0" t="14134"/>
          <a:stretch/>
        </p:blipFill>
        <p:spPr>
          <a:xfrm>
            <a:off x="4833232" y="1779986"/>
            <a:ext cx="1099673" cy="1099673"/>
          </a:xfrm>
          <a:prstGeom prst="ellipse">
            <a:avLst/>
          </a:prstGeom>
          <a:solidFill>
            <a:schemeClr val="lt1"/>
          </a:solidFill>
          <a:ln>
            <a:noFill/>
          </a:ln>
        </p:spPr>
      </p:pic>
      <p:pic>
        <p:nvPicPr>
          <p:cNvPr id="351" name="Google Shape;351;p67"/>
          <p:cNvPicPr preferRelativeResize="0"/>
          <p:nvPr/>
        </p:nvPicPr>
        <p:blipFill rotWithShape="1">
          <a:blip r:embed="rId5">
            <a:alphaModFix/>
          </a:blip>
          <a:srcRect b="0" l="23749" r="23749" t="0"/>
          <a:stretch/>
        </p:blipFill>
        <p:spPr>
          <a:xfrm>
            <a:off x="7122746" y="1779986"/>
            <a:ext cx="1099673" cy="1099673"/>
          </a:xfrm>
          <a:prstGeom prst="ellipse">
            <a:avLst/>
          </a:prstGeom>
          <a:solidFill>
            <a:schemeClr val="lt1"/>
          </a:solidFill>
          <a:ln>
            <a:noFill/>
          </a:ln>
        </p:spPr>
      </p:pic>
      <p:pic>
        <p:nvPicPr>
          <p:cNvPr id="352" name="Google Shape;352;p67"/>
          <p:cNvPicPr preferRelativeResize="0"/>
          <p:nvPr/>
        </p:nvPicPr>
        <p:blipFill rotWithShape="1">
          <a:blip r:embed="rId6">
            <a:alphaModFix/>
          </a:blip>
          <a:srcRect b="0" l="0" r="0" t="0"/>
          <a:stretch/>
        </p:blipFill>
        <p:spPr>
          <a:xfrm>
            <a:off x="9494064" y="1805388"/>
            <a:ext cx="996246" cy="992725"/>
          </a:xfrm>
          <a:prstGeom prst="rect">
            <a:avLst/>
          </a:prstGeom>
          <a:noFill/>
          <a:ln>
            <a:noFill/>
          </a:ln>
        </p:spPr>
      </p:pic>
      <p:sp>
        <p:nvSpPr>
          <p:cNvPr id="353" name="Google Shape;353;p67"/>
          <p:cNvSpPr txBox="1"/>
          <p:nvPr>
            <p:ph idx="6" type="body"/>
          </p:nvPr>
        </p:nvSpPr>
        <p:spPr>
          <a:xfrm>
            <a:off x="2250533" y="4861018"/>
            <a:ext cx="1442741" cy="120208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2000" u="sng">
                <a:solidFill>
                  <a:srgbClr val="006666"/>
                </a:solidFill>
                <a:hlinkClick r:id="rId7">
                  <a:extLst>
                    <a:ext uri="{A12FA001-AC4F-418D-AE19-62706E023703}">
                      <ahyp:hlinkClr val="tx"/>
                    </a:ext>
                  </a:extLst>
                </a:hlinkClick>
              </a:rPr>
              <a:t>What is</a:t>
            </a:r>
            <a:endParaRPr/>
          </a:p>
          <a:p>
            <a:pPr indent="-228600" lvl="0" marL="228600" rtl="0" algn="ctr">
              <a:lnSpc>
                <a:spcPct val="90000"/>
              </a:lnSpc>
              <a:spcBef>
                <a:spcPts val="0"/>
              </a:spcBef>
              <a:spcAft>
                <a:spcPts val="0"/>
              </a:spcAft>
              <a:buClr>
                <a:schemeClr val="lt1"/>
              </a:buClr>
              <a:buSzPts val="2400"/>
              <a:buNone/>
            </a:pPr>
            <a:r>
              <a:rPr lang="en-US" sz="2000" u="sng">
                <a:solidFill>
                  <a:srgbClr val="006666"/>
                </a:solidFill>
                <a:hlinkClick r:id="rId8">
                  <a:extLst>
                    <a:ext uri="{A12FA001-AC4F-418D-AE19-62706E023703}">
                      <ahyp:hlinkClr val="tx"/>
                    </a:ext>
                  </a:extLst>
                </a:hlinkClick>
              </a:rPr>
              <a:t>Work – life balance</a:t>
            </a:r>
            <a:endParaRPr sz="2000">
              <a:solidFill>
                <a:srgbClr val="006666"/>
              </a:solidFill>
            </a:endParaRPr>
          </a:p>
        </p:txBody>
      </p:sp>
      <p:sp>
        <p:nvSpPr>
          <p:cNvPr id="354" name="Google Shape;354;p67"/>
          <p:cNvSpPr txBox="1"/>
          <p:nvPr>
            <p:ph idx="6" type="body"/>
          </p:nvPr>
        </p:nvSpPr>
        <p:spPr>
          <a:xfrm>
            <a:off x="4623619" y="4861018"/>
            <a:ext cx="1442741" cy="1202080"/>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2000" u="sng">
                <a:solidFill>
                  <a:srgbClr val="006666"/>
                </a:solidFill>
                <a:hlinkClick r:id="rId9">
                  <a:extLst>
                    <a:ext uri="{A12FA001-AC4F-418D-AE19-62706E023703}">
                      <ahyp:hlinkClr val="tx"/>
                    </a:ext>
                  </a:extLst>
                </a:hlinkClick>
              </a:rPr>
              <a:t>What is</a:t>
            </a:r>
            <a:endParaRPr/>
          </a:p>
          <a:p>
            <a:pPr indent="-228600" lvl="0" marL="228600" rtl="0" algn="ctr">
              <a:lnSpc>
                <a:spcPct val="90000"/>
              </a:lnSpc>
              <a:spcBef>
                <a:spcPts val="0"/>
              </a:spcBef>
              <a:spcAft>
                <a:spcPts val="0"/>
              </a:spcAft>
              <a:buClr>
                <a:schemeClr val="lt1"/>
              </a:buClr>
              <a:buSzPts val="2400"/>
              <a:buNone/>
            </a:pPr>
            <a:r>
              <a:rPr lang="en-US" sz="2000" u="sng">
                <a:solidFill>
                  <a:schemeClr val="hlink"/>
                </a:solidFill>
                <a:hlinkClick r:id="rId10"/>
              </a:rPr>
              <a:t>Che cos'è il Soffitto di cristallo </a:t>
            </a:r>
            <a:endParaRPr sz="2000">
              <a:solidFill>
                <a:srgbClr val="006666"/>
              </a:solidFill>
            </a:endParaRPr>
          </a:p>
        </p:txBody>
      </p:sp>
      <p:sp>
        <p:nvSpPr>
          <p:cNvPr id="355" name="Google Shape;355;p67"/>
          <p:cNvSpPr txBox="1"/>
          <p:nvPr>
            <p:ph idx="6" type="body"/>
          </p:nvPr>
        </p:nvSpPr>
        <p:spPr>
          <a:xfrm>
            <a:off x="6936697" y="4939622"/>
            <a:ext cx="1442741" cy="1155202"/>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2000" u="sng">
                <a:solidFill>
                  <a:schemeClr val="hlink"/>
                </a:solidFill>
                <a:hlinkClick r:id="rId11"/>
              </a:rPr>
              <a:t>Cosa sono le barriere invisibili</a:t>
            </a:r>
            <a:endParaRPr sz="2000">
              <a:solidFill>
                <a:srgbClr val="006666"/>
              </a:solidFill>
            </a:endParaRPr>
          </a:p>
        </p:txBody>
      </p:sp>
      <p:sp>
        <p:nvSpPr>
          <p:cNvPr id="356" name="Google Shape;356;p67"/>
          <p:cNvSpPr txBox="1"/>
          <p:nvPr>
            <p:ph idx="6" type="body"/>
          </p:nvPr>
        </p:nvSpPr>
        <p:spPr>
          <a:xfrm>
            <a:off x="9189922" y="4892744"/>
            <a:ext cx="1860536" cy="1595142"/>
          </a:xfrm>
          <a:prstGeom prst="rect">
            <a:avLst/>
          </a:prstGeom>
          <a:noFill/>
          <a:ln>
            <a:noFill/>
          </a:ln>
        </p:spPr>
        <p:txBody>
          <a:bodyPr anchorCtr="0" anchor="t" bIns="45700" lIns="91425" spcFirstLastPara="1" rIns="91425" wrap="square" tIns="45700">
            <a:noAutofit/>
          </a:bodyPr>
          <a:lstStyle/>
          <a:p>
            <a:pPr indent="-228600" lvl="0" marL="228600" rtl="0" algn="ctr">
              <a:lnSpc>
                <a:spcPct val="90000"/>
              </a:lnSpc>
              <a:spcBef>
                <a:spcPts val="0"/>
              </a:spcBef>
              <a:spcAft>
                <a:spcPts val="0"/>
              </a:spcAft>
              <a:buClr>
                <a:schemeClr val="lt1"/>
              </a:buClr>
              <a:buSzPts val="2400"/>
              <a:buNone/>
            </a:pPr>
            <a:r>
              <a:rPr lang="en-US" sz="2000" u="sng">
                <a:solidFill>
                  <a:srgbClr val="006666"/>
                </a:solidFill>
                <a:hlinkClick r:id="rId12">
                  <a:extLst>
                    <a:ext uri="{A12FA001-AC4F-418D-AE19-62706E023703}">
                      <ahyp:hlinkClr val="tx"/>
                    </a:ext>
                  </a:extLst>
                </a:hlinkClick>
              </a:rPr>
              <a:t>What is</a:t>
            </a:r>
            <a:endParaRPr/>
          </a:p>
          <a:p>
            <a:pPr indent="-228600" lvl="0" marL="228600" rtl="0" algn="ctr">
              <a:lnSpc>
                <a:spcPct val="90000"/>
              </a:lnSpc>
              <a:spcBef>
                <a:spcPts val="0"/>
              </a:spcBef>
              <a:spcAft>
                <a:spcPts val="0"/>
              </a:spcAft>
              <a:buClr>
                <a:schemeClr val="lt1"/>
              </a:buClr>
              <a:buSzPts val="2400"/>
              <a:buNone/>
            </a:pPr>
            <a:r>
              <a:rPr lang="en-US" sz="2000" u="sng">
                <a:solidFill>
                  <a:srgbClr val="006666"/>
                </a:solidFill>
                <a:hlinkClick r:id="rId13">
                  <a:extLst>
                    <a:ext uri="{A12FA001-AC4F-418D-AE19-62706E023703}">
                      <ahyp:hlinkClr val="tx"/>
                    </a:ext>
                  </a:extLst>
                </a:hlinkClick>
              </a:rPr>
              <a:t>labour market segregation</a:t>
            </a:r>
            <a:endParaRPr/>
          </a:p>
          <a:p>
            <a:pPr indent="-228600" lvl="0" marL="228600" rtl="0" algn="ctr">
              <a:lnSpc>
                <a:spcPct val="90000"/>
              </a:lnSpc>
              <a:spcBef>
                <a:spcPts val="0"/>
              </a:spcBef>
              <a:spcAft>
                <a:spcPts val="0"/>
              </a:spcAft>
              <a:buClr>
                <a:schemeClr val="lt1"/>
              </a:buClr>
              <a:buSzPts val="2400"/>
              <a:buNone/>
            </a:pPr>
            <a:r>
              <a:rPr lang="en-US" sz="2000" u="sng">
                <a:solidFill>
                  <a:srgbClr val="006666"/>
                </a:solidFill>
                <a:hlinkClick r:id="rId14">
                  <a:extLst>
                    <a:ext uri="{A12FA001-AC4F-418D-AE19-62706E023703}">
                      <ahyp:hlinkClr val="tx"/>
                    </a:ext>
                  </a:extLst>
                </a:hlinkClick>
              </a:rPr>
              <a:t>or segmentation</a:t>
            </a:r>
            <a:endParaRPr sz="2000">
              <a:solidFill>
                <a:srgbClr val="00666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
          <p:cNvSpPr/>
          <p:nvPr/>
        </p:nvSpPr>
        <p:spPr>
          <a:xfrm>
            <a:off x="8332147" y="4542045"/>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62" name="Google Shape;362;p6"/>
          <p:cNvSpPr txBox="1"/>
          <p:nvPr>
            <p:ph idx="1" type="body"/>
          </p:nvPr>
        </p:nvSpPr>
        <p:spPr>
          <a:xfrm>
            <a:off x="559050" y="565291"/>
            <a:ext cx="8773635" cy="582221"/>
          </a:xfrm>
          <a:prstGeom prst="rect">
            <a:avLst/>
          </a:prstGeom>
          <a:noFill/>
          <a:ln>
            <a:noFill/>
          </a:ln>
        </p:spPr>
        <p:txBody>
          <a:bodyPr anchorCtr="0" anchor="t" bIns="45700" lIns="91425" spcFirstLastPara="1" rIns="91425" wrap="square" tIns="45700">
            <a:normAutofit fontScale="77500"/>
          </a:bodyPr>
          <a:lstStyle/>
          <a:p>
            <a:pPr indent="0" lvl="0" marL="0" rtl="0" algn="l">
              <a:lnSpc>
                <a:spcPct val="90000"/>
              </a:lnSpc>
              <a:spcBef>
                <a:spcPts val="0"/>
              </a:spcBef>
              <a:spcAft>
                <a:spcPts val="0"/>
              </a:spcAft>
              <a:buClr>
                <a:srgbClr val="595959"/>
              </a:buClr>
              <a:buSzPct val="108093"/>
              <a:buNone/>
            </a:pPr>
            <a:r>
              <a:rPr lang="en-US" sz="3200">
                <a:solidFill>
                  <a:srgbClr val="0070C0"/>
                </a:solidFill>
              </a:rPr>
              <a:t>Sfide e ostacoli che le donne devono affrontare</a:t>
            </a:r>
            <a:r>
              <a:rPr lang="en-US" sz="3200">
                <a:solidFill>
                  <a:srgbClr val="0070C0"/>
                </a:solidFill>
              </a:rPr>
              <a:t>:</a:t>
            </a:r>
            <a:r>
              <a:rPr lang="en-US" sz="3200">
                <a:solidFill>
                  <a:srgbClr val="0070C0"/>
                </a:solidFill>
              </a:rPr>
              <a:t> </a:t>
            </a:r>
            <a:r>
              <a:rPr lang="en-US" sz="3200">
                <a:solidFill>
                  <a:srgbClr val="006666"/>
                </a:solidFill>
              </a:rPr>
              <a:t>Per saperne di più</a:t>
            </a:r>
            <a:endParaRPr sz="3200">
              <a:solidFill>
                <a:srgbClr val="006666"/>
              </a:solidFill>
            </a:endParaRPr>
          </a:p>
        </p:txBody>
      </p:sp>
      <p:sp>
        <p:nvSpPr>
          <p:cNvPr id="363" name="Google Shape;363;p6"/>
          <p:cNvSpPr txBox="1"/>
          <p:nvPr>
            <p:ph idx="6" type="body"/>
          </p:nvPr>
        </p:nvSpPr>
        <p:spPr>
          <a:xfrm>
            <a:off x="2213412" y="2901693"/>
            <a:ext cx="1532592" cy="60104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None/>
            </a:pPr>
            <a:r>
              <a:rPr lang="en-US" sz="1800" u="sng">
                <a:solidFill>
                  <a:schemeClr val="hlink"/>
                </a:solidFill>
                <a:hlinkClick r:id="rId3"/>
              </a:rPr>
              <a:t>EQUILIBRIO VITA-LAVORO</a:t>
            </a:r>
            <a:endParaRPr sz="1800"/>
          </a:p>
        </p:txBody>
      </p:sp>
      <p:sp>
        <p:nvSpPr>
          <p:cNvPr id="364" name="Google Shape;364;p6"/>
          <p:cNvSpPr txBox="1"/>
          <p:nvPr>
            <p:ph idx="7" type="body"/>
          </p:nvPr>
        </p:nvSpPr>
        <p:spPr>
          <a:xfrm>
            <a:off x="4759334" y="2957547"/>
            <a:ext cx="1895341" cy="395064"/>
          </a:xfrm>
          <a:prstGeom prst="rect">
            <a:avLst/>
          </a:prstGeom>
          <a:noFill/>
          <a:ln>
            <a:noFill/>
          </a:ln>
        </p:spPr>
        <p:txBody>
          <a:bodyPr anchorCtr="0" anchor="t" bIns="45700" lIns="91425" spcFirstLastPara="1" rIns="91425" wrap="square" tIns="45700">
            <a:normAutofit fontScale="85000"/>
          </a:bodyPr>
          <a:lstStyle/>
          <a:p>
            <a:pPr indent="-228600" lvl="0" marL="228600" rtl="0" algn="ctr">
              <a:lnSpc>
                <a:spcPct val="90000"/>
              </a:lnSpc>
              <a:spcBef>
                <a:spcPts val="0"/>
              </a:spcBef>
              <a:spcAft>
                <a:spcPts val="0"/>
              </a:spcAft>
              <a:buClr>
                <a:schemeClr val="lt1"/>
              </a:buClr>
              <a:buSzPct val="120000"/>
              <a:buNone/>
            </a:pPr>
            <a:r>
              <a:rPr lang="en-US" sz="2000" u="sng">
                <a:solidFill>
                  <a:schemeClr val="hlink"/>
                </a:solidFill>
                <a:hlinkClick r:id="rId4"/>
              </a:rPr>
              <a:t>Soffitto di Cristallo </a:t>
            </a:r>
            <a:endParaRPr sz="2000"/>
          </a:p>
        </p:txBody>
      </p:sp>
      <p:sp>
        <p:nvSpPr>
          <p:cNvPr id="365" name="Google Shape;365;p6"/>
          <p:cNvSpPr txBox="1"/>
          <p:nvPr>
            <p:ph idx="8" type="body"/>
          </p:nvPr>
        </p:nvSpPr>
        <p:spPr>
          <a:xfrm>
            <a:off x="7484822" y="2883382"/>
            <a:ext cx="1416619" cy="637663"/>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lt1"/>
              </a:buClr>
              <a:buSzPts val="2400"/>
              <a:buNone/>
            </a:pPr>
            <a:r>
              <a:rPr lang="en-US" sz="2000" u="sng">
                <a:solidFill>
                  <a:schemeClr val="hlink"/>
                </a:solidFill>
                <a:hlinkClick r:id="rId5"/>
              </a:rPr>
              <a:t>BARRIERE INVISIBILI</a:t>
            </a:r>
            <a:endParaRPr sz="2000"/>
          </a:p>
        </p:txBody>
      </p:sp>
      <p:sp>
        <p:nvSpPr>
          <p:cNvPr id="366" name="Google Shape;366;p6"/>
          <p:cNvSpPr txBox="1"/>
          <p:nvPr>
            <p:ph idx="9" type="body"/>
          </p:nvPr>
        </p:nvSpPr>
        <p:spPr>
          <a:xfrm>
            <a:off x="9164218" y="2963330"/>
            <a:ext cx="1969805" cy="70254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US" sz="1800" u="sng">
                <a:solidFill>
                  <a:schemeClr val="hlink"/>
                </a:solidFill>
                <a:hlinkClick r:id="rId6"/>
              </a:rPr>
              <a:t>SEGREGAZIONE DEL MERCATO DEL LAVORO</a:t>
            </a:r>
            <a:endParaRPr sz="1800"/>
          </a:p>
        </p:txBody>
      </p:sp>
      <p:sp>
        <p:nvSpPr>
          <p:cNvPr id="367" name="Google Shape;367;p6"/>
          <p:cNvSpPr/>
          <p:nvPr/>
        </p:nvSpPr>
        <p:spPr>
          <a:xfrm>
            <a:off x="10734261" y="4542045"/>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68" name="Google Shape;368;p6"/>
          <p:cNvSpPr/>
          <p:nvPr/>
        </p:nvSpPr>
        <p:spPr>
          <a:xfrm>
            <a:off x="6066360" y="4556559"/>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sp>
        <p:nvSpPr>
          <p:cNvPr id="369" name="Google Shape;369;p6"/>
          <p:cNvSpPr/>
          <p:nvPr/>
        </p:nvSpPr>
        <p:spPr>
          <a:xfrm>
            <a:off x="3693274" y="4611279"/>
            <a:ext cx="417795" cy="417790"/>
          </a:xfrm>
          <a:custGeom>
            <a:rect b="b" l="l" r="r" t="t"/>
            <a:pathLst>
              <a:path extrusionOk="0" h="21600" w="2160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1874" y="5396"/>
                </a:moveTo>
                <a:cubicBezTo>
                  <a:pt x="11493" y="5396"/>
                  <a:pt x="11166" y="5519"/>
                  <a:pt x="10894" y="5766"/>
                </a:cubicBezTo>
                <a:cubicBezTo>
                  <a:pt x="10621" y="6013"/>
                  <a:pt x="10484" y="6310"/>
                  <a:pt x="10484" y="6658"/>
                </a:cubicBezTo>
                <a:cubicBezTo>
                  <a:pt x="10484" y="7005"/>
                  <a:pt x="10621" y="7301"/>
                  <a:pt x="10894" y="7545"/>
                </a:cubicBezTo>
                <a:cubicBezTo>
                  <a:pt x="11166" y="7790"/>
                  <a:pt x="11493" y="7912"/>
                  <a:pt x="11874" y="7912"/>
                </a:cubicBezTo>
                <a:cubicBezTo>
                  <a:pt x="12255" y="7912"/>
                  <a:pt x="12581" y="7790"/>
                  <a:pt x="12852" y="7545"/>
                </a:cubicBezTo>
                <a:cubicBezTo>
                  <a:pt x="13122" y="7301"/>
                  <a:pt x="13257" y="7005"/>
                  <a:pt x="13257" y="6658"/>
                </a:cubicBezTo>
                <a:cubicBezTo>
                  <a:pt x="13257" y="6310"/>
                  <a:pt x="13122" y="6013"/>
                  <a:pt x="12852" y="5766"/>
                </a:cubicBezTo>
                <a:cubicBezTo>
                  <a:pt x="12581" y="5519"/>
                  <a:pt x="12255" y="5396"/>
                  <a:pt x="11874" y="5396"/>
                </a:cubicBezTo>
                <a:moveTo>
                  <a:pt x="12242" y="15228"/>
                </a:moveTo>
                <a:cubicBezTo>
                  <a:pt x="11942" y="15228"/>
                  <a:pt x="11730" y="15180"/>
                  <a:pt x="11608" y="15083"/>
                </a:cubicBezTo>
                <a:cubicBezTo>
                  <a:pt x="11486" y="14987"/>
                  <a:pt x="11425" y="14807"/>
                  <a:pt x="11425" y="14542"/>
                </a:cubicBezTo>
                <a:cubicBezTo>
                  <a:pt x="11425" y="14436"/>
                  <a:pt x="11444" y="14281"/>
                  <a:pt x="11482" y="14076"/>
                </a:cubicBezTo>
                <a:cubicBezTo>
                  <a:pt x="11519" y="13870"/>
                  <a:pt x="11562" y="13687"/>
                  <a:pt x="11609" y="13527"/>
                </a:cubicBezTo>
                <a:lnTo>
                  <a:pt x="12189" y="11532"/>
                </a:lnTo>
                <a:cubicBezTo>
                  <a:pt x="12246" y="11349"/>
                  <a:pt x="12284" y="11148"/>
                  <a:pt x="12306" y="10929"/>
                </a:cubicBezTo>
                <a:cubicBezTo>
                  <a:pt x="12327" y="10709"/>
                  <a:pt x="12337" y="10557"/>
                  <a:pt x="12337" y="10469"/>
                </a:cubicBezTo>
                <a:cubicBezTo>
                  <a:pt x="12337" y="10049"/>
                  <a:pt x="12185" y="9707"/>
                  <a:pt x="11882" y="9444"/>
                </a:cubicBezTo>
                <a:cubicBezTo>
                  <a:pt x="11578" y="9182"/>
                  <a:pt x="11146" y="9050"/>
                  <a:pt x="10586" y="9050"/>
                </a:cubicBezTo>
                <a:cubicBezTo>
                  <a:pt x="10275" y="9050"/>
                  <a:pt x="9945" y="9104"/>
                  <a:pt x="9597" y="9211"/>
                </a:cubicBezTo>
                <a:cubicBezTo>
                  <a:pt x="9248" y="9319"/>
                  <a:pt x="8884" y="9448"/>
                  <a:pt x="8502" y="9599"/>
                </a:cubicBezTo>
                <a:lnTo>
                  <a:pt x="8347" y="10216"/>
                </a:lnTo>
                <a:cubicBezTo>
                  <a:pt x="8460" y="10175"/>
                  <a:pt x="8595" y="10131"/>
                  <a:pt x="8753" y="10085"/>
                </a:cubicBezTo>
                <a:cubicBezTo>
                  <a:pt x="8911" y="10040"/>
                  <a:pt x="9066" y="10017"/>
                  <a:pt x="9217" y="10017"/>
                </a:cubicBezTo>
                <a:cubicBezTo>
                  <a:pt x="9524" y="10017"/>
                  <a:pt x="9731" y="10068"/>
                  <a:pt x="9839" y="10168"/>
                </a:cubicBezTo>
                <a:cubicBezTo>
                  <a:pt x="9948" y="10269"/>
                  <a:pt x="10002" y="10447"/>
                  <a:pt x="10002" y="10703"/>
                </a:cubicBezTo>
                <a:cubicBezTo>
                  <a:pt x="10002" y="10844"/>
                  <a:pt x="9985" y="11001"/>
                  <a:pt x="9949" y="11172"/>
                </a:cubicBezTo>
                <a:cubicBezTo>
                  <a:pt x="9914" y="11343"/>
                  <a:pt x="9870" y="11526"/>
                  <a:pt x="9818" y="11717"/>
                </a:cubicBezTo>
                <a:lnTo>
                  <a:pt x="9235" y="13719"/>
                </a:lnTo>
                <a:cubicBezTo>
                  <a:pt x="9184" y="13929"/>
                  <a:pt x="9146" y="14118"/>
                  <a:pt x="9123" y="14285"/>
                </a:cubicBezTo>
                <a:cubicBezTo>
                  <a:pt x="9100" y="14451"/>
                  <a:pt x="9088" y="14615"/>
                  <a:pt x="9088" y="14775"/>
                </a:cubicBezTo>
                <a:cubicBezTo>
                  <a:pt x="9088" y="15186"/>
                  <a:pt x="9244" y="15526"/>
                  <a:pt x="9556" y="15793"/>
                </a:cubicBezTo>
                <a:cubicBezTo>
                  <a:pt x="9869" y="16060"/>
                  <a:pt x="10308" y="16194"/>
                  <a:pt x="10872" y="16194"/>
                </a:cubicBezTo>
                <a:cubicBezTo>
                  <a:pt x="11239" y="16194"/>
                  <a:pt x="11561" y="16147"/>
                  <a:pt x="11839" y="16053"/>
                </a:cubicBezTo>
                <a:cubicBezTo>
                  <a:pt x="12117" y="15960"/>
                  <a:pt x="12488" y="15824"/>
                  <a:pt x="12954" y="15645"/>
                </a:cubicBezTo>
                <a:lnTo>
                  <a:pt x="13109" y="15028"/>
                </a:lnTo>
                <a:cubicBezTo>
                  <a:pt x="13029" y="15065"/>
                  <a:pt x="12900" y="15107"/>
                  <a:pt x="12721" y="15155"/>
                </a:cubicBezTo>
                <a:cubicBezTo>
                  <a:pt x="12543" y="15204"/>
                  <a:pt x="12383" y="15228"/>
                  <a:pt x="12242" y="15228"/>
                </a:cubicBezTo>
              </a:path>
            </a:pathLst>
          </a:custGeom>
          <a:solidFill>
            <a:schemeClr val="lt1"/>
          </a:solidFill>
          <a:ln>
            <a:noFill/>
          </a:ln>
        </p:spPr>
        <p:txBody>
          <a:bodyPr anchorCtr="0" anchor="ctr" bIns="38075" lIns="38075" spcFirstLastPara="1" rIns="38075" wrap="square" tIns="38075">
            <a:noAutofit/>
          </a:bodyPr>
          <a:lstStyle/>
          <a:p>
            <a:pPr indent="0" lvl="0" marL="0" marR="0" rtl="0" algn="l">
              <a:lnSpc>
                <a:spcPct val="100000"/>
              </a:lnSpc>
              <a:spcBef>
                <a:spcPts val="0"/>
              </a:spcBef>
              <a:spcAft>
                <a:spcPts val="0"/>
              </a:spcAft>
              <a:buClr>
                <a:srgbClr val="000000"/>
              </a:buClr>
              <a:buSzPts val="2999"/>
              <a:buFont typeface="Arial"/>
              <a:buNone/>
            </a:pPr>
            <a:r>
              <a:t/>
            </a:r>
            <a:endParaRPr b="0" i="0" sz="2999" u="none" cap="none" strike="noStrike">
              <a:solidFill>
                <a:schemeClr val="dk1"/>
              </a:solidFill>
              <a:latin typeface="Calibri"/>
              <a:ea typeface="Calibri"/>
              <a:cs typeface="Calibri"/>
              <a:sym typeface="Calibri"/>
            </a:endParaRPr>
          </a:p>
        </p:txBody>
      </p:sp>
      <p:pic>
        <p:nvPicPr>
          <p:cNvPr id="370" name="Google Shape;370;p6"/>
          <p:cNvPicPr preferRelativeResize="0"/>
          <p:nvPr/>
        </p:nvPicPr>
        <p:blipFill rotWithShape="1">
          <a:blip r:embed="rId7">
            <a:alphaModFix/>
          </a:blip>
          <a:srcRect b="0" l="0" r="0" t="0"/>
          <a:stretch/>
        </p:blipFill>
        <p:spPr>
          <a:xfrm>
            <a:off x="2522452" y="1805388"/>
            <a:ext cx="1074272" cy="1074272"/>
          </a:xfrm>
          <a:prstGeom prst="rect">
            <a:avLst/>
          </a:prstGeom>
          <a:noFill/>
          <a:ln>
            <a:noFill/>
          </a:ln>
        </p:spPr>
      </p:pic>
      <p:pic>
        <p:nvPicPr>
          <p:cNvPr id="371" name="Google Shape;371;p6"/>
          <p:cNvPicPr preferRelativeResize="0"/>
          <p:nvPr/>
        </p:nvPicPr>
        <p:blipFill rotWithShape="1">
          <a:blip r:embed="rId8">
            <a:alphaModFix/>
          </a:blip>
          <a:srcRect b="14134" l="0" r="0" t="14134"/>
          <a:stretch/>
        </p:blipFill>
        <p:spPr>
          <a:xfrm>
            <a:off x="4833232" y="1779986"/>
            <a:ext cx="1099673" cy="1099673"/>
          </a:xfrm>
          <a:prstGeom prst="ellipse">
            <a:avLst/>
          </a:prstGeom>
          <a:solidFill>
            <a:schemeClr val="lt1"/>
          </a:solidFill>
          <a:ln>
            <a:noFill/>
          </a:ln>
        </p:spPr>
      </p:pic>
      <p:pic>
        <p:nvPicPr>
          <p:cNvPr id="372" name="Google Shape;372;p6"/>
          <p:cNvPicPr preferRelativeResize="0"/>
          <p:nvPr/>
        </p:nvPicPr>
        <p:blipFill rotWithShape="1">
          <a:blip r:embed="rId9">
            <a:alphaModFix/>
          </a:blip>
          <a:srcRect b="0" l="23749" r="23749" t="0"/>
          <a:stretch/>
        </p:blipFill>
        <p:spPr>
          <a:xfrm>
            <a:off x="7122746" y="1779986"/>
            <a:ext cx="1099673" cy="1099673"/>
          </a:xfrm>
          <a:prstGeom prst="ellipse">
            <a:avLst/>
          </a:prstGeom>
          <a:solidFill>
            <a:schemeClr val="lt1"/>
          </a:solidFill>
          <a:ln>
            <a:noFill/>
          </a:ln>
        </p:spPr>
      </p:pic>
      <p:pic>
        <p:nvPicPr>
          <p:cNvPr id="373" name="Google Shape;373;p6"/>
          <p:cNvPicPr preferRelativeResize="0"/>
          <p:nvPr/>
        </p:nvPicPr>
        <p:blipFill rotWithShape="1">
          <a:blip r:embed="rId10">
            <a:alphaModFix/>
          </a:blip>
          <a:srcRect b="0" l="0" r="0" t="0"/>
          <a:stretch/>
        </p:blipFill>
        <p:spPr>
          <a:xfrm>
            <a:off x="9494064" y="1805388"/>
            <a:ext cx="996246" cy="992725"/>
          </a:xfrm>
          <a:prstGeom prst="rect">
            <a:avLst/>
          </a:prstGeom>
          <a:noFill/>
          <a:ln>
            <a:noFill/>
          </a:ln>
        </p:spPr>
      </p:pic>
      <p:sp>
        <p:nvSpPr>
          <p:cNvPr id="374" name="Google Shape;374;p6"/>
          <p:cNvSpPr txBox="1"/>
          <p:nvPr>
            <p:ph idx="7" type="body"/>
          </p:nvPr>
        </p:nvSpPr>
        <p:spPr>
          <a:xfrm>
            <a:off x="6856953" y="3508882"/>
            <a:ext cx="1475194" cy="58557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US" sz="1800" u="sng">
                <a:solidFill>
                  <a:schemeClr val="hlink"/>
                </a:solidFill>
                <a:hlinkClick r:id="rId11"/>
              </a:rPr>
              <a:t>BARRIERE INVISIBILI</a:t>
            </a:r>
            <a:endParaRPr sz="1800"/>
          </a:p>
        </p:txBody>
      </p:sp>
      <p:sp>
        <p:nvSpPr>
          <p:cNvPr id="375" name="Google Shape;375;p6"/>
          <p:cNvSpPr txBox="1"/>
          <p:nvPr>
            <p:ph idx="7" type="body"/>
          </p:nvPr>
        </p:nvSpPr>
        <p:spPr>
          <a:xfrm>
            <a:off x="7484822" y="3873770"/>
            <a:ext cx="1475194" cy="585574"/>
          </a:xfrm>
          <a:prstGeom prst="rect">
            <a:avLst/>
          </a:prstGeom>
          <a:noFill/>
          <a:ln>
            <a:noFill/>
          </a:ln>
        </p:spPr>
        <p:txBody>
          <a:bodyPr anchorCtr="0" anchor="t" bIns="45700" lIns="91425" spcFirstLastPara="1" rIns="91425" wrap="square" tIns="45700">
            <a:noAutofit/>
          </a:bodyPr>
          <a:lstStyle/>
          <a:p>
            <a:pPr indent="-228600" lvl="0" marL="228600" rtl="0" algn="r">
              <a:lnSpc>
                <a:spcPct val="90000"/>
              </a:lnSpc>
              <a:spcBef>
                <a:spcPts val="0"/>
              </a:spcBef>
              <a:spcAft>
                <a:spcPts val="0"/>
              </a:spcAft>
              <a:buClr>
                <a:schemeClr val="lt1"/>
              </a:buClr>
              <a:buSzPts val="2400"/>
              <a:buNone/>
            </a:pPr>
            <a:r>
              <a:rPr lang="en-US" sz="1800" u="sng">
                <a:solidFill>
                  <a:schemeClr val="hlink"/>
                </a:solidFill>
                <a:hlinkClick r:id="rId12"/>
              </a:rPr>
              <a:t>BARRIERE INVISIBILI</a:t>
            </a:r>
            <a:endParaRPr sz="1800"/>
          </a:p>
        </p:txBody>
      </p:sp>
      <p:sp>
        <p:nvSpPr>
          <p:cNvPr id="376" name="Google Shape;376;p6"/>
          <p:cNvSpPr txBox="1"/>
          <p:nvPr>
            <p:ph idx="9" type="body"/>
          </p:nvPr>
        </p:nvSpPr>
        <p:spPr>
          <a:xfrm>
            <a:off x="9494082" y="3752688"/>
            <a:ext cx="1969800" cy="702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lang="en-US" sz="1800" u="sng">
                <a:solidFill>
                  <a:schemeClr val="hlink"/>
                </a:solidFill>
                <a:hlinkClick r:id="rId13"/>
              </a:rPr>
              <a:t>SEGREGAZIONE DEL MERCATO DEL LAVORO</a:t>
            </a:r>
            <a:endParaRPr sz="1800"/>
          </a:p>
        </p:txBody>
      </p:sp>
      <p:sp>
        <p:nvSpPr>
          <p:cNvPr id="377" name="Google Shape;377;p6"/>
          <p:cNvSpPr txBox="1"/>
          <p:nvPr>
            <p:ph idx="7" type="body"/>
          </p:nvPr>
        </p:nvSpPr>
        <p:spPr>
          <a:xfrm>
            <a:off x="4397258" y="3356887"/>
            <a:ext cx="1895341" cy="395064"/>
          </a:xfrm>
          <a:prstGeom prst="rect">
            <a:avLst/>
          </a:prstGeom>
          <a:noFill/>
          <a:ln>
            <a:noFill/>
          </a:ln>
        </p:spPr>
        <p:txBody>
          <a:bodyPr anchorCtr="0" anchor="t" bIns="45700" lIns="91425" spcFirstLastPara="1" rIns="91425" wrap="square" tIns="45700">
            <a:normAutofit fontScale="85000"/>
          </a:bodyPr>
          <a:lstStyle/>
          <a:p>
            <a:pPr indent="-228600" lvl="0" marL="228600" rtl="0" algn="ctr">
              <a:lnSpc>
                <a:spcPct val="90000"/>
              </a:lnSpc>
              <a:spcBef>
                <a:spcPts val="0"/>
              </a:spcBef>
              <a:spcAft>
                <a:spcPts val="0"/>
              </a:spcAft>
              <a:buClr>
                <a:schemeClr val="lt1"/>
              </a:buClr>
              <a:buSzPct val="120000"/>
              <a:buNone/>
            </a:pPr>
            <a:r>
              <a:rPr lang="en-US" sz="2000" u="sng">
                <a:solidFill>
                  <a:schemeClr val="hlink"/>
                </a:solidFill>
                <a:hlinkClick r:id="rId14"/>
              </a:rPr>
              <a:t>Soffitto di Cristallo </a:t>
            </a:r>
            <a:endParaRPr sz="2000"/>
          </a:p>
        </p:txBody>
      </p:sp>
      <p:sp>
        <p:nvSpPr>
          <p:cNvPr id="378" name="Google Shape;378;p6"/>
          <p:cNvSpPr txBox="1"/>
          <p:nvPr>
            <p:ph idx="7" type="body"/>
          </p:nvPr>
        </p:nvSpPr>
        <p:spPr>
          <a:xfrm>
            <a:off x="4885451" y="3783226"/>
            <a:ext cx="1895341" cy="395064"/>
          </a:xfrm>
          <a:prstGeom prst="rect">
            <a:avLst/>
          </a:prstGeom>
          <a:noFill/>
          <a:ln>
            <a:noFill/>
          </a:ln>
        </p:spPr>
        <p:txBody>
          <a:bodyPr anchorCtr="0" anchor="t" bIns="45700" lIns="91425" spcFirstLastPara="1" rIns="91425" wrap="square" tIns="45700">
            <a:normAutofit fontScale="85000"/>
          </a:bodyPr>
          <a:lstStyle/>
          <a:p>
            <a:pPr indent="-228600" lvl="0" marL="228600" rtl="0" algn="ctr">
              <a:lnSpc>
                <a:spcPct val="90000"/>
              </a:lnSpc>
              <a:spcBef>
                <a:spcPts val="0"/>
              </a:spcBef>
              <a:spcAft>
                <a:spcPts val="0"/>
              </a:spcAft>
              <a:buClr>
                <a:schemeClr val="lt1"/>
              </a:buClr>
              <a:buSzPct val="120000"/>
              <a:buNone/>
            </a:pPr>
            <a:r>
              <a:rPr lang="en-US" sz="2000" u="sng">
                <a:solidFill>
                  <a:schemeClr val="hlink"/>
                </a:solidFill>
                <a:hlinkClick r:id="rId15"/>
              </a:rPr>
              <a:t>Soffitto di Cristallo </a:t>
            </a:r>
            <a:endParaRPr sz="2000"/>
          </a:p>
        </p:txBody>
      </p:sp>
      <p:sp>
        <p:nvSpPr>
          <p:cNvPr id="379" name="Google Shape;379;p6"/>
          <p:cNvSpPr txBox="1"/>
          <p:nvPr>
            <p:ph idx="7" type="body"/>
          </p:nvPr>
        </p:nvSpPr>
        <p:spPr>
          <a:xfrm>
            <a:off x="4783614" y="4169783"/>
            <a:ext cx="1895341" cy="395064"/>
          </a:xfrm>
          <a:prstGeom prst="rect">
            <a:avLst/>
          </a:prstGeom>
          <a:noFill/>
          <a:ln>
            <a:noFill/>
          </a:ln>
        </p:spPr>
        <p:txBody>
          <a:bodyPr anchorCtr="0" anchor="t" bIns="45700" lIns="91425" spcFirstLastPara="1" rIns="91425" wrap="square" tIns="45700">
            <a:normAutofit fontScale="85000"/>
          </a:bodyPr>
          <a:lstStyle/>
          <a:p>
            <a:pPr indent="-228600" lvl="0" marL="228600" rtl="0" algn="ctr">
              <a:lnSpc>
                <a:spcPct val="90000"/>
              </a:lnSpc>
              <a:spcBef>
                <a:spcPts val="0"/>
              </a:spcBef>
              <a:spcAft>
                <a:spcPts val="0"/>
              </a:spcAft>
              <a:buClr>
                <a:schemeClr val="lt1"/>
              </a:buClr>
              <a:buSzPct val="120000"/>
              <a:buNone/>
            </a:pPr>
            <a:r>
              <a:rPr lang="en-US" sz="2000" u="sng">
                <a:solidFill>
                  <a:schemeClr val="hlink"/>
                </a:solidFill>
                <a:hlinkClick r:id="rId16"/>
              </a:rPr>
              <a:t>Soffitto di Cristallo </a:t>
            </a:r>
            <a:endParaRPr sz="2000"/>
          </a:p>
        </p:txBody>
      </p:sp>
      <p:sp>
        <p:nvSpPr>
          <p:cNvPr id="380" name="Google Shape;380;p6"/>
          <p:cNvSpPr txBox="1"/>
          <p:nvPr>
            <p:ph idx="6" type="body"/>
          </p:nvPr>
        </p:nvSpPr>
        <p:spPr>
          <a:xfrm>
            <a:off x="2842121" y="3451431"/>
            <a:ext cx="1532592" cy="60104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None/>
            </a:pPr>
            <a:r>
              <a:rPr lang="en-US" sz="1800" u="sng">
                <a:solidFill>
                  <a:schemeClr val="hlink"/>
                </a:solidFill>
                <a:hlinkClick r:id="rId17"/>
              </a:rPr>
              <a:t>EQUILIBRIO VITA-LAVORO</a:t>
            </a:r>
            <a:endParaRPr sz="1800"/>
          </a:p>
        </p:txBody>
      </p:sp>
      <p:sp>
        <p:nvSpPr>
          <p:cNvPr id="381" name="Google Shape;381;p6"/>
          <p:cNvSpPr txBox="1"/>
          <p:nvPr>
            <p:ph idx="6" type="body"/>
          </p:nvPr>
        </p:nvSpPr>
        <p:spPr>
          <a:xfrm>
            <a:off x="2609649" y="4032801"/>
            <a:ext cx="1532592" cy="60104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2400"/>
              <a:buNone/>
            </a:pPr>
            <a:r>
              <a:rPr lang="en-US" sz="1800" u="sng">
                <a:solidFill>
                  <a:schemeClr val="hlink"/>
                </a:solidFill>
                <a:hlinkClick r:id="rId18"/>
              </a:rPr>
              <a:t>EQUILIBRIO VITA-LAVORO</a:t>
            </a:r>
            <a:endParaRPr sz="1800"/>
          </a:p>
        </p:txBody>
      </p:sp>
      <p:sp>
        <p:nvSpPr>
          <p:cNvPr id="382" name="Google Shape;382;p6"/>
          <p:cNvSpPr/>
          <p:nvPr/>
        </p:nvSpPr>
        <p:spPr>
          <a:xfrm>
            <a:off x="8876596" y="6022797"/>
            <a:ext cx="235513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i="1" lang="en-US" sz="2000">
                <a:solidFill>
                  <a:srgbClr val="0070C0"/>
                </a:solidFill>
                <a:latin typeface="Calibri"/>
                <a:ea typeface="Calibri"/>
                <a:cs typeface="Calibri"/>
                <a:sym typeface="Calibri"/>
              </a:rPr>
              <a:t>Clicca sui link qui sopra!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2020-10-14T13:32:04Z</dcterms:created>
  <dc:creator>Gillian Keane</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0x0101000C1B7B18D511E2499AA0C0E9245F7BDE</vt:lpwstr>
  </property>
</Properties>
</file>